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502"/>
    <p:restoredTop sz="94707"/>
  </p:normalViewPr>
  <p:slideViewPr>
    <p:cSldViewPr snapToGrid="0" snapToObjects="1">
      <p:cViewPr>
        <p:scale>
          <a:sx n="146" d="100"/>
          <a:sy n="146" d="100"/>
        </p:scale>
        <p:origin x="-44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76B1CC6-A0EA-B44B-A5A8-B9DA0579A00F}" type="datetimeFigureOut">
              <a:rPr lang="ru-RU" smtClean="0"/>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822C76-E080-F24B-AC74-007B82C3E97B}" type="slidenum">
              <a:rPr lang="ru-RU" smtClean="0"/>
              <a:t>‹#›</a:t>
            </a:fld>
            <a:endParaRPr lang="ru-RU"/>
          </a:p>
        </p:txBody>
      </p:sp>
    </p:spTree>
    <p:extLst>
      <p:ext uri="{BB962C8B-B14F-4D97-AF65-F5344CB8AC3E}">
        <p14:creationId xmlns:p14="http://schemas.microsoft.com/office/powerpoint/2010/main" val="455035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76B1CC6-A0EA-B44B-A5A8-B9DA0579A00F}" type="datetimeFigureOut">
              <a:rPr lang="ru-RU" smtClean="0"/>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822C76-E080-F24B-AC74-007B82C3E97B}" type="slidenum">
              <a:rPr lang="ru-RU" smtClean="0"/>
              <a:t>‹#›</a:t>
            </a:fld>
            <a:endParaRPr lang="ru-RU"/>
          </a:p>
        </p:txBody>
      </p:sp>
    </p:spTree>
    <p:extLst>
      <p:ext uri="{BB962C8B-B14F-4D97-AF65-F5344CB8AC3E}">
        <p14:creationId xmlns:p14="http://schemas.microsoft.com/office/powerpoint/2010/main" val="91572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76B1CC6-A0EA-B44B-A5A8-B9DA0579A00F}" type="datetimeFigureOut">
              <a:rPr lang="ru-RU" smtClean="0"/>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822C76-E080-F24B-AC74-007B82C3E97B}"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4456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76B1CC6-A0EA-B44B-A5A8-B9DA0579A00F}" type="datetimeFigureOut">
              <a:rPr lang="ru-RU" smtClean="0"/>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822C76-E080-F24B-AC74-007B82C3E97B}" type="slidenum">
              <a:rPr lang="ru-RU" smtClean="0"/>
              <a:t>‹#›</a:t>
            </a:fld>
            <a:endParaRPr lang="ru-RU"/>
          </a:p>
        </p:txBody>
      </p:sp>
    </p:spTree>
    <p:extLst>
      <p:ext uri="{BB962C8B-B14F-4D97-AF65-F5344CB8AC3E}">
        <p14:creationId xmlns:p14="http://schemas.microsoft.com/office/powerpoint/2010/main" val="4022890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76B1CC6-A0EA-B44B-A5A8-B9DA0579A00F}" type="datetimeFigureOut">
              <a:rPr lang="ru-RU" smtClean="0"/>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822C76-E080-F24B-AC74-007B82C3E97B}"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3148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76B1CC6-A0EA-B44B-A5A8-B9DA0579A00F}" type="datetimeFigureOut">
              <a:rPr lang="ru-RU" smtClean="0"/>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822C76-E080-F24B-AC74-007B82C3E97B}" type="slidenum">
              <a:rPr lang="ru-RU" smtClean="0"/>
              <a:t>‹#›</a:t>
            </a:fld>
            <a:endParaRPr lang="ru-RU"/>
          </a:p>
        </p:txBody>
      </p:sp>
    </p:spTree>
    <p:extLst>
      <p:ext uri="{BB962C8B-B14F-4D97-AF65-F5344CB8AC3E}">
        <p14:creationId xmlns:p14="http://schemas.microsoft.com/office/powerpoint/2010/main" val="1784693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76B1CC6-A0EA-B44B-A5A8-B9DA0579A00F}" type="datetimeFigureOut">
              <a:rPr lang="ru-RU" smtClean="0"/>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822C76-E080-F24B-AC74-007B82C3E97B}" type="slidenum">
              <a:rPr lang="ru-RU" smtClean="0"/>
              <a:t>‹#›</a:t>
            </a:fld>
            <a:endParaRPr lang="ru-RU"/>
          </a:p>
        </p:txBody>
      </p:sp>
    </p:spTree>
    <p:extLst>
      <p:ext uri="{BB962C8B-B14F-4D97-AF65-F5344CB8AC3E}">
        <p14:creationId xmlns:p14="http://schemas.microsoft.com/office/powerpoint/2010/main" val="988990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76B1CC6-A0EA-B44B-A5A8-B9DA0579A00F}" type="datetimeFigureOut">
              <a:rPr lang="ru-RU" smtClean="0"/>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822C76-E080-F24B-AC74-007B82C3E97B}" type="slidenum">
              <a:rPr lang="ru-RU" smtClean="0"/>
              <a:t>‹#›</a:t>
            </a:fld>
            <a:endParaRPr lang="ru-RU"/>
          </a:p>
        </p:txBody>
      </p:sp>
    </p:spTree>
    <p:extLst>
      <p:ext uri="{BB962C8B-B14F-4D97-AF65-F5344CB8AC3E}">
        <p14:creationId xmlns:p14="http://schemas.microsoft.com/office/powerpoint/2010/main" val="430930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76B1CC6-A0EA-B44B-A5A8-B9DA0579A00F}" type="datetimeFigureOut">
              <a:rPr lang="ru-RU" smtClean="0"/>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822C76-E080-F24B-AC74-007B82C3E97B}" type="slidenum">
              <a:rPr lang="ru-RU" smtClean="0"/>
              <a:t>‹#›</a:t>
            </a:fld>
            <a:endParaRPr lang="ru-RU"/>
          </a:p>
        </p:txBody>
      </p:sp>
    </p:spTree>
    <p:extLst>
      <p:ext uri="{BB962C8B-B14F-4D97-AF65-F5344CB8AC3E}">
        <p14:creationId xmlns:p14="http://schemas.microsoft.com/office/powerpoint/2010/main" val="27468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76B1CC6-A0EA-B44B-A5A8-B9DA0579A00F}" type="datetimeFigureOut">
              <a:rPr lang="ru-RU" smtClean="0"/>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822C76-E080-F24B-AC74-007B82C3E97B}" type="slidenum">
              <a:rPr lang="ru-RU" smtClean="0"/>
              <a:t>‹#›</a:t>
            </a:fld>
            <a:endParaRPr lang="ru-RU"/>
          </a:p>
        </p:txBody>
      </p:sp>
    </p:spTree>
    <p:extLst>
      <p:ext uri="{BB962C8B-B14F-4D97-AF65-F5344CB8AC3E}">
        <p14:creationId xmlns:p14="http://schemas.microsoft.com/office/powerpoint/2010/main" val="136839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76B1CC6-A0EA-B44B-A5A8-B9DA0579A00F}" type="datetimeFigureOut">
              <a:rPr lang="ru-RU" smtClean="0"/>
              <a:t>22.05.2023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822C76-E080-F24B-AC74-007B82C3E97B}" type="slidenum">
              <a:rPr lang="ru-RU" smtClean="0"/>
              <a:t>‹#›</a:t>
            </a:fld>
            <a:endParaRPr lang="ru-RU"/>
          </a:p>
        </p:txBody>
      </p:sp>
    </p:spTree>
    <p:extLst>
      <p:ext uri="{BB962C8B-B14F-4D97-AF65-F5344CB8AC3E}">
        <p14:creationId xmlns:p14="http://schemas.microsoft.com/office/powerpoint/2010/main" val="15995568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C76B1CC6-A0EA-B44B-A5A8-B9DA0579A00F}" type="datetimeFigureOut">
              <a:rPr lang="ru-RU" smtClean="0"/>
              <a:t>22.05.2023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822C76-E080-F24B-AC74-007B82C3E97B}" type="slidenum">
              <a:rPr lang="ru-RU" smtClean="0"/>
              <a:t>‹#›</a:t>
            </a:fld>
            <a:endParaRPr lang="ru-RU"/>
          </a:p>
        </p:txBody>
      </p:sp>
    </p:spTree>
    <p:extLst>
      <p:ext uri="{BB962C8B-B14F-4D97-AF65-F5344CB8AC3E}">
        <p14:creationId xmlns:p14="http://schemas.microsoft.com/office/powerpoint/2010/main" val="390941699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C76B1CC6-A0EA-B44B-A5A8-B9DA0579A00F}" type="datetimeFigureOut">
              <a:rPr lang="ru-RU" smtClean="0"/>
              <a:t>22.05.2023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822C76-E080-F24B-AC74-007B82C3E97B}" type="slidenum">
              <a:rPr lang="ru-RU" smtClean="0"/>
              <a:t>‹#›</a:t>
            </a:fld>
            <a:endParaRPr lang="ru-RU"/>
          </a:p>
        </p:txBody>
      </p:sp>
    </p:spTree>
    <p:extLst>
      <p:ext uri="{BB962C8B-B14F-4D97-AF65-F5344CB8AC3E}">
        <p14:creationId xmlns:p14="http://schemas.microsoft.com/office/powerpoint/2010/main" val="769165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1CC6-A0EA-B44B-A5A8-B9DA0579A00F}" type="datetimeFigureOut">
              <a:rPr lang="ru-RU" smtClean="0"/>
              <a:t>22.05.2023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822C76-E080-F24B-AC74-007B82C3E97B}" type="slidenum">
              <a:rPr lang="ru-RU" smtClean="0"/>
              <a:t>‹#›</a:t>
            </a:fld>
            <a:endParaRPr lang="ru-RU"/>
          </a:p>
        </p:txBody>
      </p:sp>
    </p:spTree>
    <p:extLst>
      <p:ext uri="{BB962C8B-B14F-4D97-AF65-F5344CB8AC3E}">
        <p14:creationId xmlns:p14="http://schemas.microsoft.com/office/powerpoint/2010/main" val="243102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76B1CC6-A0EA-B44B-A5A8-B9DA0579A00F}" type="datetimeFigureOut">
              <a:rPr lang="ru-RU" smtClean="0"/>
              <a:t>22.05.2023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822C76-E080-F24B-AC74-007B82C3E97B}" type="slidenum">
              <a:rPr lang="ru-RU" smtClean="0"/>
              <a:t>‹#›</a:t>
            </a:fld>
            <a:endParaRPr lang="ru-RU"/>
          </a:p>
        </p:txBody>
      </p:sp>
    </p:spTree>
    <p:extLst>
      <p:ext uri="{BB962C8B-B14F-4D97-AF65-F5344CB8AC3E}">
        <p14:creationId xmlns:p14="http://schemas.microsoft.com/office/powerpoint/2010/main" val="201092649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C76B1CC6-A0EA-B44B-A5A8-B9DA0579A00F}" type="datetimeFigureOut">
              <a:rPr lang="ru-RU" smtClean="0"/>
              <a:t>22.05.2023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822C76-E080-F24B-AC74-007B82C3E97B}" type="slidenum">
              <a:rPr lang="ru-RU" smtClean="0"/>
              <a:t>‹#›</a:t>
            </a:fld>
            <a:endParaRPr lang="ru-RU"/>
          </a:p>
        </p:txBody>
      </p:sp>
    </p:spTree>
    <p:extLst>
      <p:ext uri="{BB962C8B-B14F-4D97-AF65-F5344CB8AC3E}">
        <p14:creationId xmlns:p14="http://schemas.microsoft.com/office/powerpoint/2010/main" val="311399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B1CC6-A0EA-B44B-A5A8-B9DA0579A00F}" type="datetimeFigureOut">
              <a:rPr lang="ru-RU" smtClean="0"/>
              <a:t>22.05.2023</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822C76-E080-F24B-AC74-007B82C3E97B}" type="slidenum">
              <a:rPr lang="ru-RU" smtClean="0"/>
              <a:t>‹#›</a:t>
            </a:fld>
            <a:endParaRPr lang="ru-RU"/>
          </a:p>
        </p:txBody>
      </p:sp>
    </p:spTree>
    <p:extLst>
      <p:ext uri="{BB962C8B-B14F-4D97-AF65-F5344CB8AC3E}">
        <p14:creationId xmlns:p14="http://schemas.microsoft.com/office/powerpoint/2010/main" val="3655876535"/>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4FE1C1-8193-D94E-A6EB-319D19838287}"/>
              </a:ext>
            </a:extLst>
          </p:cNvPr>
          <p:cNvSpPr>
            <a:spLocks noGrp="1"/>
          </p:cNvSpPr>
          <p:nvPr>
            <p:ph type="ctrTitle"/>
          </p:nvPr>
        </p:nvSpPr>
        <p:spPr/>
        <p:txBody>
          <a:bodyPr/>
          <a:lstStyle/>
          <a:p>
            <a:r>
              <a:rPr lang="en-US" dirty="0"/>
              <a:t>Comparative Adjectives</a:t>
            </a:r>
            <a:endParaRPr lang="ru-RU" dirty="0"/>
          </a:p>
        </p:txBody>
      </p:sp>
      <p:sp>
        <p:nvSpPr>
          <p:cNvPr id="3" name="Подзаголовок 2">
            <a:extLst>
              <a:ext uri="{FF2B5EF4-FFF2-40B4-BE49-F238E27FC236}">
                <a16:creationId xmlns:a16="http://schemas.microsoft.com/office/drawing/2014/main" id="{5BDA238C-F805-C24D-84C2-D9548414906C}"/>
              </a:ext>
            </a:extLst>
          </p:cNvPr>
          <p:cNvSpPr>
            <a:spLocks noGrp="1"/>
          </p:cNvSpPr>
          <p:nvPr>
            <p:ph type="subTitle" idx="1"/>
          </p:nvPr>
        </p:nvSpPr>
        <p:spPr>
          <a:xfrm>
            <a:off x="1507067" y="4050833"/>
            <a:ext cx="7766936" cy="1903653"/>
          </a:xfrm>
        </p:spPr>
        <p:txBody>
          <a:bodyPr/>
          <a:lstStyle/>
          <a:p>
            <a:r>
              <a:rPr lang="en-US" dirty="0"/>
              <a:t>Team members:</a:t>
            </a:r>
          </a:p>
          <a:p>
            <a:r>
              <a:rPr lang="ru-RU" dirty="0"/>
              <a:t>Билошицкий Михаил Владимирович</a:t>
            </a:r>
          </a:p>
          <a:p>
            <a:r>
              <a:rPr lang="ru-RU" dirty="0" err="1"/>
              <a:t>Котовщиков</a:t>
            </a:r>
            <a:r>
              <a:rPr lang="ru-RU" dirty="0"/>
              <a:t> Андрей Романович</a:t>
            </a:r>
          </a:p>
          <a:p>
            <a:r>
              <a:rPr lang="ru-RU" dirty="0"/>
              <a:t>Смирнов Игорь Евгеньевич</a:t>
            </a:r>
            <a:endParaRPr lang="en-US" dirty="0"/>
          </a:p>
        </p:txBody>
      </p:sp>
    </p:spTree>
    <p:extLst>
      <p:ext uri="{BB962C8B-B14F-4D97-AF65-F5344CB8AC3E}">
        <p14:creationId xmlns:p14="http://schemas.microsoft.com/office/powerpoint/2010/main" val="212893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AC58E8-F20C-6C44-9533-2584E07F3032}"/>
              </a:ext>
            </a:extLst>
          </p:cNvPr>
          <p:cNvSpPr>
            <a:spLocks noGrp="1"/>
          </p:cNvSpPr>
          <p:nvPr>
            <p:ph type="title"/>
          </p:nvPr>
        </p:nvSpPr>
        <p:spPr/>
        <p:txBody>
          <a:bodyPr/>
          <a:lstStyle/>
          <a:p>
            <a:r>
              <a:rPr lang="en-US" dirty="0"/>
              <a:t>Usage Comparative Adjectives</a:t>
            </a:r>
            <a:endParaRPr lang="ru-RU" dirty="0"/>
          </a:p>
        </p:txBody>
      </p:sp>
      <p:sp>
        <p:nvSpPr>
          <p:cNvPr id="3" name="Объект 2">
            <a:extLst>
              <a:ext uri="{FF2B5EF4-FFF2-40B4-BE49-F238E27FC236}">
                <a16:creationId xmlns:a16="http://schemas.microsoft.com/office/drawing/2014/main" id="{9444CD95-9F54-5441-B45C-A75F6AD402D9}"/>
              </a:ext>
            </a:extLst>
          </p:cNvPr>
          <p:cNvSpPr>
            <a:spLocks noGrp="1"/>
          </p:cNvSpPr>
          <p:nvPr>
            <p:ph idx="1"/>
          </p:nvPr>
        </p:nvSpPr>
        <p:spPr>
          <a:xfrm>
            <a:off x="677334" y="2160589"/>
            <a:ext cx="6432383" cy="3880773"/>
          </a:xfrm>
        </p:spPr>
        <p:txBody>
          <a:bodyPr>
            <a:normAutofit fontScale="92500" lnSpcReduction="10000"/>
          </a:bodyPr>
          <a:lstStyle/>
          <a:p>
            <a:r>
              <a:rPr lang="en" dirty="0"/>
              <a:t>Comparative adjectives are used to compare two things in English. They are formed by adding -er to the end of the adjective, or by adding the word "more" before the adjective.</a:t>
            </a:r>
          </a:p>
          <a:p>
            <a:r>
              <a:rPr lang="en" dirty="0"/>
              <a:t>When using comparative adjectives, it is important to make sure that the two things being compared are similar in some way. For example, you can't say "John is taller than the book," because John and the book are not comparable.</a:t>
            </a:r>
          </a:p>
          <a:p>
            <a:r>
              <a:rPr lang="en" dirty="0"/>
              <a:t>Additionally, there are some irregular comparative adjectives in English, such as "good" (which becomes "better") and "bad" (which becomes "worse").</a:t>
            </a:r>
          </a:p>
          <a:p>
            <a:r>
              <a:rPr lang="en" dirty="0"/>
              <a:t>Finally, it's important to note that when comparing three or more things, you use the superlative form of the adjective instead of the comparative form.</a:t>
            </a:r>
          </a:p>
        </p:txBody>
      </p:sp>
      <p:pic>
        <p:nvPicPr>
          <p:cNvPr id="1026" name="Picture 2" descr="Comparative Adjectives by César - Issuu">
            <a:extLst>
              <a:ext uri="{FF2B5EF4-FFF2-40B4-BE49-F238E27FC236}">
                <a16:creationId xmlns:a16="http://schemas.microsoft.com/office/drawing/2014/main" id="{337289BC-866E-E144-8111-AA5E264EC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0822" y="2321960"/>
            <a:ext cx="4075415" cy="305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501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EE92D5-CCDE-9949-A06F-F550CE9827C7}"/>
              </a:ext>
            </a:extLst>
          </p:cNvPr>
          <p:cNvSpPr>
            <a:spLocks noGrp="1"/>
          </p:cNvSpPr>
          <p:nvPr>
            <p:ph type="title"/>
          </p:nvPr>
        </p:nvSpPr>
        <p:spPr>
          <a:xfrm>
            <a:off x="520227" y="414391"/>
            <a:ext cx="8596668" cy="1320800"/>
          </a:xfrm>
        </p:spPr>
        <p:txBody>
          <a:bodyPr/>
          <a:lstStyle/>
          <a:p>
            <a:r>
              <a:rPr lang="en-US" dirty="0"/>
              <a:t>Construction</a:t>
            </a:r>
            <a:endParaRPr lang="ru-RU" dirty="0"/>
          </a:p>
        </p:txBody>
      </p:sp>
      <p:pic>
        <p:nvPicPr>
          <p:cNvPr id="2050" name="Picture 2" descr="2022M_DU LDD1_2022-2022: Comparative and superlative adjectives -  Comparative forms">
            <a:extLst>
              <a:ext uri="{FF2B5EF4-FFF2-40B4-BE49-F238E27FC236}">
                <a16:creationId xmlns:a16="http://schemas.microsoft.com/office/drawing/2014/main" id="{148E0F5B-B8FB-9640-BD1C-39A3EE6E0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514" y="1387010"/>
            <a:ext cx="6296095" cy="519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48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6F300B3-FCCE-8748-845D-6B4BCF59AF4E}"/>
              </a:ext>
            </a:extLst>
          </p:cNvPr>
          <p:cNvSpPr>
            <a:spLocks noGrp="1"/>
          </p:cNvSpPr>
          <p:nvPr>
            <p:ph idx="1"/>
          </p:nvPr>
        </p:nvSpPr>
        <p:spPr>
          <a:xfrm>
            <a:off x="451302" y="290980"/>
            <a:ext cx="8596668" cy="3880773"/>
          </a:xfrm>
        </p:spPr>
        <p:txBody>
          <a:bodyPr>
            <a:normAutofit lnSpcReduction="10000"/>
          </a:bodyPr>
          <a:lstStyle/>
          <a:p>
            <a:r>
              <a:rPr lang="en" dirty="0"/>
              <a:t>- The red car is </a:t>
            </a:r>
            <a:r>
              <a:rPr lang="en" dirty="0">
                <a:solidFill>
                  <a:schemeClr val="accent2"/>
                </a:solidFill>
              </a:rPr>
              <a:t>faster</a:t>
            </a:r>
            <a:r>
              <a:rPr lang="en" dirty="0"/>
              <a:t> than the blue car.</a:t>
            </a:r>
          </a:p>
          <a:p>
            <a:r>
              <a:rPr lang="en" dirty="0"/>
              <a:t>- The movie was </a:t>
            </a:r>
            <a:r>
              <a:rPr lang="en" dirty="0">
                <a:solidFill>
                  <a:schemeClr val="accent2"/>
                </a:solidFill>
              </a:rPr>
              <a:t>more exciting </a:t>
            </a:r>
            <a:r>
              <a:rPr lang="en" dirty="0"/>
              <a:t>than I expected.</a:t>
            </a:r>
          </a:p>
          <a:p>
            <a:r>
              <a:rPr lang="en" dirty="0"/>
              <a:t>- She is </a:t>
            </a:r>
            <a:r>
              <a:rPr lang="en" dirty="0">
                <a:solidFill>
                  <a:schemeClr val="accent2"/>
                </a:solidFill>
              </a:rPr>
              <a:t>kinder</a:t>
            </a:r>
            <a:r>
              <a:rPr lang="en" dirty="0"/>
              <a:t> than her brother.</a:t>
            </a:r>
          </a:p>
          <a:p>
            <a:r>
              <a:rPr lang="en" dirty="0"/>
              <a:t>- This restaurant is </a:t>
            </a:r>
            <a:r>
              <a:rPr lang="en" dirty="0">
                <a:solidFill>
                  <a:schemeClr val="accent2"/>
                </a:solidFill>
              </a:rPr>
              <a:t>cheaper</a:t>
            </a:r>
            <a:r>
              <a:rPr lang="en" dirty="0"/>
              <a:t> than the one next door.</a:t>
            </a:r>
          </a:p>
          <a:p>
            <a:r>
              <a:rPr lang="en" dirty="0"/>
              <a:t>- His work is less </a:t>
            </a:r>
            <a:r>
              <a:rPr lang="en" dirty="0">
                <a:solidFill>
                  <a:schemeClr val="accent2"/>
                </a:solidFill>
              </a:rPr>
              <a:t>impressive</a:t>
            </a:r>
            <a:r>
              <a:rPr lang="en" dirty="0"/>
              <a:t> than hers.</a:t>
            </a:r>
          </a:p>
          <a:p>
            <a:r>
              <a:rPr lang="en" dirty="0"/>
              <a:t>- The weather in Hawaii is </a:t>
            </a:r>
            <a:r>
              <a:rPr lang="en" dirty="0">
                <a:solidFill>
                  <a:schemeClr val="accent2"/>
                </a:solidFill>
              </a:rPr>
              <a:t>warmer</a:t>
            </a:r>
            <a:r>
              <a:rPr lang="en" dirty="0"/>
              <a:t> than in Alaska.</a:t>
            </a:r>
          </a:p>
          <a:p>
            <a:r>
              <a:rPr lang="en" dirty="0"/>
              <a:t>- My new laptop is </a:t>
            </a:r>
            <a:r>
              <a:rPr lang="en" dirty="0">
                <a:solidFill>
                  <a:schemeClr val="accent2"/>
                </a:solidFill>
              </a:rPr>
              <a:t>better</a:t>
            </a:r>
            <a:r>
              <a:rPr lang="en" dirty="0"/>
              <a:t> than my old one.</a:t>
            </a:r>
          </a:p>
          <a:p>
            <a:r>
              <a:rPr lang="en" dirty="0"/>
              <a:t>- The coffee at this shop is </a:t>
            </a:r>
            <a:r>
              <a:rPr lang="en" dirty="0">
                <a:solidFill>
                  <a:schemeClr val="accent2"/>
                </a:solidFill>
              </a:rPr>
              <a:t>stronger</a:t>
            </a:r>
            <a:r>
              <a:rPr lang="en" dirty="0"/>
              <a:t> than at the other one.</a:t>
            </a:r>
          </a:p>
          <a:p>
            <a:r>
              <a:rPr lang="en" dirty="0"/>
              <a:t>- Your hair is </a:t>
            </a:r>
            <a:r>
              <a:rPr lang="en" dirty="0">
                <a:solidFill>
                  <a:schemeClr val="accent2"/>
                </a:solidFill>
              </a:rPr>
              <a:t>longer</a:t>
            </a:r>
            <a:r>
              <a:rPr lang="en" dirty="0"/>
              <a:t> than mine.</a:t>
            </a:r>
          </a:p>
          <a:p>
            <a:r>
              <a:rPr lang="en" dirty="0"/>
              <a:t>- Her dress is </a:t>
            </a:r>
            <a:r>
              <a:rPr lang="en" dirty="0">
                <a:solidFill>
                  <a:schemeClr val="accent2"/>
                </a:solidFill>
              </a:rPr>
              <a:t>prettier</a:t>
            </a:r>
            <a:r>
              <a:rPr lang="en" dirty="0"/>
              <a:t> than yours.</a:t>
            </a:r>
            <a:endParaRPr lang="ru-RU" dirty="0"/>
          </a:p>
        </p:txBody>
      </p:sp>
      <p:pic>
        <p:nvPicPr>
          <p:cNvPr id="3074" name="Picture 2" descr="Пример – Бесплатные иконки: разнообразный">
            <a:extLst>
              <a:ext uri="{FF2B5EF4-FFF2-40B4-BE49-F238E27FC236}">
                <a16:creationId xmlns:a16="http://schemas.microsoft.com/office/drawing/2014/main" id="{3EB3FD9B-FDFE-0042-A8CA-8C177C848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38" y="3649200"/>
            <a:ext cx="2518311" cy="2518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86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627868-A1CD-8F47-B3BF-38F9DA0822AE}"/>
              </a:ext>
            </a:extLst>
          </p:cNvPr>
          <p:cNvSpPr>
            <a:spLocks noGrp="1"/>
          </p:cNvSpPr>
          <p:nvPr>
            <p:ph type="title"/>
          </p:nvPr>
        </p:nvSpPr>
        <p:spPr/>
        <p:txBody>
          <a:bodyPr/>
          <a:lstStyle/>
          <a:p>
            <a:r>
              <a:rPr lang="en-US" dirty="0"/>
              <a:t>Game</a:t>
            </a:r>
            <a:endParaRPr lang="ru-RU" dirty="0"/>
          </a:p>
        </p:txBody>
      </p:sp>
      <p:pic>
        <p:nvPicPr>
          <p:cNvPr id="5" name="Рисунок 4">
            <a:extLst>
              <a:ext uri="{FF2B5EF4-FFF2-40B4-BE49-F238E27FC236}">
                <a16:creationId xmlns:a16="http://schemas.microsoft.com/office/drawing/2014/main" id="{8DDDDBA9-6ABF-A748-BEBF-1FFC9EFEB273}"/>
              </a:ext>
            </a:extLst>
          </p:cNvPr>
          <p:cNvPicPr>
            <a:picLocks noChangeAspect="1"/>
          </p:cNvPicPr>
          <p:nvPr/>
        </p:nvPicPr>
        <p:blipFill>
          <a:blip r:embed="rId2"/>
          <a:stretch>
            <a:fillRect/>
          </a:stretch>
        </p:blipFill>
        <p:spPr>
          <a:xfrm>
            <a:off x="450627" y="1454012"/>
            <a:ext cx="6873411" cy="4391763"/>
          </a:xfrm>
          <a:prstGeom prst="rect">
            <a:avLst/>
          </a:prstGeom>
        </p:spPr>
      </p:pic>
      <p:sp>
        <p:nvSpPr>
          <p:cNvPr id="6" name="Объект 2">
            <a:extLst>
              <a:ext uri="{FF2B5EF4-FFF2-40B4-BE49-F238E27FC236}">
                <a16:creationId xmlns:a16="http://schemas.microsoft.com/office/drawing/2014/main" id="{A0C53126-1525-0347-9495-A06AB9DAE914}"/>
              </a:ext>
            </a:extLst>
          </p:cNvPr>
          <p:cNvSpPr>
            <a:spLocks noGrp="1"/>
          </p:cNvSpPr>
          <p:nvPr>
            <p:ph idx="1"/>
          </p:nvPr>
        </p:nvSpPr>
        <p:spPr>
          <a:xfrm>
            <a:off x="358835" y="1837254"/>
            <a:ext cx="8596668" cy="3880773"/>
          </a:xfrm>
        </p:spPr>
        <p:txBody>
          <a:bodyPr/>
          <a:lstStyle/>
          <a:p>
            <a:r>
              <a:rPr lang="en" dirty="0"/>
              <a:t>Solve the crossword puzzle of 17 comparative words</a:t>
            </a:r>
            <a:endParaRPr lang="ru-RU" dirty="0"/>
          </a:p>
        </p:txBody>
      </p:sp>
      <p:sp>
        <p:nvSpPr>
          <p:cNvPr id="7" name="Объект 2">
            <a:extLst>
              <a:ext uri="{FF2B5EF4-FFF2-40B4-BE49-F238E27FC236}">
                <a16:creationId xmlns:a16="http://schemas.microsoft.com/office/drawing/2014/main" id="{6F18D692-E788-574B-8567-73A8B9684D0E}"/>
              </a:ext>
            </a:extLst>
          </p:cNvPr>
          <p:cNvSpPr txBox="1">
            <a:spLocks/>
          </p:cNvSpPr>
          <p:nvPr/>
        </p:nvSpPr>
        <p:spPr>
          <a:xfrm>
            <a:off x="7550745" y="1654652"/>
            <a:ext cx="2585939" cy="47388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100" dirty="0"/>
              <a:t>Words:</a:t>
            </a:r>
          </a:p>
        </p:txBody>
      </p:sp>
      <p:graphicFrame>
        <p:nvGraphicFramePr>
          <p:cNvPr id="4" name="Таблица 3">
            <a:extLst>
              <a:ext uri="{FF2B5EF4-FFF2-40B4-BE49-F238E27FC236}">
                <a16:creationId xmlns:a16="http://schemas.microsoft.com/office/drawing/2014/main" id="{89026401-F75B-A340-B393-AB6202727090}"/>
              </a:ext>
            </a:extLst>
          </p:cNvPr>
          <p:cNvGraphicFramePr>
            <a:graphicFrameLocks noGrp="1"/>
          </p:cNvGraphicFramePr>
          <p:nvPr>
            <p:extLst>
              <p:ext uri="{D42A27DB-BD31-4B8C-83A1-F6EECF244321}">
                <p14:modId xmlns:p14="http://schemas.microsoft.com/office/powerpoint/2010/main" val="2477136722"/>
              </p:ext>
            </p:extLst>
          </p:nvPr>
        </p:nvGraphicFramePr>
        <p:xfrm>
          <a:off x="7886270" y="2104270"/>
          <a:ext cx="825500" cy="34544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1991937695"/>
                    </a:ext>
                  </a:extLst>
                </a:gridCol>
              </a:tblGrid>
              <a:tr h="203200">
                <a:tc>
                  <a:txBody>
                    <a:bodyPr/>
                    <a:lstStyle/>
                    <a:p>
                      <a:pPr algn="l" rtl="0" fontAlgn="ctr"/>
                      <a:r>
                        <a:rPr lang="en" sz="1100" u="none" strike="noStrike">
                          <a:effectLst/>
                        </a:rPr>
                        <a:t>1. Old</a:t>
                      </a:r>
                      <a:endParaRPr lang="en" sz="1100" b="0" i="0" u="none" strike="noStrike">
                        <a:solidFill>
                          <a:srgbClr val="000000"/>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2177497433"/>
                  </a:ext>
                </a:extLst>
              </a:tr>
              <a:tr h="203200">
                <a:tc>
                  <a:txBody>
                    <a:bodyPr/>
                    <a:lstStyle/>
                    <a:p>
                      <a:pPr algn="l" rtl="0" fontAlgn="ctr"/>
                      <a:r>
                        <a:rPr lang="en" sz="1100" u="none" strike="noStrike">
                          <a:effectLst/>
                        </a:rPr>
                        <a:t>2. Strong</a:t>
                      </a:r>
                      <a:endParaRPr lang="en" sz="1100" b="0" i="0" u="none" strike="noStrike">
                        <a:solidFill>
                          <a:srgbClr val="000000"/>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1002354729"/>
                  </a:ext>
                </a:extLst>
              </a:tr>
              <a:tr h="203200">
                <a:tc>
                  <a:txBody>
                    <a:bodyPr/>
                    <a:lstStyle/>
                    <a:p>
                      <a:pPr algn="l" rtl="0" fontAlgn="ctr"/>
                      <a:r>
                        <a:rPr lang="en" sz="1100" u="none" strike="noStrike">
                          <a:effectLst/>
                        </a:rPr>
                        <a:t>3. Sad</a:t>
                      </a:r>
                      <a:endParaRPr lang="en" sz="1100" b="0" i="0" u="none" strike="noStrike">
                        <a:solidFill>
                          <a:srgbClr val="000000"/>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1866316696"/>
                  </a:ext>
                </a:extLst>
              </a:tr>
              <a:tr h="203200">
                <a:tc>
                  <a:txBody>
                    <a:bodyPr/>
                    <a:lstStyle/>
                    <a:p>
                      <a:pPr algn="l" rtl="0" fontAlgn="ctr"/>
                      <a:r>
                        <a:rPr lang="en" sz="1100" u="none" strike="noStrike">
                          <a:effectLst/>
                        </a:rPr>
                        <a:t>4. Cheap</a:t>
                      </a:r>
                      <a:endParaRPr lang="en" sz="1100" b="0" i="0" u="none" strike="noStrike">
                        <a:solidFill>
                          <a:srgbClr val="000000"/>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1814709044"/>
                  </a:ext>
                </a:extLst>
              </a:tr>
              <a:tr h="203200">
                <a:tc>
                  <a:txBody>
                    <a:bodyPr/>
                    <a:lstStyle/>
                    <a:p>
                      <a:pPr algn="l" rtl="0" fontAlgn="ctr"/>
                      <a:r>
                        <a:rPr lang="en" sz="1100" u="none" strike="noStrike" dirty="0">
                          <a:effectLst/>
                        </a:rPr>
                        <a:t>5. Small</a:t>
                      </a:r>
                      <a:endParaRPr lang="en" sz="1100" b="0" i="0" u="none" strike="noStrike" dirty="0">
                        <a:solidFill>
                          <a:srgbClr val="000000"/>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842102713"/>
                  </a:ext>
                </a:extLst>
              </a:tr>
              <a:tr h="203200">
                <a:tc>
                  <a:txBody>
                    <a:bodyPr/>
                    <a:lstStyle/>
                    <a:p>
                      <a:pPr algn="l" rtl="0" fontAlgn="ctr"/>
                      <a:r>
                        <a:rPr lang="en" sz="1100" u="none" strike="noStrike">
                          <a:effectLst/>
                        </a:rPr>
                        <a:t>6. Good</a:t>
                      </a:r>
                      <a:endParaRPr lang="en" sz="1100" b="0" i="0" u="none" strike="noStrike">
                        <a:solidFill>
                          <a:srgbClr val="000000"/>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2120327721"/>
                  </a:ext>
                </a:extLst>
              </a:tr>
              <a:tr h="203200">
                <a:tc>
                  <a:txBody>
                    <a:bodyPr/>
                    <a:lstStyle/>
                    <a:p>
                      <a:pPr algn="l" rtl="0" fontAlgn="ctr"/>
                      <a:r>
                        <a:rPr lang="en" sz="1100" u="none" strike="noStrike">
                          <a:effectLst/>
                        </a:rPr>
                        <a:t>7. Happy</a:t>
                      </a:r>
                      <a:endParaRPr lang="en" sz="1100" b="0" i="0" u="none" strike="noStrike">
                        <a:solidFill>
                          <a:srgbClr val="000000"/>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4050087046"/>
                  </a:ext>
                </a:extLst>
              </a:tr>
              <a:tr h="203200">
                <a:tc>
                  <a:txBody>
                    <a:bodyPr/>
                    <a:lstStyle/>
                    <a:p>
                      <a:pPr algn="l" rtl="0" fontAlgn="ctr"/>
                      <a:r>
                        <a:rPr lang="en" sz="1100" u="none" strike="noStrike">
                          <a:effectLst/>
                        </a:rPr>
                        <a:t>8. Hot</a:t>
                      </a:r>
                      <a:endParaRPr lang="en" sz="1100" b="0" i="0" u="none" strike="noStrike">
                        <a:solidFill>
                          <a:srgbClr val="000000"/>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3519739787"/>
                  </a:ext>
                </a:extLst>
              </a:tr>
              <a:tr h="203200">
                <a:tc>
                  <a:txBody>
                    <a:bodyPr/>
                    <a:lstStyle/>
                    <a:p>
                      <a:pPr algn="l" rtl="0" fontAlgn="ctr"/>
                      <a:r>
                        <a:rPr lang="en" sz="1100" u="none" strike="noStrike">
                          <a:effectLst/>
                        </a:rPr>
                        <a:t>9. Short </a:t>
                      </a:r>
                      <a:endParaRPr lang="en" sz="1100" b="0" i="0" u="none" strike="noStrike">
                        <a:solidFill>
                          <a:srgbClr val="000000"/>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3928045542"/>
                  </a:ext>
                </a:extLst>
              </a:tr>
              <a:tr h="203200">
                <a:tc>
                  <a:txBody>
                    <a:bodyPr/>
                    <a:lstStyle/>
                    <a:p>
                      <a:pPr algn="l" rtl="0" fontAlgn="ctr"/>
                      <a:r>
                        <a:rPr lang="en" sz="1100" u="none" strike="noStrike">
                          <a:effectLst/>
                        </a:rPr>
                        <a:t>10. Weak</a:t>
                      </a:r>
                      <a:endParaRPr lang="en" sz="1100" b="0" i="0" u="none" strike="noStrike">
                        <a:solidFill>
                          <a:srgbClr val="000000"/>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268043515"/>
                  </a:ext>
                </a:extLst>
              </a:tr>
              <a:tr h="203200">
                <a:tc>
                  <a:txBody>
                    <a:bodyPr/>
                    <a:lstStyle/>
                    <a:p>
                      <a:pPr algn="l" rtl="0" fontAlgn="ctr"/>
                      <a:r>
                        <a:rPr lang="en" sz="1100" u="none" strike="noStrike">
                          <a:effectLst/>
                        </a:rPr>
                        <a:t>11. Young</a:t>
                      </a:r>
                      <a:endParaRPr lang="en" sz="1100" b="0" i="0" u="none" strike="noStrike">
                        <a:solidFill>
                          <a:srgbClr val="000000"/>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1946170925"/>
                  </a:ext>
                </a:extLst>
              </a:tr>
              <a:tr h="203200">
                <a:tc>
                  <a:txBody>
                    <a:bodyPr/>
                    <a:lstStyle/>
                    <a:p>
                      <a:pPr algn="l" rtl="0" fontAlgn="ctr"/>
                      <a:r>
                        <a:rPr lang="en" sz="1100" u="none" strike="noStrike">
                          <a:effectLst/>
                        </a:rPr>
                        <a:t>12. Cold</a:t>
                      </a:r>
                      <a:endParaRPr lang="en" sz="1100" b="0" i="0" u="none" strike="noStrike">
                        <a:solidFill>
                          <a:srgbClr val="000000"/>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3947665061"/>
                  </a:ext>
                </a:extLst>
              </a:tr>
              <a:tr h="203200">
                <a:tc>
                  <a:txBody>
                    <a:bodyPr/>
                    <a:lstStyle/>
                    <a:p>
                      <a:pPr algn="l" rtl="0" fontAlgn="ctr"/>
                      <a:r>
                        <a:rPr lang="en" sz="1100" u="none" strike="noStrike">
                          <a:effectLst/>
                        </a:rPr>
                        <a:t>13. Tall</a:t>
                      </a:r>
                      <a:endParaRPr lang="en" sz="1100" b="0" i="0" u="none" strike="noStrike">
                        <a:solidFill>
                          <a:srgbClr val="000000"/>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2243377681"/>
                  </a:ext>
                </a:extLst>
              </a:tr>
              <a:tr h="203200">
                <a:tc>
                  <a:txBody>
                    <a:bodyPr/>
                    <a:lstStyle/>
                    <a:p>
                      <a:pPr algn="l" rtl="0" fontAlgn="ctr"/>
                      <a:r>
                        <a:rPr lang="en" sz="1100" u="none" strike="noStrike">
                          <a:effectLst/>
                        </a:rPr>
                        <a:t>14. Slow</a:t>
                      </a:r>
                      <a:endParaRPr lang="en" sz="1100" b="0" i="0" u="none" strike="noStrike">
                        <a:solidFill>
                          <a:srgbClr val="000000"/>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1075196039"/>
                  </a:ext>
                </a:extLst>
              </a:tr>
              <a:tr h="203200">
                <a:tc>
                  <a:txBody>
                    <a:bodyPr/>
                    <a:lstStyle/>
                    <a:p>
                      <a:pPr algn="l" fontAlgn="b"/>
                      <a:r>
                        <a:rPr lang="en" sz="1100" u="none" strike="noStrike">
                          <a:effectLst/>
                        </a:rPr>
                        <a:t>15. Bad</a:t>
                      </a:r>
                      <a:endParaRPr lang="en" sz="1100" b="0" i="0" u="none" strike="noStrike">
                        <a:solidFill>
                          <a:srgbClr val="000000"/>
                        </a:solidFill>
                        <a:effectLst/>
                        <a:latin typeface="Trebuchet MS" panose="020B0703020202090204" pitchFamily="34" charset="0"/>
                      </a:endParaRPr>
                    </a:p>
                  </a:txBody>
                  <a:tcPr marL="9525" marR="9525" marT="9525" marB="0" anchor="b"/>
                </a:tc>
                <a:extLst>
                  <a:ext uri="{0D108BD9-81ED-4DB2-BD59-A6C34878D82A}">
                    <a16:rowId xmlns:a16="http://schemas.microsoft.com/office/drawing/2014/main" val="167466230"/>
                  </a:ext>
                </a:extLst>
              </a:tr>
              <a:tr h="203200">
                <a:tc>
                  <a:txBody>
                    <a:bodyPr/>
                    <a:lstStyle/>
                    <a:p>
                      <a:pPr algn="l" rtl="0" fontAlgn="ctr"/>
                      <a:r>
                        <a:rPr lang="en" sz="1100" u="none" strike="noStrike">
                          <a:effectLst/>
                        </a:rPr>
                        <a:t>16. Fast</a:t>
                      </a:r>
                      <a:endParaRPr lang="en" sz="1100" b="0" i="0" u="none" strike="noStrike">
                        <a:solidFill>
                          <a:srgbClr val="000000"/>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645404598"/>
                  </a:ext>
                </a:extLst>
              </a:tr>
              <a:tr h="203200">
                <a:tc>
                  <a:txBody>
                    <a:bodyPr/>
                    <a:lstStyle/>
                    <a:p>
                      <a:pPr algn="l" rtl="0" fontAlgn="ctr"/>
                      <a:r>
                        <a:rPr lang="en" sz="1100" u="none" strike="noStrike" dirty="0">
                          <a:effectLst/>
                        </a:rPr>
                        <a:t>17. Big</a:t>
                      </a:r>
                      <a:endParaRPr lang="en" sz="1100" b="0" i="0" u="none" strike="noStrike" dirty="0">
                        <a:solidFill>
                          <a:srgbClr val="000000"/>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632936476"/>
                  </a:ext>
                </a:extLst>
              </a:tr>
            </a:tbl>
          </a:graphicData>
        </a:graphic>
      </p:graphicFrame>
    </p:spTree>
    <p:extLst>
      <p:ext uri="{BB962C8B-B14F-4D97-AF65-F5344CB8AC3E}">
        <p14:creationId xmlns:p14="http://schemas.microsoft.com/office/powerpoint/2010/main" val="3770941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B540D9-1956-E74D-ABD0-96E81D0A52E1}"/>
              </a:ext>
            </a:extLst>
          </p:cNvPr>
          <p:cNvSpPr>
            <a:spLocks noGrp="1"/>
          </p:cNvSpPr>
          <p:nvPr>
            <p:ph type="title"/>
          </p:nvPr>
        </p:nvSpPr>
        <p:spPr/>
        <p:txBody>
          <a:bodyPr/>
          <a:lstStyle/>
          <a:p>
            <a:r>
              <a:rPr lang="en-US" dirty="0"/>
              <a:t>Game Solution</a:t>
            </a:r>
            <a:endParaRPr lang="ru-RU" dirty="0"/>
          </a:p>
        </p:txBody>
      </p:sp>
      <p:pic>
        <p:nvPicPr>
          <p:cNvPr id="5" name="Рисунок 4">
            <a:extLst>
              <a:ext uri="{FF2B5EF4-FFF2-40B4-BE49-F238E27FC236}">
                <a16:creationId xmlns:a16="http://schemas.microsoft.com/office/drawing/2014/main" id="{931801EB-27D1-A84A-A5FC-28FD2F684D78}"/>
              </a:ext>
            </a:extLst>
          </p:cNvPr>
          <p:cNvPicPr>
            <a:picLocks noChangeAspect="1"/>
          </p:cNvPicPr>
          <p:nvPr/>
        </p:nvPicPr>
        <p:blipFill>
          <a:blip r:embed="rId2"/>
          <a:stretch>
            <a:fillRect/>
          </a:stretch>
        </p:blipFill>
        <p:spPr>
          <a:xfrm>
            <a:off x="677334" y="1403169"/>
            <a:ext cx="7337161" cy="4928325"/>
          </a:xfrm>
          <a:prstGeom prst="rect">
            <a:avLst/>
          </a:prstGeom>
        </p:spPr>
      </p:pic>
    </p:spTree>
    <p:extLst>
      <p:ext uri="{BB962C8B-B14F-4D97-AF65-F5344CB8AC3E}">
        <p14:creationId xmlns:p14="http://schemas.microsoft.com/office/powerpoint/2010/main" val="2026415020"/>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{D762FCAB-204F-A441-A2E6-A2DAEE194699}tf10001060</Template>
  <TotalTime>28</TotalTime>
  <Words>326</Words>
  <Application>Microsoft Macintosh PowerPoint</Application>
  <PresentationFormat>Широкоэкранный</PresentationFormat>
  <Paragraphs>42</Paragraphs>
  <Slides>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Trebuchet MS</vt:lpstr>
      <vt:lpstr>Wingdings 3</vt:lpstr>
      <vt:lpstr>Аспект</vt:lpstr>
      <vt:lpstr>Comparative Adjectives</vt:lpstr>
      <vt:lpstr>Usage Comparative Adjectives</vt:lpstr>
      <vt:lpstr>Construction</vt:lpstr>
      <vt:lpstr>Презентация PowerPoint</vt:lpstr>
      <vt:lpstr>Game</vt:lpstr>
      <vt:lpstr>Game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Adjectives</dc:title>
  <dc:creator>Microsoft Office User</dc:creator>
  <cp:lastModifiedBy>Microsoft Office User</cp:lastModifiedBy>
  <cp:revision>2</cp:revision>
  <dcterms:created xsi:type="dcterms:W3CDTF">2023-05-22T09:20:29Z</dcterms:created>
  <dcterms:modified xsi:type="dcterms:W3CDTF">2023-05-22T10:03:38Z</dcterms:modified>
</cp:coreProperties>
</file>