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4" r:id="rId4"/>
    <p:sldId id="269" r:id="rId5"/>
    <p:sldId id="270" r:id="rId6"/>
    <p:sldId id="276" r:id="rId7"/>
    <p:sldId id="277" r:id="rId8"/>
    <p:sldId id="273" r:id="rId9"/>
    <p:sldId id="275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716" autoAdjust="0"/>
  </p:normalViewPr>
  <p:slideViewPr>
    <p:cSldViewPr snapToGrid="0" snapToObjects="1" showGuides="1">
      <p:cViewPr varScale="1">
        <p:scale>
          <a:sx n="171" d="100"/>
          <a:sy n="171" d="100"/>
        </p:scale>
        <p:origin x="480" y="16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1588576"/>
            <a:ext cx="6400800" cy="1221730"/>
          </a:xfrm>
        </p:spPr>
        <p:txBody>
          <a:bodyPr>
            <a:noAutofit/>
          </a:bodyPr>
          <a:lstStyle/>
          <a:p>
            <a:r>
              <a:rPr lang="ru-RU" sz="2400" dirty="0"/>
              <a:t>Средства способствующие повышению работоспособности и профилактики утомления: физическая культура, сон и питание</a:t>
            </a:r>
            <a:endParaRPr lang="en-US" sz="2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4"/>
            <a:ext cx="6400800" cy="1283507"/>
          </a:xfrm>
        </p:spPr>
        <p:txBody>
          <a:bodyPr>
            <a:normAutofit/>
          </a:bodyPr>
          <a:lstStyle/>
          <a:p>
            <a:r>
              <a:rPr lang="ru-RU" dirty="0"/>
              <a:t>Билошицкий Михаил Владимирович</a:t>
            </a:r>
            <a:endParaRPr lang="nl-NL" dirty="0"/>
          </a:p>
          <a:p>
            <a:r>
              <a:rPr lang="en-US" u="sng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biloshitskiy</a:t>
            </a:r>
            <a:r>
              <a:rPr lang="en-US" u="sng" dirty="0">
                <a:solidFill>
                  <a:schemeClr val="tx1">
                    <a:lumMod val="20000"/>
                    <a:lumOff val="80000"/>
                  </a:schemeClr>
                </a:solidFill>
              </a:rPr>
              <a:t>_</a:t>
            </a:r>
            <a:r>
              <a:rPr lang="ru-RU" u="sng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</a:t>
            </a:r>
            <a:r>
              <a:rPr lang="en-US" u="sng" dirty="0">
                <a:solidFill>
                  <a:schemeClr val="tx1">
                    <a:lumMod val="20000"/>
                    <a:lumOff val="80000"/>
                  </a:schemeClr>
                </a:solidFill>
              </a:rPr>
              <a:t>@</a:t>
            </a:r>
            <a:r>
              <a:rPr lang="en-US" u="sng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mail.ru</a:t>
            </a:r>
            <a:endParaRPr lang="ru-RU" u="sng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ru-RU" dirty="0"/>
              <a:t>Руководитель проекта:</a:t>
            </a:r>
          </a:p>
          <a:p>
            <a:r>
              <a:rPr lang="ru-RU" dirty="0"/>
              <a:t>Платонова Валентина Александровна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Актуальность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283" y="1541796"/>
            <a:ext cx="6902606" cy="284849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 современном мире, где темп жизни постоянно ускоряется, важность эффективных методов борьбы с утомлением и улучшения работоспособности неоспорима.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Физическая культура, качественный сон и правильное питание являются ключевыми факторами, поддерживающими здоровье и энергию человека.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Реализация этого проекта предоставляет практические рекомендации, которые могут быть применены каждым для улучшения качества жизни и эффективности работы.</a:t>
            </a:r>
          </a:p>
        </p:txBody>
      </p:sp>
      <p:pic>
        <p:nvPicPr>
          <p:cNvPr id="2050" name="Picture 2" descr="Осмотр – Бесплатные иконки: отгрузка и доставка">
            <a:extLst>
              <a:ext uri="{FF2B5EF4-FFF2-40B4-BE49-F238E27FC236}">
                <a16:creationId xmlns:a16="http://schemas.microsoft.com/office/drawing/2014/main" id="{5F349673-47C8-8742-A614-85B29AEC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13" y="1888273"/>
            <a:ext cx="1751516" cy="175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Цель и задачи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396" y="1541796"/>
            <a:ext cx="6335994" cy="284849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0070C0"/>
                </a:solidFill>
                <a:effectLst/>
                <a:latin typeface="Söhne"/>
              </a:rPr>
              <a:t>Цель:</a:t>
            </a:r>
            <a:r>
              <a:rPr lang="ru-RU" b="0" i="0" u="none" strike="noStrike" dirty="0">
                <a:effectLst/>
                <a:latin typeface="Söhne"/>
              </a:rPr>
              <a:t> Выявить лучшие методы, способствующие повышению работоспособности и профилактики утомления через физическую культуру, сон и питание.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solidFill>
                  <a:srgbClr val="0070C0"/>
                </a:solidFill>
                <a:effectLst/>
                <a:latin typeface="Söhne"/>
              </a:rPr>
              <a:t>Задачи: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Söhne"/>
              </a:rPr>
              <a:t>Изучить влияние физической активности на работоспособность и устойчивость к утомлению.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Söhne"/>
              </a:rPr>
              <a:t>Анализировать роль сна в восстановлении энергии и предотвращении утомления.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Söhne"/>
              </a:rPr>
              <a:t>Исследовать, как питание влияет на энергетический баланс и работоспособность человека.</a:t>
            </a:r>
          </a:p>
        </p:txBody>
      </p:sp>
      <p:pic>
        <p:nvPicPr>
          <p:cNvPr id="1026" name="Picture 2" descr="Задачи – Бесплатные иконки: интерфейс">
            <a:extLst>
              <a:ext uri="{FF2B5EF4-FFF2-40B4-BE49-F238E27FC236}">
                <a16:creationId xmlns:a16="http://schemas.microsoft.com/office/drawing/2014/main" id="{EB9613D6-345F-0C40-A67E-AA3D9911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43" y="1791329"/>
            <a:ext cx="2081861" cy="20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8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Методы разработки проекта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Сон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45" y="1528285"/>
            <a:ext cx="6273933" cy="2848490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Рекомендации по продолжительности и режиму сна</a:t>
            </a:r>
            <a:endParaRPr lang="en-US" b="1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7-9 </a:t>
            </a:r>
            <a:r>
              <a:rPr lang="en-US" dirty="0" err="1">
                <a:latin typeface="Söhne"/>
              </a:rPr>
              <a:t>ч</a:t>
            </a:r>
            <a:r>
              <a:rPr lang="ru-RU" dirty="0">
                <a:latin typeface="Söhne"/>
              </a:rPr>
              <a:t>асов, с 22-23 до 6-7. Циркадные ритмы.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Söhne"/>
              </a:rPr>
              <a:t>Качество сна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Электронные устройства за 1 час до сна, </a:t>
            </a:r>
            <a:r>
              <a:rPr lang="en-US" dirty="0">
                <a:latin typeface="Söhne"/>
              </a:rPr>
              <a:t>Night Shift</a:t>
            </a:r>
            <a:r>
              <a:rPr lang="ru-RU" dirty="0">
                <a:latin typeface="Söhne"/>
              </a:rPr>
              <a:t>, голубой свет, температура, изб</a:t>
            </a:r>
            <a:r>
              <a:rPr lang="en-US" dirty="0" err="1">
                <a:latin typeface="Söhne"/>
              </a:rPr>
              <a:t>е</a:t>
            </a:r>
            <a:r>
              <a:rPr lang="ru-RU" dirty="0" err="1">
                <a:latin typeface="Söhne"/>
              </a:rPr>
              <a:t>гание</a:t>
            </a:r>
            <a:r>
              <a:rPr lang="ru-RU" dirty="0">
                <a:latin typeface="Söhne"/>
              </a:rPr>
              <a:t> шумов</a:t>
            </a:r>
            <a:r>
              <a:rPr lang="en-US" dirty="0">
                <a:latin typeface="Söhne"/>
              </a:rPr>
              <a:t>.</a:t>
            </a:r>
            <a:endParaRPr lang="ru-RU" dirty="0">
              <a:latin typeface="Söhne"/>
            </a:endParaRPr>
          </a:p>
        </p:txBody>
      </p:sp>
      <p:pic>
        <p:nvPicPr>
          <p:cNvPr id="3074" name="Picture 2" descr="Человек спит крепко | Премиум Фото">
            <a:extLst>
              <a:ext uri="{FF2B5EF4-FFF2-40B4-BE49-F238E27FC236}">
                <a16:creationId xmlns:a16="http://schemas.microsoft.com/office/drawing/2014/main" id="{930F3F9E-653B-1F49-AA9C-B713F222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78" y="2135257"/>
            <a:ext cx="2424578" cy="163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33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3214"/>
            <a:ext cx="7467601" cy="620483"/>
          </a:xfrm>
        </p:spPr>
        <p:txBody>
          <a:bodyPr>
            <a:normAutofit/>
          </a:bodyPr>
          <a:lstStyle/>
          <a:p>
            <a:r>
              <a:rPr lang="ru-RU" dirty="0"/>
              <a:t>Методы разработки проекта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Питание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45" y="1528285"/>
            <a:ext cx="6273933" cy="284849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Баланс белков, жиров, углеводов</a:t>
            </a:r>
            <a:endParaRPr lang="en-US" b="1" i="0" u="none" strike="noStrike" dirty="0"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Сбалансировано, 30% белков, 30% жиров и 40% углеводов.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Söhne"/>
              </a:rPr>
              <a:t>Калорийность, интервалы между приемами пищи</a:t>
            </a:r>
            <a:endParaRPr lang="en-US" b="1" dirty="0"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Около 2000-2500 ккал, калькулятор калорий, прием пищи каждые 3-4 часа. Утром больше углеводов, вечером больше белков.</a:t>
            </a:r>
          </a:p>
        </p:txBody>
      </p:sp>
      <p:pic>
        <p:nvPicPr>
          <p:cNvPr id="1026" name="Picture 2" descr="Сбалансированное питание как принцип жизни">
            <a:extLst>
              <a:ext uri="{FF2B5EF4-FFF2-40B4-BE49-F238E27FC236}">
                <a16:creationId xmlns:a16="http://schemas.microsoft.com/office/drawing/2014/main" id="{7FC4E011-E6FC-394C-A41E-E929671F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78" y="1665247"/>
            <a:ext cx="2444905" cy="2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45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01" y="766725"/>
            <a:ext cx="891726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разработки проекта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Физическая активность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45" y="1528285"/>
            <a:ext cx="6273933" cy="284849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u="none" strike="noStrike" dirty="0">
                <a:effectLst/>
                <a:latin typeface="Söhne"/>
              </a:rPr>
              <a:t>Норма активности в день</a:t>
            </a:r>
            <a:r>
              <a:rPr lang="en-US" b="1" i="0" u="none" strike="noStrike" dirty="0">
                <a:effectLst/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i="0" u="none" strike="noStrike" dirty="0">
                <a:effectLst/>
                <a:latin typeface="Söhne"/>
              </a:rPr>
              <a:t>Минимум 30 минут. Лучшее время </a:t>
            </a:r>
            <a:r>
              <a:rPr lang="en-US" i="0" u="none" strike="noStrike" dirty="0">
                <a:effectLst/>
                <a:latin typeface="Söhne"/>
              </a:rPr>
              <a:t>c </a:t>
            </a:r>
            <a:r>
              <a:rPr lang="ru-RU" i="0" u="none" strike="noStrike" dirty="0">
                <a:effectLst/>
                <a:latin typeface="Söhne"/>
              </a:rPr>
              <a:t>8</a:t>
            </a:r>
            <a:r>
              <a:rPr lang="en-US" i="0" u="none" strike="noStrike" dirty="0">
                <a:effectLst/>
                <a:latin typeface="Söhne"/>
              </a:rPr>
              <a:t> </a:t>
            </a:r>
            <a:r>
              <a:rPr lang="en-US" i="0" u="none" strike="noStrike" dirty="0" err="1">
                <a:effectLst/>
                <a:latin typeface="Söhne"/>
              </a:rPr>
              <a:t>д</a:t>
            </a:r>
            <a:r>
              <a:rPr lang="ru-RU" i="0" u="none" strike="noStrike" dirty="0">
                <a:effectLst/>
                <a:latin typeface="Söhne"/>
              </a:rPr>
              <a:t>о 10 утра, или с 4 до 6 вечера.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Söhne"/>
              </a:rPr>
              <a:t>Виды активности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Разнообразие</a:t>
            </a:r>
            <a:r>
              <a:rPr lang="en-US" dirty="0">
                <a:latin typeface="Söhne"/>
              </a:rPr>
              <a:t>: </a:t>
            </a:r>
            <a:r>
              <a:rPr lang="en-US" dirty="0" err="1">
                <a:latin typeface="Söhne"/>
              </a:rPr>
              <a:t>к</a:t>
            </a:r>
            <a:r>
              <a:rPr lang="ru-RU" dirty="0" err="1">
                <a:latin typeface="Söhne"/>
              </a:rPr>
              <a:t>ардио</a:t>
            </a:r>
            <a:r>
              <a:rPr lang="ru-RU" dirty="0">
                <a:latin typeface="Söhne"/>
              </a:rPr>
              <a:t> (сердце), силовые (мышцы), растяжка (связки).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latin typeface="Söhne"/>
              </a:rPr>
              <a:t>Конкретные варианты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Домашняя тренировка с собственным весом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Плавание, как идеальное комплексное занятие.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Зал (фитнес, </a:t>
            </a:r>
            <a:r>
              <a:rPr lang="ru-RU" dirty="0" err="1">
                <a:latin typeface="Söhne"/>
              </a:rPr>
              <a:t>кроссфит</a:t>
            </a:r>
            <a:r>
              <a:rPr lang="ru-RU" dirty="0">
                <a:latin typeface="Söhne"/>
              </a:rPr>
              <a:t>, йога)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latin typeface="Söhne"/>
            </a:endParaRPr>
          </a:p>
        </p:txBody>
      </p:sp>
      <p:pic>
        <p:nvPicPr>
          <p:cNvPr id="2050" name="Picture 2" descr="Физическая активность и здоровье">
            <a:extLst>
              <a:ext uri="{FF2B5EF4-FFF2-40B4-BE49-F238E27FC236}">
                <a16:creationId xmlns:a16="http://schemas.microsoft.com/office/drawing/2014/main" id="{7A2164F6-43F9-7C40-8074-5C7904F8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720" y="1999784"/>
            <a:ext cx="2131663" cy="213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31" y="669165"/>
            <a:ext cx="6486293" cy="77507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Полученные результаты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154" y="1561171"/>
            <a:ext cx="6273933" cy="284727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Söhne"/>
              </a:rPr>
              <a:t>После месяца применения предложенных методик наблюдались значительные улучшения: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У</a:t>
            </a:r>
            <a:r>
              <a:rPr lang="ru-RU" b="0" i="0" u="none" strike="noStrike" dirty="0">
                <a:effectLst/>
                <a:latin typeface="Söhne"/>
              </a:rPr>
              <a:t>величилась общая продуктивность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У</a:t>
            </a:r>
            <a:r>
              <a:rPr lang="ru-RU" b="0" i="0" u="none" strike="noStrike" dirty="0">
                <a:effectLst/>
                <a:latin typeface="Söhne"/>
              </a:rPr>
              <a:t>лучшилось самочувствие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С</a:t>
            </a:r>
            <a:r>
              <a:rPr lang="ru-RU" b="0" i="0" u="none" strike="noStrike" dirty="0">
                <a:effectLst/>
                <a:latin typeface="Söhne"/>
              </a:rPr>
              <a:t>низилась утомляемость (больше не хочется спать, кроме как вечером)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П</a:t>
            </a:r>
            <a:r>
              <a:rPr lang="ru-RU" b="0" i="0" u="none" strike="noStrike" dirty="0">
                <a:effectLst/>
                <a:latin typeface="Söhne"/>
              </a:rPr>
              <a:t>оявилось больше энергии для выполнения повседневных задач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Söhne"/>
              </a:rPr>
              <a:t>Снижение веса с 100 до 95 кг за 1 месяц.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Общая легкость</a:t>
            </a:r>
            <a:endParaRPr lang="ru-RU" b="0" i="0" u="none" strike="noStrike" dirty="0">
              <a:effectLst/>
              <a:latin typeface="Söhne"/>
            </a:endParaRPr>
          </a:p>
        </p:txBody>
      </p:sp>
      <p:pic>
        <p:nvPicPr>
          <p:cNvPr id="3074" name="Picture 2" descr="Результаты собеседований с абитуриентами, поступающими на базе основного  среднего образования (9 классов) - Костанайский педагогический колледж">
            <a:extLst>
              <a:ext uri="{FF2B5EF4-FFF2-40B4-BE49-F238E27FC236}">
                <a16:creationId xmlns:a16="http://schemas.microsoft.com/office/drawing/2014/main" id="{F5B7176B-45BA-274E-90B7-305BBC856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77" y="1769559"/>
            <a:ext cx="2430501" cy="243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0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31" y="669165"/>
            <a:ext cx="6486293" cy="77507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Заключение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154" y="1561171"/>
            <a:ext cx="6273933" cy="284727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latin typeface="Söhne"/>
              </a:rPr>
              <a:t>С</a:t>
            </a:r>
            <a:r>
              <a:rPr lang="ru-RU" b="0" i="0" u="none" strike="noStrike" dirty="0">
                <a:effectLst/>
                <a:latin typeface="Söhne"/>
              </a:rPr>
              <a:t>облюдение рекомендаций по физической активности, качественному сну и правильному питанию значительно улучшает работоспособность и уменьшает утомляемость.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Söhne"/>
              </a:rPr>
              <a:t>Эти методы являются доступными и эффективными средствами повышения качества жизни и продуктивности для всех.</a:t>
            </a:r>
            <a:endParaRPr lang="ru-RU" dirty="0">
              <a:latin typeface="Söhne"/>
            </a:endParaRPr>
          </a:p>
        </p:txBody>
      </p:sp>
      <p:pic>
        <p:nvPicPr>
          <p:cNvPr id="4098" name="Picture 2" descr="СПЕЦИФИКА ОЦЕНКИ ЭКСПЕРТНОГО ЗАКЛЮЧЕНИЯ / Рецензия на экспертизу / Pravo.ru  - коллективные блоги">
            <a:extLst>
              <a:ext uri="{FF2B5EF4-FFF2-40B4-BE49-F238E27FC236}">
                <a16:creationId xmlns:a16="http://schemas.microsoft.com/office/drawing/2014/main" id="{C0709771-5447-B342-A0E1-0565EDBF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87" y="2175581"/>
            <a:ext cx="2380085" cy="161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8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</TotalTime>
  <Words>407</Words>
  <Application>Microsoft Macintosh PowerPoint</Application>
  <PresentationFormat>Экран 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Cover</vt:lpstr>
      <vt:lpstr>1_Cover</vt:lpstr>
      <vt:lpstr>Средства способствующие повышению работоспособности и профилактики утомления: физическая культура, сон и питание</vt:lpstr>
      <vt:lpstr>Актуальность</vt:lpstr>
      <vt:lpstr>Цель и задачи</vt:lpstr>
      <vt:lpstr>Методы разработки проекта: Сон</vt:lpstr>
      <vt:lpstr>Методы разработки проекта: Питание</vt:lpstr>
      <vt:lpstr>Методы разработки проекта: Физическая активность</vt:lpstr>
      <vt:lpstr>Полученные результаты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53</cp:revision>
  <dcterms:created xsi:type="dcterms:W3CDTF">2014-06-27T12:30:22Z</dcterms:created>
  <dcterms:modified xsi:type="dcterms:W3CDTF">2023-12-20T13:38:11Z</dcterms:modified>
</cp:coreProperties>
</file>