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notesMaster" Target="notesMasters/notesMaster1.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sharing observations from my own teaching and conversations with colleagues - you’ll likely recognize these patterns. * </a:t>
            </a:r>
            <a:r>
              <a:rPr b="1"/>
              <a:t>Reality Check</a:t>
            </a:r>
            <a:r>
              <a:rPr/>
              <a:t>: AI already in workflows; disciplines differ; no one-size-fits-all * </a:t>
            </a:r>
            <a:r>
              <a:rPr b="1"/>
              <a:t>Today’s Goal</a:t>
            </a:r>
            <a:r>
              <a:rPr/>
              <a:t>: Share challenges &amp; spark reflection * </a:t>
            </a:r>
            <a:r>
              <a:rPr i="1"/>
              <a:t>“Not about answers — just questions worth asking”</a:t>
            </a:r>
          </a:p>
          <a:p>
            <a:pPr lvl="0" indent="0" marL="0">
              <a:buNone/>
            </a:pPr>
          </a:p>
          <a:p>
            <a:pPr lvl="0"/>
            <a:r>
              <a:rPr/>
              <a:t>AI is already here - students using ChatGPT for assignments, staff for admin tasks</a:t>
            </a:r>
          </a:p>
          <a:p>
            <a:pPr lvl="0" indent="0" marL="0">
              <a:buNone/>
            </a:pPr>
          </a:p>
          <a:p>
            <a:pPr lvl="0"/>
            <a:r>
              <a:rPr/>
              <a:t>Engineering will use it differently than Creative Writing - acknowledge this</a:t>
            </a:r>
          </a:p>
          <a:p>
            <a:pPr lvl="0" indent="0" marL="0">
              <a:buNone/>
            </a:pPr>
          </a:p>
          <a:p>
            <a:pPr lvl="0"/>
            <a:r>
              <a:rPr/>
              <a:t>We’re exploring together, not prescribing solutions</a:t>
            </a:r>
          </a:p>
          <a:p>
            <a:pPr lvl="0" indent="0" marL="0">
              <a:buNone/>
            </a:pPr>
          </a:p>
          <a:p>
            <a:pPr lvl="0"/>
            <a:r>
              <a:rPr/>
              <a:t>Set expectation: discussion starter, not definitive guide</a:t>
            </a:r>
          </a:p>
          <a:p>
            <a:pPr lvl="0" indent="0" marL="0">
              <a:buNone/>
            </a:pPr>
          </a:p>
          <a:p>
            <a:pPr lvl="0" indent="0" marL="0">
              <a:buNone/>
            </a:pPr>
            <a:r>
              <a:rPr b="1"/>
              <a:t>Elephant in the room</a:t>
            </a:r>
            <a:r>
              <a:rPr/>
              <a:t>: We need to talk about AI shame - tease what’s coming</a:t>
            </a:r>
          </a:p>
          <a:p>
            <a:pPr lvl="0" indent="0" marL="0">
              <a:buNone/>
            </a:pPr>
          </a:p>
          <a:p>
            <a:pPr lvl="0" indent="0" marL="0">
              <a:buNone/>
            </a:pPr>
            <a:r>
              <a:rPr/>
              <a:t>Some of you might be thinking ‘not another AI talk’ - but we need to talk about what’s actually happening in our classrooms</a:t>
            </a:r>
          </a:p>
          <a:p>
            <a:pPr lvl="0" indent="0" marL="0">
              <a:buNone/>
            </a:pPr>
          </a:p>
          <a:p>
            <a:pPr lvl="0" indent="0" marL="0">
              <a:buNone/>
            </a:pPr>
            <a:r>
              <a:rPr/>
              <a:t>Let me share four challenges I’m seeing…</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 not expecting answers today - just want you thinking”</a:t>
            </a:r>
          </a:p>
          <a:p>
            <a:pPr lvl="0" indent="0" marL="0">
              <a:buNone/>
            </a:pPr>
          </a:p>
          <a:p>
            <a:pPr lvl="0" indent="0" marL="0">
              <a:buNone/>
            </a:pPr>
            <a:r>
              <a:rPr b="1"/>
              <a:t>Where can AI save time?</a:t>
            </a:r>
            <a:r>
              <a:rPr/>
              <a:t> - Routine tasks: Grading rubrics, email responses, meeting summaries - Content creation: Quiz questions, worked examples, case studies - Administrative: Report writing, grant applications, reviews - Ask yourself: “What do I dread doing because it’s repetitive?”</a:t>
            </a:r>
          </a:p>
          <a:p>
            <a:pPr lvl="0" indent="0" marL="0">
              <a:buNone/>
            </a:pPr>
          </a:p>
          <a:p>
            <a:pPr lvl="0" indent="0" marL="0">
              <a:buNone/>
            </a:pPr>
            <a:r>
              <a:rPr b="1"/>
              <a:t>Discipline-specific skills practice</a:t>
            </a:r>
            <a:r>
              <a:rPr/>
              <a:t>: - What would junior professionals in your field use AI for? - What simulations could AI enable that weren’t possible before? - How could students practice client/patient interactions? - What expensive/dangerous scenarios could AI simulate?</a:t>
            </a:r>
          </a:p>
          <a:p>
            <a:pPr lvl="0" indent="0" marL="0">
              <a:buNone/>
            </a:pPr>
          </a:p>
          <a:p>
            <a:pPr lvl="0" indent="0" marL="0">
              <a:buNone/>
            </a:pPr>
            <a:r>
              <a:rPr b="1"/>
              <a:t>Risks and barriers</a:t>
            </a:r>
            <a:r>
              <a:rPr/>
              <a:t>: - Over-reliance - students who can’t work without it - Accuracy issues - hallucinations, outdated information - Equity - not all students have equal access - Industry expectations - what will employers expect?</a:t>
            </a:r>
          </a:p>
          <a:p>
            <a:pPr lvl="0" indent="0" marL="0">
              <a:buNone/>
            </a:pPr>
          </a:p>
          <a:p>
            <a:pPr lvl="0" indent="0" marL="0">
              <a:buNone/>
            </a:pPr>
            <a:r>
              <a:rPr b="1"/>
              <a:t>Moving past AI shame</a:t>
            </a:r>
            <a:r>
              <a:rPr/>
              <a:t>: - How do we model healthy AI use? - What would transparent use look like in your course? - How do we separate tool use from academic integrity?</a:t>
            </a:r>
          </a:p>
          <a:p>
            <a:pPr lvl="0" indent="0" marL="0">
              <a:buNone/>
            </a:pPr>
          </a:p>
          <a:p>
            <a:pPr lvl="0" indent="0" marL="0">
              <a:buNone/>
            </a:pPr>
            <a:r>
              <a:rPr b="1"/>
              <a:t>Future consideration</a:t>
            </a:r>
            <a:r>
              <a:rPr/>
              <a:t> - What skills become MORE important when AI handles routine tasks? - Critical thinking, creativity, ethical reasoning, human connection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“These are conversation starters, not required answers”</a:t>
            </a:r>
          </a:p>
          <a:p>
            <a:pPr lvl="0" indent="0" marL="0">
              <a:buNone/>
            </a:pPr>
          </a:p>
          <a:p>
            <a:pPr lvl="0"/>
            <a:r>
              <a:rPr/>
              <a:t>“Who wants to share a thought, concern, or experience?”</a:t>
            </a:r>
          </a:p>
          <a:p>
            <a:pPr lvl="0" indent="0" marL="0">
              <a:buNone/>
            </a:pPr>
          </a:p>
          <a:p>
            <a:pPr lvl="0" indent="0" marL="0">
              <a:buNone/>
            </a:pPr>
            <a:r>
              <a:rPr b="1"/>
              <a:t>Small experiment ideas</a:t>
            </a:r>
            <a:r>
              <a:rPr/>
              <a:t>: - Use AI to generate discussion questions for one topic - Create alternative explanations for difficult concepts - Draft marking rubric with AI, then refine - Generate practice problems for next tutorial</a:t>
            </a:r>
          </a:p>
          <a:p>
            <a:pPr lvl="0" indent="0" marL="0">
              <a:buNone/>
            </a:pPr>
          </a:p>
          <a:p>
            <a:pPr lvl="0" indent="0" marL="0">
              <a:buNone/>
            </a:pPr>
            <a:r>
              <a:rPr b="1"/>
              <a:t>Common concerns</a:t>
            </a:r>
            <a:r>
              <a:rPr/>
              <a:t>: - “This enables cheating” → Redirect to assessment design discussion - “My discipline doesn’t need AI” → Any repetitive tasks they hate - “This is moving too fast” → Acknowledge, suggest tiny experiments - “Students won’t learn properly” → Discuss scaffolding vs replacement</a:t>
            </a:r>
          </a:p>
          <a:p>
            <a:pPr lvl="0" indent="0" marL="0">
              <a:buNone/>
            </a:pPr>
          </a:p>
          <a:p>
            <a:pPr lvl="0" indent="0" marL="0">
              <a:buNone/>
            </a:pPr>
            <a:r>
              <a:rPr/>
              <a:t>“These conversations are just beginning…”</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Reinforce key messages</a:t>
            </a:r>
            <a:r>
              <a:rPr/>
              <a:t>: - We’re all figuring this out together - Small experiments, not wholesale change - Share successes AND failures - both valuable - No shame in using tools to work smarter</a:t>
            </a:r>
          </a:p>
          <a:p>
            <a:pPr lvl="0" indent="0" marL="0">
              <a:buNone/>
            </a:pPr>
          </a:p>
          <a:p>
            <a:pPr lvl="0" indent="0" marL="0">
              <a:buNone/>
            </a:pPr>
            <a:r>
              <a:rPr b="1"/>
              <a:t>Resources available</a:t>
            </a:r>
            <a:r>
              <a:rPr/>
              <a:t> - Example prompts for worksheet conversion - Access to Curriculum Curator for interested parties - Discipline-specific AI use cases document - “Moving Past AI Shame” discussion guide</a:t>
            </a:r>
          </a:p>
          <a:p>
            <a:pPr lvl="0" indent="0" marL="0">
              <a:buNone/>
            </a:pPr>
          </a:p>
          <a:p>
            <a:pPr lvl="0" indent="0" marL="0">
              <a:buNone/>
            </a:pPr>
            <a:r>
              <a:rPr b="1"/>
              <a:t>Call to action emphasis</a:t>
            </a:r>
            <a:r>
              <a:rPr/>
              <a:t>: - “One small experiment” - lower the bar - “Share results” - build community of practice - “Be open” - break the shame cycle</a:t>
            </a:r>
          </a:p>
          <a:p>
            <a:pPr lvl="0" indent="0" marL="0">
              <a:buNone/>
            </a:pPr>
          </a:p>
          <a:p>
            <a:pPr lvl="0" indent="0" marL="0">
              <a:buNone/>
            </a:pPr>
            <a:r>
              <a:rPr b="1"/>
              <a:t>Final thought</a:t>
            </a:r>
            <a:r>
              <a:rPr/>
              <a:t>: - “Remember - using AI well is a skill that requires your expertise” - “You’re not being replaced - you’re being amplified”</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watched a student refuse to question an obviously wrong AI answer because ‘the AI said so’</a:t>
            </a:r>
          </a:p>
          <a:p>
            <a:pPr lvl="0" indent="0" marL="0">
              <a:buNone/>
            </a:pPr>
          </a:p>
          <a:p>
            <a:pPr lvl="0"/>
            <a:r>
              <a:rPr/>
              <a:t>Students treat AI like authoritative source</a:t>
            </a:r>
          </a:p>
          <a:p>
            <a:pPr lvl="0" indent="0" marL="0">
              <a:buNone/>
            </a:pPr>
          </a:p>
          <a:p>
            <a:pPr lvl="0"/>
            <a:r>
              <a:rPr/>
              <a:t>Hesitant to disagree even when they know better</a:t>
            </a:r>
          </a:p>
          <a:p>
            <a:pPr lvl="0" indent="0" marL="0">
              <a:buNone/>
            </a:pPr>
          </a:p>
          <a:p>
            <a:pPr lvl="0"/>
            <a:r>
              <a:rPr/>
              <a:t>“But ChatGPT said…” becoming common refrain</a:t>
            </a:r>
          </a:p>
          <a:p>
            <a:pPr lvl="0" indent="0" marL="0">
              <a:buNone/>
            </a:pPr>
          </a:p>
          <a:p>
            <a:pPr lvl="0"/>
            <a:r>
              <a:rPr/>
              <a:t>Give students an AI explanation with 2 deliberate errors</a:t>
            </a:r>
          </a:p>
          <a:p>
            <a:pPr lvl="0" indent="0" marL="0">
              <a:buNone/>
            </a:pPr>
          </a:p>
          <a:p>
            <a:pPr lvl="0"/>
            <a:r>
              <a:rPr/>
              <a:t>Works across disciplines: wrong physics formula, incorrect historical date, buggy code, flawed diagnosis</a:t>
            </a:r>
          </a:p>
          <a:p>
            <a:pPr lvl="0" indent="0" marL="0">
              <a:buNone/>
            </a:pPr>
          </a:p>
          <a:p>
            <a:pPr lvl="0"/>
            <a:r>
              <a:rPr/>
              <a:t>Students initially struggle to spot errors they’d normally catch</a:t>
            </a:r>
          </a:p>
          <a:p>
            <a:pPr lvl="0" indent="0" marL="0">
              <a:buNone/>
            </a:pPr>
          </a:p>
          <a:p>
            <a:pPr lvl="0" indent="0" marL="0">
              <a:buNone/>
            </a:pPr>
            <a:r>
              <a:rPr b="1"/>
              <a:t>Response strategies</a:t>
            </a:r>
            <a:r>
              <a:rPr/>
              <a:t>: - Make error-hunting a regular exercise - Compare multiple AI responses to same prompt - Reward students who challenge AI answers - “Find three ways to improve this AI response”</a:t>
            </a:r>
          </a:p>
          <a:p>
            <a:pPr lvl="0" indent="0" marL="0">
              <a:buNone/>
            </a:pPr>
          </a:p>
          <a:p>
            <a:pPr lvl="0" indent="0" marL="0">
              <a:buNone/>
            </a:pPr>
            <a:r>
              <a:rPr b="1"/>
              <a:t>Key message</a:t>
            </a:r>
            <a:r>
              <a:rPr/>
              <a:t>: Critical thinking matters MORE with AI, not less</a:t>
            </a:r>
          </a:p>
          <a:p>
            <a:pPr lvl="0" indent="0" marL="0">
              <a:buNone/>
            </a:pPr>
          </a:p>
          <a:p>
            <a:pPr lvl="0" indent="0" marL="0">
              <a:buNone/>
            </a:pPr>
            <a:r>
              <a:rPr/>
              <a:t>But over-trust isn’t the only problem…</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The distinction</a:t>
            </a:r>
            <a:r>
              <a:rPr/>
              <a:t>: “There’s a difference between using AI to skip learning and using it to enhance learning”</a:t>
            </a:r>
          </a:p>
          <a:p>
            <a:pPr lvl="0" indent="0" marL="0">
              <a:buNone/>
            </a:pPr>
          </a:p>
          <a:p>
            <a:pPr lvl="0"/>
            <a:r>
              <a:rPr/>
              <a:t>Students jump straight to “give me the answer”</a:t>
            </a:r>
          </a:p>
          <a:p>
            <a:pPr lvl="0" indent="0" marL="0">
              <a:buNone/>
            </a:pPr>
          </a:p>
          <a:p>
            <a:pPr lvl="0"/>
            <a:r>
              <a:rPr/>
              <a:t>Miss the learning that comes from struggle</a:t>
            </a:r>
          </a:p>
          <a:p>
            <a:pPr lvl="0" indent="0" marL="0">
              <a:buNone/>
            </a:pPr>
          </a:p>
          <a:p>
            <a:pPr lvl="0"/>
            <a:r>
              <a:rPr/>
              <a:t>Can’t explain their “own” work</a:t>
            </a:r>
          </a:p>
          <a:p>
            <a:pPr lvl="0" indent="0" marL="0">
              <a:buNone/>
            </a:pPr>
          </a:p>
          <a:p>
            <a:pPr lvl="0"/>
            <a:r>
              <a:rPr/>
              <a:t>Panic when asked to work without AI</a:t>
            </a:r>
          </a:p>
          <a:p>
            <a:pPr lvl="0" indent="0" marL="0">
              <a:buNone/>
            </a:pPr>
          </a:p>
          <a:p>
            <a:pPr lvl="0" indent="0" marL="0">
              <a:buNone/>
            </a:pPr>
            <a:r>
              <a:rPr b="1"/>
              <a:t>Bloom’s Flip explanation</a:t>
            </a:r>
            <a:r>
              <a:rPr/>
              <a:t>: - Traditional: Start at Remember/Understand, work up to Create - AI Era: Start with Create/Evaluate WITH AI support - Then work backwards to build foundational understanding - Example: Create a marketing campaign (with AI) THEN learn marketing principles</a:t>
            </a:r>
          </a:p>
          <a:p>
            <a:pPr lvl="0" indent="0" marL="0">
              <a:buNone/>
            </a:pPr>
          </a:p>
          <a:p>
            <a:pPr lvl="0" indent="0" marL="0">
              <a:buNone/>
            </a:pPr>
            <a:r>
              <a:rPr b="1"/>
              <a:t>Practical example</a:t>
            </a:r>
            <a:r>
              <a:rPr/>
              <a:t>: - Don’t use AI to write essay from scratch - DO use AI to generate counter-arguments to strengthen your thesis - Use it as sophisticated sparring partner, not ghostwriter</a:t>
            </a:r>
          </a:p>
          <a:p>
            <a:pPr lvl="0" indent="0" marL="0">
              <a:buNone/>
            </a:pPr>
          </a:p>
          <a:p>
            <a:pPr lvl="0" indent="0" marL="0">
              <a:buNone/>
            </a:pPr>
            <a:r>
              <a:rPr/>
              <a:t>“This isn’t lowering standards - it’s changing the journey”</a:t>
            </a:r>
          </a:p>
          <a:p>
            <a:pPr lvl="0" indent="0" marL="0">
              <a:buNone/>
            </a:pPr>
          </a:p>
          <a:p>
            <a:pPr lvl="0" indent="0" marL="0">
              <a:buNone/>
            </a:pPr>
            <a:r>
              <a:rPr/>
              <a:t>“Now, some staff see this as AI breaking education…”</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Historical context</a:t>
            </a:r>
            <a:r>
              <a:rPr/>
              <a:t>: - Calculators “ruined” mathematics → we adapted assessments - Wikipedia “destroyed” research → we taught evaluation - Google “killed” memorisation → we focused on application - Spell-check “weakened” writing → we emphasised ideas over mechanics</a:t>
            </a:r>
          </a:p>
          <a:p>
            <a:pPr lvl="0" indent="0" marL="0">
              <a:buNone/>
            </a:pPr>
          </a:p>
          <a:p>
            <a:pPr lvl="0" indent="0" marL="0">
              <a:buNone/>
            </a:pPr>
            <a:r>
              <a:rPr/>
              <a:t>“AI doesn’t break assessments, it reveals what was already breakable”</a:t>
            </a:r>
          </a:p>
          <a:p>
            <a:pPr lvl="0" indent="0" marL="0">
              <a:buNone/>
            </a:pPr>
          </a:p>
          <a:p>
            <a:pPr lvl="0" indent="0" marL="0">
              <a:buNone/>
            </a:pPr>
            <a:r>
              <a:rPr b="1"/>
              <a:t>Assessment evolution examples</a:t>
            </a:r>
            <a:r>
              <a:rPr/>
              <a:t>: - Authentic tasks: Real-world problems with no single answer - Personalised: Connect to student’s own experience/context - Reflective: “Explain your process” “What would you do differently?” - In-class components: Presentations, demonstrations, peer review</a:t>
            </a:r>
          </a:p>
          <a:p>
            <a:pPr lvl="0" indent="0" marL="0">
              <a:buNone/>
            </a:pPr>
          </a:p>
          <a:p>
            <a:pPr lvl="0" indent="0" marL="0">
              <a:buNone/>
            </a:pPr>
            <a:r>
              <a:rPr b="1"/>
              <a:t>For the skeptics</a:t>
            </a:r>
            <a:r>
              <a:rPr/>
              <a:t>: - Banning won’t work - they’ll use it anyway - Better to teach proper use than pretend it doesn’t exist - “We don’t ban calculators, we teach when to use them”</a:t>
            </a:r>
          </a:p>
          <a:p>
            <a:pPr lvl="0" indent="0" marL="0">
              <a:buNone/>
            </a:pPr>
          </a:p>
          <a:p>
            <a:pPr lvl="0" indent="0" marL="0">
              <a:buNone/>
            </a:pPr>
            <a:r>
              <a:rPr/>
              <a:t>But there’s a hidden challenge we rarely discuss…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name the real issue - fear. Not fear of technology, but fear of irrelevance. I feel it too. When I first saw ChatGPT write a decent lecture outline, my stomach dropped. ‘What’s my value now?’</a:t>
            </a:r>
          </a:p>
          <a:p>
            <a:pPr lvl="0" indent="0" marL="0">
              <a:buNone/>
            </a:pPr>
          </a:p>
          <a:p>
            <a:pPr lvl="0" indent="0" marL="0">
              <a:buNone/>
            </a:pPr>
            <a:r>
              <a:rPr/>
              <a:t>But here’s what I learned: AI makes my expertise MORE valuable. It handles the routine so I can focus on what only humans do - connect, inspire, judge, create meaning. Students need us MORE to help them navigate this, not less.</a:t>
            </a:r>
          </a:p>
          <a:p>
            <a:pPr lvl="0" indent="0" marL="0">
              <a:buNone/>
            </a:pPr>
          </a:p>
          <a:p>
            <a:pPr lvl="0" indent="0" marL="0">
              <a:buNone/>
            </a:pPr>
            <a:r>
              <a:rPr/>
              <a:t>The choice isn’t whether AI enters education - it’s already here. The choice is whether we guide its use or let students figure it out alone.</a:t>
            </a:r>
          </a:p>
          <a:p>
            <a:pPr lvl="0" indent="0" marL="0">
              <a:buNone/>
            </a:pPr>
          </a:p>
          <a:p>
            <a:pPr lvl="0"/>
            <a:r>
              <a:rPr/>
              <a:t>Anchor story: “When I first saw ChatGPT write a lecture outline, my stomach dropped.”</a:t>
            </a:r>
          </a:p>
          <a:p>
            <a:pPr lvl="0" indent="0" marL="0">
              <a:buNone/>
            </a:pPr>
          </a:p>
          <a:p>
            <a:pPr lvl="0"/>
            <a:r>
              <a:rPr/>
              <a:t>Reframe: “AI makes my expertise more valuable — because only I can judge, connect, inspire.”</a:t>
            </a:r>
          </a:p>
          <a:p>
            <a:pPr lvl="0" indent="0" marL="0">
              <a:buNone/>
            </a:pPr>
          </a:p>
          <a:p>
            <a:pPr lvl="0"/>
            <a:r>
              <a:rPr/>
              <a:t>Takeaway: “Students don’t need us less, they need us more — to guide them through this shift.”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1270000">
              <a:buNone/>
            </a:pPr>
            <a:r>
              <a:rPr sz="2000" i="1"/>
              <a:t>When I first used AI for teaching prep, I felt like I was cheating. Anyone else?</a:t>
            </a:r>
          </a:p>
          <a:p>
            <a:pPr lvl="0" indent="0" marL="0">
              <a:buNone/>
            </a:pPr>
          </a:p>
          <a:p>
            <a:pPr lvl="0" indent="0" marL="0">
              <a:buNone/>
            </a:pPr>
            <a:r>
              <a:rPr b="1"/>
              <a:t>Student experiences</a:t>
            </a:r>
            <a:r>
              <a:rPr/>
              <a:t>: - “I’m not really learning if I use AI” - Hide AI use from peers - worried about judgment - Imposter syndrome intensifies - Won’t ask for help with AI - too ashamed</a:t>
            </a:r>
          </a:p>
          <a:p>
            <a:pPr lvl="0" indent="0" marL="0">
              <a:buNone/>
            </a:pPr>
          </a:p>
          <a:p>
            <a:pPr lvl="0" indent="0" marL="0">
              <a:buNone/>
            </a:pPr>
            <a:r>
              <a:rPr b="1"/>
              <a:t>Staff experiences</a:t>
            </a:r>
            <a:r>
              <a:rPr/>
              <a:t>: - “Real academics don’t need AI” - Secret experimentation - won’t share successes - Fear colleagues will think less of them - Worry about being “found out”</a:t>
            </a:r>
          </a:p>
          <a:p>
            <a:pPr lvl="0" indent="0" marL="0">
              <a:buNone/>
            </a:pPr>
          </a:p>
          <a:p>
            <a:pPr lvl="0" indent="0" marL="0">
              <a:buNone/>
            </a:pPr>
            <a:r>
              <a:rPr b="1"/>
              <a:t>Why this matters</a:t>
            </a:r>
            <a:r>
              <a:rPr/>
              <a:t>: - Drives use underground → can’t develop best practices - Creates unnecessary stress for everyone - Prevents skill development in AI collaboration - Blocks innovation and sharing</a:t>
            </a:r>
          </a:p>
          <a:p>
            <a:pPr lvl="0" indent="0" marL="0">
              <a:buNone/>
            </a:pPr>
          </a:p>
          <a:p>
            <a:pPr lvl="0" indent="0" marL="0">
              <a:buNone/>
            </a:pPr>
            <a:r>
              <a:rPr b="1"/>
              <a:t>The reframe</a:t>
            </a:r>
            <a:r>
              <a:rPr/>
              <a:t>: - Using AI well REQUIRES expertise - You need domain knowledge to evaluate outputs - Creativity to direct it effectively - We don’t say “spell-check wrote my paper”</a:t>
            </a:r>
          </a:p>
          <a:p>
            <a:pPr lvl="0" indent="0" marL="0">
              <a:buNone/>
            </a:pPr>
          </a:p>
          <a:p>
            <a:pPr lvl="0"/>
            <a:r>
              <a:rPr/>
              <a:t>Share your own AI use openly: “I used Claude to help structure this presentation”</a:t>
            </a:r>
          </a:p>
          <a:p>
            <a:pPr lvl="0" indent="0" marL="0">
              <a:buNone/>
            </a:pPr>
          </a:p>
          <a:p>
            <a:pPr lvl="0"/>
            <a:r>
              <a:rPr/>
              <a:t>Teach the process: prompting, evaluating, iterating</a:t>
            </a:r>
          </a:p>
          <a:p>
            <a:pPr lvl="0" indent="0" marL="0">
              <a:buNone/>
            </a:pPr>
          </a:p>
          <a:p>
            <a:pPr lvl="0"/>
            <a:r>
              <a:rPr/>
              <a:t>Make it part of academic integrity discussions, not separate</a:t>
            </a:r>
          </a:p>
          <a:p>
            <a:pPr lvl="0" indent="0" marL="0">
              <a:buNone/>
            </a:pPr>
          </a:p>
          <a:p>
            <a:pPr lvl="0" indent="0" marL="0">
              <a:buNone/>
            </a:pPr>
            <a:r>
              <a:rPr/>
              <a:t>So how do we move forward constructively?</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 how do we move to productive use? UNESCO’s research identifies multiple roles AI can play in education - not as replacement, but as partner.”</a:t>
            </a:r>
          </a:p>
          <a:p>
            <a:pPr lvl="0" indent="0" marL="0">
              <a:buNone/>
            </a:pPr>
          </a:p>
          <a:p>
            <a:pPr lvl="0" indent="0" marL="0">
              <a:buNone/>
            </a:pPr>
            <a:r>
              <a:rPr b="1"/>
              <a:t>Walk through key roles</a:t>
            </a:r>
            <a:r>
              <a:rPr/>
              <a:t> (pick 3-4 based on time):</a:t>
            </a:r>
          </a:p>
          <a:p>
            <a:pPr lvl="0" indent="0" marL="0">
              <a:buNone/>
            </a:pPr>
          </a:p>
          <a:p>
            <a:pPr lvl="0" indent="0" marL="0">
              <a:buNone/>
            </a:pPr>
            <a:r>
              <a:rPr b="1"/>
              <a:t>Possibility Engine example</a:t>
            </a:r>
            <a:r>
              <a:rPr/>
              <a:t>: “Students use ChatGPT to brainstorm essay topics. One student was stuck on a history assignment until AI helped generate 10 different angles - they chose one they’d never considered.”</a:t>
            </a:r>
          </a:p>
          <a:p>
            <a:pPr lvl="0" indent="0" marL="0">
              <a:buNone/>
            </a:pPr>
          </a:p>
          <a:p>
            <a:pPr lvl="0" indent="0" marL="0">
              <a:buNone/>
            </a:pPr>
            <a:r>
              <a:rPr b="1"/>
              <a:t>Socratic Opponent</a:t>
            </a:r>
            <a:r>
              <a:rPr/>
              <a:t>: “In my business ethics class, students argue one position while ChatGPT argues the opposite. Forces them to strengthen their reasoning - can’t just say ‘because I think so.’”</a:t>
            </a:r>
          </a:p>
          <a:p>
            <a:pPr lvl="0" indent="0" marL="0">
              <a:buNone/>
            </a:pPr>
          </a:p>
          <a:p>
            <a:pPr lvl="0" indent="0" marL="0">
              <a:buNone/>
            </a:pPr>
            <a:r>
              <a:rPr b="1"/>
              <a:t>Personal Tutor</a:t>
            </a:r>
            <a:r>
              <a:rPr/>
              <a:t> (relate to shame): “This addresses the shame issue directly - students can ask AI ‘dumb questions’ they’re embarrassed to ask in class. No judgment, infinite patience.”</a:t>
            </a:r>
          </a:p>
          <a:p>
            <a:pPr lvl="0" indent="0" marL="0">
              <a:buNone/>
            </a:pPr>
          </a:p>
          <a:p>
            <a:pPr lvl="0" indent="0" marL="0">
              <a:buNone/>
            </a:pPr>
            <a:r>
              <a:rPr b="1"/>
              <a:t>Study Buddy</a:t>
            </a:r>
            <a:r>
              <a:rPr/>
              <a:t>: “Perfect for exam prep. Students explain concepts TO the AI - if they can’t explain it clearly, they don’t understand it yet.”</a:t>
            </a:r>
          </a:p>
          <a:p>
            <a:pPr lvl="0" indent="0" marL="0">
              <a:buNone/>
            </a:pPr>
          </a:p>
          <a:p>
            <a:pPr lvl="0" indent="0" marL="0">
              <a:buNone/>
            </a:pPr>
            <a:r>
              <a:rPr b="1"/>
              <a:t>Key message</a:t>
            </a:r>
            <a:r>
              <a:rPr/>
              <a:t>: “Notice none of these replace YOU. They augment learning. AI handles repetitive tasks so you can focus on what only humans do - inspire, connect, judge quality, provide wisdom.”</a:t>
            </a:r>
          </a:p>
          <a:p>
            <a:pPr lvl="0" indent="0" marL="0">
              <a:buNone/>
            </a:pPr>
          </a:p>
          <a:p>
            <a:pPr lvl="0" indent="0" marL="0">
              <a:buNone/>
            </a:pPr>
            <a:r>
              <a:rPr b="1"/>
              <a:t>Address elephant</a:t>
            </a:r>
            <a:r>
              <a:rPr/>
              <a:t>: “Some of you might be thinking ‘but students will cheat.’ Remember - it’s not about the tool, it’s about the task design. If AI can complete your assignment alone, the assignment needs redesigning.”</a:t>
            </a:r>
          </a:p>
          <a:p>
            <a:pPr lvl="0" indent="0" marL="0">
              <a:buNone/>
            </a:pPr>
          </a:p>
          <a:p>
            <a:pPr lvl="0" indent="0" marL="0">
              <a:buNone/>
            </a:pPr>
            <a:r>
              <a:rPr b="1"/>
              <a:t>Practical takeaway</a:t>
            </a:r>
            <a:r>
              <a:rPr/>
              <a:t>: “Pick ONE role from this table. Try it next week. Start small.”</a:t>
            </a:r>
          </a:p>
          <a:p>
            <a:pPr lvl="0" indent="0" marL="0">
              <a:buNone/>
            </a:pPr>
          </a:p>
          <a:p>
            <a:pPr lvl="0" indent="0" marL="0">
              <a:buNone/>
            </a:pPr>
            <a:r>
              <a:rPr/>
              <a:t>“Let me show you how one colleague did exactly that…”</a:t>
            </a:r>
          </a:p>
          <a:p>
            <a:pPr lvl="0" indent="0" marL="0">
              <a:buNone/>
            </a:pPr>
          </a:p>
          <a:p>
            <a:pPr lvl="0" indent="0" marL="0">
              <a:buNone/>
            </a:pPr>
            <a:r>
              <a:rPr/>
              <a:t>“These aren’t replacements - they’re enhancements”</a:t>
            </a:r>
          </a:p>
          <a:p>
            <a:pPr lvl="0" indent="0" marL="0">
              <a:buNone/>
            </a:pPr>
          </a:p>
          <a:p>
            <a:pPr lvl="0" indent="0" marL="0">
              <a:buNone/>
            </a:pPr>
            <a:r>
              <a:rPr b="1"/>
              <a:t>1. Learning Assistant examples</a:t>
            </a:r>
            <a:r>
              <a:rPr/>
              <a:t>: - Brainstorming: “Give me 10 unconventional approaches to this problem” - Counter-arguments: “What would critics say about my thesis?” - Debugging: “Help me understand why this code/formula/logic isn’t working” - Socratic dialogue: AI as questioning partner</a:t>
            </a:r>
          </a:p>
          <a:p>
            <a:pPr lvl="0" indent="0" marL="0">
              <a:buNone/>
            </a:pPr>
          </a:p>
          <a:p>
            <a:pPr lvl="0" indent="0" marL="0">
              <a:buNone/>
            </a:pPr>
            <a:r>
              <a:rPr b="1"/>
              <a:t>2. Teaching Partner examples</a:t>
            </a:r>
            <a:r>
              <a:rPr/>
              <a:t>: - Generate practice problems based on individual student errors - Create first-draft feedback (you refine and personalise) - Build adaptive quizzes that adjust to student level - Develop case studies relevant to your cohort</a:t>
            </a:r>
          </a:p>
          <a:p>
            <a:pPr lvl="0" indent="0" marL="0">
              <a:buNone/>
            </a:pPr>
          </a:p>
          <a:p>
            <a:pPr lvl="0" indent="0" marL="0">
              <a:buNone/>
            </a:pPr>
            <a:r>
              <a:rPr b="1"/>
              <a:t>3. Discipline-Specific examples</a:t>
            </a:r>
            <a:r>
              <a:rPr/>
              <a:t>: - Engineering: Design validation, optimisation scenarios, failure analysis - Business: Market analysis, strategy simulation, competitor research - Health: Diagnostic reasoning practice, patient interaction scenarios - Arts: Concept iteration, style exploration, critique generation - Law: Case analysis, argument construction, precedent research - Education: Lesson plan variations, differentiation strategies</a:t>
            </a:r>
          </a:p>
          <a:p>
            <a:pPr lvl="0" indent="0" marL="0">
              <a:buNone/>
            </a:pPr>
          </a:p>
          <a:p>
            <a:pPr lvl="0" indent="0" marL="0">
              <a:buNone/>
            </a:pPr>
            <a:r>
              <a:rPr b="1"/>
              <a:t>Key message</a:t>
            </a:r>
            <a:r>
              <a:rPr/>
              <a:t>: Every discipline can benefit - question is how, not if</a:t>
            </a:r>
          </a:p>
          <a:p>
            <a:pPr lvl="0" indent="0" marL="0">
              <a:buNone/>
            </a:pPr>
          </a:p>
          <a:p>
            <a:pPr lvl="0" indent="0" marL="0">
              <a:buNone/>
            </a:pPr>
            <a:r>
              <a:rPr/>
              <a:t>“Start small - pick ONE thing that takes too much time”</a:t>
            </a:r>
          </a:p>
          <a:p>
            <a:pPr lvl="0" indent="0" marL="0">
              <a:buNone/>
            </a:pPr>
          </a:p>
          <a:p>
            <a:pPr lvl="0" indent="0" marL="0">
              <a:buNone/>
            </a:pPr>
            <a:r>
              <a:rPr/>
              <a:t>“Let me share a real example from last week…”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Set the scene</a:t>
            </a:r>
            <a:r>
              <a:rPr/>
              <a:t>: - “After our last session, colleague went back to office…” - Not particularly tech-savvy - Had a PDF style worksheet they’d used for years</a:t>
            </a:r>
          </a:p>
          <a:p>
            <a:pPr lvl="0" indent="0" marL="0">
              <a:buNone/>
            </a:pPr>
          </a:p>
          <a:p>
            <a:pPr lvl="0" indent="0" marL="0">
              <a:buNone/>
            </a:pPr>
            <a:r>
              <a:rPr b="1"/>
              <a:t>The process</a:t>
            </a:r>
            <a:r>
              <a:rPr/>
              <a:t>: 1. Took PDF of worksheet 2. Prompted AI: “Convert this to an interactive HTML exercise with instant feedback” 3. AI generated the code 4. Tested it quickly 5. Uploaded BOTH versions to Blackboard 6. Total time: Less than a coffee break</a:t>
            </a:r>
          </a:p>
          <a:p>
            <a:pPr lvl="0" indent="0" marL="0">
              <a:buNone/>
            </a:pPr>
          </a:p>
          <a:p>
            <a:pPr lvl="0" indent="0" marL="0">
              <a:buNone/>
            </a:pPr>
            <a:r>
              <a:rPr b="1"/>
              <a:t>The results</a:t>
            </a:r>
            <a:r>
              <a:rPr/>
              <a:t>: - Students choose interactive version - Some will still preferred PDF - and that’s fine! - Interactive users engaged more, completed faster - PDF users had their familiar option</a:t>
            </a:r>
          </a:p>
          <a:p>
            <a:pPr lvl="0" indent="0" marL="0">
              <a:buNone/>
            </a:pPr>
          </a:p>
          <a:p>
            <a:pPr lvl="0" indent="0" marL="0">
              <a:buNone/>
            </a:pPr>
            <a:r>
              <a:rPr b="1"/>
              <a:t>Breaking through AI shame</a:t>
            </a:r>
            <a:r>
              <a:rPr/>
              <a:t>: - They chose content, evaluated output, tested - AI was just the formatting tool</a:t>
            </a:r>
          </a:p>
          <a:p>
            <a:pPr lvl="0" indent="0" marL="0">
              <a:buNone/>
            </a:pPr>
          </a:p>
          <a:p>
            <a:pPr lvl="0" indent="0" marL="0">
              <a:buNone/>
            </a:pPr>
            <a:r>
              <a:rPr b="1"/>
              <a:t>The lesson</a:t>
            </a:r>
            <a:r>
              <a:rPr/>
              <a:t>: - We’re adding options, not replacing what works - Students appreciate choice - No risk approach - can always revert</a:t>
            </a:r>
          </a:p>
          <a:p>
            <a:pPr lvl="0" indent="0" marL="0">
              <a:buNone/>
            </a:pPr>
          </a:p>
          <a:p>
            <a:pPr lvl="0" indent="0" marL="0">
              <a:buNone/>
            </a:pPr>
            <a:r>
              <a:rPr/>
              <a:t>“There are tools to help with this…”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Quick overview</a:t>
            </a:r>
            <a:r>
              <a:rPr/>
              <a:t>: - FLX tool specifically designed for curriculum - Import existing materials - PDFs, slides, documents - Restructure into different formats - Extend with additional examples/exercises</a:t>
            </a:r>
          </a:p>
          <a:p>
            <a:pPr lvl="0" indent="0" marL="0">
              <a:buNone/>
            </a:pPr>
          </a:p>
          <a:p>
            <a:pPr lvl="0" indent="0" marL="0">
              <a:buNone/>
            </a:pPr>
            <a:r>
              <a:rPr b="1"/>
              <a:t>Specific example</a:t>
            </a:r>
            <a:r>
              <a:rPr/>
              <a:t>: - 10 hours creating new module content → 2 hours curating/refining - Import last year’s content → Update with current examples - Generate practice questions from lecture notes</a:t>
            </a:r>
          </a:p>
          <a:p>
            <a:pPr lvl="0" indent="0" marL="0">
              <a:buNone/>
            </a:pPr>
          </a:p>
          <a:p>
            <a:pPr lvl="0" indent="0" marL="0">
              <a:buNone/>
            </a:pPr>
            <a:r>
              <a:rPr b="1"/>
              <a:t>Address the elephant</a:t>
            </a:r>
            <a:r>
              <a:rPr/>
              <a:t>: - No shame in being efficient - Using tools for busywork = more time for students - You’re still the expert - tool just handles formatting/structure</a:t>
            </a:r>
          </a:p>
          <a:p>
            <a:pPr lvl="0" indent="0" marL="0">
              <a:buNone/>
            </a:pPr>
          </a:p>
          <a:p>
            <a:pPr lvl="0" indent="0" marL="0">
              <a:buNone/>
            </a:pPr>
            <a:r>
              <a:rPr b="1"/>
              <a:t>Key selling point</a:t>
            </a:r>
            <a:r>
              <a:rPr/>
              <a:t>: - It’s not about replacing your expertise - It’s about amplifying it - Like having a teaching assistant who never sleeps</a:t>
            </a:r>
          </a:p>
          <a:p>
            <a:pPr lvl="0" indent="0" marL="0">
              <a:buNone/>
            </a:pPr>
          </a:p>
          <a:p>
            <a:pPr lvl="0" indent="0" marL="0">
              <a:buNone/>
            </a:pPr>
            <a:r>
              <a:rPr b="1"/>
              <a:t>Practical use cases</a:t>
            </a:r>
            <a:r>
              <a:rPr/>
              <a:t>: - Quick quiz generation from lecture content - Converting static content to interactive - Creating multiple versions for different cohorts - Accessibility improvements (alt formats)</a:t>
            </a:r>
          </a:p>
          <a:p>
            <a:pPr lvl="0" indent="0" marL="0">
              <a:buNone/>
            </a:pPr>
          </a:p>
          <a:p>
            <a:pPr lvl="0" indent="0" marL="0">
              <a:buNone/>
            </a:pPr>
            <a:r>
              <a:rPr/>
              <a:t>“Even if you never use it for creation, it’s great for reformatting”</a:t>
            </a:r>
          </a:p>
          <a:p>
            <a:pPr lvl="0" indent="0" marL="0">
              <a:buNone/>
            </a:pPr>
          </a:p>
          <a:p>
            <a:pPr lvl="0" indent="0" marL="0">
              <a:buNone/>
            </a:pPr>
            <a:r>
              <a:rPr/>
              <a:t>“But the real questions are…”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eqsa.gov.au/guides-resources/higher-education-good-practice-hub/gen-ai-knowledge-hub"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michael-borck.github.io/AI-in-the-Curriculum/" TargetMode="Externa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AI in the Curriculum: Challenges &amp; Opportunities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Michael Borck, Curtin University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Here’s the slide content with presenter notes based on the UNESCO framework:</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Moving Forward: AI as Learning Partner</a:t>
            </a:r>
          </a:p>
        </p:txBody>
      </p:sp>
      <p:sp>
        <p:nvSpPr>
          <p:cNvPr id="4" name="Text Placeholder 3"/>
          <p:cNvSpPr>
            <a:spLocks noGrp="1"/>
          </p:cNvSpPr>
          <p:nvPr>
            <p:ph idx="2" sz="half" type="body"/>
          </p:nvPr>
        </p:nvSpPr>
        <p:spPr/>
        <p:txBody>
          <a:bodyPr/>
          <a:lstStyle/>
          <a:p>
            <a:pPr lvl="0" indent="0" marL="0">
              <a:buNone/>
            </a:pPr>
            <a:r>
              <a:rPr/>
              <a:t>Adapted from UNESCO Report (2023)</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b="1"/>
                        <a:t>Role</a:t>
                      </a:r>
                    </a:p>
                  </a:txBody>
                  <a:tcPr/>
                </a:tc>
                <a:tc>
                  <a:txBody>
                    <a:bodyPr/>
                    <a:lstStyle/>
                    <a:p>
                      <a:pPr lvl="0" indent="0" marL="0">
                        <a:buNone/>
                      </a:pPr>
                      <a:r>
                        <a:rPr b="1"/>
                        <a:t>Description</a:t>
                      </a:r>
                    </a:p>
                  </a:txBody>
                  <a:tcPr/>
                </a:tc>
                <a:tc>
                  <a:txBody>
                    <a:bodyPr/>
                    <a:lstStyle/>
                    <a:p>
                      <a:pPr lvl="0" indent="0" marL="0">
                        <a:buNone/>
                      </a:pPr>
                      <a:r>
                        <a:rPr b="1"/>
                        <a:t>Example of Implementation</a:t>
                      </a:r>
                    </a:p>
                  </a:txBody>
                  <a:tcPr/>
                </a:tc>
              </a:tr>
              <a:tr h="0">
                <a:tc>
                  <a:txBody>
                    <a:bodyPr/>
                    <a:lstStyle/>
                    <a:p>
                      <a:pPr lvl="0" indent="0" marL="0">
                        <a:buNone/>
                      </a:pPr>
                      <a:r>
                        <a:rPr b="1"/>
                        <a:t>Possibility engine</a:t>
                      </a:r>
                    </a:p>
                  </a:txBody>
                </a:tc>
                <a:tc>
                  <a:txBody>
                    <a:bodyPr/>
                    <a:lstStyle/>
                    <a:p>
                      <a:pPr lvl="0" indent="0" marL="0">
                        <a:buNone/>
                      </a:pPr>
                      <a:r>
                        <a:rPr/>
                        <a:t>AI generates alternative ways of expressing an idea</a:t>
                      </a:r>
                    </a:p>
                  </a:txBody>
                </a:tc>
                <a:tc>
                  <a:txBody>
                    <a:bodyPr/>
                    <a:lstStyle/>
                    <a:p>
                      <a:pPr lvl="0" indent="0" marL="0">
                        <a:buNone/>
                      </a:pPr>
                      <a:r>
                        <a:rPr/>
                        <a:t>Students write queries in ChatGPT and use the Regenerate response function to examine alternative responses.</a:t>
                      </a:r>
                    </a:p>
                  </a:txBody>
                </a:tc>
              </a:tr>
              <a:tr h="0">
                <a:tc>
                  <a:txBody>
                    <a:bodyPr/>
                    <a:lstStyle/>
                    <a:p>
                      <a:pPr lvl="0" indent="0" marL="0">
                        <a:buNone/>
                      </a:pPr>
                      <a:r>
                        <a:rPr b="1"/>
                        <a:t>Socratic opponent</a:t>
                      </a:r>
                    </a:p>
                  </a:txBody>
                </a:tc>
                <a:tc>
                  <a:txBody>
                    <a:bodyPr/>
                    <a:lstStyle/>
                    <a:p>
                      <a:pPr lvl="0" indent="0" marL="0">
                        <a:buNone/>
                      </a:pPr>
                      <a:r>
                        <a:rPr/>
                        <a:t>AI acts as an opponent to develop and argument</a:t>
                      </a:r>
                    </a:p>
                  </a:txBody>
                </a:tc>
                <a:tc>
                  <a:txBody>
                    <a:bodyPr/>
                    <a:lstStyle/>
                    <a:p>
                      <a:pPr lvl="0" indent="0" marL="0">
                        <a:buNone/>
                      </a:pPr>
                      <a:r>
                        <a:rPr/>
                        <a:t>Students enter prompts into ChatGPT following the structure of a conversation or debate. Teachers can ask students to use ChatGPT to prepare for discussions.</a:t>
                      </a:r>
                    </a:p>
                  </a:txBody>
                </a:tc>
              </a:tr>
              <a:tr h="0">
                <a:tc>
                  <a:txBody>
                    <a:bodyPr/>
                    <a:lstStyle/>
                    <a:p>
                      <a:pPr lvl="0" indent="0" marL="0">
                        <a:buNone/>
                      </a:pPr>
                      <a:r>
                        <a:rPr b="1"/>
                        <a:t>Collaboration coach</a:t>
                      </a:r>
                    </a:p>
                  </a:txBody>
                </a:tc>
                <a:tc>
                  <a:txBody>
                    <a:bodyPr/>
                    <a:lstStyle/>
                    <a:p>
                      <a:pPr lvl="0" indent="0" marL="0">
                        <a:buNone/>
                      </a:pPr>
                      <a:r>
                        <a:rPr/>
                        <a:t>AI helps groups to research and solve problems together</a:t>
                      </a:r>
                    </a:p>
                  </a:txBody>
                </a:tc>
                <a:tc>
                  <a:txBody>
                    <a:bodyPr/>
                    <a:lstStyle/>
                    <a:p>
                      <a:pPr lvl="0" indent="0" marL="0">
                        <a:buNone/>
                      </a:pPr>
                      <a:r>
                        <a:rPr/>
                        <a:t>Working in groups, students use ChatGPT to find out information to complete tasks and assignments.</a:t>
                      </a:r>
                    </a:p>
                  </a:txBody>
                </a:tc>
              </a:tr>
              <a:tr h="0">
                <a:tc>
                  <a:txBody>
                    <a:bodyPr/>
                    <a:lstStyle/>
                    <a:p>
                      <a:pPr lvl="0" indent="0" marL="0">
                        <a:buNone/>
                      </a:pPr>
                      <a:r>
                        <a:rPr b="1"/>
                        <a:t>Guide on the side</a:t>
                      </a:r>
                    </a:p>
                  </a:txBody>
                </a:tc>
                <a:tc>
                  <a:txBody>
                    <a:bodyPr/>
                    <a:lstStyle/>
                    <a:p>
                      <a:pPr lvl="0" indent="0" marL="0">
                        <a:buNone/>
                      </a:pPr>
                      <a:r>
                        <a:rPr/>
                        <a:t>AI acts as a guide to navigate physical and conceptual spaces</a:t>
                      </a:r>
                    </a:p>
                  </a:txBody>
                </a:tc>
                <a:tc>
                  <a:txBody>
                    <a:bodyPr/>
                    <a:lstStyle/>
                    <a:p>
                      <a:pPr lvl="0" indent="0" marL="0">
                        <a:buNone/>
                      </a:pPr>
                      <a:r>
                        <a:rPr/>
                        <a:t>Teachers use ChatGPT to generate content for classes/courses (e.g., discussion questions) and advice on how to support students in learning specific concepts.</a:t>
                      </a:r>
                    </a:p>
                  </a:txBody>
                </a:tc>
              </a:tr>
              <a:tr h="0">
                <a:tc>
                  <a:txBody>
                    <a:bodyPr/>
                    <a:lstStyle/>
                    <a:p>
                      <a:pPr lvl="0" indent="0" marL="0">
                        <a:buNone/>
                      </a:pPr>
                      <a:r>
                        <a:rPr b="1"/>
                        <a:t>Personal tutor</a:t>
                      </a:r>
                    </a:p>
                  </a:txBody>
                </a:tc>
                <a:tc>
                  <a:txBody>
                    <a:bodyPr/>
                    <a:lstStyle/>
                    <a:p>
                      <a:pPr lvl="0" indent="0" marL="0">
                        <a:buNone/>
                      </a:pPr>
                      <a:r>
                        <a:rPr/>
                        <a:t>AI tutors each student and gives immediate feedback on progress</a:t>
                      </a:r>
                    </a:p>
                  </a:txBody>
                </a:tc>
                <a:tc>
                  <a:txBody>
                    <a:bodyPr/>
                    <a:lstStyle/>
                    <a:p>
                      <a:pPr lvl="0" indent="0" marL="0">
                        <a:buNone/>
                      </a:pPr>
                      <a:r>
                        <a:rPr/>
                        <a:t>ChatGPT provides personalized feedback to students based on information provided by students or teachers (e.g., test scores).</a:t>
                      </a:r>
                    </a:p>
                  </a:txBody>
                </a:tc>
              </a:tr>
              <a:tr h="0">
                <a:tc>
                  <a:txBody>
                    <a:bodyPr/>
                    <a:lstStyle/>
                    <a:p>
                      <a:pPr lvl="0" indent="0" marL="0">
                        <a:buNone/>
                      </a:pPr>
                      <a:r>
                        <a:rPr b="1"/>
                        <a:t>Co-designer</a:t>
                      </a:r>
                    </a:p>
                  </a:txBody>
                </a:tc>
                <a:tc>
                  <a:txBody>
                    <a:bodyPr/>
                    <a:lstStyle/>
                    <a:p>
                      <a:pPr lvl="0" indent="0" marL="0">
                        <a:buNone/>
                      </a:pPr>
                      <a:r>
                        <a:rPr/>
                        <a:t>AI assists throughout the design process</a:t>
                      </a:r>
                    </a:p>
                  </a:txBody>
                </a:tc>
                <a:tc>
                  <a:txBody>
                    <a:bodyPr/>
                    <a:lstStyle/>
                    <a:p>
                      <a:pPr lvl="0" indent="0" marL="0">
                        <a:buNone/>
                      </a:pPr>
                      <a:r>
                        <a:rPr/>
                        <a:t>Teachers ask ChatGPT for ideas about designing or updating a curriculum (e.g., rubrics for assessment) and/or focus on specific goals (e.g., how to make the curriculum more accessible).</a:t>
                      </a:r>
                    </a:p>
                  </a:txBody>
                </a:tc>
              </a:tr>
              <a:tr h="0">
                <a:tc>
                  <a:txBody>
                    <a:bodyPr/>
                    <a:lstStyle/>
                    <a:p>
                      <a:pPr lvl="0" indent="0" marL="0">
                        <a:buNone/>
                      </a:pPr>
                      <a:r>
                        <a:rPr b="1"/>
                        <a:t>Exploratorium</a:t>
                      </a:r>
                    </a:p>
                  </a:txBody>
                </a:tc>
                <a:tc>
                  <a:txBody>
                    <a:bodyPr/>
                    <a:lstStyle/>
                    <a:p>
                      <a:pPr lvl="0" indent="0" marL="0">
                        <a:buNone/>
                      </a:pPr>
                      <a:r>
                        <a:rPr/>
                        <a:t>AI provides tools to play with, explore and interpret data</a:t>
                      </a:r>
                    </a:p>
                  </a:txBody>
                </a:tc>
                <a:tc>
                  <a:txBody>
                    <a:bodyPr/>
                    <a:lstStyle/>
                    <a:p>
                      <a:pPr lvl="0" indent="0" marL="0">
                        <a:buNone/>
                      </a:pPr>
                      <a:r>
                        <a:rPr/>
                        <a:t>Teachers provide basic information to students who write different queries in ChatGPT to find out more. ChatGPT can be used to support language learning.</a:t>
                      </a:r>
                    </a:p>
                  </a:txBody>
                </a:tc>
              </a:tr>
              <a:tr h="0">
                <a:tc>
                  <a:txBody>
                    <a:bodyPr/>
                    <a:lstStyle/>
                    <a:p>
                      <a:pPr lvl="0" indent="0" marL="0">
                        <a:buNone/>
                      </a:pPr>
                      <a:r>
                        <a:rPr b="1"/>
                        <a:t>Study buddy</a:t>
                      </a:r>
                    </a:p>
                  </a:txBody>
                </a:tc>
                <a:tc>
                  <a:txBody>
                    <a:bodyPr/>
                    <a:lstStyle/>
                    <a:p>
                      <a:pPr lvl="0" indent="0" marL="0">
                        <a:buNone/>
                      </a:pPr>
                      <a:r>
                        <a:rPr/>
                        <a:t>AI helps the student reflect on learning material</a:t>
                      </a:r>
                    </a:p>
                  </a:txBody>
                </a:tc>
                <a:tc>
                  <a:txBody>
                    <a:bodyPr/>
                    <a:lstStyle/>
                    <a:p>
                      <a:pPr lvl="0" indent="0" marL="0">
                        <a:buNone/>
                      </a:pPr>
                      <a:r>
                        <a:rPr/>
                        <a:t>Students explain their current level of understanding to ChatGPT and ask for ways to help them study the material. ChatGPT could also be used to help students prepare for other tasks (e.g., job interviews).</a:t>
                      </a:r>
                    </a:p>
                  </a:txBody>
                </a:tc>
              </a:tr>
              <a:tr h="0">
                <a:tc>
                  <a:txBody>
                    <a:bodyPr/>
                    <a:lstStyle/>
                    <a:p>
                      <a:pPr lvl="0" indent="0" marL="0">
                        <a:buNone/>
                      </a:pPr>
                      <a:r>
                        <a:rPr b="1"/>
                        <a:t>Motivator</a:t>
                      </a:r>
                    </a:p>
                  </a:txBody>
                </a:tc>
                <a:tc>
                  <a:txBody>
                    <a:bodyPr/>
                    <a:lstStyle/>
                    <a:p>
                      <a:pPr lvl="0" indent="0" marL="0">
                        <a:buNone/>
                      </a:pPr>
                      <a:r>
                        <a:rPr/>
                        <a:t>AI offers games and challenges to extend learning</a:t>
                      </a:r>
                    </a:p>
                  </a:txBody>
                </a:tc>
                <a:tc>
                  <a:txBody>
                    <a:bodyPr/>
                    <a:lstStyle/>
                    <a:p>
                      <a:pPr lvl="0" indent="0" marL="0">
                        <a:buNone/>
                      </a:pPr>
                      <a:r>
                        <a:rPr/>
                        <a:t>Teachers or students ask ChatGPT for ideas about how to extend students’ learning after providing a summary of the current level of students’ knowledge (e.g., quizzes, exercises).</a:t>
                      </a:r>
                    </a:p>
                  </a:txBody>
                </a:tc>
              </a:tr>
              <a:tr h="0">
                <a:tc>
                  <a:txBody>
                    <a:bodyPr/>
                    <a:lstStyle/>
                    <a:p>
                      <a:pPr lvl="0" indent="0" marL="0">
                        <a:buNone/>
                      </a:pPr>
                      <a:r>
                        <a:rPr b="1"/>
                        <a:t>Dynamic assessor</a:t>
                      </a:r>
                    </a:p>
                  </a:txBody>
                </a:tc>
                <a:tc>
                  <a:txBody>
                    <a:bodyPr/>
                    <a:lstStyle/>
                    <a:p>
                      <a:pPr lvl="0" indent="0" marL="0">
                        <a:buNone/>
                      </a:pPr>
                      <a:r>
                        <a:rPr/>
                        <a:t>AI provides educators with a profile of each student’s current knowledge</a:t>
                      </a:r>
                    </a:p>
                  </a:txBody>
                </a:tc>
                <a:tc>
                  <a:txBody>
                    <a:bodyPr/>
                    <a:lstStyle/>
                    <a:p>
                      <a:pPr lvl="0" indent="0" marL="0">
                        <a:buNone/>
                      </a:pPr>
                      <a:r>
                        <a:rPr/>
                        <a:t>Students interact with ChatGPT in a tutorial-type dialogue and then ask ChatGPT to produce a summary of their current state of knowledge. Students can also ask ChatGPT for dynamic assessments.</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markdown table will render cleanly in your presentation materials and is easier to edit if needed.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Quick Win: 30-Minute Experiment</a:t>
            </a:r>
          </a:p>
        </p:txBody>
      </p:sp>
      <p:sp>
        <p:nvSpPr>
          <p:cNvPr id="3" name="Content Placeholder 2"/>
          <p:cNvSpPr>
            <a:spLocks noGrp="1"/>
          </p:cNvSpPr>
          <p:nvPr>
            <p:ph idx="1"/>
          </p:nvPr>
        </p:nvSpPr>
        <p:spPr/>
        <p:txBody>
          <a:bodyPr/>
          <a:lstStyle/>
          <a:p>
            <a:pPr lvl="0"/>
            <a:r>
              <a:rPr b="1"/>
              <a:t>What</a:t>
            </a:r>
            <a:r>
              <a:rPr/>
              <a:t>: Worksheet → HTML in 30 min</a:t>
            </a:r>
          </a:p>
          <a:p>
            <a:pPr lvl="0"/>
            <a:r>
              <a:rPr b="1"/>
              <a:t>Result</a:t>
            </a:r>
            <a:r>
              <a:rPr/>
              <a:t>: Upload both verisons, more engagement</a:t>
            </a:r>
          </a:p>
          <a:p>
            <a:pPr lvl="0"/>
            <a:r>
              <a:rPr b="1"/>
              <a:t>Key Insight</a:t>
            </a:r>
            <a:r>
              <a:rPr/>
              <a:t>: Options, not replacements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Showcase: Curriculum Curator (FLX)</a:t>
            </a:r>
          </a:p>
        </p:txBody>
      </p:sp>
      <p:sp>
        <p:nvSpPr>
          <p:cNvPr id="4" name="Text Placeholder 3"/>
          <p:cNvSpPr>
            <a:spLocks noGrp="1"/>
          </p:cNvSpPr>
          <p:nvPr>
            <p:ph idx="2" sz="half" type="body"/>
          </p:nvPr>
        </p:nvSpPr>
        <p:spPr/>
        <p:txBody>
          <a:bodyPr/>
          <a:lstStyle/>
          <a:p>
            <a:pPr lvl="0"/>
            <a:r>
              <a:rPr b="1"/>
              <a:t>Tool</a:t>
            </a:r>
            <a:r>
              <a:rPr/>
              <a:t>: Import → Restructure → Save 80% time</a:t>
            </a:r>
          </a:p>
          <a:p>
            <a:pPr lvl="0"/>
            <a:r>
              <a:rPr b="1"/>
              <a:t>Value</a:t>
            </a:r>
            <a:r>
              <a:rPr/>
              <a:t>: Supports staff, not replaces</a:t>
            </a:r>
          </a:p>
          <a:p>
            <a:pPr lvl="0"/>
            <a:r>
              <a:rPr b="1"/>
              <a:t>Takeaway</a:t>
            </a:r>
            <a:r>
              <a:rPr/>
              <a:t>: Efficiency</a:t>
            </a:r>
          </a:p>
        </p:txBody>
      </p:sp>
      <p:pic>
        <p:nvPicPr>
          <p:cNvPr descr="./assets/cur-curator.png" id="0" name="Picture 1"/>
          <p:cNvPicPr>
            <a:picLocks noGrp="1" noChangeAspect="1"/>
          </p:cNvPicPr>
          <p:nvPr/>
        </p:nvPicPr>
        <p:blipFill>
          <a:blip r:embed="rId3"/>
          <a:stretch>
            <a:fillRect/>
          </a:stretch>
        </p:blipFill>
        <p:spPr bwMode="auto">
          <a:xfrm>
            <a:off x="3568700" y="533400"/>
            <a:ext cx="5105400" cy="37211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Questions to Guide Your Thinking</a:t>
            </a:r>
          </a:p>
        </p:txBody>
      </p:sp>
      <p:sp>
        <p:nvSpPr>
          <p:cNvPr id="3" name="Content Placeholder 2"/>
          <p:cNvSpPr>
            <a:spLocks noGrp="1"/>
          </p:cNvSpPr>
          <p:nvPr>
            <p:ph idx="1"/>
          </p:nvPr>
        </p:nvSpPr>
        <p:spPr/>
        <p:txBody>
          <a:bodyPr/>
          <a:lstStyle/>
          <a:p>
            <a:pPr lvl="0"/>
            <a:r>
              <a:rPr/>
              <a:t>Where can AI save time?</a:t>
            </a:r>
          </a:p>
          <a:p>
            <a:pPr lvl="0"/>
            <a:r>
              <a:rPr/>
              <a:t>How could students practice discipline-specific skills?</a:t>
            </a:r>
          </a:p>
          <a:p>
            <a:pPr lvl="0"/>
            <a:r>
              <a:rPr/>
              <a:t>What risks/barriers must we prepare for?</a:t>
            </a:r>
          </a:p>
          <a:p>
            <a:pPr lvl="0"/>
            <a:r>
              <a:rPr/>
              <a:t>How do we move past AI shame?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Let’s Discuss</a:t>
            </a:r>
          </a:p>
        </p:txBody>
      </p:sp>
      <p:sp>
        <p:nvSpPr>
          <p:cNvPr id="3" name="Content Placeholder 2"/>
          <p:cNvSpPr>
            <a:spLocks noGrp="1"/>
          </p:cNvSpPr>
          <p:nvPr>
            <p:ph idx="1"/>
          </p:nvPr>
        </p:nvSpPr>
        <p:spPr/>
        <p:txBody>
          <a:bodyPr/>
          <a:lstStyle/>
          <a:p>
            <a:pPr lvl="0"/>
            <a:r>
              <a:rPr/>
              <a:t>What’s one small thing you could try next week?</a:t>
            </a:r>
          </a:p>
          <a:p>
            <a:pPr lvl="0"/>
            <a:r>
              <a:rPr/>
              <a:t>What concerns need addressing?</a:t>
            </a:r>
          </a:p>
          <a:p>
            <a:pPr lvl="0"/>
            <a:r>
              <a:rPr/>
              <a:t>How might your discipline benefit/challenge?</a:t>
            </a:r>
          </a:p>
          <a:p>
            <a:pPr lvl="0"/>
            <a:r>
              <a:rPr/>
              <a:t>Have you felt AI shame?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a:t>
            </a:r>
          </a:p>
        </p:txBody>
      </p:sp>
      <p:sp>
        <p:nvSpPr>
          <p:cNvPr id="3" name="Content Placeholder 2"/>
          <p:cNvSpPr>
            <a:spLocks noGrp="1"/>
          </p:cNvSpPr>
          <p:nvPr>
            <p:ph idx="1"/>
          </p:nvPr>
        </p:nvSpPr>
        <p:spPr/>
        <p:txBody>
          <a:bodyPr/>
          <a:lstStyle/>
          <a:p>
            <a:pPr lvl="0"/>
            <a:r>
              <a:rPr i="1"/>
              <a:t>“Not about answers — just questions worth asking… together, without shame”</a:t>
            </a:r>
          </a:p>
          <a:p>
            <a:pPr lvl="0"/>
            <a:r>
              <a:rPr b="1"/>
              <a:t>Next Step</a:t>
            </a:r>
            <a:r>
              <a:rPr/>
              <a:t>: Try one small experiment, share results</a:t>
            </a:r>
          </a:p>
          <a:p>
            <a:pPr lvl="0"/>
            <a:r>
              <a:rPr i="1"/>
              <a:t>“The best way to predict the future is to help create it”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 &amp; References</a:t>
            </a:r>
          </a:p>
        </p:txBody>
      </p:sp>
      <p:sp>
        <p:nvSpPr>
          <p:cNvPr id="3" name="Content Placeholder 2"/>
          <p:cNvSpPr>
            <a:spLocks noGrp="1"/>
          </p:cNvSpPr>
          <p:nvPr>
            <p:ph idx="1"/>
          </p:nvPr>
        </p:nvSpPr>
        <p:spPr/>
        <p:txBody>
          <a:bodyPr/>
          <a:lstStyle/>
          <a:p>
            <a:pPr lvl="0"/>
            <a:r>
              <a:rPr/>
              <a:t>(Heaven, W. (2023, April 6). ChatGPT is going to change education, not destroy it. MIT Technology Review. Retrieved September 4 2025, from https://www.technologyreview.com/2023/04/06/1070216/chatgpt-is-going-to-change-education-not-destroy-it)[https://www.technologyreview.com/2023/04/06/1071059/chatgpt-change-not-destroy-education-openai/]</a:t>
            </a:r>
          </a:p>
          <a:p>
            <a:pPr lvl="0"/>
            <a:r>
              <a:rPr/>
              <a:t>(McNealis, R. Shame in the machine: affective accountability and the ethics of AI. AI &amp; Soc (2025). https://doi.org/10.1007/s00146-025-02472-x)[https://link.springer.com/article/10.1007/s00146-025-02472-x]</a:t>
            </a:r>
          </a:p>
          <a:p>
            <a:pPr lvl="0"/>
            <a:r>
              <a:rPr/>
              <a:t>(Giray L. (2024). AI Shaming: The Silent Stigma among Academic Writers and Researchers. Annals of biomedical engineering, 52(9), 2319–2324. https://doi.org/10.1007/s10439-024-03582-1)[https://pubmed.ncbi.nlm.nih.gov/38977530/]</a:t>
            </a:r>
          </a:p>
          <a:p>
            <a:pPr lvl="0"/>
            <a:r>
              <a:rPr/>
              <a:t>(Sabzalieva, E., &amp; Valentini, A. (2023). ChatGPT and artificial intelligence in higher education: Quick start guide. UNESCO International Institute for Higher Education in Latin America and the Caribbean (IESALC). https://unesdoc.unesco.org/ark:/48223/pf0000385146)[https://unesdoc.unesco.org/ark:/48223/pf0000385146]</a:t>
            </a:r>
          </a:p>
          <a:p>
            <a:pPr lvl="0"/>
            <a:r>
              <a:rPr/>
              <a:t>(WalkMe. (2025, August 27). Employees left behind in workplace AI boom, new WalkMe survey finds - WalkMe - Digital adoption Platform. WalkMe - Digital Adoption Platform. https://www.walkme.com/news-releases/employees-left-behind-in-workplace-ai-boom-new-walkme-survey-finds/?tabId=company-news)[https://www.walkme.com/news-releases/employees-left-behind-in-workplace-ai-boom-new-walkme-survey-finds/?tabId=company-news]</a:t>
            </a:r>
          </a:p>
          <a:p>
            <a:pPr lvl="0"/>
            <a:r>
              <a:rPr/>
              <a:t>(Russell Group. (2023). Russell Group principles on the use of generative AI tools in education. Russell Group. Retrieved September 4 2025, from https://www.russellgroup.ac.uk/policy/policy-briefings/principles-use-generative-ai-tools-education)[https://www.russellgroup.ac.uk/policy/policy-briefings/principles-use-generative-ai-tools-education]</a:t>
            </a:r>
          </a:p>
          <a:p>
            <a:pPr lvl="0"/>
            <a:r>
              <a:rPr/>
              <a:t>(Lichtenberg, N. (2025, August 29). “AI shame” is running rampant in the corporate sector—and C-suite leaders are most worried about getting caught, survey says. Fortune. https://fortune.com/2025/08/29/what-is-ai-shame-readiness-gap-training-artificial-intelligence/)[https://fortune.com/2025/08/29/what-is-ai-shame-readiness-gap-training-artificial-intelligence/]</a:t>
            </a:r>
          </a:p>
          <a:p>
            <a:pPr lvl="0"/>
            <a:r>
              <a:rPr/>
              <a:t>Canva Workplace Study on AI Adoption (2025)</a:t>
            </a:r>
          </a:p>
          <a:p>
            <a:pPr lvl="0"/>
            <a:r>
              <a:rPr>
                <a:hlinkClick r:id="rId2"/>
              </a:rPr>
              <a:t>TEQSA on Generative AI</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Companion Website</a:t>
            </a:r>
          </a:p>
        </p:txBody>
      </p:sp>
      <p:sp>
        <p:nvSpPr>
          <p:cNvPr id="4" name="Text Placeholder 3"/>
          <p:cNvSpPr>
            <a:spLocks noGrp="1"/>
          </p:cNvSpPr>
          <p:nvPr>
            <p:ph idx="2" sz="half" type="body"/>
          </p:nvPr>
        </p:nvSpPr>
        <p:spPr/>
        <p:txBody>
          <a:bodyPr/>
          <a:lstStyle/>
          <a:p>
            <a:pPr lvl="0" indent="0" marL="0">
              <a:buNone/>
            </a:pPr>
            <a:r>
              <a:rPr>
                <a:hlinkClick r:id="rId2"/>
              </a:rPr>
              <a:t>AI in the Curriculum</a:t>
            </a:r>
          </a:p>
        </p:txBody>
      </p:sp>
      <p:pic>
        <p:nvPicPr>
          <p:cNvPr descr="./ai_in_curriculum_qr.png" id="0" name="Picture 1"/>
          <p:cNvPicPr>
            <a:picLocks noGrp="1" noChangeAspect="1"/>
          </p:cNvPicPr>
          <p:nvPr/>
        </p:nvPicPr>
        <p:blipFill>
          <a:blip r:embed="rId3"/>
          <a:stretch>
            <a:fillRect/>
          </a:stretch>
        </p:blipFill>
        <p:spPr bwMode="auto">
          <a:xfrm>
            <a:off x="3937000" y="203200"/>
            <a:ext cx="4381500" cy="43815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i="1"/>
              <a:t>AI Acknowledgment: AI tools were used in the initial drafting and development of this document. All content has been reviewed, refined, and validated through human expertise and professional judgment.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 15 Minutes</a:t>
            </a:r>
          </a:p>
        </p:txBody>
      </p:sp>
      <p:sp>
        <p:nvSpPr>
          <p:cNvPr id="3" name="Content Placeholder 2"/>
          <p:cNvSpPr>
            <a:spLocks noGrp="1"/>
          </p:cNvSpPr>
          <p:nvPr>
            <p:ph idx="1"/>
          </p:nvPr>
        </p:nvSpPr>
        <p:spPr/>
        <p:txBody>
          <a:bodyPr/>
          <a:lstStyle/>
          <a:p>
            <a:pPr lvl="0" indent="0" marL="0">
              <a:buNone/>
            </a:pPr>
            <a:r>
              <a:rPr b="1"/>
              <a:t>We’ll explore:</a:t>
            </a:r>
            <a:r>
              <a:rPr/>
              <a:t> - Four challenges we’re all facing - One hidden barrier we don’t discuss - Three pathways forward - Your questions and experiences</a:t>
            </a:r>
          </a:p>
          <a:p>
            <a:pPr lvl="0" indent="0" marL="0">
              <a:buNone/>
            </a:pPr>
            <a:r>
              <a:rPr b="1"/>
              <a:t>Not covering:</a:t>
            </a:r>
            <a:r>
              <a:rPr/>
              <a:t> - How AI works - Which tools to use - Detection strategies - Policy development</a:t>
            </a:r>
          </a:p>
          <a:p>
            <a:pPr lvl="0" indent="0" marL="0">
              <a:buNone/>
            </a:pPr>
            <a:r>
              <a:rPr i="1"/>
              <a:t>“Not about answers — just questions worth asking”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Over-Trust: The “Fountain of Knowledge” Problem</a:t>
            </a:r>
          </a:p>
        </p:txBody>
      </p:sp>
      <p:sp>
        <p:nvSpPr>
          <p:cNvPr id="3" name="Content Placeholder 2"/>
          <p:cNvSpPr>
            <a:spLocks noGrp="1"/>
          </p:cNvSpPr>
          <p:nvPr>
            <p:ph idx="1"/>
          </p:nvPr>
        </p:nvSpPr>
        <p:spPr/>
        <p:txBody>
          <a:bodyPr/>
          <a:lstStyle/>
          <a:p>
            <a:pPr lvl="0"/>
            <a:r>
              <a:rPr b="1"/>
              <a:t>Challenge</a:t>
            </a:r>
            <a:r>
              <a:rPr/>
              <a:t>: Students over-trust AI</a:t>
            </a:r>
          </a:p>
          <a:p>
            <a:pPr lvl="0"/>
            <a:r>
              <a:rPr b="1"/>
              <a:t>Impact</a:t>
            </a:r>
            <a:r>
              <a:rPr/>
              <a:t>: Weakens critical thinking</a:t>
            </a:r>
            <a:br/>
          </a:p>
          <a:p>
            <a:pPr lvl="0"/>
            <a:r>
              <a:rPr b="1"/>
              <a:t>Response</a:t>
            </a:r>
            <a:r>
              <a:rPr/>
              <a:t>: Error-spotting, critique, reward questioning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Over-Use: Shortcuts vs. Scaffolds</a:t>
            </a:r>
          </a:p>
        </p:txBody>
      </p:sp>
      <p:sp>
        <p:nvSpPr>
          <p:cNvPr id="3" name="Content Placeholder 2"/>
          <p:cNvSpPr>
            <a:spLocks noGrp="1"/>
          </p:cNvSpPr>
          <p:nvPr>
            <p:ph idx="1"/>
          </p:nvPr>
        </p:nvSpPr>
        <p:spPr/>
        <p:txBody>
          <a:bodyPr/>
          <a:lstStyle/>
          <a:p>
            <a:pPr lvl="0"/>
            <a:r>
              <a:rPr b="1"/>
              <a:t>Challenge</a:t>
            </a:r>
            <a:r>
              <a:rPr/>
              <a:t>: AI as bypass, not support</a:t>
            </a:r>
          </a:p>
          <a:p>
            <a:pPr lvl="0"/>
            <a:r>
              <a:rPr b="1"/>
              <a:t>Risks</a:t>
            </a:r>
            <a:r>
              <a:rPr/>
              <a:t>: Shallow learning, plagiarism fears, lost skills</a:t>
            </a:r>
          </a:p>
          <a:p>
            <a:pPr lvl="0"/>
            <a:r>
              <a:rPr b="1"/>
              <a:t>Response</a:t>
            </a:r>
            <a:r>
              <a:rPr/>
              <a:t>: Frame AI as scaffold within pedagogy</a:t>
            </a:r>
          </a:p>
        </p:txBody>
      </p:sp>
      <p:pic>
        <p:nvPicPr>
          <p:cNvPr descr="./assets/blooms.png" id="0" name="Picture 1"/>
          <p:cNvPicPr>
            <a:picLocks noGrp="1" noChangeAspect="1"/>
          </p:cNvPicPr>
          <p:nvPr/>
        </p:nvPicPr>
        <p:blipFill>
          <a:blip r:embed="rId3"/>
          <a:stretch>
            <a:fillRect/>
          </a:stretch>
        </p:blipFill>
        <p:spPr bwMode="auto">
          <a:xfrm>
            <a:off x="2616200" y="1193800"/>
            <a:ext cx="3898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 Rawia Inaim. “Bloom’s Taxonomy.” Retrieved September 4, 2025, from https://opentextbc.ca/studentsuccess/chapter/effective-questions/. Licensed under a CC BY-SA (Attribution ShareAlike) license.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Misplaced Blame: It’s Not the Tool</a:t>
            </a:r>
          </a:p>
        </p:txBody>
      </p:sp>
      <p:sp>
        <p:nvSpPr>
          <p:cNvPr id="3" name="Content Placeholder 2"/>
          <p:cNvSpPr>
            <a:spLocks noGrp="1"/>
          </p:cNvSpPr>
          <p:nvPr>
            <p:ph idx="1"/>
          </p:nvPr>
        </p:nvSpPr>
        <p:spPr/>
        <p:txBody>
          <a:bodyPr/>
          <a:lstStyle/>
          <a:p>
            <a:pPr lvl="0"/>
            <a:r>
              <a:rPr b="1"/>
              <a:t>Challenge</a:t>
            </a:r>
            <a:r>
              <a:rPr/>
              <a:t>: Staff blame AI for integrity issues</a:t>
            </a:r>
          </a:p>
          <a:p>
            <a:pPr lvl="0"/>
            <a:r>
              <a:rPr b="1"/>
              <a:t>Response</a:t>
            </a:r>
            <a:r>
              <a:rPr/>
              <a:t>: Adapt assessment, don’t ban</a:t>
            </a:r>
          </a:p>
          <a:p>
            <a:pPr lvl="1"/>
            <a:r>
              <a:rPr/>
              <a:t>Authentic, Personalised, Reflective</a:t>
            </a:r>
          </a:p>
          <a:p>
            <a:pPr lvl="0"/>
            <a:r>
              <a:rPr i="1"/>
              <a:t>Past tools changed assessment, AI will too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Fear of AI: The Root of Resistance</a:t>
            </a:r>
          </a:p>
        </p:txBody>
      </p:sp>
      <p:sp>
        <p:nvSpPr>
          <p:cNvPr id="3" name="Content Placeholder 2"/>
          <p:cNvSpPr>
            <a:spLocks noGrp="1"/>
          </p:cNvSpPr>
          <p:nvPr>
            <p:ph idx="1"/>
          </p:nvPr>
        </p:nvSpPr>
        <p:spPr/>
        <p:txBody>
          <a:bodyPr/>
          <a:lstStyle/>
          <a:p>
            <a:pPr lvl="0"/>
            <a:r>
              <a:rPr b="1"/>
              <a:t>The Fear</a:t>
            </a:r>
            <a:r>
              <a:rPr/>
              <a:t>: “AI will replace me” | “I’ll become obsolete” | “My expertise won’t matter”</a:t>
            </a:r>
          </a:p>
          <a:p>
            <a:pPr lvl="0"/>
            <a:r>
              <a:rPr b="1"/>
              <a:t>The Reality</a:t>
            </a:r>
            <a:r>
              <a:rPr/>
              <a:t>: Every new tool sparked fear</a:t>
            </a:r>
          </a:p>
          <a:p>
            <a:pPr lvl="1"/>
            <a:r>
              <a:rPr/>
              <a:t>Printing press → scribes worried</a:t>
            </a:r>
          </a:p>
          <a:p>
            <a:pPr lvl="1"/>
            <a:r>
              <a:rPr/>
              <a:t>Calculators → mathematicians concerned</a:t>
            </a:r>
          </a:p>
          <a:p>
            <a:pPr lvl="1"/>
            <a:r>
              <a:rPr/>
              <a:t>Internet → everyone panicked</a:t>
            </a:r>
          </a:p>
          <a:p>
            <a:pPr lvl="0"/>
            <a:r>
              <a:rPr b="1"/>
              <a:t>The Pattern</a:t>
            </a:r>
            <a:r>
              <a:rPr/>
              <a:t>: Those who adapted thrived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AI Shame: The Hidden Barrier</a:t>
            </a:r>
          </a:p>
        </p:txBody>
      </p:sp>
      <p:sp>
        <p:nvSpPr>
          <p:cNvPr id="3" name="Content Placeholder 2"/>
          <p:cNvSpPr>
            <a:spLocks noGrp="1"/>
          </p:cNvSpPr>
          <p:nvPr>
            <p:ph idx="1"/>
          </p:nvPr>
        </p:nvSpPr>
        <p:spPr/>
        <p:txBody>
          <a:bodyPr/>
          <a:lstStyle/>
          <a:p>
            <a:pPr lvl="0"/>
            <a:r>
              <a:rPr b="1"/>
              <a:t>Challenge</a:t>
            </a:r>
            <a:r>
              <a:rPr/>
              <a:t>: Students &amp; staff feel guilt/cheating</a:t>
            </a:r>
          </a:p>
          <a:p>
            <a:pPr lvl="0"/>
            <a:r>
              <a:rPr b="1"/>
              <a:t>Impact</a:t>
            </a:r>
            <a:r>
              <a:rPr/>
              <a:t>: Underground use, stress, lost learning</a:t>
            </a:r>
          </a:p>
          <a:p>
            <a:pPr lvl="0"/>
            <a:r>
              <a:rPr b="1"/>
              <a:t>Response</a:t>
            </a:r>
            <a:r>
              <a:rPr/>
              <a:t>: Normalise, Teach process, Share examples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in the Curriculum: Challenges &amp; Opportunities</dc:title>
  <dc:creator>Michael Borck, Curtin University</dc:creator>
  <cp:keywords/>
  <dcterms:created xsi:type="dcterms:W3CDTF">2025-09-04T05:41:53Z</dcterms:created>
  <dcterms:modified xsi:type="dcterms:W3CDTF">2025-09-04T05:41:53Z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ere's the slide content with presenter notes based on the UNESCO framework">
    <vt:lpwstr/>
  </property>
  <property fmtid="{D5CDD505-2E9C-101B-9397-08002B2CF9AE}" pid="3" name="authors">
    <vt:lpwstr/>
  </property>
  <property fmtid="{D5CDD505-2E9C-101B-9397-08002B2CF9AE}" pid="4" name="biblio-config">
    <vt:lpwstr>True</vt:lpwstr>
  </property>
  <property fmtid="{D5CDD505-2E9C-101B-9397-08002B2CF9AE}" pid="5" name="by-author">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