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teqsa.gov.au/guides-resources/higher-education-good-practice-hub/gen-ai-knowledge-hub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Teaching Strategies: Integrating AI Thoughtfully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Practical approaches for incorporating AI into your teaching practice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Assessment Rubric Adaptation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Traditional Criteria → AI-Era Criteria</a:t>
            </a:r>
          </a:p>
          <a:p>
            <a:pPr lvl="0" indent="0" marL="0">
              <a:buNone/>
            </a:pPr>
            <a:r>
              <a:rPr b="1"/>
              <a:t>Knowledge Display</a:t>
            </a:r>
            <a:r>
              <a:rPr/>
              <a:t> → </a:t>
            </a:r>
            <a:r>
              <a:rPr b="1"/>
              <a:t>Knowledge Application</a:t>
            </a:r>
            <a:r>
              <a:rPr/>
              <a:t> - Can recite facts → Can verify AI facts - Memorised content → Contextualised understanding</a:t>
            </a:r>
          </a:p>
          <a:p>
            <a:pPr lvl="0" indent="0" marL="0">
              <a:buNone/>
            </a:pPr>
            <a:r>
              <a:rPr b="1"/>
              <a:t>Writing Quality</a:t>
            </a:r>
            <a:r>
              <a:rPr/>
              <a:t> → </a:t>
            </a:r>
            <a:r>
              <a:rPr b="1"/>
              <a:t>Thinking Quality</a:t>
            </a:r>
            <a:r>
              <a:rPr/>
              <a:t> - Grammar/spelling → Argument construction - Word count → Idea development</a:t>
            </a:r>
          </a:p>
          <a:p>
            <a:pPr lvl="0" indent="0" marL="0">
              <a:buNone/>
            </a:pPr>
            <a:r>
              <a:rPr b="1"/>
              <a:t>Research Skills</a:t>
            </a:r>
            <a:r>
              <a:rPr/>
              <a:t> → </a:t>
            </a:r>
            <a:r>
              <a:rPr b="1"/>
              <a:t>Evaluation Skills</a:t>
            </a:r>
            <a:r>
              <a:rPr/>
              <a:t> - Found sources → Assessed AI sources - Citation accuracy → Information verification</a:t>
            </a:r>
          </a:p>
          <a:p>
            <a:pPr lvl="0" indent="0" marL="0">
              <a:buNone/>
            </a:pPr>
            <a:r>
              <a:rPr b="1"/>
              <a:t>Originality</a:t>
            </a:r>
            <a:r>
              <a:rPr/>
              <a:t> → </a:t>
            </a:r>
            <a:r>
              <a:rPr b="1"/>
              <a:t>Synthesis</a:t>
            </a:r>
            <a:r>
              <a:rPr/>
              <a:t> - Unique phrasing → Unique connections - No plagiarism → Acknowledged AI use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Red Flags vs Green Flags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🚩 Red Flags (Need Intervention)</a:t>
            </a:r>
          </a:p>
          <a:p>
            <a:pPr lvl="0"/>
            <a:r>
              <a:rPr/>
              <a:t>Cannot explain their work</a:t>
            </a:r>
          </a:p>
          <a:p>
            <a:pPr lvl="0"/>
            <a:r>
              <a:rPr/>
              <a:t>Inconsistent voice/knowledge level</a:t>
            </a:r>
          </a:p>
          <a:p>
            <a:pPr lvl="0"/>
            <a:r>
              <a:rPr/>
              <a:t>Missing assignment-specific requirements</a:t>
            </a:r>
          </a:p>
          <a:p>
            <a:pPr lvl="0"/>
            <a:r>
              <a:rPr/>
              <a:t>No personal connection to content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🟢 Green Flags (Good Practice)</a:t>
            </a:r>
          </a:p>
          <a:p>
            <a:pPr lvl="0"/>
            <a:r>
              <a:rPr/>
              <a:t>Clear about AI’s role</a:t>
            </a:r>
          </a:p>
          <a:p>
            <a:pPr lvl="0"/>
            <a:r>
              <a:rPr/>
              <a:t>Shows iteration and improvement</a:t>
            </a:r>
          </a:p>
          <a:p>
            <a:pPr lvl="0"/>
            <a:r>
              <a:rPr/>
              <a:t>Demonstrates critical thinking</a:t>
            </a:r>
          </a:p>
          <a:p>
            <a:pPr lvl="0"/>
            <a:r>
              <a:rPr/>
              <a:t>Adds personal/local context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Resources for Further Development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Essential Reading</a:t>
            </a:r>
          </a:p>
          <a:p>
            <a:pPr lvl="0"/>
            <a:r>
              <a:rPr/>
              <a:t>Your institution’s AI policy</a:t>
            </a:r>
          </a:p>
          <a:p>
            <a:pPr lvl="0"/>
            <a:r>
              <a:rPr/>
              <a:t>Discipline-specific AI guidelines</a:t>
            </a:r>
          </a:p>
          <a:p>
            <a:pPr lvl="0"/>
            <a:r>
              <a:rPr/>
              <a:t>Student feedback on AI use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Try This Week</a:t>
            </a:r>
          </a:p>
          <a:p>
            <a:pPr lvl="0" indent="-342900" marL="342900">
              <a:buAutoNum type="arabicPeriod"/>
            </a:pPr>
            <a:r>
              <a:rPr/>
              <a:t>Generate one lecture example with AI</a:t>
            </a:r>
          </a:p>
          <a:p>
            <a:pPr lvl="0" indent="-342900" marL="342900">
              <a:buAutoNum type="arabicPeriod"/>
            </a:pPr>
            <a:r>
              <a:rPr/>
              <a:t>Share the process with students</a:t>
            </a:r>
          </a:p>
          <a:p>
            <a:pPr lvl="0" indent="-342900" marL="342900">
              <a:buAutoNum type="arabicPeriod"/>
            </a:pPr>
            <a:r>
              <a:rPr/>
              <a:t>Ask students about their AI use</a:t>
            </a:r>
          </a:p>
          <a:p>
            <a:pPr lvl="0" indent="-342900" marL="342900">
              <a:buAutoNum type="arabicPeriod"/>
            </a:pPr>
            <a:r>
              <a:rPr/>
              <a:t>Document one success or failure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Build Community</a:t>
            </a:r>
          </a:p>
          <a:p>
            <a:pPr lvl="0"/>
            <a:r>
              <a:rPr/>
              <a:t>Share experiences with colleagues</a:t>
            </a:r>
          </a:p>
          <a:p>
            <a:pPr lvl="0"/>
            <a:r>
              <a:rPr/>
              <a:t>Create discipline-specific prompt library</a:t>
            </a:r>
          </a:p>
          <a:p>
            <a:pPr lvl="0"/>
            <a:r>
              <a:rPr/>
              <a:t>Develop shared assessment strategies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Final Reminders</a:t>
            </a:r>
          </a:p>
          <a:p>
            <a:pPr lvl="0" indent="0" marL="0">
              <a:buNone/>
            </a:pPr>
            <a:r>
              <a:rPr/>
              <a:t>✓ </a:t>
            </a:r>
            <a:r>
              <a:rPr b="1"/>
              <a:t>You don’t need to be an AI expert</a:t>
            </a:r>
            <a:r>
              <a:rPr/>
              <a:t> — You need to be a learning expert</a:t>
            </a:r>
          </a:p>
          <a:p>
            <a:pPr lvl="0" indent="0" marL="0">
              <a:buNone/>
            </a:pPr>
            <a:r>
              <a:rPr/>
              <a:t>✓ </a:t>
            </a:r>
            <a:r>
              <a:rPr b="1"/>
              <a:t>Perfect is the enemy of good</a:t>
            </a:r>
            <a:r>
              <a:rPr/>
              <a:t> — Small experiments are valuable</a:t>
            </a:r>
          </a:p>
          <a:p>
            <a:pPr lvl="0" indent="0" marL="0">
              <a:buNone/>
            </a:pPr>
            <a:r>
              <a:rPr/>
              <a:t>✓ </a:t>
            </a:r>
            <a:r>
              <a:rPr b="1"/>
              <a:t>Students are already using AI</a:t>
            </a:r>
            <a:r>
              <a:rPr/>
              <a:t> — Better to guide than ignore</a:t>
            </a:r>
          </a:p>
          <a:p>
            <a:pPr lvl="0" indent="0" marL="0">
              <a:buNone/>
            </a:pPr>
            <a:r>
              <a:rPr/>
              <a:t>✓ </a:t>
            </a:r>
            <a:r>
              <a:rPr b="1"/>
              <a:t>Your expertise matters more, not less</a:t>
            </a:r>
            <a:r>
              <a:rPr/>
              <a:t> — AI makes human judgment crucial</a:t>
            </a:r>
          </a:p>
          <a:p>
            <a:pPr lvl="0" indent="0" marL="0">
              <a:buNone/>
            </a:pPr>
            <a:r>
              <a:rPr/>
              <a:t>✓ </a:t>
            </a:r>
            <a:r>
              <a:rPr b="1"/>
              <a:t>Focus on learning outcomes</a:t>
            </a:r>
            <a:r>
              <a:rPr/>
              <a:t> — Tools change, objectives remain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Resources &amp; References</a:t>
            </a:r>
          </a:p>
          <a:p>
            <a:pPr lvl="0"/>
            <a:r>
              <a:rPr/>
              <a:t>(Heaven, W. (2023, April 6). ChatGPT is going to change education, not destroy it. MIT Technology Review. Retrieved September 4 2025, from https://www.technologyreview.com/2023/04/06/1070216/chatgpt-is-going-to-change-education-not-destroy-it)[https://www.technologyreview.com/2023/04/06/1071059/chatgpt-change-not-destroy-education-openai/]</a:t>
            </a:r>
          </a:p>
          <a:p>
            <a:pPr lvl="0"/>
            <a:r>
              <a:rPr/>
              <a:t>(Sabzalieva, E., &amp; Valentini, A. (2023). ChatGPT and artificial intelligence in higher education: Quick start guide. UNESCO International Institute for Higher Education in Latin America and the Caribbean (IESALC). https://unesdoc.unesco.org/ark:/48223/pf0000385146)[https://unesdoc.unesco.org/ark:/48223/pf0000385146]</a:t>
            </a:r>
          </a:p>
          <a:p>
            <a:pPr lvl="0"/>
            <a:r>
              <a:rPr/>
              <a:t>(Russell Group. (2023). Russell Group principles on the use of generative AI tools in education. Russell Group. Retrieved September 4 2025, from https://www.russellgroup.ac.uk/policy/policy-briefings/principles-use-generative-ai-tools-education)[https://www.russellgroup.ac.uk/policy/policy-briefings/principles-use-generative-ai-tools-education]</a:t>
            </a:r>
          </a:p>
          <a:p>
            <a:pPr lvl="0"/>
            <a:r>
              <a:rPr>
                <a:hlinkClick r:id="rId2"/>
              </a:rPr>
              <a:t>TEQSA on Generative AI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Questions? Contact: michael.borck@curtin.edu.au</a:t>
            </a:r>
          </a:p>
          <a:p>
            <a:pPr lvl="0" indent="0" marL="0">
              <a:buNone/>
            </a:pPr>
            <a:r>
              <a:rPr i="1"/>
              <a:t>Version 1.0 - September 2025 | Part of the AI in Curriculum initiative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AI Acknowledgement: AI tools were used in the initial drafting and development of this document. All content has been reviewed, refined, and validated through human expertise and professional judgment.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Start Where You Are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Week 1: Personal Exploration</a:t>
            </a:r>
          </a:p>
          <a:p>
            <a:pPr lvl="0" indent="0" marL="0">
              <a:buNone/>
            </a:pPr>
            <a:r>
              <a:rPr b="1"/>
              <a:t>Before asking students to use AI, try it yourself:</a:t>
            </a:r>
            <a:r>
              <a:rPr/>
              <a:t> - Generate quiz questions for your next topic - Create discussion prompts for tutorials - Draft assignment rubrics - Summarise key readings</a:t>
            </a:r>
          </a:p>
          <a:p>
            <a:pPr lvl="0" indent="0" marL="0">
              <a:buNone/>
            </a:pPr>
            <a:r>
              <a:rPr b="1"/>
              <a:t>Document:</a:t>
            </a:r>
            <a:r>
              <a:rPr/>
              <a:t> What worked? What needed fixing? How long did it take?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Week 2: Transparent Modeling</a:t>
            </a:r>
          </a:p>
          <a:p>
            <a:pPr lvl="0" indent="0" marL="0">
              <a:buNone/>
            </a:pPr>
            <a:r>
              <a:rPr b="1"/>
              <a:t>Show students your process:</a:t>
            </a:r>
            <a:r>
              <a:rPr/>
              <a:t> - “I used AI to generate these practice problems, then I…” - “Here’s the original AI output and here’s why I changed it” - “This rubric started with AI, but needed human expertise for…”</a:t>
            </a:r>
          </a:p>
          <a:p>
            <a:pPr lvl="0" indent="0" marL="0">
              <a:buNone/>
            </a:pPr>
            <a:r>
              <a:rPr b="1"/>
              <a:t>Key:</a:t>
            </a:r>
            <a:r>
              <a:rPr/>
              <a:t> Demonstrate critical evaluation, not blind acceptance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Redesigning Assessments for an AI World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From “What” to “How and Why”</a:t>
            </a:r>
          </a:p>
          <a:p>
            <a:pPr lvl="0" indent="0" marL="0">
              <a:buNone/>
            </a:pPr>
            <a:r>
              <a:rPr b="1"/>
              <a:t>Traditional Assessment:</a:t>
            </a:r>
            <a:r>
              <a:rPr/>
              <a:t> “Write a 2000-word essay on marketing strategy”</a:t>
            </a:r>
          </a:p>
          <a:p>
            <a:pPr lvl="0" indent="0" marL="0">
              <a:buNone/>
            </a:pPr>
            <a:r>
              <a:rPr b="1"/>
              <a:t>AI-Aware Assessment Options:</a:t>
            </a:r>
          </a:p>
          <a:p>
            <a:pPr lvl="0" indent="0" marL="0">
              <a:buNone/>
            </a:pPr>
            <a:r>
              <a:rPr b="1"/>
              <a:t>Option A: Process Documentation</a:t>
            </a:r>
            <a:r>
              <a:rPr/>
              <a:t> - Submit AI conversation transcript - Annotate where AI was wrong/limited - Reflection on how human expertise improved output - Final submission shows evolution of thinking</a:t>
            </a:r>
          </a:p>
          <a:p>
            <a:pPr lvl="0" indent="0" marL="0">
              <a:buNone/>
            </a:pPr>
            <a:r>
              <a:rPr b="1"/>
              <a:t>Option B: In-Class Components</a:t>
            </a:r>
            <a:r>
              <a:rPr/>
              <a:t> - AI-generated draft submitted before class - In-class critique and improvement - Peer review of AI use strategies - Live presentation of key insights</a:t>
            </a:r>
          </a:p>
          <a:p>
            <a:pPr lvl="0" indent="0" marL="0">
              <a:buNone/>
            </a:pPr>
            <a:r>
              <a:rPr b="1"/>
              <a:t>Option C: Personal Application</a:t>
            </a:r>
            <a:r>
              <a:rPr/>
              <a:t> - Connect theory to personal experience - Include specific local context - Require primary data collection - Emphasise unique perspective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Practical Classroom Activities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1. AI Error Hunt (15 minutes)</a:t>
            </a:r>
          </a:p>
          <a:p>
            <a:pPr lvl="0" indent="0" marL="0">
              <a:buNone/>
            </a:pPr>
            <a:r>
              <a:rPr b="1"/>
              <a:t>Setup:</a:t>
            </a:r>
            <a:r>
              <a:rPr/>
              <a:t> Generate course content with deliberate errors </a:t>
            </a:r>
            <a:r>
              <a:rPr b="1"/>
              <a:t>Activity:</a:t>
            </a:r>
            <a:r>
              <a:rPr/>
              <a:t> Students identify and correct mistakes </a:t>
            </a:r>
            <a:r>
              <a:rPr b="1"/>
              <a:t>Learning:</a:t>
            </a:r>
            <a:r>
              <a:rPr/>
              <a:t> Critical evaluation, subject mastery </a:t>
            </a:r>
            <a:r>
              <a:rPr b="1"/>
              <a:t>Debrief:</a:t>
            </a:r>
            <a:r>
              <a:rPr/>
              <a:t> Why did AI make these errors?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2. Prompt Engineering Challenge (20 minutes)</a:t>
            </a:r>
          </a:p>
          <a:p>
            <a:pPr lvl="0" indent="0" marL="0">
              <a:buNone/>
            </a:pPr>
            <a:r>
              <a:rPr b="1"/>
              <a:t>Setup:</a:t>
            </a:r>
            <a:r>
              <a:rPr/>
              <a:t> Same question, groups craft different prompts </a:t>
            </a:r>
            <a:r>
              <a:rPr b="1"/>
              <a:t>Activity:</a:t>
            </a:r>
            <a:r>
              <a:rPr/>
              <a:t> Compare AI outputs from various prompts </a:t>
            </a:r>
            <a:r>
              <a:rPr b="1"/>
              <a:t>Learning:</a:t>
            </a:r>
            <a:r>
              <a:rPr/>
              <a:t> Importance of clear communication </a:t>
            </a:r>
            <a:r>
              <a:rPr b="1"/>
              <a:t>Debrief:</a:t>
            </a:r>
            <a:r>
              <a:rPr/>
              <a:t> What made prompts more/less effective?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3. Human vs AI Debate (30 minutes)</a:t>
            </a:r>
          </a:p>
          <a:p>
            <a:pPr lvl="0" indent="0" marL="0">
              <a:buNone/>
            </a:pPr>
            <a:r>
              <a:rPr b="1"/>
              <a:t>Setup:</a:t>
            </a:r>
            <a:r>
              <a:rPr/>
              <a:t> AI generates one side of argument </a:t>
            </a:r>
            <a:r>
              <a:rPr b="1"/>
              <a:t>Activity:</a:t>
            </a:r>
            <a:r>
              <a:rPr/>
              <a:t> Students argue opposite position </a:t>
            </a:r>
            <a:r>
              <a:rPr b="1"/>
              <a:t>Learning:</a:t>
            </a:r>
            <a:r>
              <a:rPr/>
              <a:t> Critical thinking, argument construction </a:t>
            </a:r>
            <a:r>
              <a:rPr b="1"/>
              <a:t>Debrief:</a:t>
            </a:r>
            <a:r>
              <a:rPr/>
              <a:t> What did AI miss about context/nuance?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4. AI Improvement Workshop (25 minutes)</a:t>
            </a:r>
          </a:p>
          <a:p>
            <a:pPr lvl="0" indent="0" marL="0">
              <a:buNone/>
            </a:pPr>
            <a:r>
              <a:rPr b="1"/>
              <a:t>Setup:</a:t>
            </a:r>
            <a:r>
              <a:rPr/>
              <a:t> AI creates initial solution/answer </a:t>
            </a:r>
            <a:r>
              <a:rPr b="1"/>
              <a:t>Activity:</a:t>
            </a:r>
            <a:r>
              <a:rPr/>
              <a:t> Groups enhance with human insight </a:t>
            </a:r>
            <a:r>
              <a:rPr b="1"/>
              <a:t>Learning:</a:t>
            </a:r>
            <a:r>
              <a:rPr/>
              <a:t> Value of domain expertise </a:t>
            </a:r>
            <a:r>
              <a:rPr b="1"/>
              <a:t>Debrief:</a:t>
            </a:r>
            <a:r>
              <a:rPr/>
              <a:t> What uniquely human elements were added?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Setting Clear Expectations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Sample Syllabus Statement</a:t>
            </a:r>
          </a:p>
          <a:p>
            <a:pPr lvl="0" indent="0" marL="1270000">
              <a:buNone/>
            </a:pPr>
            <a:r>
              <a:rPr sz="2000" b="1"/>
              <a:t>AI Use in This Course</a:t>
            </a:r>
          </a:p>
          <a:p>
            <a:pPr lvl="0" indent="0" marL="1270000">
              <a:buNone/>
            </a:pPr>
            <a:r>
              <a:rPr sz="2000"/>
              <a:t>Artificial Intelligence tools are part of professional practice in [field]. In this course:</a:t>
            </a:r>
          </a:p>
          <a:p>
            <a:pPr lvl="0"/>
            <a:r>
              <a:rPr sz="2000"/>
              <a:t>You MAY use AI for brainstorming, drafting, and exploration</a:t>
            </a:r>
          </a:p>
          <a:p>
            <a:pPr lvl="0"/>
            <a:r>
              <a:rPr sz="2000"/>
              <a:t>You MUST disclose all AI use in assignments</a:t>
            </a:r>
          </a:p>
          <a:p>
            <a:pPr lvl="0"/>
            <a:r>
              <a:rPr sz="2000"/>
              <a:t>You MUST verify all AI-generated content</a:t>
            </a:r>
          </a:p>
          <a:p>
            <a:pPr lvl="0"/>
            <a:r>
              <a:rPr sz="2000"/>
              <a:t>You CANNOT submit unedited AI content as your own work</a:t>
            </a:r>
          </a:p>
          <a:p>
            <a:pPr lvl="0" indent="0" marL="1270000">
              <a:buNone/>
            </a:pPr>
            <a:r>
              <a:rPr sz="2000"/>
              <a:t>Think of AI as a research assistant—helpful but requiring supervision. Your learning comes from evaluating and improving AI output, not from the output itself.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Disclosure Examples</a:t>
            </a:r>
          </a:p>
          <a:p>
            <a:pPr lvl="0" indent="0" marL="0">
              <a:buNone/>
            </a:pPr>
            <a:r>
              <a:rPr b="1"/>
              <a:t>Simple:</a:t>
            </a:r>
            <a:r>
              <a:rPr/>
              <a:t> “AI assisted with initial research”</a:t>
            </a:r>
          </a:p>
          <a:p>
            <a:pPr lvl="0" indent="0" marL="0">
              <a:buNone/>
            </a:pPr>
            <a:r>
              <a:rPr b="1"/>
              <a:t>Detailed:</a:t>
            </a:r>
            <a:r>
              <a:rPr/>
              <a:t> “Used ChatGPT to generate outline structure, refined with course concepts, verified statistics through library databases”</a:t>
            </a:r>
          </a:p>
          <a:p>
            <a:pPr lvl="0" indent="0" marL="0">
              <a:buNone/>
            </a:pPr>
            <a:r>
              <a:rPr b="1"/>
              <a:t>Comprehensive:</a:t>
            </a:r>
            <a:r>
              <a:rPr/>
              <a:t> Appendix with prompts, outputs, and modification log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Managing Different Scenarios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When Students Over-Rely on AI</a:t>
            </a:r>
          </a:p>
          <a:p>
            <a:pPr lvl="0" indent="0" marL="0">
              <a:buNone/>
            </a:pPr>
            <a:r>
              <a:rPr b="1"/>
              <a:t>Signs:</a:t>
            </a:r>
            <a:r>
              <a:rPr/>
              <a:t> Generic responses, missing personal voice, can’t explain work</a:t>
            </a:r>
          </a:p>
          <a:p>
            <a:pPr lvl="0" indent="0" marL="0">
              <a:buNone/>
            </a:pPr>
            <a:r>
              <a:rPr b="1"/>
              <a:t>Strategies:</a:t>
            </a:r>
            <a:r>
              <a:rPr/>
              <a:t> - Require hand-written components - Add oral examinations - Include reflection on process - Focus on application to specific contexts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When Students Fear Using AI</a:t>
            </a:r>
          </a:p>
          <a:p>
            <a:pPr lvl="0" indent="0" marL="0">
              <a:buNone/>
            </a:pPr>
            <a:r>
              <a:rPr b="1"/>
              <a:t>Signs:</a:t>
            </a:r>
            <a:r>
              <a:rPr/>
              <a:t> Anxious about “cheating”, falling behind peers</a:t>
            </a:r>
          </a:p>
          <a:p>
            <a:pPr lvl="0" indent="0" marL="0">
              <a:buNone/>
            </a:pPr>
            <a:r>
              <a:rPr b="1"/>
              <a:t>Strategies:</a:t>
            </a:r>
            <a:r>
              <a:rPr/>
              <a:t> - Model your own AI use - Start with low-stakes activities - Provide clear guidelines - Share success examples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When AI Gives Wrong Information</a:t>
            </a:r>
          </a:p>
          <a:p>
            <a:pPr lvl="0" indent="0" marL="0">
              <a:buNone/>
            </a:pPr>
            <a:r>
              <a:rPr b="1"/>
              <a:t>Opportunity:</a:t>
            </a:r>
            <a:r>
              <a:rPr/>
              <a:t> Teaching moment about verification</a:t>
            </a:r>
          </a:p>
          <a:p>
            <a:pPr lvl="0" indent="0" marL="0">
              <a:buNone/>
            </a:pPr>
            <a:r>
              <a:rPr b="1"/>
              <a:t>Strategies:</a:t>
            </a:r>
            <a:r>
              <a:rPr/>
              <a:t> - Celebrate error detection - Discuss why AI made mistake - Practice fact-checking methods - Emphasise expertise value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Progressive Integration Model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Foundation Level (Weeks 1-4)</a:t>
            </a:r>
          </a:p>
          <a:p>
            <a:pPr lvl="0"/>
            <a:r>
              <a:rPr/>
              <a:t>Instructor demonstrates AI use</a:t>
            </a:r>
          </a:p>
          <a:p>
            <a:pPr lvl="0"/>
            <a:r>
              <a:rPr/>
              <a:t>Students observe and discuss</a:t>
            </a:r>
          </a:p>
          <a:p>
            <a:pPr lvl="0"/>
            <a:r>
              <a:rPr/>
              <a:t>Focus: Understanding capabilities/limitations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Guided Practice (Weeks 5-8)</a:t>
            </a:r>
          </a:p>
          <a:p>
            <a:pPr lvl="0"/>
            <a:r>
              <a:rPr/>
              <a:t>Structured AI activities in class</a:t>
            </a:r>
          </a:p>
          <a:p>
            <a:pPr lvl="0"/>
            <a:r>
              <a:rPr/>
              <a:t>Clear parameters for use</a:t>
            </a:r>
          </a:p>
          <a:p>
            <a:pPr lvl="0"/>
            <a:r>
              <a:rPr/>
              <a:t>Focus: Developing critical evaluation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Independent Application (Weeks 9-12)</a:t>
            </a:r>
          </a:p>
          <a:p>
            <a:pPr lvl="0"/>
            <a:r>
              <a:rPr/>
              <a:t>Students choose when/how to use AI</a:t>
            </a:r>
          </a:p>
          <a:p>
            <a:pPr lvl="0"/>
            <a:r>
              <a:rPr/>
              <a:t>Justify their decisions</a:t>
            </a:r>
          </a:p>
          <a:p>
            <a:pPr lvl="0"/>
            <a:r>
              <a:rPr/>
              <a:t>Focus: Strategic tool selection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Synthesis (Final Weeks)</a:t>
            </a:r>
          </a:p>
          <a:p>
            <a:pPr lvl="0"/>
            <a:r>
              <a:rPr/>
              <a:t>Reflect on AI’s role in learning</a:t>
            </a:r>
          </a:p>
          <a:p>
            <a:pPr lvl="0"/>
            <a:r>
              <a:rPr/>
              <a:t>Evaluate impact on understanding</a:t>
            </a:r>
          </a:p>
          <a:p>
            <a:pPr lvl="0"/>
            <a:r>
              <a:rPr/>
              <a:t>Focus: Meta-cognitive awareness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Quick Implementation Ideas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Monday: Lecture Prep</a:t>
            </a:r>
          </a:p>
          <a:p>
            <a:pPr lvl="0" indent="0" marL="0">
              <a:buNone/>
            </a:pPr>
            <a:r>
              <a:rPr/>
              <a:t>Use AI to generate example scenarios, verify for accuracy, share process with students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Tuesday: Tutorial Planning</a:t>
            </a:r>
          </a:p>
          <a:p>
            <a:pPr lvl="0" indent="0" marL="0">
              <a:buNone/>
            </a:pPr>
            <a:r>
              <a:rPr/>
              <a:t>Create discussion questions with AI, add context-specific elements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Wednesday: Assignment Design</a:t>
            </a:r>
          </a:p>
          <a:p>
            <a:pPr lvl="0" indent="0" marL="0">
              <a:buNone/>
            </a:pPr>
            <a:r>
              <a:rPr/>
              <a:t>Draft rubric with AI, modify for course objectives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Thursday: Student Support</a:t>
            </a:r>
          </a:p>
          <a:p>
            <a:pPr lvl="0" indent="0" marL="0">
              <a:buNone/>
            </a:pPr>
            <a:r>
              <a:rPr/>
              <a:t>Use AI to create study guides, add personal expertise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Friday: Reflection</a:t>
            </a:r>
          </a:p>
          <a:p>
            <a:pPr lvl="0" indent="0" marL="0">
              <a:buNone/>
            </a:pPr>
            <a:r>
              <a:rPr/>
              <a:t>Document what worked, adjust for next week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Addressing Common Concerns</a:t>
            </a:r>
          </a:p>
          <a:p>
            <a:pPr lvl="0" indent="0" marL="0">
              <a:buNone/>
            </a:pPr>
            <a:r>
              <a:rPr b="1"/>
              <a:t>“Students will cheat”</a:t>
            </a:r>
            <a:r>
              <a:rPr/>
              <a:t> → Design assessments that require personal insight, process documentation, or live demonstration</a:t>
            </a:r>
          </a:p>
          <a:p>
            <a:pPr lvl="0" indent="0" marL="0">
              <a:buNone/>
            </a:pPr>
            <a:r>
              <a:rPr b="1"/>
              <a:t>“AI undermines learning”</a:t>
            </a:r>
            <a:r>
              <a:rPr/>
              <a:t> → Focus on higher-order thinking: evaluation, synthesis, creation</a:t>
            </a:r>
          </a:p>
          <a:p>
            <a:pPr lvl="0" indent="0" marL="0">
              <a:buNone/>
            </a:pPr>
            <a:r>
              <a:rPr b="1"/>
              <a:t>“I don’t understand AI”</a:t>
            </a:r>
            <a:r>
              <a:rPr/>
              <a:t> → Start small, learn alongside students, share your journey</a:t>
            </a:r>
          </a:p>
          <a:p>
            <a:pPr lvl="0" indent="0" marL="0">
              <a:buNone/>
            </a:pPr>
            <a:r>
              <a:rPr b="1"/>
              <a:t>“It’s not fair if some students use AI”</a:t>
            </a:r>
            <a:r>
              <a:rPr/>
              <a:t> → Make AI use transparent and optional, provide alternatives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2025-09-04T01:22:44Z</dcterms:created>
  <dcterms:modified xsi:type="dcterms:W3CDTF">2025-09-04T01:22:44Z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