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0" r:id="rId2"/>
    <p:sldId id="285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11" r:id="rId13"/>
    <p:sldId id="308" r:id="rId14"/>
    <p:sldId id="299" r:id="rId15"/>
    <p:sldId id="295" r:id="rId1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1A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93C61E-B75F-DCA0-07C9-709CCB4563F7}" v="188" dt="2020-12-20T04:48:18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62" autoAdjust="0"/>
    <p:restoredTop sz="95179" autoAdjust="0"/>
  </p:normalViewPr>
  <p:slideViewPr>
    <p:cSldViewPr snapToGrid="0">
      <p:cViewPr>
        <p:scale>
          <a:sx n="40" d="100"/>
          <a:sy n="40" d="100"/>
        </p:scale>
        <p:origin x="7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29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A ELENA YLLAHUAMAN CHIPANA" userId="S::ryllahuaman@inlearning.edu.pe::489aa014-a35c-478f-8da6-966c9d1028ad" providerId="AD" clId="Web-{B393C61E-B75F-DCA0-07C9-709CCB4563F7}"/>
    <pc:docChg chg="addSld modSld">
      <pc:chgData name="ROSA ELENA YLLAHUAMAN CHIPANA" userId="S::ryllahuaman@inlearning.edu.pe::489aa014-a35c-478f-8da6-966c9d1028ad" providerId="AD" clId="Web-{B393C61E-B75F-DCA0-07C9-709CCB4563F7}" dt="2020-12-20T04:48:18.969" v="187" actId="20577"/>
      <pc:docMkLst>
        <pc:docMk/>
      </pc:docMkLst>
      <pc:sldChg chg="modSp add replId">
        <pc:chgData name="ROSA ELENA YLLAHUAMAN CHIPANA" userId="S::ryllahuaman@inlearning.edu.pe::489aa014-a35c-478f-8da6-966c9d1028ad" providerId="AD" clId="Web-{B393C61E-B75F-DCA0-07C9-709CCB4563F7}" dt="2020-12-20T04:48:18.969" v="186" actId="20577"/>
        <pc:sldMkLst>
          <pc:docMk/>
          <pc:sldMk cId="1838928918" sldId="299"/>
        </pc:sldMkLst>
        <pc:spChg chg="mod">
          <ac:chgData name="ROSA ELENA YLLAHUAMAN CHIPANA" userId="S::ryllahuaman@inlearning.edu.pe::489aa014-a35c-478f-8da6-966c9d1028ad" providerId="AD" clId="Web-{B393C61E-B75F-DCA0-07C9-709CCB4563F7}" dt="2020-12-20T04:44:21.564" v="29" actId="20577"/>
          <ac:spMkLst>
            <pc:docMk/>
            <pc:sldMk cId="1838928918" sldId="299"/>
            <ac:spMk id="5" creationId="{410C881C-82DE-4F38-ABB1-B2D0E060114D}"/>
          </ac:spMkLst>
        </pc:spChg>
        <pc:spChg chg="mod">
          <ac:chgData name="ROSA ELENA YLLAHUAMAN CHIPANA" userId="S::ryllahuaman@inlearning.edu.pe::489aa014-a35c-478f-8da6-966c9d1028ad" providerId="AD" clId="Web-{B393C61E-B75F-DCA0-07C9-709CCB4563F7}" dt="2020-12-20T04:48:18.969" v="186" actId="20577"/>
          <ac:spMkLst>
            <pc:docMk/>
            <pc:sldMk cId="1838928918" sldId="299"/>
            <ac:spMk id="6" creationId="{54F37BA1-6293-486B-B68C-EB031F20977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632193-7456-4C15-B0A9-4950956C48C5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4DA0A7E5-C001-4A4F-93D1-4C827C053F1A}">
      <dgm:prSet phldrT="[Texto]"/>
      <dgm:spPr/>
      <dgm:t>
        <a:bodyPr/>
        <a:lstStyle/>
        <a:p>
          <a:r>
            <a:rPr lang="es-ES" dirty="0"/>
            <a:t>Individuo</a:t>
          </a:r>
        </a:p>
      </dgm:t>
    </dgm:pt>
    <dgm:pt modelId="{6D227BE8-B9F0-4B8E-9EED-C4530311406B}" type="parTrans" cxnId="{DA765307-8F7E-4778-A4D6-91B124EA52D7}">
      <dgm:prSet/>
      <dgm:spPr/>
      <dgm:t>
        <a:bodyPr/>
        <a:lstStyle/>
        <a:p>
          <a:endParaRPr lang="es-ES"/>
        </a:p>
      </dgm:t>
    </dgm:pt>
    <dgm:pt modelId="{104349A9-EA9D-402D-A5A5-C02BA6EB405E}" type="sibTrans" cxnId="{DA765307-8F7E-4778-A4D6-91B124EA52D7}">
      <dgm:prSet/>
      <dgm:spPr/>
      <dgm:t>
        <a:bodyPr/>
        <a:lstStyle/>
        <a:p>
          <a:endParaRPr lang="es-ES"/>
        </a:p>
      </dgm:t>
    </dgm:pt>
    <dgm:pt modelId="{41B03D18-F7C1-4706-B631-CEA8884C0D1B}">
      <dgm:prSet phldrT="[Texto]"/>
      <dgm:spPr/>
      <dgm:t>
        <a:bodyPr/>
        <a:lstStyle/>
        <a:p>
          <a:r>
            <a:rPr lang="es-MX" i="0" dirty="0">
              <a:effectLst/>
            </a:rPr>
            <a:t>Es una persona independiente respecto de los demás, un ser  autónomo que se define por su capacidad racional y su fuerza de voluntad.</a:t>
          </a:r>
          <a:endParaRPr lang="es-ES" dirty="0"/>
        </a:p>
      </dgm:t>
    </dgm:pt>
    <dgm:pt modelId="{8E063180-8A35-467B-ACF2-D3283D51FEAC}" type="parTrans" cxnId="{B89121B2-980C-4CDB-A2B9-E0356DCF9905}">
      <dgm:prSet/>
      <dgm:spPr/>
      <dgm:t>
        <a:bodyPr/>
        <a:lstStyle/>
        <a:p>
          <a:endParaRPr lang="es-ES"/>
        </a:p>
      </dgm:t>
    </dgm:pt>
    <dgm:pt modelId="{1B84E9B7-1494-4CB7-B6EB-B48D3DADF787}" type="sibTrans" cxnId="{B89121B2-980C-4CDB-A2B9-E0356DCF9905}">
      <dgm:prSet/>
      <dgm:spPr/>
      <dgm:t>
        <a:bodyPr/>
        <a:lstStyle/>
        <a:p>
          <a:endParaRPr lang="es-ES"/>
        </a:p>
      </dgm:t>
    </dgm:pt>
    <dgm:pt modelId="{22414EC1-1913-436D-9097-828AF03C16B5}">
      <dgm:prSet phldrT="[Texto]"/>
      <dgm:spPr/>
      <dgm:t>
        <a:bodyPr/>
        <a:lstStyle/>
        <a:p>
          <a:r>
            <a:rPr lang="es-ES" dirty="0"/>
            <a:t>Entorno</a:t>
          </a:r>
        </a:p>
      </dgm:t>
    </dgm:pt>
    <dgm:pt modelId="{1A85263E-69DB-4C6F-B029-EB268B36CDB7}" type="parTrans" cxnId="{DF04C3E6-3371-4B06-96CA-32DB9FAB8EAB}">
      <dgm:prSet/>
      <dgm:spPr/>
      <dgm:t>
        <a:bodyPr/>
        <a:lstStyle/>
        <a:p>
          <a:endParaRPr lang="es-ES"/>
        </a:p>
      </dgm:t>
    </dgm:pt>
    <dgm:pt modelId="{BA72EE99-1580-4AED-85CD-4BEBB64C4EBF}" type="sibTrans" cxnId="{DF04C3E6-3371-4B06-96CA-32DB9FAB8EAB}">
      <dgm:prSet/>
      <dgm:spPr/>
      <dgm:t>
        <a:bodyPr/>
        <a:lstStyle/>
        <a:p>
          <a:endParaRPr lang="es-ES"/>
        </a:p>
      </dgm:t>
    </dgm:pt>
    <dgm:pt modelId="{74082E2A-5C04-448B-8FB3-8D388ED3F051}">
      <dgm:prSet phldrT="[Texto]"/>
      <dgm:spPr/>
      <dgm:t>
        <a:bodyPr/>
        <a:lstStyle/>
        <a:p>
          <a:r>
            <a:rPr lang="es-MX" dirty="0"/>
            <a:t>Es toda aquella actividad política, social, comercial, espiritual, que envuelve a un grupo determinado en tiempo y lugar, es decir, el entorno es la sociedad y lo que sobre ella gira.</a:t>
          </a:r>
          <a:endParaRPr lang="es-ES" dirty="0"/>
        </a:p>
      </dgm:t>
    </dgm:pt>
    <dgm:pt modelId="{BCAE2986-B8E8-4EDA-9981-71FAF745A3FC}" type="parTrans" cxnId="{EC95402D-0E9B-4DD6-8C87-37C49125546A}">
      <dgm:prSet/>
      <dgm:spPr/>
      <dgm:t>
        <a:bodyPr/>
        <a:lstStyle/>
        <a:p>
          <a:endParaRPr lang="es-ES"/>
        </a:p>
      </dgm:t>
    </dgm:pt>
    <dgm:pt modelId="{756AE20E-5630-4005-845A-1EAEA9604AA7}" type="sibTrans" cxnId="{EC95402D-0E9B-4DD6-8C87-37C49125546A}">
      <dgm:prSet/>
      <dgm:spPr/>
      <dgm:t>
        <a:bodyPr/>
        <a:lstStyle/>
        <a:p>
          <a:endParaRPr lang="es-ES"/>
        </a:p>
      </dgm:t>
    </dgm:pt>
    <dgm:pt modelId="{4DD27B77-BC67-4520-8832-4C2CE3F7611B}">
      <dgm:prSet phldrT="[Texto]"/>
      <dgm:spPr/>
      <dgm:t>
        <a:bodyPr/>
        <a:lstStyle/>
        <a:p>
          <a:r>
            <a:rPr lang="es-ES" dirty="0"/>
            <a:t>Entorno social</a:t>
          </a:r>
        </a:p>
      </dgm:t>
    </dgm:pt>
    <dgm:pt modelId="{FA5A218A-A5A4-4B85-A318-87C55181C281}" type="parTrans" cxnId="{348840BA-90F8-4B14-AFA6-AD9E32C1CF39}">
      <dgm:prSet/>
      <dgm:spPr/>
      <dgm:t>
        <a:bodyPr/>
        <a:lstStyle/>
        <a:p>
          <a:endParaRPr lang="es-ES"/>
        </a:p>
      </dgm:t>
    </dgm:pt>
    <dgm:pt modelId="{08AD1DEC-46E1-41E6-924F-CB27BCD973C8}" type="sibTrans" cxnId="{348840BA-90F8-4B14-AFA6-AD9E32C1CF39}">
      <dgm:prSet/>
      <dgm:spPr/>
      <dgm:t>
        <a:bodyPr/>
        <a:lstStyle/>
        <a:p>
          <a:endParaRPr lang="es-ES"/>
        </a:p>
      </dgm:t>
    </dgm:pt>
    <dgm:pt modelId="{51366954-FB7B-423C-B15A-6E36FFB4A4E3}">
      <dgm:prSet phldrT="[Texto]"/>
      <dgm:spPr/>
      <dgm:t>
        <a:bodyPr/>
        <a:lstStyle/>
        <a:p>
          <a:r>
            <a:rPr lang="es-MX" i="0" dirty="0">
              <a:effectLst/>
            </a:rPr>
            <a:t>El entorno social de un sujeto está formado por sus condiciones de vida y de trabajo, los estudios que ha cursado, su nivel de ingresos y la comunidad de la que forma parte.</a:t>
          </a:r>
          <a:endParaRPr lang="es-ES" dirty="0"/>
        </a:p>
      </dgm:t>
    </dgm:pt>
    <dgm:pt modelId="{AD5084D0-B3B5-4B10-B547-E3084187FF50}" type="parTrans" cxnId="{6CC7602D-CF00-48F7-9C19-8782C03A11BC}">
      <dgm:prSet/>
      <dgm:spPr/>
      <dgm:t>
        <a:bodyPr/>
        <a:lstStyle/>
        <a:p>
          <a:endParaRPr lang="es-ES"/>
        </a:p>
      </dgm:t>
    </dgm:pt>
    <dgm:pt modelId="{370BEAB3-78B4-4A7F-A8A7-767649D10713}" type="sibTrans" cxnId="{6CC7602D-CF00-48F7-9C19-8782C03A11BC}">
      <dgm:prSet/>
      <dgm:spPr/>
      <dgm:t>
        <a:bodyPr/>
        <a:lstStyle/>
        <a:p>
          <a:endParaRPr lang="es-ES"/>
        </a:p>
      </dgm:t>
    </dgm:pt>
    <dgm:pt modelId="{B5F62CB9-8B12-4D86-B90D-B7CC4046CA5A}" type="pres">
      <dgm:prSet presAssocID="{C2632193-7456-4C15-B0A9-4950956C48C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A96449A-15A2-4276-B0E3-B8288F1B36F2}" type="pres">
      <dgm:prSet presAssocID="{4DA0A7E5-C001-4A4F-93D1-4C827C053F1A}" presName="composite" presStyleCnt="0"/>
      <dgm:spPr/>
    </dgm:pt>
    <dgm:pt modelId="{CD681D94-9F1F-4B58-9062-2045E3A3DB70}" type="pres">
      <dgm:prSet presAssocID="{4DA0A7E5-C001-4A4F-93D1-4C827C053F1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AE2E973-BBC4-4F91-A81D-4AD0FBA0E572}" type="pres">
      <dgm:prSet presAssocID="{4DA0A7E5-C001-4A4F-93D1-4C827C053F1A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210F083-43FA-4416-BB1E-E80DC58B4E23}" type="pres">
      <dgm:prSet presAssocID="{104349A9-EA9D-402D-A5A5-C02BA6EB405E}" presName="space" presStyleCnt="0"/>
      <dgm:spPr/>
    </dgm:pt>
    <dgm:pt modelId="{DD3E33D8-E5C2-48C9-88F0-8541054E0818}" type="pres">
      <dgm:prSet presAssocID="{22414EC1-1913-436D-9097-828AF03C16B5}" presName="composite" presStyleCnt="0"/>
      <dgm:spPr/>
    </dgm:pt>
    <dgm:pt modelId="{B043CD50-873D-411D-990F-763BBF1B472B}" type="pres">
      <dgm:prSet presAssocID="{22414EC1-1913-436D-9097-828AF03C16B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2544D81-22DC-472D-860B-CAB416EA95D3}" type="pres">
      <dgm:prSet presAssocID="{22414EC1-1913-436D-9097-828AF03C16B5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3A774F1-DB79-449C-BBE9-C23B672B2139}" type="pres">
      <dgm:prSet presAssocID="{BA72EE99-1580-4AED-85CD-4BEBB64C4EBF}" presName="space" presStyleCnt="0"/>
      <dgm:spPr/>
    </dgm:pt>
    <dgm:pt modelId="{F8409675-3FF4-4D15-8324-C06639DC1A81}" type="pres">
      <dgm:prSet presAssocID="{4DD27B77-BC67-4520-8832-4C2CE3F7611B}" presName="composite" presStyleCnt="0"/>
      <dgm:spPr/>
    </dgm:pt>
    <dgm:pt modelId="{4B1454F0-2DE7-4B5C-9BEC-CCFA71946CE6}" type="pres">
      <dgm:prSet presAssocID="{4DD27B77-BC67-4520-8832-4C2CE3F7611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B58BB27-6133-4A26-A7E3-8A89F3159A38}" type="pres">
      <dgm:prSet presAssocID="{4DD27B77-BC67-4520-8832-4C2CE3F7611B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CC7602D-CF00-48F7-9C19-8782C03A11BC}" srcId="{4DD27B77-BC67-4520-8832-4C2CE3F7611B}" destId="{51366954-FB7B-423C-B15A-6E36FFB4A4E3}" srcOrd="0" destOrd="0" parTransId="{AD5084D0-B3B5-4B10-B547-E3084187FF50}" sibTransId="{370BEAB3-78B4-4A7F-A8A7-767649D10713}"/>
    <dgm:cxn modelId="{EC95402D-0E9B-4DD6-8C87-37C49125546A}" srcId="{22414EC1-1913-436D-9097-828AF03C16B5}" destId="{74082E2A-5C04-448B-8FB3-8D388ED3F051}" srcOrd="0" destOrd="0" parTransId="{BCAE2986-B8E8-4EDA-9981-71FAF745A3FC}" sibTransId="{756AE20E-5630-4005-845A-1EAEA9604AA7}"/>
    <dgm:cxn modelId="{65AE97CA-444C-458E-834B-6B4E12E575D7}" type="presOf" srcId="{22414EC1-1913-436D-9097-828AF03C16B5}" destId="{B043CD50-873D-411D-990F-763BBF1B472B}" srcOrd="0" destOrd="0" presId="urn:microsoft.com/office/officeart/2005/8/layout/hList1"/>
    <dgm:cxn modelId="{DF04C3E6-3371-4B06-96CA-32DB9FAB8EAB}" srcId="{C2632193-7456-4C15-B0A9-4950956C48C5}" destId="{22414EC1-1913-436D-9097-828AF03C16B5}" srcOrd="1" destOrd="0" parTransId="{1A85263E-69DB-4C6F-B029-EB268B36CDB7}" sibTransId="{BA72EE99-1580-4AED-85CD-4BEBB64C4EBF}"/>
    <dgm:cxn modelId="{1C29B4DB-D526-4B2E-905A-1C6FBA52BBC4}" type="presOf" srcId="{41B03D18-F7C1-4706-B631-CEA8884C0D1B}" destId="{4AE2E973-BBC4-4F91-A81D-4AD0FBA0E572}" srcOrd="0" destOrd="0" presId="urn:microsoft.com/office/officeart/2005/8/layout/hList1"/>
    <dgm:cxn modelId="{348840BA-90F8-4B14-AFA6-AD9E32C1CF39}" srcId="{C2632193-7456-4C15-B0A9-4950956C48C5}" destId="{4DD27B77-BC67-4520-8832-4C2CE3F7611B}" srcOrd="2" destOrd="0" parTransId="{FA5A218A-A5A4-4B85-A318-87C55181C281}" sibTransId="{08AD1DEC-46E1-41E6-924F-CB27BCD973C8}"/>
    <dgm:cxn modelId="{5C2981F5-8503-4052-B4AC-FB8F09AD7D93}" type="presOf" srcId="{74082E2A-5C04-448B-8FB3-8D388ED3F051}" destId="{32544D81-22DC-472D-860B-CAB416EA95D3}" srcOrd="0" destOrd="0" presId="urn:microsoft.com/office/officeart/2005/8/layout/hList1"/>
    <dgm:cxn modelId="{356E825B-C9CF-4F47-83AC-79D6CA03B2AF}" type="presOf" srcId="{4DD27B77-BC67-4520-8832-4C2CE3F7611B}" destId="{4B1454F0-2DE7-4B5C-9BEC-CCFA71946CE6}" srcOrd="0" destOrd="0" presId="urn:microsoft.com/office/officeart/2005/8/layout/hList1"/>
    <dgm:cxn modelId="{9503C685-10D9-4718-829A-E4EC4F4DA5D3}" type="presOf" srcId="{4DA0A7E5-C001-4A4F-93D1-4C827C053F1A}" destId="{CD681D94-9F1F-4B58-9062-2045E3A3DB70}" srcOrd="0" destOrd="0" presId="urn:microsoft.com/office/officeart/2005/8/layout/hList1"/>
    <dgm:cxn modelId="{DA765307-8F7E-4778-A4D6-91B124EA52D7}" srcId="{C2632193-7456-4C15-B0A9-4950956C48C5}" destId="{4DA0A7E5-C001-4A4F-93D1-4C827C053F1A}" srcOrd="0" destOrd="0" parTransId="{6D227BE8-B9F0-4B8E-9EED-C4530311406B}" sibTransId="{104349A9-EA9D-402D-A5A5-C02BA6EB405E}"/>
    <dgm:cxn modelId="{9495BADE-83EF-478F-A245-BE652FA82F44}" type="presOf" srcId="{C2632193-7456-4C15-B0A9-4950956C48C5}" destId="{B5F62CB9-8B12-4D86-B90D-B7CC4046CA5A}" srcOrd="0" destOrd="0" presId="urn:microsoft.com/office/officeart/2005/8/layout/hList1"/>
    <dgm:cxn modelId="{B89121B2-980C-4CDB-A2B9-E0356DCF9905}" srcId="{4DA0A7E5-C001-4A4F-93D1-4C827C053F1A}" destId="{41B03D18-F7C1-4706-B631-CEA8884C0D1B}" srcOrd="0" destOrd="0" parTransId="{8E063180-8A35-467B-ACF2-D3283D51FEAC}" sibTransId="{1B84E9B7-1494-4CB7-B6EB-B48D3DADF787}"/>
    <dgm:cxn modelId="{0A8B13F7-2E90-487B-BBB6-94DE6BA494DD}" type="presOf" srcId="{51366954-FB7B-423C-B15A-6E36FFB4A4E3}" destId="{9B58BB27-6133-4A26-A7E3-8A89F3159A38}" srcOrd="0" destOrd="0" presId="urn:microsoft.com/office/officeart/2005/8/layout/hList1"/>
    <dgm:cxn modelId="{39C7D7D5-A461-47E7-8BA6-C05722BCC2A5}" type="presParOf" srcId="{B5F62CB9-8B12-4D86-B90D-B7CC4046CA5A}" destId="{3A96449A-15A2-4276-B0E3-B8288F1B36F2}" srcOrd="0" destOrd="0" presId="urn:microsoft.com/office/officeart/2005/8/layout/hList1"/>
    <dgm:cxn modelId="{57B66B2E-0C55-4237-8D47-DEBAF2D6A4F0}" type="presParOf" srcId="{3A96449A-15A2-4276-B0E3-B8288F1B36F2}" destId="{CD681D94-9F1F-4B58-9062-2045E3A3DB70}" srcOrd="0" destOrd="0" presId="urn:microsoft.com/office/officeart/2005/8/layout/hList1"/>
    <dgm:cxn modelId="{B1664FE0-8E37-4EB6-9255-134E10E52D48}" type="presParOf" srcId="{3A96449A-15A2-4276-B0E3-B8288F1B36F2}" destId="{4AE2E973-BBC4-4F91-A81D-4AD0FBA0E572}" srcOrd="1" destOrd="0" presId="urn:microsoft.com/office/officeart/2005/8/layout/hList1"/>
    <dgm:cxn modelId="{E40FE76D-9D7A-425A-9F40-C786405DF6B3}" type="presParOf" srcId="{B5F62CB9-8B12-4D86-B90D-B7CC4046CA5A}" destId="{E210F083-43FA-4416-BB1E-E80DC58B4E23}" srcOrd="1" destOrd="0" presId="urn:microsoft.com/office/officeart/2005/8/layout/hList1"/>
    <dgm:cxn modelId="{B56AED2A-6862-4F1C-B1D4-8BAD55C12923}" type="presParOf" srcId="{B5F62CB9-8B12-4D86-B90D-B7CC4046CA5A}" destId="{DD3E33D8-E5C2-48C9-88F0-8541054E0818}" srcOrd="2" destOrd="0" presId="urn:microsoft.com/office/officeart/2005/8/layout/hList1"/>
    <dgm:cxn modelId="{82E12C58-BC4F-4C4F-AA5B-9EB0577DBC59}" type="presParOf" srcId="{DD3E33D8-E5C2-48C9-88F0-8541054E0818}" destId="{B043CD50-873D-411D-990F-763BBF1B472B}" srcOrd="0" destOrd="0" presId="urn:microsoft.com/office/officeart/2005/8/layout/hList1"/>
    <dgm:cxn modelId="{F85F97BB-6B73-48D0-B1D7-6F323F8948ED}" type="presParOf" srcId="{DD3E33D8-E5C2-48C9-88F0-8541054E0818}" destId="{32544D81-22DC-472D-860B-CAB416EA95D3}" srcOrd="1" destOrd="0" presId="urn:microsoft.com/office/officeart/2005/8/layout/hList1"/>
    <dgm:cxn modelId="{813FDBB0-7E31-49AD-9458-677229DB1947}" type="presParOf" srcId="{B5F62CB9-8B12-4D86-B90D-B7CC4046CA5A}" destId="{A3A774F1-DB79-449C-BBE9-C23B672B2139}" srcOrd="3" destOrd="0" presId="urn:microsoft.com/office/officeart/2005/8/layout/hList1"/>
    <dgm:cxn modelId="{668690E9-E896-499C-B58F-CFBC569953B9}" type="presParOf" srcId="{B5F62CB9-8B12-4D86-B90D-B7CC4046CA5A}" destId="{F8409675-3FF4-4D15-8324-C06639DC1A81}" srcOrd="4" destOrd="0" presId="urn:microsoft.com/office/officeart/2005/8/layout/hList1"/>
    <dgm:cxn modelId="{D9AC02E8-9847-420A-A5D2-4F687A0B5C27}" type="presParOf" srcId="{F8409675-3FF4-4D15-8324-C06639DC1A81}" destId="{4B1454F0-2DE7-4B5C-9BEC-CCFA71946CE6}" srcOrd="0" destOrd="0" presId="urn:microsoft.com/office/officeart/2005/8/layout/hList1"/>
    <dgm:cxn modelId="{DD0185F8-50B9-4F10-A7A3-5868DDBB2F46}" type="presParOf" srcId="{F8409675-3FF4-4D15-8324-C06639DC1A81}" destId="{9B58BB27-6133-4A26-A7E3-8A89F3159A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91E82E-22AB-4BFC-9D2E-E9A05C49B610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23DC36FE-F463-4F69-B4A0-5691C51AF82D}">
      <dgm:prSet phldrT="[Texto]"/>
      <dgm:spPr/>
      <dgm:t>
        <a:bodyPr/>
        <a:lstStyle/>
        <a:p>
          <a:pPr rtl="0"/>
          <a:r>
            <a:rPr lang="es-MX" b="1" i="0" dirty="0">
              <a:effectLst/>
            </a:rPr>
            <a:t>1. La clase social</a:t>
          </a:r>
          <a:r>
            <a:rPr lang="es-MX" b="0" i="0" dirty="0">
              <a:effectLst/>
            </a:rPr>
            <a:t>, es decir, el lugar que un individuo ocupa dentro de los estratos de la sociedad.</a:t>
          </a:r>
          <a:endParaRPr lang="es-ES" dirty="0"/>
        </a:p>
      </dgm:t>
    </dgm:pt>
    <dgm:pt modelId="{A2A2878B-D36F-4CD8-8BFA-5FDBB2537EDD}" type="parTrans" cxnId="{D12D05E7-D427-488A-9C0C-38A8C4EA8CDA}">
      <dgm:prSet/>
      <dgm:spPr/>
      <dgm:t>
        <a:bodyPr/>
        <a:lstStyle/>
        <a:p>
          <a:endParaRPr lang="es-ES"/>
        </a:p>
      </dgm:t>
    </dgm:pt>
    <dgm:pt modelId="{843439DE-4828-412A-90C4-4A0B1F46C9F6}" type="sibTrans" cxnId="{D12D05E7-D427-488A-9C0C-38A8C4EA8CDA}">
      <dgm:prSet/>
      <dgm:spPr/>
      <dgm:t>
        <a:bodyPr/>
        <a:lstStyle/>
        <a:p>
          <a:endParaRPr lang="es-ES"/>
        </a:p>
      </dgm:t>
    </dgm:pt>
    <dgm:pt modelId="{25850B01-60F0-41FB-9BBA-89994AA628B4}">
      <dgm:prSet phldrT="[Texto]"/>
      <dgm:spPr/>
      <dgm:t>
        <a:bodyPr/>
        <a:lstStyle/>
        <a:p>
          <a:pPr rtl="0"/>
          <a:r>
            <a:rPr kumimoji="0" lang="es-PE" altLang="es-PE" b="1" i="0" strike="noStrike" cap="none" normalizeH="0" baseline="0">
              <a:ln/>
              <a:effectLst/>
            </a:rPr>
            <a:t>2. La situación sociopolítica</a:t>
          </a:r>
          <a:r>
            <a:rPr kumimoji="0" lang="es-PE" altLang="es-PE" b="0" i="0" strike="noStrike" cap="none" normalizeH="0" baseline="0">
              <a:ln/>
              <a:effectLst/>
            </a:rPr>
            <a:t>, en la medida en que el balance de poderes de una sociedad pueda determinar (a través de las políticas sociales) el modo en que un evento ocurre.</a:t>
          </a:r>
          <a:endParaRPr lang="es-ES" dirty="0"/>
        </a:p>
      </dgm:t>
    </dgm:pt>
    <dgm:pt modelId="{701A8884-659E-46AE-AE98-071F8744F9A2}" type="parTrans" cxnId="{D9F90A25-F2F8-4F4A-BEC1-79E1525D0EAB}">
      <dgm:prSet/>
      <dgm:spPr/>
      <dgm:t>
        <a:bodyPr/>
        <a:lstStyle/>
        <a:p>
          <a:endParaRPr lang="es-ES"/>
        </a:p>
      </dgm:t>
    </dgm:pt>
    <dgm:pt modelId="{62266D7D-268E-436A-A3DD-4128FCD4A43E}" type="sibTrans" cxnId="{D9F90A25-F2F8-4F4A-BEC1-79E1525D0EAB}">
      <dgm:prSet/>
      <dgm:spPr/>
      <dgm:t>
        <a:bodyPr/>
        <a:lstStyle/>
        <a:p>
          <a:endParaRPr lang="es-ES"/>
        </a:p>
      </dgm:t>
    </dgm:pt>
    <dgm:pt modelId="{751B3636-2D8E-45AA-8181-2D155AD42718}" type="pres">
      <dgm:prSet presAssocID="{C291E82E-22AB-4BFC-9D2E-E9A05C49B610}" presName="Name0" presStyleCnt="0">
        <dgm:presLayoutVars>
          <dgm:dir/>
          <dgm:resizeHandles val="exact"/>
        </dgm:presLayoutVars>
      </dgm:prSet>
      <dgm:spPr/>
    </dgm:pt>
    <dgm:pt modelId="{1FE064CF-3E80-4DB4-9F17-677FD0E11F56}" type="pres">
      <dgm:prSet presAssocID="{23DC36FE-F463-4F69-B4A0-5691C51AF82D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A2621EA-9AA0-45A0-B865-40E66347B06B}" type="pres">
      <dgm:prSet presAssocID="{843439DE-4828-412A-90C4-4A0B1F46C9F6}" presName="sibTrans" presStyleLbl="sibTrans2D1" presStyleIdx="0" presStyleCnt="1"/>
      <dgm:spPr/>
      <dgm:t>
        <a:bodyPr/>
        <a:lstStyle/>
        <a:p>
          <a:endParaRPr lang="es-ES"/>
        </a:p>
      </dgm:t>
    </dgm:pt>
    <dgm:pt modelId="{BC8C4C05-93AB-4B92-B405-E60AEC3D2DD1}" type="pres">
      <dgm:prSet presAssocID="{843439DE-4828-412A-90C4-4A0B1F46C9F6}" presName="connectorText" presStyleLbl="sibTrans2D1" presStyleIdx="0" presStyleCnt="1"/>
      <dgm:spPr/>
      <dgm:t>
        <a:bodyPr/>
        <a:lstStyle/>
        <a:p>
          <a:endParaRPr lang="es-ES"/>
        </a:p>
      </dgm:t>
    </dgm:pt>
    <dgm:pt modelId="{F8F44AE4-A9D1-437A-8C2C-D0E21F15408C}" type="pres">
      <dgm:prSet presAssocID="{25850B01-60F0-41FB-9BBA-89994AA628B4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0D9DE4B-4C95-4492-8690-3396D7D6071E}" type="presOf" srcId="{843439DE-4828-412A-90C4-4A0B1F46C9F6}" destId="{1A2621EA-9AA0-45A0-B865-40E66347B06B}" srcOrd="0" destOrd="0" presId="urn:microsoft.com/office/officeart/2005/8/layout/process1"/>
    <dgm:cxn modelId="{D12D05E7-D427-488A-9C0C-38A8C4EA8CDA}" srcId="{C291E82E-22AB-4BFC-9D2E-E9A05C49B610}" destId="{23DC36FE-F463-4F69-B4A0-5691C51AF82D}" srcOrd="0" destOrd="0" parTransId="{A2A2878B-D36F-4CD8-8BFA-5FDBB2537EDD}" sibTransId="{843439DE-4828-412A-90C4-4A0B1F46C9F6}"/>
    <dgm:cxn modelId="{B4585B7F-712F-4B2E-A1B0-945904CFEC8A}" type="presOf" srcId="{25850B01-60F0-41FB-9BBA-89994AA628B4}" destId="{F8F44AE4-A9D1-437A-8C2C-D0E21F15408C}" srcOrd="0" destOrd="0" presId="urn:microsoft.com/office/officeart/2005/8/layout/process1"/>
    <dgm:cxn modelId="{EFA70294-0693-493B-B074-D4C181B829E1}" type="presOf" srcId="{C291E82E-22AB-4BFC-9D2E-E9A05C49B610}" destId="{751B3636-2D8E-45AA-8181-2D155AD42718}" srcOrd="0" destOrd="0" presId="urn:microsoft.com/office/officeart/2005/8/layout/process1"/>
    <dgm:cxn modelId="{D9F90A25-F2F8-4F4A-BEC1-79E1525D0EAB}" srcId="{C291E82E-22AB-4BFC-9D2E-E9A05C49B610}" destId="{25850B01-60F0-41FB-9BBA-89994AA628B4}" srcOrd="1" destOrd="0" parTransId="{701A8884-659E-46AE-AE98-071F8744F9A2}" sibTransId="{62266D7D-268E-436A-A3DD-4128FCD4A43E}"/>
    <dgm:cxn modelId="{0E191326-145D-421E-801D-0D2FF11C9503}" type="presOf" srcId="{23DC36FE-F463-4F69-B4A0-5691C51AF82D}" destId="{1FE064CF-3E80-4DB4-9F17-677FD0E11F56}" srcOrd="0" destOrd="0" presId="urn:microsoft.com/office/officeart/2005/8/layout/process1"/>
    <dgm:cxn modelId="{E90AE0F6-A2AE-497B-81E6-D1433393A940}" type="presOf" srcId="{843439DE-4828-412A-90C4-4A0B1F46C9F6}" destId="{BC8C4C05-93AB-4B92-B405-E60AEC3D2DD1}" srcOrd="1" destOrd="0" presId="urn:microsoft.com/office/officeart/2005/8/layout/process1"/>
    <dgm:cxn modelId="{B5BB454A-682A-4552-9128-FF9C88E9CE87}" type="presParOf" srcId="{751B3636-2D8E-45AA-8181-2D155AD42718}" destId="{1FE064CF-3E80-4DB4-9F17-677FD0E11F56}" srcOrd="0" destOrd="0" presId="urn:microsoft.com/office/officeart/2005/8/layout/process1"/>
    <dgm:cxn modelId="{0CD09681-88A7-4F38-A220-58CB53634134}" type="presParOf" srcId="{751B3636-2D8E-45AA-8181-2D155AD42718}" destId="{1A2621EA-9AA0-45A0-B865-40E66347B06B}" srcOrd="1" destOrd="0" presId="urn:microsoft.com/office/officeart/2005/8/layout/process1"/>
    <dgm:cxn modelId="{AF4DF225-91D0-4E16-AC07-18212D9E07D2}" type="presParOf" srcId="{1A2621EA-9AA0-45A0-B865-40E66347B06B}" destId="{BC8C4C05-93AB-4B92-B405-E60AEC3D2DD1}" srcOrd="0" destOrd="0" presId="urn:microsoft.com/office/officeart/2005/8/layout/process1"/>
    <dgm:cxn modelId="{5B04D3F4-BFC6-4224-BC6F-FE815D563E54}" type="presParOf" srcId="{751B3636-2D8E-45AA-8181-2D155AD42718}" destId="{F8F44AE4-A9D1-437A-8C2C-D0E21F15408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91E82E-22AB-4BFC-9D2E-E9A05C49B610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23DC36FE-F463-4F69-B4A0-5691C51AF82D}">
      <dgm:prSet phldrT="[Texto]"/>
      <dgm:spPr/>
      <dgm:t>
        <a:bodyPr/>
        <a:lstStyle/>
        <a:p>
          <a:pPr rtl="0"/>
          <a:r>
            <a:rPr lang="es-MX" b="1" i="0" dirty="0" smtClean="0">
              <a:effectLst/>
            </a:rPr>
            <a:t>3. Contexto cultural</a:t>
          </a:r>
          <a:r>
            <a:rPr lang="es-MX" b="0" i="0" dirty="0" smtClean="0">
              <a:effectLst/>
            </a:rPr>
            <a:t>, las normas sociales, las costumbres, los hábitos, forma de cocer los alimentos y las manifestaciones folclóricas de una comunidad forman parte del contexto cultural.</a:t>
          </a:r>
          <a:endParaRPr lang="es-ES" dirty="0"/>
        </a:p>
      </dgm:t>
    </dgm:pt>
    <dgm:pt modelId="{A2A2878B-D36F-4CD8-8BFA-5FDBB2537EDD}" type="parTrans" cxnId="{D12D05E7-D427-488A-9C0C-38A8C4EA8CDA}">
      <dgm:prSet/>
      <dgm:spPr/>
      <dgm:t>
        <a:bodyPr/>
        <a:lstStyle/>
        <a:p>
          <a:endParaRPr lang="es-ES"/>
        </a:p>
      </dgm:t>
    </dgm:pt>
    <dgm:pt modelId="{843439DE-4828-412A-90C4-4A0B1F46C9F6}" type="sibTrans" cxnId="{D12D05E7-D427-488A-9C0C-38A8C4EA8CDA}">
      <dgm:prSet/>
      <dgm:spPr/>
      <dgm:t>
        <a:bodyPr/>
        <a:lstStyle/>
        <a:p>
          <a:endParaRPr lang="es-ES"/>
        </a:p>
      </dgm:t>
    </dgm:pt>
    <dgm:pt modelId="{25850B01-60F0-41FB-9BBA-89994AA628B4}">
      <dgm:prSet phldrT="[Texto]"/>
      <dgm:spPr/>
      <dgm:t>
        <a:bodyPr/>
        <a:lstStyle/>
        <a:p>
          <a:pPr rtl="0"/>
          <a:r>
            <a:rPr kumimoji="0" lang="es-PE" altLang="es-PE" b="1" i="0" strike="noStrike" cap="none" normalizeH="0" baseline="0" dirty="0" smtClean="0">
              <a:ln>
                <a:noFill/>
              </a:ln>
              <a:effectLst/>
            </a:rPr>
            <a:t>4. La idiosincrasia nacional</a:t>
          </a:r>
          <a:r>
            <a:rPr kumimoji="0" lang="es-PE" altLang="es-PE" b="0" i="0" strike="noStrike" cap="none" normalizeH="0" baseline="0" dirty="0" smtClean="0">
              <a:ln>
                <a:noFill/>
              </a:ln>
              <a:effectLst/>
            </a:rPr>
            <a:t>, que equivale al el modo tradicional, acostumbrado, de hacer y pensar las cosas en una sociedad determinada.</a:t>
          </a:r>
          <a:endParaRPr lang="es-ES" dirty="0"/>
        </a:p>
      </dgm:t>
    </dgm:pt>
    <dgm:pt modelId="{701A8884-659E-46AE-AE98-071F8744F9A2}" type="parTrans" cxnId="{D9F90A25-F2F8-4F4A-BEC1-79E1525D0EAB}">
      <dgm:prSet/>
      <dgm:spPr/>
      <dgm:t>
        <a:bodyPr/>
        <a:lstStyle/>
        <a:p>
          <a:endParaRPr lang="es-ES"/>
        </a:p>
      </dgm:t>
    </dgm:pt>
    <dgm:pt modelId="{62266D7D-268E-436A-A3DD-4128FCD4A43E}" type="sibTrans" cxnId="{D9F90A25-F2F8-4F4A-BEC1-79E1525D0EAB}">
      <dgm:prSet/>
      <dgm:spPr/>
      <dgm:t>
        <a:bodyPr/>
        <a:lstStyle/>
        <a:p>
          <a:endParaRPr lang="es-ES"/>
        </a:p>
      </dgm:t>
    </dgm:pt>
    <dgm:pt modelId="{751B3636-2D8E-45AA-8181-2D155AD42718}" type="pres">
      <dgm:prSet presAssocID="{C291E82E-22AB-4BFC-9D2E-E9A05C49B610}" presName="Name0" presStyleCnt="0">
        <dgm:presLayoutVars>
          <dgm:dir/>
          <dgm:resizeHandles val="exact"/>
        </dgm:presLayoutVars>
      </dgm:prSet>
      <dgm:spPr/>
    </dgm:pt>
    <dgm:pt modelId="{1FE064CF-3E80-4DB4-9F17-677FD0E11F56}" type="pres">
      <dgm:prSet presAssocID="{23DC36FE-F463-4F69-B4A0-5691C51AF82D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A2621EA-9AA0-45A0-B865-40E66347B06B}" type="pres">
      <dgm:prSet presAssocID="{843439DE-4828-412A-90C4-4A0B1F46C9F6}" presName="sibTrans" presStyleLbl="sibTrans2D1" presStyleIdx="0" presStyleCnt="1"/>
      <dgm:spPr/>
      <dgm:t>
        <a:bodyPr/>
        <a:lstStyle/>
        <a:p>
          <a:endParaRPr lang="es-ES"/>
        </a:p>
      </dgm:t>
    </dgm:pt>
    <dgm:pt modelId="{BC8C4C05-93AB-4B92-B405-E60AEC3D2DD1}" type="pres">
      <dgm:prSet presAssocID="{843439DE-4828-412A-90C4-4A0B1F46C9F6}" presName="connectorText" presStyleLbl="sibTrans2D1" presStyleIdx="0" presStyleCnt="1"/>
      <dgm:spPr/>
      <dgm:t>
        <a:bodyPr/>
        <a:lstStyle/>
        <a:p>
          <a:endParaRPr lang="es-ES"/>
        </a:p>
      </dgm:t>
    </dgm:pt>
    <dgm:pt modelId="{F8F44AE4-A9D1-437A-8C2C-D0E21F15408C}" type="pres">
      <dgm:prSet presAssocID="{25850B01-60F0-41FB-9BBA-89994AA628B4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4585B7F-712F-4B2E-A1B0-945904CFEC8A}" type="presOf" srcId="{25850B01-60F0-41FB-9BBA-89994AA628B4}" destId="{F8F44AE4-A9D1-437A-8C2C-D0E21F15408C}" srcOrd="0" destOrd="0" presId="urn:microsoft.com/office/officeart/2005/8/layout/process1"/>
    <dgm:cxn modelId="{EFA70294-0693-493B-B074-D4C181B829E1}" type="presOf" srcId="{C291E82E-22AB-4BFC-9D2E-E9A05C49B610}" destId="{751B3636-2D8E-45AA-8181-2D155AD42718}" srcOrd="0" destOrd="0" presId="urn:microsoft.com/office/officeart/2005/8/layout/process1"/>
    <dgm:cxn modelId="{D9F90A25-F2F8-4F4A-BEC1-79E1525D0EAB}" srcId="{C291E82E-22AB-4BFC-9D2E-E9A05C49B610}" destId="{25850B01-60F0-41FB-9BBA-89994AA628B4}" srcOrd="1" destOrd="0" parTransId="{701A8884-659E-46AE-AE98-071F8744F9A2}" sibTransId="{62266D7D-268E-436A-A3DD-4128FCD4A43E}"/>
    <dgm:cxn modelId="{E90AE0F6-A2AE-497B-81E6-D1433393A940}" type="presOf" srcId="{843439DE-4828-412A-90C4-4A0B1F46C9F6}" destId="{BC8C4C05-93AB-4B92-B405-E60AEC3D2DD1}" srcOrd="1" destOrd="0" presId="urn:microsoft.com/office/officeart/2005/8/layout/process1"/>
    <dgm:cxn modelId="{0E191326-145D-421E-801D-0D2FF11C9503}" type="presOf" srcId="{23DC36FE-F463-4F69-B4A0-5691C51AF82D}" destId="{1FE064CF-3E80-4DB4-9F17-677FD0E11F56}" srcOrd="0" destOrd="0" presId="urn:microsoft.com/office/officeart/2005/8/layout/process1"/>
    <dgm:cxn modelId="{D12D05E7-D427-488A-9C0C-38A8C4EA8CDA}" srcId="{C291E82E-22AB-4BFC-9D2E-E9A05C49B610}" destId="{23DC36FE-F463-4F69-B4A0-5691C51AF82D}" srcOrd="0" destOrd="0" parTransId="{A2A2878B-D36F-4CD8-8BFA-5FDBB2537EDD}" sibTransId="{843439DE-4828-412A-90C4-4A0B1F46C9F6}"/>
    <dgm:cxn modelId="{F0D9DE4B-4C95-4492-8690-3396D7D6071E}" type="presOf" srcId="{843439DE-4828-412A-90C4-4A0B1F46C9F6}" destId="{1A2621EA-9AA0-45A0-B865-40E66347B06B}" srcOrd="0" destOrd="0" presId="urn:microsoft.com/office/officeart/2005/8/layout/process1"/>
    <dgm:cxn modelId="{B5BB454A-682A-4552-9128-FF9C88E9CE87}" type="presParOf" srcId="{751B3636-2D8E-45AA-8181-2D155AD42718}" destId="{1FE064CF-3E80-4DB4-9F17-677FD0E11F56}" srcOrd="0" destOrd="0" presId="urn:microsoft.com/office/officeart/2005/8/layout/process1"/>
    <dgm:cxn modelId="{0CD09681-88A7-4F38-A220-58CB53634134}" type="presParOf" srcId="{751B3636-2D8E-45AA-8181-2D155AD42718}" destId="{1A2621EA-9AA0-45A0-B865-40E66347B06B}" srcOrd="1" destOrd="0" presId="urn:microsoft.com/office/officeart/2005/8/layout/process1"/>
    <dgm:cxn modelId="{AF4DF225-91D0-4E16-AC07-18212D9E07D2}" type="presParOf" srcId="{1A2621EA-9AA0-45A0-B865-40E66347B06B}" destId="{BC8C4C05-93AB-4B92-B405-E60AEC3D2DD1}" srcOrd="0" destOrd="0" presId="urn:microsoft.com/office/officeart/2005/8/layout/process1"/>
    <dgm:cxn modelId="{5B04D3F4-BFC6-4224-BC6F-FE815D563E54}" type="presParOf" srcId="{751B3636-2D8E-45AA-8181-2D155AD42718}" destId="{F8F44AE4-A9D1-437A-8C2C-D0E21F15408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81D94-9F1F-4B58-9062-2045E3A3DB70}">
      <dsp:nvSpPr>
        <dsp:cNvPr id="0" name=""/>
        <dsp:cNvSpPr/>
      </dsp:nvSpPr>
      <dsp:spPr>
        <a:xfrm>
          <a:off x="3352" y="118840"/>
          <a:ext cx="3268979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/>
            <a:t>Individuo</a:t>
          </a:r>
        </a:p>
      </dsp:txBody>
      <dsp:txXfrm>
        <a:off x="3352" y="118840"/>
        <a:ext cx="3268979" cy="633600"/>
      </dsp:txXfrm>
    </dsp:sp>
    <dsp:sp modelId="{4AE2E973-BBC4-4F91-A81D-4AD0FBA0E572}">
      <dsp:nvSpPr>
        <dsp:cNvPr id="0" name=""/>
        <dsp:cNvSpPr/>
      </dsp:nvSpPr>
      <dsp:spPr>
        <a:xfrm>
          <a:off x="3352" y="752440"/>
          <a:ext cx="3268979" cy="309498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200" i="0" kern="1200" dirty="0">
              <a:effectLst/>
            </a:rPr>
            <a:t>Es una persona independiente respecto de los demás, un ser  autónomo que se define por su capacidad racional y su fuerza de voluntad.</a:t>
          </a:r>
          <a:endParaRPr lang="es-ES" sz="2200" kern="1200" dirty="0"/>
        </a:p>
      </dsp:txBody>
      <dsp:txXfrm>
        <a:off x="3352" y="752440"/>
        <a:ext cx="3268979" cy="3094987"/>
      </dsp:txXfrm>
    </dsp:sp>
    <dsp:sp modelId="{B043CD50-873D-411D-990F-763BBF1B472B}">
      <dsp:nvSpPr>
        <dsp:cNvPr id="0" name=""/>
        <dsp:cNvSpPr/>
      </dsp:nvSpPr>
      <dsp:spPr>
        <a:xfrm>
          <a:off x="3729989" y="118840"/>
          <a:ext cx="3268979" cy="633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/>
            <a:t>Entorno</a:t>
          </a:r>
        </a:p>
      </dsp:txBody>
      <dsp:txXfrm>
        <a:off x="3729989" y="118840"/>
        <a:ext cx="3268979" cy="633600"/>
      </dsp:txXfrm>
    </dsp:sp>
    <dsp:sp modelId="{32544D81-22DC-472D-860B-CAB416EA95D3}">
      <dsp:nvSpPr>
        <dsp:cNvPr id="0" name=""/>
        <dsp:cNvSpPr/>
      </dsp:nvSpPr>
      <dsp:spPr>
        <a:xfrm>
          <a:off x="3729989" y="752440"/>
          <a:ext cx="3268979" cy="30949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200" kern="1200" dirty="0"/>
            <a:t>Es toda aquella actividad política, social, comercial, espiritual, que envuelve a un grupo determinado en tiempo y lugar, es decir, el entorno es la sociedad y lo que sobre ella gira.</a:t>
          </a:r>
          <a:endParaRPr lang="es-ES" sz="2200" kern="1200" dirty="0"/>
        </a:p>
      </dsp:txBody>
      <dsp:txXfrm>
        <a:off x="3729989" y="752440"/>
        <a:ext cx="3268979" cy="3094987"/>
      </dsp:txXfrm>
    </dsp:sp>
    <dsp:sp modelId="{4B1454F0-2DE7-4B5C-9BEC-CCFA71946CE6}">
      <dsp:nvSpPr>
        <dsp:cNvPr id="0" name=""/>
        <dsp:cNvSpPr/>
      </dsp:nvSpPr>
      <dsp:spPr>
        <a:xfrm>
          <a:off x="7456625" y="118840"/>
          <a:ext cx="3268979" cy="633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/>
            <a:t>Entorno social</a:t>
          </a:r>
        </a:p>
      </dsp:txBody>
      <dsp:txXfrm>
        <a:off x="7456625" y="118840"/>
        <a:ext cx="3268979" cy="633600"/>
      </dsp:txXfrm>
    </dsp:sp>
    <dsp:sp modelId="{9B58BB27-6133-4A26-A7E3-8A89F3159A38}">
      <dsp:nvSpPr>
        <dsp:cNvPr id="0" name=""/>
        <dsp:cNvSpPr/>
      </dsp:nvSpPr>
      <dsp:spPr>
        <a:xfrm>
          <a:off x="7456625" y="752440"/>
          <a:ext cx="3268979" cy="309498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200" i="0" kern="1200" dirty="0">
              <a:effectLst/>
            </a:rPr>
            <a:t>El entorno social de un sujeto está formado por sus condiciones de vida y de trabajo, los estudios que ha cursado, su nivel de ingresos y la comunidad de la que forma parte.</a:t>
          </a:r>
          <a:endParaRPr lang="es-ES" sz="2200" kern="1200" dirty="0"/>
        </a:p>
      </dsp:txBody>
      <dsp:txXfrm>
        <a:off x="7456625" y="752440"/>
        <a:ext cx="3268979" cy="30949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E064CF-3E80-4DB4-9F17-677FD0E11F56}">
      <dsp:nvSpPr>
        <dsp:cNvPr id="0" name=""/>
        <dsp:cNvSpPr/>
      </dsp:nvSpPr>
      <dsp:spPr>
        <a:xfrm>
          <a:off x="1562" y="1002611"/>
          <a:ext cx="3331993" cy="199919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b="1" i="0" kern="1200" dirty="0">
              <a:effectLst/>
            </a:rPr>
            <a:t>1. La clase social</a:t>
          </a:r>
          <a:r>
            <a:rPr lang="es-MX" sz="1900" b="0" i="0" kern="1200" dirty="0">
              <a:effectLst/>
            </a:rPr>
            <a:t>, es decir, el lugar que un individuo ocupa dentro de los estratos de la sociedad.</a:t>
          </a:r>
          <a:endParaRPr lang="es-ES" sz="1900" kern="1200" dirty="0"/>
        </a:p>
      </dsp:txBody>
      <dsp:txXfrm>
        <a:off x="60116" y="1061165"/>
        <a:ext cx="3214885" cy="1882088"/>
      </dsp:txXfrm>
    </dsp:sp>
    <dsp:sp modelId="{1A2621EA-9AA0-45A0-B865-40E66347B06B}">
      <dsp:nvSpPr>
        <dsp:cNvPr id="0" name=""/>
        <dsp:cNvSpPr/>
      </dsp:nvSpPr>
      <dsp:spPr>
        <a:xfrm>
          <a:off x="3666755" y="1589042"/>
          <a:ext cx="706382" cy="826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500" kern="1200"/>
        </a:p>
      </dsp:txBody>
      <dsp:txXfrm>
        <a:off x="3666755" y="1754309"/>
        <a:ext cx="494467" cy="495800"/>
      </dsp:txXfrm>
    </dsp:sp>
    <dsp:sp modelId="{F8F44AE4-A9D1-437A-8C2C-D0E21F15408C}">
      <dsp:nvSpPr>
        <dsp:cNvPr id="0" name=""/>
        <dsp:cNvSpPr/>
      </dsp:nvSpPr>
      <dsp:spPr>
        <a:xfrm>
          <a:off x="4666353" y="1002611"/>
          <a:ext cx="3331993" cy="1999196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s-PE" altLang="es-PE" sz="1900" b="1" i="0" strike="noStrike" kern="1200" cap="none" normalizeH="0" baseline="0">
              <a:ln/>
              <a:effectLst/>
            </a:rPr>
            <a:t>2. La situación sociopolítica</a:t>
          </a:r>
          <a:r>
            <a:rPr kumimoji="0" lang="es-PE" altLang="es-PE" sz="1900" b="0" i="0" strike="noStrike" kern="1200" cap="none" normalizeH="0" baseline="0">
              <a:ln/>
              <a:effectLst/>
            </a:rPr>
            <a:t>, en la medida en que el balance de poderes de una sociedad pueda determinar (a través de las políticas sociales) el modo en que un evento ocurre.</a:t>
          </a:r>
          <a:endParaRPr lang="es-ES" sz="1900" kern="1200" dirty="0"/>
        </a:p>
      </dsp:txBody>
      <dsp:txXfrm>
        <a:off x="4724907" y="1061165"/>
        <a:ext cx="3214885" cy="18820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E064CF-3E80-4DB4-9F17-677FD0E11F56}">
      <dsp:nvSpPr>
        <dsp:cNvPr id="0" name=""/>
        <dsp:cNvSpPr/>
      </dsp:nvSpPr>
      <dsp:spPr>
        <a:xfrm>
          <a:off x="1816" y="840249"/>
          <a:ext cx="3873202" cy="23239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1" i="0" kern="1200" dirty="0" smtClean="0">
              <a:effectLst/>
            </a:rPr>
            <a:t>3. Contexto cultural</a:t>
          </a:r>
          <a:r>
            <a:rPr lang="es-MX" sz="2000" b="0" i="0" kern="1200" dirty="0" smtClean="0">
              <a:effectLst/>
            </a:rPr>
            <a:t>, las normas sociales, las costumbres, los hábitos, forma de cocer los alimentos y las manifestaciones folclóricas de una comunidad forman parte del contexto cultural.</a:t>
          </a:r>
          <a:endParaRPr lang="es-ES" sz="2000" kern="1200" dirty="0"/>
        </a:p>
      </dsp:txBody>
      <dsp:txXfrm>
        <a:off x="69881" y="908314"/>
        <a:ext cx="3737072" cy="2187791"/>
      </dsp:txXfrm>
    </dsp:sp>
    <dsp:sp modelId="{1A2621EA-9AA0-45A0-B865-40E66347B06B}">
      <dsp:nvSpPr>
        <dsp:cNvPr id="0" name=""/>
        <dsp:cNvSpPr/>
      </dsp:nvSpPr>
      <dsp:spPr>
        <a:xfrm>
          <a:off x="4262339" y="1521932"/>
          <a:ext cx="821118" cy="9605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kern="1200"/>
        </a:p>
      </dsp:txBody>
      <dsp:txXfrm>
        <a:off x="4262339" y="1714043"/>
        <a:ext cx="574783" cy="576332"/>
      </dsp:txXfrm>
    </dsp:sp>
    <dsp:sp modelId="{F8F44AE4-A9D1-437A-8C2C-D0E21F15408C}">
      <dsp:nvSpPr>
        <dsp:cNvPr id="0" name=""/>
        <dsp:cNvSpPr/>
      </dsp:nvSpPr>
      <dsp:spPr>
        <a:xfrm>
          <a:off x="5424300" y="840249"/>
          <a:ext cx="3873202" cy="2323921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s-PE" altLang="es-PE" sz="2000" b="1" i="0" strike="noStrike" kern="1200" cap="none" normalizeH="0" baseline="0" dirty="0" smtClean="0">
              <a:ln>
                <a:noFill/>
              </a:ln>
              <a:effectLst/>
            </a:rPr>
            <a:t>4. La idiosincrasia nacional</a:t>
          </a:r>
          <a:r>
            <a:rPr kumimoji="0" lang="es-PE" altLang="es-PE" sz="2000" b="0" i="0" strike="noStrike" kern="1200" cap="none" normalizeH="0" baseline="0" dirty="0" smtClean="0">
              <a:ln>
                <a:noFill/>
              </a:ln>
              <a:effectLst/>
            </a:rPr>
            <a:t>, que equivale al el modo tradicional, acostumbrado, de hacer y pensar las cosas en una sociedad determinada.</a:t>
          </a:r>
          <a:endParaRPr lang="es-ES" sz="2000" kern="1200" dirty="0"/>
        </a:p>
      </dsp:txBody>
      <dsp:txXfrm>
        <a:off x="5492365" y="908314"/>
        <a:ext cx="3737072" cy="2187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B13FF-DAD0-4A57-BC88-3ADCEDB569DD}" type="datetimeFigureOut">
              <a:rPr lang="es-PE" smtClean="0"/>
              <a:t>12/07/2021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F7BF2-E25C-416F-B974-26A2DDEA6F9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5365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solidFill>
          <a:srgbClr val="E91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0711E1-BBBC-4B78-B90B-481EAD0B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F4A4-BC37-46A2-8B77-EA4547BE6755}" type="datetime1">
              <a:rPr lang="es-PE" smtClean="0"/>
              <a:t>12/07/2021</a:t>
            </a:fld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29BAE0-8170-405A-9680-11C34F09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F70423D-67EB-4A83-8404-8FA977E0EF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75" y="2409825"/>
            <a:ext cx="20764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78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ítulo / Exploración">
    <p:bg>
      <p:bgPr>
        <a:solidFill>
          <a:srgbClr val="E91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CD7093-8F3B-4F44-B82F-4876C5FF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97656" y="6022975"/>
            <a:ext cx="2743200" cy="365125"/>
          </a:xfrm>
        </p:spPr>
        <p:txBody>
          <a:bodyPr wrap="square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63C9ADB-5581-470C-8C73-DCF23CF08DDE}" type="datetime1">
              <a:rPr lang="es-PE" smtClean="0"/>
              <a:pPr/>
              <a:t>12/07/2021</a:t>
            </a:fld>
            <a:endParaRPr lang="es-PE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19EF6-69A7-46D9-BF23-09EFDBFE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28D1979-222E-4D32-A6D0-E5A9154E5CAF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20B47F18-8282-4072-8896-CBBB4050D5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4188" y="1042988"/>
            <a:ext cx="11258552" cy="14605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80000"/>
              </a:lnSpc>
              <a:buNone/>
              <a:defRPr sz="10500" b="1" spc="-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Exploración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0496A403-2225-4119-B158-9B62C37471BF}"/>
              </a:ext>
            </a:extLst>
          </p:cNvPr>
          <p:cNvCxnSpPr>
            <a:cxnSpLocks/>
          </p:cNvCxnSpPr>
          <p:nvPr userDrawn="1"/>
        </p:nvCxnSpPr>
        <p:spPr>
          <a:xfrm>
            <a:off x="495300" y="6356350"/>
            <a:ext cx="94892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54F2052-AC59-41C0-AFE8-D5C22C928F43}"/>
              </a:ext>
            </a:extLst>
          </p:cNvPr>
          <p:cNvCxnSpPr>
            <a:cxnSpLocks/>
          </p:cNvCxnSpPr>
          <p:nvPr userDrawn="1"/>
        </p:nvCxnSpPr>
        <p:spPr>
          <a:xfrm>
            <a:off x="495298" y="6041231"/>
            <a:ext cx="94892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670FA7B-7C3C-479C-BAA9-49095264336F}"/>
              </a:ext>
            </a:extLst>
          </p:cNvPr>
          <p:cNvSpPr/>
          <p:nvPr userDrawn="1"/>
        </p:nvSpPr>
        <p:spPr>
          <a:xfrm>
            <a:off x="495300" y="495301"/>
            <a:ext cx="11201400" cy="257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81EB997-8C0B-456C-8CA4-8693B65191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238" y="5267326"/>
            <a:ext cx="1460500" cy="1460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306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ítulo / Construcción">
    <p:bg>
      <p:bgPr>
        <a:solidFill>
          <a:srgbClr val="E91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19EF6-69A7-46D9-BF23-09EFDBFE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28D1979-222E-4D32-A6D0-E5A9154E5CAF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20B47F18-8282-4072-8896-CBBB4050D5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8148" y="1042988"/>
            <a:ext cx="11258552" cy="14605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80000"/>
              </a:lnSpc>
              <a:buNone/>
              <a:defRPr sz="10500" b="1" spc="-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Construcción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0496A403-2225-4119-B158-9B62C37471BF}"/>
              </a:ext>
            </a:extLst>
          </p:cNvPr>
          <p:cNvCxnSpPr>
            <a:cxnSpLocks/>
          </p:cNvCxnSpPr>
          <p:nvPr userDrawn="1"/>
        </p:nvCxnSpPr>
        <p:spPr>
          <a:xfrm>
            <a:off x="495300" y="6356350"/>
            <a:ext cx="94892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54F2052-AC59-41C0-AFE8-D5C22C928F43}"/>
              </a:ext>
            </a:extLst>
          </p:cNvPr>
          <p:cNvCxnSpPr>
            <a:cxnSpLocks/>
          </p:cNvCxnSpPr>
          <p:nvPr userDrawn="1"/>
        </p:nvCxnSpPr>
        <p:spPr>
          <a:xfrm>
            <a:off x="495298" y="6041231"/>
            <a:ext cx="94892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670FA7B-7C3C-479C-BAA9-49095264336F}"/>
              </a:ext>
            </a:extLst>
          </p:cNvPr>
          <p:cNvSpPr/>
          <p:nvPr userDrawn="1"/>
        </p:nvSpPr>
        <p:spPr>
          <a:xfrm>
            <a:off x="495300" y="495301"/>
            <a:ext cx="11201400" cy="257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81EB997-8C0B-456C-8CA4-8693B65191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238" y="5267326"/>
            <a:ext cx="1460500" cy="1460500"/>
          </a:xfrm>
          <a:prstGeom prst="rect">
            <a:avLst/>
          </a:prstGeom>
          <a:noFill/>
        </p:spPr>
      </p:pic>
      <p:sp>
        <p:nvSpPr>
          <p:cNvPr id="14" name="Marcador de fecha 4">
            <a:extLst>
              <a:ext uri="{FF2B5EF4-FFF2-40B4-BE49-F238E27FC236}">
                <a16:creationId xmlns:a16="http://schemas.microsoft.com/office/drawing/2014/main" id="{C7FE44C2-85EB-4EA5-9D98-8C13439E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97656" y="6022975"/>
            <a:ext cx="2743200" cy="365125"/>
          </a:xfrm>
        </p:spPr>
        <p:txBody>
          <a:bodyPr wrap="square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63C9ADB-5581-470C-8C73-DCF23CF08DDE}" type="datetime1">
              <a:rPr lang="es-PE" smtClean="0"/>
              <a:pPr/>
              <a:t>12/07/2021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08039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ítulo / Ejecución">
    <p:bg>
      <p:bgPr>
        <a:solidFill>
          <a:srgbClr val="E91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19EF6-69A7-46D9-BF23-09EFDBFE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28D1979-222E-4D32-A6D0-E5A9154E5CAF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20B47F18-8282-4072-8896-CBBB4050D5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4188" y="1042988"/>
            <a:ext cx="11258552" cy="14605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80000"/>
              </a:lnSpc>
              <a:buNone/>
              <a:defRPr sz="10500" b="1" spc="-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Ejecución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0496A403-2225-4119-B158-9B62C37471BF}"/>
              </a:ext>
            </a:extLst>
          </p:cNvPr>
          <p:cNvCxnSpPr>
            <a:cxnSpLocks/>
          </p:cNvCxnSpPr>
          <p:nvPr userDrawn="1"/>
        </p:nvCxnSpPr>
        <p:spPr>
          <a:xfrm>
            <a:off x="495300" y="6356350"/>
            <a:ext cx="94892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54F2052-AC59-41C0-AFE8-D5C22C928F43}"/>
              </a:ext>
            </a:extLst>
          </p:cNvPr>
          <p:cNvCxnSpPr>
            <a:cxnSpLocks/>
          </p:cNvCxnSpPr>
          <p:nvPr userDrawn="1"/>
        </p:nvCxnSpPr>
        <p:spPr>
          <a:xfrm>
            <a:off x="495298" y="6041231"/>
            <a:ext cx="94892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670FA7B-7C3C-479C-BAA9-49095264336F}"/>
              </a:ext>
            </a:extLst>
          </p:cNvPr>
          <p:cNvSpPr/>
          <p:nvPr userDrawn="1"/>
        </p:nvSpPr>
        <p:spPr>
          <a:xfrm>
            <a:off x="495300" y="495301"/>
            <a:ext cx="11201400" cy="257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81EB997-8C0B-456C-8CA4-8693B65191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238" y="5267326"/>
            <a:ext cx="1460500" cy="1460500"/>
          </a:xfrm>
          <a:prstGeom prst="rect">
            <a:avLst/>
          </a:prstGeom>
          <a:noFill/>
        </p:spPr>
      </p:pic>
      <p:sp>
        <p:nvSpPr>
          <p:cNvPr id="13" name="Marcador de fecha 4">
            <a:extLst>
              <a:ext uri="{FF2B5EF4-FFF2-40B4-BE49-F238E27FC236}">
                <a16:creationId xmlns:a16="http://schemas.microsoft.com/office/drawing/2014/main" id="{15DA81FF-6BF9-4A15-B5F8-EB10832B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97656" y="6022975"/>
            <a:ext cx="2743200" cy="365125"/>
          </a:xfrm>
        </p:spPr>
        <p:txBody>
          <a:bodyPr wrap="square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63C9ADB-5581-470C-8C73-DCF23CF08DDE}" type="datetime1">
              <a:rPr lang="es-PE" smtClean="0"/>
              <a:pPr/>
              <a:t>12/07/2021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21981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dad virt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B2416D-2579-4EF8-8D54-F196C37C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97656" y="6022975"/>
            <a:ext cx="2743200" cy="365125"/>
          </a:xfrm>
        </p:spPr>
        <p:txBody>
          <a:bodyPr/>
          <a:lstStyle/>
          <a:p>
            <a:fld id="{AAA2DD2E-6C0F-4F28-96EA-BFB67EB8066C}" type="datetime1">
              <a:rPr lang="es-PE" smtClean="0"/>
              <a:t>12/07/2021</a:t>
            </a:fld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DBBA1C-5FF3-474C-9F96-DD4A24CF3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431DC1F-1FC0-4F2C-BD73-80CE166B10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854" y="5267278"/>
            <a:ext cx="1460500" cy="1460500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11B89250-D54E-487C-80F4-058D20B788CF}"/>
              </a:ext>
            </a:extLst>
          </p:cNvPr>
          <p:cNvCxnSpPr>
            <a:cxnSpLocks/>
          </p:cNvCxnSpPr>
          <p:nvPr userDrawn="1"/>
        </p:nvCxnSpPr>
        <p:spPr>
          <a:xfrm>
            <a:off x="495300" y="6356350"/>
            <a:ext cx="9489282" cy="0"/>
          </a:xfrm>
          <a:prstGeom prst="line">
            <a:avLst/>
          </a:prstGeom>
          <a:ln>
            <a:solidFill>
              <a:srgbClr val="E91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8E0467B-16B6-44F4-8464-EA4E40E0EE3A}"/>
              </a:ext>
            </a:extLst>
          </p:cNvPr>
          <p:cNvCxnSpPr>
            <a:cxnSpLocks/>
          </p:cNvCxnSpPr>
          <p:nvPr userDrawn="1"/>
        </p:nvCxnSpPr>
        <p:spPr>
          <a:xfrm>
            <a:off x="495298" y="6041231"/>
            <a:ext cx="9489282" cy="0"/>
          </a:xfrm>
          <a:prstGeom prst="line">
            <a:avLst/>
          </a:prstGeom>
          <a:ln>
            <a:solidFill>
              <a:srgbClr val="E91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14B87943-1FB8-4769-955B-E9CB04115AF3}"/>
              </a:ext>
            </a:extLst>
          </p:cNvPr>
          <p:cNvSpPr txBox="1"/>
          <p:nvPr userDrawn="1"/>
        </p:nvSpPr>
        <p:spPr>
          <a:xfrm>
            <a:off x="490899" y="2245242"/>
            <a:ext cx="1431316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s-PE" sz="2200" b="1" dirty="0">
                <a:solidFill>
                  <a:srgbClr val="E91A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 de</a:t>
            </a:r>
          </a:p>
          <a:p>
            <a:r>
              <a:rPr lang="es-PE" sz="2200" b="1" dirty="0">
                <a:solidFill>
                  <a:srgbClr val="E91A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actividad</a:t>
            </a:r>
          </a:p>
          <a:p>
            <a:endParaRPr lang="es-PE" sz="2200" b="1" dirty="0">
              <a:solidFill>
                <a:srgbClr val="E91A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FDD2013-8C98-49BF-95AB-89FEF7AB9D45}"/>
              </a:ext>
            </a:extLst>
          </p:cNvPr>
          <p:cNvSpPr/>
          <p:nvPr userDrawn="1"/>
        </p:nvSpPr>
        <p:spPr>
          <a:xfrm>
            <a:off x="495300" y="495301"/>
            <a:ext cx="11201400" cy="257174"/>
          </a:xfrm>
          <a:prstGeom prst="rect">
            <a:avLst/>
          </a:prstGeom>
          <a:solidFill>
            <a:srgbClr val="E91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Marcador de texto 7">
            <a:extLst>
              <a:ext uri="{FF2B5EF4-FFF2-40B4-BE49-F238E27FC236}">
                <a16:creationId xmlns:a16="http://schemas.microsoft.com/office/drawing/2014/main" id="{E3985964-552D-456B-8687-3F8C9FF5803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97656" y="2270163"/>
            <a:ext cx="8099044" cy="1246757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MX" sz="2200" b="1" i="0" u="none" strike="noStrike" spc="30" baseline="0" smtClean="0">
                <a:solidFill>
                  <a:srgbClr val="E91A3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r>
              <a:rPr lang="es-PE" dirty="0"/>
              <a:t>Foro, chat, wiki, tarea, encuesta, </a:t>
            </a:r>
            <a:r>
              <a:rPr lang="es-PE" dirty="0" err="1"/>
              <a:t>etc</a:t>
            </a:r>
            <a:endParaRPr lang="es-PE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7E2AB021-47E2-4C09-A142-FF5F86A218CF}"/>
              </a:ext>
            </a:extLst>
          </p:cNvPr>
          <p:cNvCxnSpPr/>
          <p:nvPr userDrawn="1"/>
        </p:nvCxnSpPr>
        <p:spPr>
          <a:xfrm>
            <a:off x="490899" y="2162907"/>
            <a:ext cx="11205801" cy="0"/>
          </a:xfrm>
          <a:prstGeom prst="line">
            <a:avLst/>
          </a:prstGeom>
          <a:ln>
            <a:solidFill>
              <a:srgbClr val="E91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texto 7">
            <a:extLst>
              <a:ext uri="{FF2B5EF4-FFF2-40B4-BE49-F238E27FC236}">
                <a16:creationId xmlns:a16="http://schemas.microsoft.com/office/drawing/2014/main" id="{E330D9CB-693C-4F86-80C5-4C8A8F4220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97656" y="4074067"/>
            <a:ext cx="8099044" cy="1246757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MX" sz="2200" b="1" i="0" u="none" strike="noStrike" spc="30" baseline="0" smtClean="0">
                <a:solidFill>
                  <a:srgbClr val="E91A3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r>
              <a:rPr lang="es-PE" dirty="0"/>
              <a:t>Escribir instrucciones para el estudiante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90AE6BCA-E285-48C6-A8C0-FADD14FF689A}"/>
              </a:ext>
            </a:extLst>
          </p:cNvPr>
          <p:cNvCxnSpPr/>
          <p:nvPr userDrawn="1"/>
        </p:nvCxnSpPr>
        <p:spPr>
          <a:xfrm>
            <a:off x="490899" y="3966811"/>
            <a:ext cx="11205801" cy="0"/>
          </a:xfrm>
          <a:prstGeom prst="line">
            <a:avLst/>
          </a:prstGeom>
          <a:ln>
            <a:solidFill>
              <a:srgbClr val="E91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 descr="Imagen que contiene objeto&#10;&#10;Descripción generada automáticamente">
            <a:extLst>
              <a:ext uri="{FF2B5EF4-FFF2-40B4-BE49-F238E27FC236}">
                <a16:creationId xmlns:a16="http://schemas.microsoft.com/office/drawing/2014/main" id="{93D2A2A5-DF0A-48D6-A500-3230AB9327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355" y="2278955"/>
            <a:ext cx="319709" cy="322137"/>
          </a:xfrm>
          <a:prstGeom prst="rect">
            <a:avLst/>
          </a:prstGeom>
        </p:spPr>
      </p:pic>
      <p:pic>
        <p:nvPicPr>
          <p:cNvPr id="20" name="Imagen 19" descr="Imagen que contiene objeto&#10;&#10;Descripción generada automáticamente">
            <a:extLst>
              <a:ext uri="{FF2B5EF4-FFF2-40B4-BE49-F238E27FC236}">
                <a16:creationId xmlns:a16="http://schemas.microsoft.com/office/drawing/2014/main" id="{62DB964B-817F-4B84-880E-3231CB1642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355" y="4085774"/>
            <a:ext cx="319709" cy="322137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2C2C5C6E-D7AA-41F9-8B8A-15D47BEF2173}"/>
              </a:ext>
            </a:extLst>
          </p:cNvPr>
          <p:cNvSpPr txBox="1"/>
          <p:nvPr userDrawn="1"/>
        </p:nvSpPr>
        <p:spPr>
          <a:xfrm>
            <a:off x="492733" y="4077565"/>
            <a:ext cx="1878991" cy="33855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s-PE" sz="2200" b="1" dirty="0">
                <a:solidFill>
                  <a:srgbClr val="E91A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Indicaciones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77FAE55-BFB5-49E4-AFAF-3A0AA3D3B752}"/>
              </a:ext>
            </a:extLst>
          </p:cNvPr>
          <p:cNvSpPr txBox="1"/>
          <p:nvPr userDrawn="1"/>
        </p:nvSpPr>
        <p:spPr>
          <a:xfrm>
            <a:off x="490899" y="723974"/>
            <a:ext cx="8160732" cy="13388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s-PE" sz="6500" b="1" spc="-300" dirty="0">
                <a:solidFill>
                  <a:srgbClr val="E91A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Actividad virtual</a:t>
            </a:r>
          </a:p>
          <a:p>
            <a:endParaRPr lang="es-PE" sz="2200" b="1" spc="-300" dirty="0">
              <a:solidFill>
                <a:srgbClr val="E91A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339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os objetos">
    <p:bg>
      <p:bgPr>
        <a:solidFill>
          <a:srgbClr val="E91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19EF6-69A7-46D9-BF23-09EFDBFE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28D1979-222E-4D32-A6D0-E5A9154E5CAF}" type="slidenum">
              <a:rPr lang="es-PE" smtClean="0"/>
              <a:pPr/>
              <a:t>‹Nº›</a:t>
            </a:fld>
            <a:endParaRPr lang="es-PE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0496A403-2225-4119-B158-9B62C37471BF}"/>
              </a:ext>
            </a:extLst>
          </p:cNvPr>
          <p:cNvCxnSpPr>
            <a:cxnSpLocks/>
          </p:cNvCxnSpPr>
          <p:nvPr userDrawn="1"/>
        </p:nvCxnSpPr>
        <p:spPr>
          <a:xfrm>
            <a:off x="495300" y="6356350"/>
            <a:ext cx="94892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54F2052-AC59-41C0-AFE8-D5C22C928F43}"/>
              </a:ext>
            </a:extLst>
          </p:cNvPr>
          <p:cNvCxnSpPr>
            <a:cxnSpLocks/>
          </p:cNvCxnSpPr>
          <p:nvPr userDrawn="1"/>
        </p:nvCxnSpPr>
        <p:spPr>
          <a:xfrm>
            <a:off x="495298" y="6041231"/>
            <a:ext cx="94892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670FA7B-7C3C-479C-BAA9-49095264336F}"/>
              </a:ext>
            </a:extLst>
          </p:cNvPr>
          <p:cNvSpPr/>
          <p:nvPr userDrawn="1"/>
        </p:nvSpPr>
        <p:spPr>
          <a:xfrm>
            <a:off x="495300" y="495301"/>
            <a:ext cx="11201400" cy="257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81EB997-8C0B-456C-8CA4-8693B65191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238" y="5267326"/>
            <a:ext cx="1460500" cy="1460500"/>
          </a:xfrm>
          <a:prstGeom prst="rect">
            <a:avLst/>
          </a:prstGeom>
          <a:noFill/>
        </p:spPr>
      </p:pic>
      <p:sp>
        <p:nvSpPr>
          <p:cNvPr id="20" name="Marcador de fecha 4">
            <a:extLst>
              <a:ext uri="{FF2B5EF4-FFF2-40B4-BE49-F238E27FC236}">
                <a16:creationId xmlns:a16="http://schemas.microsoft.com/office/drawing/2014/main" id="{4186CD4E-89CD-4061-B270-7D65BD33D8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97656" y="6022975"/>
            <a:ext cx="2743200" cy="365125"/>
          </a:xfrm>
        </p:spPr>
        <p:txBody>
          <a:bodyPr wrap="square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63C9ADB-5581-470C-8C73-DCF23CF08DDE}" type="datetime1">
              <a:rPr lang="es-PE" smtClean="0"/>
              <a:pPr/>
              <a:t>12/07/2021</a:t>
            </a:fld>
            <a:endParaRPr lang="es-PE" dirty="0"/>
          </a:p>
        </p:txBody>
      </p:sp>
      <p:pic>
        <p:nvPicPr>
          <p:cNvPr id="3" name="Imagen 2" descr="Imagen que contiene imágenes prediseñadas&#10;&#10;Descripción generada automáticamente">
            <a:extLst>
              <a:ext uri="{FF2B5EF4-FFF2-40B4-BE49-F238E27FC236}">
                <a16:creationId xmlns:a16="http://schemas.microsoft.com/office/drawing/2014/main" id="{B64AF863-3EB7-4BF0-BEB1-C5EFB314C4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" y="562723"/>
            <a:ext cx="10858501" cy="312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a">
    <p:bg>
      <p:bgPr>
        <a:solidFill>
          <a:srgbClr val="E91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9B93153-71A6-4B2E-90CB-D9918AD07EBD}"/>
              </a:ext>
            </a:extLst>
          </p:cNvPr>
          <p:cNvSpPr/>
          <p:nvPr userDrawn="1"/>
        </p:nvSpPr>
        <p:spPr>
          <a:xfrm>
            <a:off x="495300" y="495301"/>
            <a:ext cx="11201400" cy="257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7396C4A-49D6-4959-A897-0CB400EDD3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238" y="5267326"/>
            <a:ext cx="1460500" cy="1460500"/>
          </a:xfrm>
          <a:prstGeom prst="rect">
            <a:avLst/>
          </a:prstGeom>
          <a:noFill/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5317FD6D-E363-4AB5-9655-87888001B88C}"/>
              </a:ext>
            </a:extLst>
          </p:cNvPr>
          <p:cNvCxnSpPr>
            <a:cxnSpLocks/>
          </p:cNvCxnSpPr>
          <p:nvPr userDrawn="1"/>
        </p:nvCxnSpPr>
        <p:spPr>
          <a:xfrm>
            <a:off x="495300" y="6356350"/>
            <a:ext cx="94892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E0C97C6-4F2A-4535-B604-9EBDFE37836F}"/>
              </a:ext>
            </a:extLst>
          </p:cNvPr>
          <p:cNvCxnSpPr>
            <a:cxnSpLocks/>
          </p:cNvCxnSpPr>
          <p:nvPr userDrawn="1"/>
        </p:nvCxnSpPr>
        <p:spPr>
          <a:xfrm>
            <a:off x="495299" y="5726111"/>
            <a:ext cx="94892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C977F32-49A0-46E1-958B-6AE5FD38542A}"/>
              </a:ext>
            </a:extLst>
          </p:cNvPr>
          <p:cNvCxnSpPr>
            <a:cxnSpLocks/>
          </p:cNvCxnSpPr>
          <p:nvPr userDrawn="1"/>
        </p:nvCxnSpPr>
        <p:spPr>
          <a:xfrm>
            <a:off x="495298" y="6041231"/>
            <a:ext cx="94892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E07713EE-A629-47F6-8CE4-01F17AB207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588" y="5811836"/>
            <a:ext cx="3729038" cy="16033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 b="1">
                <a:latin typeface="HelveticaNeueLT Std" panose="020B0604020202020204" pitchFamily="34" charset="0"/>
              </a:defRPr>
            </a:lvl2pPr>
            <a:lvl3pPr marL="914400" indent="0">
              <a:buNone/>
              <a:defRPr sz="1200" b="1">
                <a:latin typeface="HelveticaNeueLT Std" panose="020B0604020202020204" pitchFamily="34" charset="0"/>
              </a:defRPr>
            </a:lvl3pPr>
            <a:lvl4pPr marL="1371600" indent="0">
              <a:buNone/>
              <a:defRPr sz="1200" b="1">
                <a:latin typeface="HelveticaNeueLT Std" panose="020B0604020202020204" pitchFamily="34" charset="0"/>
              </a:defRPr>
            </a:lvl4pPr>
            <a:lvl5pPr marL="1828800" indent="0">
              <a:buNone/>
              <a:defRPr sz="1200" b="1"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s-PE" dirty="0"/>
              <a:t>Curso 01</a:t>
            </a:r>
          </a:p>
        </p:txBody>
      </p:sp>
      <p:sp>
        <p:nvSpPr>
          <p:cNvPr id="18" name="Marcador de texto 16">
            <a:extLst>
              <a:ext uri="{FF2B5EF4-FFF2-40B4-BE49-F238E27FC236}">
                <a16:creationId xmlns:a16="http://schemas.microsoft.com/office/drawing/2014/main" id="{DB1769EC-A869-4405-83FD-27DD3A9D00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71258" y="5811836"/>
            <a:ext cx="3729038" cy="16033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 b="1">
                <a:latin typeface="HelveticaNeueLT Std" panose="020B0604020202020204" pitchFamily="34" charset="0"/>
              </a:defRPr>
            </a:lvl2pPr>
            <a:lvl3pPr marL="914400" indent="0">
              <a:buNone/>
              <a:defRPr sz="1200" b="1">
                <a:latin typeface="HelveticaNeueLT Std" panose="020B0604020202020204" pitchFamily="34" charset="0"/>
              </a:defRPr>
            </a:lvl3pPr>
            <a:lvl4pPr marL="1371600" indent="0">
              <a:buNone/>
              <a:defRPr sz="1200" b="1">
                <a:latin typeface="HelveticaNeueLT Std" panose="020B0604020202020204" pitchFamily="34" charset="0"/>
              </a:defRPr>
            </a:lvl4pPr>
            <a:lvl5pPr marL="1828800" indent="0">
              <a:buNone/>
              <a:defRPr sz="1200" b="1"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s-PE" dirty="0"/>
              <a:t>Tema: Cómo constituir una empresa</a:t>
            </a:r>
          </a:p>
        </p:txBody>
      </p:sp>
      <p:sp>
        <p:nvSpPr>
          <p:cNvPr id="19" name="Marcador de texto 16">
            <a:extLst>
              <a:ext uri="{FF2B5EF4-FFF2-40B4-BE49-F238E27FC236}">
                <a16:creationId xmlns:a16="http://schemas.microsoft.com/office/drawing/2014/main" id="{5077035D-3BC3-49B8-A264-205D17420A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588" y="6126954"/>
            <a:ext cx="3729038" cy="16033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 b="1">
                <a:latin typeface="HelveticaNeueLT Std" panose="020B0604020202020204" pitchFamily="34" charset="0"/>
              </a:defRPr>
            </a:lvl2pPr>
            <a:lvl3pPr marL="914400" indent="0">
              <a:buNone/>
              <a:defRPr sz="1200" b="1">
                <a:latin typeface="HelveticaNeueLT Std" panose="020B0604020202020204" pitchFamily="34" charset="0"/>
              </a:defRPr>
            </a:lvl3pPr>
            <a:lvl4pPr marL="1371600" indent="0">
              <a:buNone/>
              <a:defRPr sz="1200" b="1">
                <a:latin typeface="HelveticaNeueLT Std" panose="020B0604020202020204" pitchFamily="34" charset="0"/>
              </a:defRPr>
            </a:lvl4pPr>
            <a:lvl5pPr marL="1828800" indent="0">
              <a:buNone/>
              <a:defRPr sz="1200" b="1"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s-PE" dirty="0"/>
              <a:t>Administración de Empresas</a:t>
            </a:r>
          </a:p>
        </p:txBody>
      </p:sp>
      <p:sp>
        <p:nvSpPr>
          <p:cNvPr id="20" name="Marcador de texto 16">
            <a:extLst>
              <a:ext uri="{FF2B5EF4-FFF2-40B4-BE49-F238E27FC236}">
                <a16:creationId xmlns:a16="http://schemas.microsoft.com/office/drawing/2014/main" id="{46E166A3-EF5E-467A-BB9D-68C28DDE67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71258" y="6126954"/>
            <a:ext cx="3729038" cy="16033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 b="1">
                <a:latin typeface="HelveticaNeueLT Std" panose="020B0604020202020204" pitchFamily="34" charset="0"/>
              </a:defRPr>
            </a:lvl2pPr>
            <a:lvl3pPr marL="914400" indent="0">
              <a:buNone/>
              <a:defRPr sz="1200" b="1">
                <a:latin typeface="HelveticaNeueLT Std" panose="020B0604020202020204" pitchFamily="34" charset="0"/>
              </a:defRPr>
            </a:lvl3pPr>
            <a:lvl4pPr marL="1371600" indent="0">
              <a:buNone/>
              <a:defRPr sz="1200" b="1">
                <a:latin typeface="HelveticaNeueLT Std" panose="020B0604020202020204" pitchFamily="34" charset="0"/>
              </a:defRPr>
            </a:lvl4pPr>
            <a:lvl5pPr marL="1828800" indent="0">
              <a:buNone/>
              <a:defRPr sz="1200" b="1"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s-PE" dirty="0"/>
              <a:t>Escuela de Negocios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AD73110-FFEA-4DD0-884E-8A0554B21B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6" y="509592"/>
            <a:ext cx="10867292" cy="312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ador de lo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516756-0B9D-454A-8637-2D60D0D8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97656" y="6022975"/>
            <a:ext cx="2743200" cy="365125"/>
          </a:xfrm>
        </p:spPr>
        <p:txBody>
          <a:bodyPr wrap="none"/>
          <a:lstStyle/>
          <a:p>
            <a:fld id="{846330B1-98A4-4063-928A-62968C13FE51}" type="datetime1">
              <a:rPr lang="es-PE" smtClean="0"/>
              <a:t>12/07/2021</a:t>
            </a:fld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4D2B8-0BC1-4E91-A62C-5B0A60C63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none"/>
          <a:lstStyle/>
          <a:p>
            <a:fld id="{E28D1979-222E-4D32-A6D0-E5A9154E5CAF}" type="slidenum">
              <a:rPr lang="es-PE" smtClean="0"/>
              <a:t>‹Nº›</a:t>
            </a:fld>
            <a:endParaRPr lang="es-PE" dirty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81C8642D-1CB2-4C8B-977E-70E970DF40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8148" y="1087591"/>
            <a:ext cx="11258552" cy="42654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60000"/>
              </a:lnSpc>
              <a:buNone/>
              <a:defRPr sz="6500" b="1" spc="-300">
                <a:solidFill>
                  <a:srgbClr val="E91A3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Indicador de logro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23174CA-A4DB-4E8C-9117-97C7B0AE9660}"/>
              </a:ext>
            </a:extLst>
          </p:cNvPr>
          <p:cNvSpPr/>
          <p:nvPr userDrawn="1"/>
        </p:nvSpPr>
        <p:spPr>
          <a:xfrm>
            <a:off x="495300" y="495301"/>
            <a:ext cx="11201400" cy="257174"/>
          </a:xfrm>
          <a:prstGeom prst="rect">
            <a:avLst/>
          </a:prstGeom>
          <a:solidFill>
            <a:srgbClr val="E91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93DE373-715F-4BF0-A902-95784AEC9D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854" y="5267278"/>
            <a:ext cx="1460500" cy="1460500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EEB5917-0F54-4BC4-8067-D6AF83C992E6}"/>
              </a:ext>
            </a:extLst>
          </p:cNvPr>
          <p:cNvCxnSpPr>
            <a:cxnSpLocks/>
          </p:cNvCxnSpPr>
          <p:nvPr userDrawn="1"/>
        </p:nvCxnSpPr>
        <p:spPr>
          <a:xfrm>
            <a:off x="495300" y="6356350"/>
            <a:ext cx="9489282" cy="0"/>
          </a:xfrm>
          <a:prstGeom prst="line">
            <a:avLst/>
          </a:prstGeom>
          <a:ln>
            <a:solidFill>
              <a:srgbClr val="E91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B5032F9-F300-432F-B91E-57E0C3B86FC3}"/>
              </a:ext>
            </a:extLst>
          </p:cNvPr>
          <p:cNvCxnSpPr>
            <a:cxnSpLocks/>
          </p:cNvCxnSpPr>
          <p:nvPr userDrawn="1"/>
        </p:nvCxnSpPr>
        <p:spPr>
          <a:xfrm>
            <a:off x="495298" y="6041231"/>
            <a:ext cx="9489282" cy="0"/>
          </a:xfrm>
          <a:prstGeom prst="line">
            <a:avLst/>
          </a:prstGeom>
          <a:ln>
            <a:solidFill>
              <a:srgbClr val="E91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68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ítulo / Conexión">
    <p:bg>
      <p:bgPr>
        <a:solidFill>
          <a:srgbClr val="E91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19EF6-69A7-46D9-BF23-09EFDBFE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28D1979-222E-4D32-A6D0-E5A9154E5CAF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20B47F18-8282-4072-8896-CBBB4050D5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8148" y="1042988"/>
            <a:ext cx="11258552" cy="14605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80000"/>
              </a:lnSpc>
              <a:buNone/>
              <a:defRPr sz="10500" b="1" spc="-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Conexión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0496A403-2225-4119-B158-9B62C37471BF}"/>
              </a:ext>
            </a:extLst>
          </p:cNvPr>
          <p:cNvCxnSpPr>
            <a:cxnSpLocks/>
          </p:cNvCxnSpPr>
          <p:nvPr userDrawn="1"/>
        </p:nvCxnSpPr>
        <p:spPr>
          <a:xfrm>
            <a:off x="495300" y="6356350"/>
            <a:ext cx="94892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54F2052-AC59-41C0-AFE8-D5C22C928F43}"/>
              </a:ext>
            </a:extLst>
          </p:cNvPr>
          <p:cNvCxnSpPr>
            <a:cxnSpLocks/>
          </p:cNvCxnSpPr>
          <p:nvPr userDrawn="1"/>
        </p:nvCxnSpPr>
        <p:spPr>
          <a:xfrm>
            <a:off x="495298" y="6041231"/>
            <a:ext cx="94892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670FA7B-7C3C-479C-BAA9-49095264336F}"/>
              </a:ext>
            </a:extLst>
          </p:cNvPr>
          <p:cNvSpPr/>
          <p:nvPr userDrawn="1"/>
        </p:nvSpPr>
        <p:spPr>
          <a:xfrm>
            <a:off x="495300" y="495301"/>
            <a:ext cx="11201400" cy="257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81EB997-8C0B-456C-8CA4-8693B65191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238" y="5267326"/>
            <a:ext cx="1460500" cy="1460500"/>
          </a:xfrm>
          <a:prstGeom prst="rect">
            <a:avLst/>
          </a:prstGeom>
          <a:noFill/>
        </p:spPr>
      </p:pic>
      <p:sp>
        <p:nvSpPr>
          <p:cNvPr id="13" name="Marcador de fecha 4">
            <a:extLst>
              <a:ext uri="{FF2B5EF4-FFF2-40B4-BE49-F238E27FC236}">
                <a16:creationId xmlns:a16="http://schemas.microsoft.com/office/drawing/2014/main" id="{08333180-A675-4C58-8A69-850E2CD9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97656" y="6022975"/>
            <a:ext cx="2743200" cy="365125"/>
          </a:xfrm>
        </p:spPr>
        <p:txBody>
          <a:bodyPr wrap="square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63C9ADB-5581-470C-8C73-DCF23CF08DDE}" type="datetime1">
              <a:rPr lang="es-PE" smtClean="0"/>
              <a:pPr/>
              <a:t>12/07/2021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1664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3E113-BFDC-437B-AAAF-0ED89169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97656" y="6022975"/>
            <a:ext cx="4069969" cy="365125"/>
          </a:xfrm>
        </p:spPr>
        <p:txBody>
          <a:bodyPr/>
          <a:lstStyle/>
          <a:p>
            <a:fld id="{D9164C40-ABF0-4093-B125-6A9750D64402}" type="datetime1">
              <a:rPr lang="es-PE" smtClean="0"/>
              <a:t>12/07/2021</a:t>
            </a:fld>
            <a:endParaRPr lang="es-PE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725DC84-4A2F-49B8-8879-D8B2B6B95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FC93870-479B-4EA8-9FE7-54C4612D2CE7}"/>
              </a:ext>
            </a:extLst>
          </p:cNvPr>
          <p:cNvCxnSpPr>
            <a:cxnSpLocks/>
          </p:cNvCxnSpPr>
          <p:nvPr userDrawn="1"/>
        </p:nvCxnSpPr>
        <p:spPr>
          <a:xfrm>
            <a:off x="495300" y="6356350"/>
            <a:ext cx="9489282" cy="0"/>
          </a:xfrm>
          <a:prstGeom prst="line">
            <a:avLst/>
          </a:prstGeom>
          <a:ln>
            <a:solidFill>
              <a:srgbClr val="E91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B0FD583-C037-4040-8C8E-809C7B4733A0}"/>
              </a:ext>
            </a:extLst>
          </p:cNvPr>
          <p:cNvCxnSpPr>
            <a:cxnSpLocks/>
          </p:cNvCxnSpPr>
          <p:nvPr userDrawn="1"/>
        </p:nvCxnSpPr>
        <p:spPr>
          <a:xfrm>
            <a:off x="495300" y="6041231"/>
            <a:ext cx="9489282" cy="0"/>
          </a:xfrm>
          <a:prstGeom prst="line">
            <a:avLst/>
          </a:prstGeom>
          <a:ln>
            <a:solidFill>
              <a:srgbClr val="E91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018F081E-1CD2-44F2-8A37-74445C5C59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854" y="5267278"/>
            <a:ext cx="1460500" cy="1460500"/>
          </a:xfrm>
          <a:prstGeom prst="rect">
            <a:avLst/>
          </a:prstGeom>
        </p:spPr>
      </p:pic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4919E7D4-9767-4ED6-9C5A-730F9C39DF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1601" y="1321767"/>
            <a:ext cx="11258552" cy="3990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57000"/>
              </a:lnSpc>
              <a:spcBef>
                <a:spcPts val="2100"/>
              </a:spcBef>
              <a:buNone/>
              <a:defRPr sz="10500" b="1" spc="-300">
                <a:solidFill>
                  <a:srgbClr val="E91A3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Tema: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811DCC5-8A93-4612-9637-1B8D235895C1}"/>
              </a:ext>
            </a:extLst>
          </p:cNvPr>
          <p:cNvSpPr/>
          <p:nvPr userDrawn="1"/>
        </p:nvSpPr>
        <p:spPr>
          <a:xfrm>
            <a:off x="495300" y="495301"/>
            <a:ext cx="11201400" cy="257174"/>
          </a:xfrm>
          <a:prstGeom prst="rect">
            <a:avLst/>
          </a:prstGeom>
          <a:solidFill>
            <a:srgbClr val="E91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542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ED2C20C-83A7-4CC4-A3B5-81ABC982E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97652" y="6022975"/>
            <a:ext cx="2743200" cy="365125"/>
          </a:xfrm>
        </p:spPr>
        <p:txBody>
          <a:bodyPr/>
          <a:lstStyle/>
          <a:p>
            <a:fld id="{BE6CFEE1-79C7-4BAA-BE49-E54866B358F8}" type="datetime1">
              <a:rPr lang="es-PE" smtClean="0"/>
              <a:t>12/07/2021</a:t>
            </a:fld>
            <a:endParaRPr lang="es-PE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39E68A-87FE-4C25-9D01-14264ED9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Marcador de texto 7">
            <a:extLst>
              <a:ext uri="{FF2B5EF4-FFF2-40B4-BE49-F238E27FC236}">
                <a16:creationId xmlns:a16="http://schemas.microsoft.com/office/drawing/2014/main" id="{47CAAA53-8FBB-41A3-92A8-1911E50848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97656" y="2147077"/>
            <a:ext cx="8099043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2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Título contenido</a:t>
            </a:r>
          </a:p>
        </p:txBody>
      </p:sp>
      <p:sp>
        <p:nvSpPr>
          <p:cNvPr id="7" name="Marcador de texto 7">
            <a:extLst>
              <a:ext uri="{FF2B5EF4-FFF2-40B4-BE49-F238E27FC236}">
                <a16:creationId xmlns:a16="http://schemas.microsoft.com/office/drawing/2014/main" id="{826A7C83-3069-44DD-A398-08B0D14E823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97655" y="2805094"/>
            <a:ext cx="8099043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2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Título contenido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D881B3C-CDB5-4433-B316-06801EAA45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97654" y="3459296"/>
            <a:ext cx="8099043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2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Título contenido</a:t>
            </a:r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F7642A24-D4C4-4612-ACCF-5C60B428DBA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97653" y="4113499"/>
            <a:ext cx="8099043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2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Título contenido</a:t>
            </a:r>
          </a:p>
        </p:txBody>
      </p:sp>
      <p:sp>
        <p:nvSpPr>
          <p:cNvPr id="10" name="Marcador de texto 7">
            <a:extLst>
              <a:ext uri="{FF2B5EF4-FFF2-40B4-BE49-F238E27FC236}">
                <a16:creationId xmlns:a16="http://schemas.microsoft.com/office/drawing/2014/main" id="{60431D2B-484E-44E2-ABD2-0B87F4D73EB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97652" y="4764971"/>
            <a:ext cx="8099043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2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Título contenido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4B1C160-089F-4FE5-9CE2-ACE82E955817}"/>
              </a:ext>
            </a:extLst>
          </p:cNvPr>
          <p:cNvSpPr txBox="1"/>
          <p:nvPr userDrawn="1"/>
        </p:nvSpPr>
        <p:spPr>
          <a:xfrm>
            <a:off x="492734" y="2249393"/>
            <a:ext cx="312956" cy="33852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s-PE" sz="2200" b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01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6D6CCA8-5D2F-47EA-B89A-1252983DB074}"/>
              </a:ext>
            </a:extLst>
          </p:cNvPr>
          <p:cNvSpPr txBox="1"/>
          <p:nvPr userDrawn="1"/>
        </p:nvSpPr>
        <p:spPr>
          <a:xfrm>
            <a:off x="488574" y="2886456"/>
            <a:ext cx="312956" cy="33852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s-PE" sz="2200" b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02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B7F445E-5F6F-4436-A371-1748A49F106B}"/>
              </a:ext>
            </a:extLst>
          </p:cNvPr>
          <p:cNvSpPr txBox="1"/>
          <p:nvPr userDrawn="1"/>
        </p:nvSpPr>
        <p:spPr>
          <a:xfrm>
            <a:off x="488574" y="3508000"/>
            <a:ext cx="312956" cy="33852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s-PE" sz="2200" b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03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6A0D976-34F6-44EF-8653-C4D51C2246C1}"/>
              </a:ext>
            </a:extLst>
          </p:cNvPr>
          <p:cNvSpPr txBox="1"/>
          <p:nvPr userDrawn="1"/>
        </p:nvSpPr>
        <p:spPr>
          <a:xfrm>
            <a:off x="488574" y="4131440"/>
            <a:ext cx="312956" cy="33852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s-PE" sz="2200" b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04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6F6E838-172C-481C-AA3A-2ECBCCB9C337}"/>
              </a:ext>
            </a:extLst>
          </p:cNvPr>
          <p:cNvSpPr txBox="1"/>
          <p:nvPr userDrawn="1"/>
        </p:nvSpPr>
        <p:spPr>
          <a:xfrm>
            <a:off x="488574" y="4765764"/>
            <a:ext cx="312956" cy="33852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s-PE" sz="2200" b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05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0E17EE0-F939-4A83-AC2A-6013F75749E8}"/>
              </a:ext>
            </a:extLst>
          </p:cNvPr>
          <p:cNvCxnSpPr>
            <a:cxnSpLocks/>
          </p:cNvCxnSpPr>
          <p:nvPr userDrawn="1"/>
        </p:nvCxnSpPr>
        <p:spPr>
          <a:xfrm>
            <a:off x="495300" y="6356350"/>
            <a:ext cx="9489282" cy="0"/>
          </a:xfrm>
          <a:prstGeom prst="line">
            <a:avLst/>
          </a:prstGeom>
          <a:ln>
            <a:solidFill>
              <a:srgbClr val="E91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4E0B42D7-1FFC-4C0C-B8BB-252CE708882A}"/>
              </a:ext>
            </a:extLst>
          </p:cNvPr>
          <p:cNvCxnSpPr>
            <a:cxnSpLocks/>
          </p:cNvCxnSpPr>
          <p:nvPr userDrawn="1"/>
        </p:nvCxnSpPr>
        <p:spPr>
          <a:xfrm>
            <a:off x="495298" y="6041231"/>
            <a:ext cx="9489282" cy="0"/>
          </a:xfrm>
          <a:prstGeom prst="line">
            <a:avLst/>
          </a:prstGeom>
          <a:ln>
            <a:solidFill>
              <a:srgbClr val="E91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B806DBE6-776D-4FD5-9321-DE68059FFE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854" y="5267278"/>
            <a:ext cx="1460500" cy="1460500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72763074-869B-47F5-8CC3-EDDDFDAC3738}"/>
              </a:ext>
            </a:extLst>
          </p:cNvPr>
          <p:cNvSpPr/>
          <p:nvPr userDrawn="1"/>
        </p:nvSpPr>
        <p:spPr>
          <a:xfrm>
            <a:off x="495300" y="495301"/>
            <a:ext cx="11201400" cy="257174"/>
          </a:xfrm>
          <a:prstGeom prst="rect">
            <a:avLst/>
          </a:prstGeom>
          <a:solidFill>
            <a:srgbClr val="E91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Marcador de texto 2">
            <a:extLst>
              <a:ext uri="{FF2B5EF4-FFF2-40B4-BE49-F238E27FC236}">
                <a16:creationId xmlns:a16="http://schemas.microsoft.com/office/drawing/2014/main" id="{569FD0E6-85A6-43DE-9637-7104EC81AD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6723" y="1087591"/>
            <a:ext cx="11258552" cy="5850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60000"/>
              </a:lnSpc>
              <a:buNone/>
              <a:defRPr sz="6500" b="1" spc="-300">
                <a:solidFill>
                  <a:srgbClr val="E91A3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Contenido temático</a:t>
            </a:r>
          </a:p>
        </p:txBody>
      </p:sp>
    </p:spTree>
    <p:extLst>
      <p:ext uri="{BB962C8B-B14F-4D97-AF65-F5344CB8AC3E}">
        <p14:creationId xmlns:p14="http://schemas.microsoft.com/office/powerpoint/2010/main" val="2518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rra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C3558FC-C81D-4669-B450-82CAD1D4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97656" y="6022975"/>
            <a:ext cx="2743200" cy="365125"/>
          </a:xfrm>
        </p:spPr>
        <p:txBody>
          <a:bodyPr/>
          <a:lstStyle/>
          <a:p>
            <a:fld id="{EF1B5E6C-CDBF-4E0D-92C1-24FD099B72BE}" type="datetime1">
              <a:rPr lang="es-PE" smtClean="0"/>
              <a:t>12/07/2021</a:t>
            </a:fld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C9F844-1779-497D-B1D4-87D3AD23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E596EC3-B286-4F43-8FCC-090803CB50EC}"/>
              </a:ext>
            </a:extLst>
          </p:cNvPr>
          <p:cNvSpPr/>
          <p:nvPr userDrawn="1"/>
        </p:nvSpPr>
        <p:spPr>
          <a:xfrm>
            <a:off x="495300" y="495301"/>
            <a:ext cx="11201400" cy="257174"/>
          </a:xfrm>
          <a:prstGeom prst="rect">
            <a:avLst/>
          </a:prstGeom>
          <a:solidFill>
            <a:srgbClr val="E91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4F31D64B-68A7-4E47-AA60-0BFE914799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6248" y="1087591"/>
            <a:ext cx="11258552" cy="5850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60000"/>
              </a:lnSpc>
              <a:buNone/>
              <a:defRPr sz="6500" b="1" spc="-300">
                <a:solidFill>
                  <a:srgbClr val="E91A3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Título</a:t>
            </a:r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BDD5FE9A-E133-4EEC-A553-0E59A34257D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97656" y="2262104"/>
            <a:ext cx="8099044" cy="295040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MX" sz="2200" b="1" i="0" u="none" strike="noStrike" spc="30" baseline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r>
              <a:rPr lang="es-PE" dirty="0"/>
              <a:t>Ejemplo párrafo — De esta manera, se puede constituir un negocio como empresa individual de responsabilidad limitada (EIRL) o como uno de los tipos societarios regulados en la ley general de sociedades (sociedad anónima de Responsabilidad Limitada, Sociedad Anónima cerrada, sociedad anónima abierta, etc.). 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CB552CD-7C2F-4B8A-9377-96B15D8FAA25}"/>
              </a:ext>
            </a:extLst>
          </p:cNvPr>
          <p:cNvCxnSpPr>
            <a:cxnSpLocks/>
          </p:cNvCxnSpPr>
          <p:nvPr userDrawn="1"/>
        </p:nvCxnSpPr>
        <p:spPr>
          <a:xfrm>
            <a:off x="495300" y="6356350"/>
            <a:ext cx="9489282" cy="0"/>
          </a:xfrm>
          <a:prstGeom prst="line">
            <a:avLst/>
          </a:prstGeom>
          <a:ln>
            <a:solidFill>
              <a:srgbClr val="E91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D3905B8-53A2-42CA-9C6B-5D958C901D0A}"/>
              </a:ext>
            </a:extLst>
          </p:cNvPr>
          <p:cNvCxnSpPr>
            <a:cxnSpLocks/>
          </p:cNvCxnSpPr>
          <p:nvPr userDrawn="1"/>
        </p:nvCxnSpPr>
        <p:spPr>
          <a:xfrm>
            <a:off x="495298" y="6041231"/>
            <a:ext cx="9489282" cy="0"/>
          </a:xfrm>
          <a:prstGeom prst="line">
            <a:avLst/>
          </a:prstGeom>
          <a:ln>
            <a:solidFill>
              <a:srgbClr val="E91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4B289FF7-390E-4736-B542-1735E5ABC0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854" y="5267278"/>
            <a:ext cx="1460500" cy="1460500"/>
          </a:xfrm>
          <a:prstGeom prst="rect">
            <a:avLst/>
          </a:prstGeom>
        </p:spPr>
      </p:pic>
      <p:sp>
        <p:nvSpPr>
          <p:cNvPr id="14" name="Marcador de texto 7">
            <a:extLst>
              <a:ext uri="{FF2B5EF4-FFF2-40B4-BE49-F238E27FC236}">
                <a16:creationId xmlns:a16="http://schemas.microsoft.com/office/drawing/2014/main" id="{19AAC07F-C3CB-410A-B95C-3DB433157D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0899" y="2144101"/>
            <a:ext cx="1056115" cy="4628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+mj-lt"/>
              <a:buNone/>
              <a:defRPr sz="22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93461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mple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3">
            <a:extLst>
              <a:ext uri="{FF2B5EF4-FFF2-40B4-BE49-F238E27FC236}">
                <a16:creationId xmlns:a16="http://schemas.microsoft.com/office/drawing/2014/main" id="{42D4E7F3-8D64-4210-ABC8-D6A9E3504B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360000" tIns="396000" rIns="72000"/>
          <a:lstStyle>
            <a:lvl1pPr marL="0" indent="0">
              <a:lnSpc>
                <a:spcPct val="70000"/>
              </a:lnSpc>
              <a:buNone/>
              <a:defRPr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b="1" dirty="0">
                <a:latin typeface="Arial" panose="020B0604020202020204" pitchFamily="34" charset="0"/>
                <a:cs typeface="Arial" panose="020B0604020202020204" pitchFamily="34" charset="0"/>
              </a:rPr>
              <a:t>Coloca aquí la imagen a tamaño completo</a:t>
            </a:r>
          </a:p>
        </p:txBody>
      </p:sp>
    </p:spTree>
    <p:extLst>
      <p:ext uri="{BB962C8B-B14F-4D97-AF65-F5344CB8AC3E}">
        <p14:creationId xmlns:p14="http://schemas.microsoft.com/office/powerpoint/2010/main" val="122930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párra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1DEA97-F9E7-461A-9E6A-F5A236615B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97656" y="6022975"/>
            <a:ext cx="2743200" cy="365125"/>
          </a:xfrm>
        </p:spPr>
        <p:txBody>
          <a:bodyPr/>
          <a:lstStyle/>
          <a:p>
            <a:fld id="{78F6E6A4-D7B8-4BD1-B2F9-F9767C44CABA}" type="datetime1">
              <a:rPr lang="es-PE" smtClean="0"/>
              <a:t>12/07/2021</a:t>
            </a:fld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F00185-0FC5-4976-8204-5E814C425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3A8D66B-65A9-4A26-9338-8554B367B8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854" y="5267278"/>
            <a:ext cx="1460500" cy="1460500"/>
          </a:xfrm>
          <a:prstGeom prst="rect">
            <a:avLst/>
          </a:prstGeom>
        </p:spPr>
      </p:pic>
      <p:sp>
        <p:nvSpPr>
          <p:cNvPr id="8" name="Marcador de posición de imagen 3">
            <a:extLst>
              <a:ext uri="{FF2B5EF4-FFF2-40B4-BE49-F238E27FC236}">
                <a16:creationId xmlns:a16="http://schemas.microsoft.com/office/drawing/2014/main" id="{942D88E4-552D-4549-B652-8CD528A9528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08977" y="2315439"/>
            <a:ext cx="2518252" cy="237964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sz="22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/>
              <a:t>Imagen aquí</a:t>
            </a: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54CC5976-1374-4DC5-B69D-6FAEF46FE6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5773" y="1087591"/>
            <a:ext cx="11258552" cy="5850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60000"/>
              </a:lnSpc>
              <a:buNone/>
              <a:defRPr sz="6500" b="1" spc="-300">
                <a:solidFill>
                  <a:srgbClr val="E91A3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Título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FCE27B6-E48B-4B02-B5A6-2C209AFF184E}"/>
              </a:ext>
            </a:extLst>
          </p:cNvPr>
          <p:cNvSpPr/>
          <p:nvPr userDrawn="1"/>
        </p:nvSpPr>
        <p:spPr>
          <a:xfrm>
            <a:off x="495300" y="495301"/>
            <a:ext cx="11201400" cy="257174"/>
          </a:xfrm>
          <a:prstGeom prst="rect">
            <a:avLst/>
          </a:prstGeom>
          <a:solidFill>
            <a:srgbClr val="E91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Marcador de texto 7">
            <a:extLst>
              <a:ext uri="{FF2B5EF4-FFF2-40B4-BE49-F238E27FC236}">
                <a16:creationId xmlns:a16="http://schemas.microsoft.com/office/drawing/2014/main" id="{0DFF3E72-02C6-43CD-9746-2A978CF38E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501" y="2253312"/>
            <a:ext cx="8155824" cy="302063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MX" sz="2200" b="1" i="0" u="none" strike="noStrike" spc="30" baseline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r>
              <a:rPr lang="es-MX" dirty="0"/>
              <a:t>Ejemplo párrafo — De esta manera, se puede constituir un negocio como empresa individual de responsabilidad limitada (EIRL) o como uno de los tipos societarios regulados en la ley general de sociedades (sociedad anónima de Responsabilidad Limitada, Sociedad Anónima cerrada, sociedad anónima abierta, etc.). 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EBE67D7-93DA-45AB-8332-6E10050E59E5}"/>
              </a:ext>
            </a:extLst>
          </p:cNvPr>
          <p:cNvCxnSpPr/>
          <p:nvPr userDrawn="1"/>
        </p:nvCxnSpPr>
        <p:spPr>
          <a:xfrm>
            <a:off x="490899" y="2162907"/>
            <a:ext cx="11205801" cy="0"/>
          </a:xfrm>
          <a:prstGeom prst="line">
            <a:avLst/>
          </a:prstGeom>
          <a:ln>
            <a:solidFill>
              <a:srgbClr val="E91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533640E-1BB3-4151-9E26-94A298F810C8}"/>
              </a:ext>
            </a:extLst>
          </p:cNvPr>
          <p:cNvCxnSpPr>
            <a:cxnSpLocks/>
          </p:cNvCxnSpPr>
          <p:nvPr userDrawn="1"/>
        </p:nvCxnSpPr>
        <p:spPr>
          <a:xfrm>
            <a:off x="495300" y="6356350"/>
            <a:ext cx="9489282" cy="0"/>
          </a:xfrm>
          <a:prstGeom prst="line">
            <a:avLst/>
          </a:prstGeom>
          <a:ln>
            <a:solidFill>
              <a:srgbClr val="E91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352D9840-2627-43FA-9FB2-DFBB8856191E}"/>
              </a:ext>
            </a:extLst>
          </p:cNvPr>
          <p:cNvCxnSpPr>
            <a:cxnSpLocks/>
          </p:cNvCxnSpPr>
          <p:nvPr userDrawn="1"/>
        </p:nvCxnSpPr>
        <p:spPr>
          <a:xfrm>
            <a:off x="495298" y="6041231"/>
            <a:ext cx="9489282" cy="0"/>
          </a:xfrm>
          <a:prstGeom prst="line">
            <a:avLst/>
          </a:prstGeom>
          <a:ln>
            <a:solidFill>
              <a:srgbClr val="E91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84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DDA2227-39F1-4AA0-9B42-2E0DDF03B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46627F-D4F7-4226-BA85-0F7721268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93E411-5974-4F37-A04A-BA5D5E293F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24425" y="6022975"/>
            <a:ext cx="2743200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200" b="1">
                <a:solidFill>
                  <a:srgbClr val="E91A3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96FC07-957D-4D62-902F-BBF9A106BBE8}" type="datetime1">
              <a:rPr lang="es-PE" smtClean="0"/>
              <a:pPr/>
              <a:t>12/07/2021</a:t>
            </a:fld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D2970B-46B3-4D5E-A000-1E2049694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4350" y="6022975"/>
            <a:ext cx="2743200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200" b="1">
                <a:solidFill>
                  <a:srgbClr val="E91A3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28D1979-222E-4D32-A6D0-E5A9154E5CA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174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60" r:id="rId10"/>
    <p:sldLayoutId id="2147483661" r:id="rId11"/>
    <p:sldLayoutId id="2147483662" r:id="rId12"/>
    <p:sldLayoutId id="2147483659" r:id="rId13"/>
    <p:sldLayoutId id="2147483663" r:id="rId1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youtu.be/e6aNDAU-CK4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s://concepto.de/contexto-social/#ixzz6z2rZESV6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hyperlink" Target="https://concepto.de/contexto-social/#ixzz6z2rZESV6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youtu.be/pB-oe3k3PMQ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51FB5928-6A9D-4A40-A59B-3E29690073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PE" dirty="0"/>
              <a:t>Nombre del Curso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BDCA55-C048-407D-8B9C-D21D3A9B2B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PE" dirty="0" smtClean="0"/>
              <a:t>Taller de Desarrollo Personal</a:t>
            </a:r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849831-78E5-418E-8274-E8BFEDB24E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PE" dirty="0"/>
              <a:t>Nombre de Carrera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3326476-26BC-4601-BA5C-82F109F888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dirty="0" smtClean="0"/>
              <a:t>Escuela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2736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D47E2A-C8B8-4CFD-9F5A-2C796080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s-ES" dirty="0" smtClean="0"/>
              <a:t>El otro y la sociedad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7743612-CCC2-4116-8A19-EB37DB58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10</a:t>
            </a:fld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2F13C4-2630-4260-B076-A0DC9A353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MX" sz="4400" dirty="0"/>
              <a:t>OBSERVA Y REFLEXIONA</a:t>
            </a:r>
            <a:endParaRPr lang="es-PE" sz="4400" dirty="0"/>
          </a:p>
          <a:p>
            <a:endParaRPr lang="es-PE" sz="4400" dirty="0"/>
          </a:p>
        </p:txBody>
      </p:sp>
      <p:sp>
        <p:nvSpPr>
          <p:cNvPr id="6" name="Rectángulo 5"/>
          <p:cNvSpPr/>
          <p:nvPr/>
        </p:nvSpPr>
        <p:spPr>
          <a:xfrm>
            <a:off x="344114" y="1672683"/>
            <a:ext cx="113906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200" spc="3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 el siguiente vídeo y comenta cuál es su mensaje de aprendizaje:</a:t>
            </a:r>
          </a:p>
          <a:p>
            <a:pPr algn="ctr"/>
            <a:r>
              <a:rPr lang="es-MX" sz="2200" spc="3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Darle la </a:t>
            </a:r>
            <a:r>
              <a:rPr lang="es-MX" sz="2200" spc="3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vuelta</a:t>
            </a:r>
            <a:endParaRPr lang="es-PE" sz="2400" dirty="0" smtClean="0">
              <a:hlinkClick r:id="rId2"/>
            </a:endParaRPr>
          </a:p>
          <a:p>
            <a:pPr algn="ctr"/>
            <a:r>
              <a:rPr lang="es-PE" sz="2400" dirty="0" smtClean="0">
                <a:hlinkClick r:id="rId2"/>
              </a:rPr>
              <a:t>https://youtu.be/e6aNDAU-CK4</a:t>
            </a:r>
            <a:endParaRPr lang="es-PE" sz="2400" dirty="0" smtClean="0"/>
          </a:p>
          <a:p>
            <a:pPr algn="ctr"/>
            <a:r>
              <a:rPr lang="es-ES" sz="2200" spc="3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dirty="0" smtClean="0"/>
              <a:t> </a:t>
            </a:r>
            <a:endParaRPr lang="es-ES" dirty="0"/>
          </a:p>
        </p:txBody>
      </p:sp>
      <p:pic>
        <p:nvPicPr>
          <p:cNvPr id="8" name="Picture 2" descr="Dale la vuelta - Inclusión - YouTube">
            <a:extLst>
              <a:ext uri="{FF2B5EF4-FFF2-40B4-BE49-F238E27FC236}">
                <a16:creationId xmlns:a16="http://schemas.microsoft.com/office/drawing/2014/main" id="{9DAE0865-91B9-4744-AB50-0D5D82EAA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026" y="3150011"/>
            <a:ext cx="3598859" cy="269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96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D47E2A-C8B8-4CFD-9F5A-2C796080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s-ES" dirty="0" smtClean="0"/>
              <a:t>El otro y la sociedad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7743612-CCC2-4116-8A19-EB37DB58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11</a:t>
            </a:fld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2F13C4-2630-4260-B076-A0DC9A353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MX" sz="4400" dirty="0"/>
              <a:t>ROLES EN UNA SOCIEDAD</a:t>
            </a:r>
            <a:endParaRPr lang="es-PE" sz="4400" dirty="0"/>
          </a:p>
          <a:p>
            <a:endParaRPr lang="es-PE" sz="4400" dirty="0"/>
          </a:p>
        </p:txBody>
      </p:sp>
      <p:sp>
        <p:nvSpPr>
          <p:cNvPr id="6" name="Rectángulo 5"/>
          <p:cNvSpPr/>
          <p:nvPr/>
        </p:nvSpPr>
        <p:spPr>
          <a:xfrm>
            <a:off x="514350" y="2073090"/>
            <a:ext cx="617700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200" spc="3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Frecuente en el ámbito de la</a:t>
            </a:r>
            <a:r>
              <a:rPr lang="es-ES" sz="2200" b="1" spc="3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sociología</a:t>
            </a:r>
            <a:r>
              <a:rPr lang="es-ES" sz="2200" spc="3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se refiere a las pautas de comportamiento que la sociedad espera de una persona. Puede decirse que el rol social es aquello que debe representar un individuo en su comunidad.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spc="3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¿Cuáles son los roles en nuestra sociedad?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spc="3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suele suceder cuando un persona sale del estereotipo de la sociedad?</a:t>
            </a:r>
          </a:p>
          <a:p>
            <a:pPr algn="ctr"/>
            <a:r>
              <a:rPr lang="es-ES" sz="2200" spc="3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dirty="0" smtClean="0"/>
              <a:t> </a:t>
            </a:r>
            <a:endParaRPr lang="es-ES" dirty="0"/>
          </a:p>
        </p:txBody>
      </p:sp>
      <p:pic>
        <p:nvPicPr>
          <p:cNvPr id="7" name="Picture 2" descr="Roles de género: definición, cómo se aprenden, ejemplos">
            <a:extLst>
              <a:ext uri="{FF2B5EF4-FFF2-40B4-BE49-F238E27FC236}">
                <a16:creationId xmlns:a16="http://schemas.microsoft.com/office/drawing/2014/main" id="{D2907FAC-8935-42A6-93CC-D3341995A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568" y="2567281"/>
            <a:ext cx="4660231" cy="260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29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pPr/>
              <a:t>12</a:t>
            </a:fld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 smtClean="0"/>
              <a:t>Actividad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3597656" y="6022975"/>
            <a:ext cx="3549102" cy="365125"/>
          </a:xfrm>
        </p:spPr>
        <p:txBody>
          <a:bodyPr/>
          <a:lstStyle/>
          <a:p>
            <a:pPr algn="ctr"/>
            <a:r>
              <a:rPr lang="es-ES" dirty="0"/>
              <a:t>El otro y la </a:t>
            </a:r>
            <a:r>
              <a:rPr lang="es-ES" dirty="0" smtClean="0"/>
              <a:t>sociedad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16753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s-ES" dirty="0"/>
              <a:t>El otro y la </a:t>
            </a:r>
            <a:r>
              <a:rPr lang="es-ES" dirty="0" smtClean="0"/>
              <a:t>sociedad</a:t>
            </a:r>
            <a:endParaRPr lang="es-PE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13</a:t>
            </a:fld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ACTIVIDAD</a:t>
            </a:r>
            <a:endParaRPr lang="es-PE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485773" y="2253312"/>
            <a:ext cx="11258552" cy="340153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es-PE" sz="2400" dirty="0">
                <a:ea typeface="Times New Roman" panose="02020603050405020304" pitchFamily="18" charset="0"/>
              </a:rPr>
              <a:t>Trabajo en pares: junto con un compañero conversan sobre una situación (libre) y realidad diferente (costumbres, valores, etc.) y proponen cambios positivos.</a:t>
            </a:r>
            <a:endParaRPr lang="es-PE" dirty="0"/>
          </a:p>
          <a:p>
            <a:pPr lvl="0" algn="just">
              <a:lnSpc>
                <a:spcPct val="90000"/>
              </a:lnSpc>
              <a:defRPr/>
            </a:pPr>
            <a:endParaRPr lang="es-ES" dirty="0"/>
          </a:p>
        </p:txBody>
      </p:sp>
      <p:pic>
        <p:nvPicPr>
          <p:cNvPr id="9" name="Picture 2" descr="16 señales para saber si le gustas a un compañero de trabajo - Métodos Para  Ligar">
            <a:extLst>
              <a:ext uri="{FF2B5EF4-FFF2-40B4-BE49-F238E27FC236}">
                <a16:creationId xmlns:a16="http://schemas.microsoft.com/office/drawing/2014/main" id="{B4E9F6A0-9030-44FD-B635-5FA22CDB8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655" y="3012768"/>
            <a:ext cx="4246933" cy="282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555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1BE72E-8906-4E4C-92ED-7999CBC8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s-ES" dirty="0"/>
              <a:t>El otro y la </a:t>
            </a:r>
            <a:r>
              <a:rPr lang="es-ES" dirty="0" smtClean="0"/>
              <a:t>sociedad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76EEFD4-45F1-473A-B5B7-2A53711A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14</a:t>
            </a:fld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10C881C-82DE-4F38-ABB1-B2D0E06011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0" tIns="0" rIns="0" bIns="0" rtlCol="0" anchor="t">
            <a:normAutofit lnSpcReduction="10000"/>
          </a:bodyPr>
          <a:lstStyle/>
          <a:p>
            <a:r>
              <a:rPr lang="es-ES" sz="6600" dirty="0"/>
              <a:t>REFLEXIONEMOS</a:t>
            </a:r>
            <a:endParaRPr lang="es-PE" sz="6600" dirty="0"/>
          </a:p>
          <a:p>
            <a:endParaRPr lang="en-U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4F37BA1-6293-486B-B68C-EB031F20977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0846" y="2343752"/>
            <a:ext cx="6349583" cy="3020634"/>
          </a:xfrm>
        </p:spPr>
        <p:txBody>
          <a:bodyPr vert="horz" lIns="0" tIns="0" rIns="0" bIns="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0" dirty="0"/>
              <a:t>¿Qué hemos aprendido hoy?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0" dirty="0"/>
              <a:t>¿Cómo puedo aplicar lo aprendido?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0" dirty="0"/>
              <a:t>¿Desde cuándo empezaré a aplicarlo?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b="0" dirty="0"/>
          </a:p>
        </p:txBody>
      </p:sp>
      <p:pic>
        <p:nvPicPr>
          <p:cNvPr id="10" name="Picture 2" descr="Hombre de negocios joven pensando | Vector Prem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413" y="2472682"/>
            <a:ext cx="2891704" cy="289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928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060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D47E2A-C8B8-4CFD-9F5A-2C796080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s-ES" dirty="0" smtClean="0"/>
              <a:t>El otro y la sociedad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7743612-CCC2-4116-8A19-EB37DB58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2</a:t>
            </a:fld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2F13C4-2630-4260-B076-A0DC9A353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PE" sz="4400" dirty="0"/>
              <a:t>OBSERVA EL VÍDEO </a:t>
            </a:r>
          </a:p>
          <a:p>
            <a:endParaRPr lang="es-PE" sz="4400" dirty="0"/>
          </a:p>
        </p:txBody>
      </p:sp>
      <p:sp>
        <p:nvSpPr>
          <p:cNvPr id="11" name="Marcador de texto 1">
            <a:extLst>
              <a:ext uri="{FF2B5EF4-FFF2-40B4-BE49-F238E27FC236}">
                <a16:creationId xmlns:a16="http://schemas.microsoft.com/office/drawing/2014/main" id="{D8DCE1DE-AA91-4FC9-A579-4835AFA55E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4351" y="1729770"/>
            <a:ext cx="7667124" cy="3997262"/>
          </a:xfrm>
        </p:spPr>
        <p:txBody>
          <a:bodyPr>
            <a:normAutofit lnSpcReduction="10000"/>
          </a:bodyPr>
          <a:lstStyle/>
          <a:p>
            <a:pPr algn="ctr"/>
            <a:r>
              <a:rPr lang="es-ES" sz="2800" b="0" dirty="0"/>
              <a:t>Respetar la diferencia, valorar la diversidad. </a:t>
            </a:r>
            <a:endParaRPr lang="es-ES" sz="2800" b="0" dirty="0" smtClean="0"/>
          </a:p>
          <a:p>
            <a:pPr algn="ctr"/>
            <a:r>
              <a:rPr lang="es-ES" sz="2800" b="0" dirty="0" smtClean="0"/>
              <a:t>La </a:t>
            </a:r>
            <a:r>
              <a:rPr lang="es-ES" sz="2800" b="0" dirty="0"/>
              <a:t>inclusión es riqueza social</a:t>
            </a:r>
          </a:p>
          <a:p>
            <a:pPr algn="ctr"/>
            <a:r>
              <a:rPr lang="es-ES" sz="2800" b="0" u="sng" dirty="0">
                <a:solidFill>
                  <a:srgbClr val="0070C0"/>
                </a:solidFill>
              </a:rPr>
              <a:t>https://youtu.be/vD5pWKwhNt8</a:t>
            </a:r>
          </a:p>
          <a:p>
            <a:pPr algn="just"/>
            <a:r>
              <a:rPr lang="es-ES" sz="2800" b="0" dirty="0"/>
              <a:t>Responde las siguientes preguntas: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b="0" dirty="0"/>
              <a:t>¿Qué sucede en el vídeo?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b="0" dirty="0"/>
              <a:t>¿Qué le hacen al pájaro más grande?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b="0" dirty="0"/>
              <a:t>¿Cuál crees qué debería haber sido la actuación de los pájaros </a:t>
            </a:r>
            <a:r>
              <a:rPr lang="es-ES" sz="2800" b="0" dirty="0" smtClean="0"/>
              <a:t>pequeños?</a:t>
            </a:r>
            <a:endParaRPr lang="es-ES" sz="2800" b="0" dirty="0"/>
          </a:p>
          <a:p>
            <a:pPr algn="just"/>
            <a:endParaRPr lang="es-ES" sz="2800" b="0" dirty="0"/>
          </a:p>
        </p:txBody>
      </p:sp>
      <p:pic>
        <p:nvPicPr>
          <p:cNvPr id="9" name="Picture 2" descr="For the Birds: un corto para reflexionar sobre la diversidad - Eres Mamá">
            <a:extLst>
              <a:ext uri="{FF2B5EF4-FFF2-40B4-BE49-F238E27FC236}">
                <a16:creationId xmlns:a16="http://schemas.microsoft.com/office/drawing/2014/main" id="{19936D2B-6DB9-4B15-80F0-C029593A4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156" y="2404645"/>
            <a:ext cx="4140644" cy="209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54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D47E2A-C8B8-4CFD-9F5A-2C796080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s-ES" dirty="0" smtClean="0"/>
              <a:t>El otro y la sociedad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7743612-CCC2-4116-8A19-EB37DB58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3</a:t>
            </a:fld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2F13C4-2630-4260-B076-A0DC9A353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PE" sz="4400" dirty="0"/>
              <a:t>CONCEPTOS</a:t>
            </a:r>
          </a:p>
          <a:p>
            <a:endParaRPr lang="es-PE" sz="4400" dirty="0"/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2725522271"/>
              </p:ext>
            </p:extLst>
          </p:nvPr>
        </p:nvGraphicFramePr>
        <p:xfrm>
          <a:off x="741149" y="1568256"/>
          <a:ext cx="10728958" cy="3966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655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D47E2A-C8B8-4CFD-9F5A-2C796080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s-ES" dirty="0" smtClean="0"/>
              <a:t>El otro y la sociedad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7743612-CCC2-4116-8A19-EB37DB58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4</a:t>
            </a:fld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2F13C4-2630-4260-B076-A0DC9A353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PE" sz="4400" dirty="0"/>
              <a:t>DIFERENTES ENTORNOS SOCIALES</a:t>
            </a:r>
          </a:p>
          <a:p>
            <a:endParaRPr lang="es-PE" sz="4400" dirty="0"/>
          </a:p>
        </p:txBody>
      </p:sp>
      <p:sp>
        <p:nvSpPr>
          <p:cNvPr id="6" name="Rectángulo 5"/>
          <p:cNvSpPr/>
          <p:nvPr/>
        </p:nvSpPr>
        <p:spPr>
          <a:xfrm>
            <a:off x="344114" y="1672683"/>
            <a:ext cx="113906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spc="3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contexto social en el que se desarrolla una persona repercute en su identidad, forma de ser, actuar, valores, actitudes, que piensa u opina del otro, entre otros. </a:t>
            </a:r>
            <a:r>
              <a:rPr lang="es-ES" dirty="0"/>
              <a:t> </a:t>
            </a:r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1804904293"/>
              </p:ext>
            </p:extLst>
          </p:nvPr>
        </p:nvGraphicFramePr>
        <p:xfrm>
          <a:off x="1745670" y="1890368"/>
          <a:ext cx="7999910" cy="4004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32EA358A-A476-4ADE-AC66-180DE6638458}"/>
              </a:ext>
            </a:extLst>
          </p:cNvPr>
          <p:cNvSpPr txBox="1"/>
          <p:nvPr/>
        </p:nvSpPr>
        <p:spPr>
          <a:xfrm>
            <a:off x="414927" y="6398295"/>
            <a:ext cx="89252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s-PE" altLang="es-PE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Fuente: </a:t>
            </a:r>
            <a:r>
              <a:rPr kumimoji="0" lang="es-PE" altLang="es-PE" sz="9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https://concepto.de/contexto-social/#ixzz6z2rZESV6</a:t>
            </a:r>
            <a:r>
              <a:rPr kumimoji="0" lang="es-PE" altLang="es-P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s-MX" sz="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Fuente de información: </a:t>
            </a:r>
            <a:r>
              <a:rPr lang="es-MX" sz="9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https://cursosonlineweb.com/contexto_social.html#ixzz6z2plz</a:t>
            </a:r>
            <a:endParaRPr lang="es-MX" sz="9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9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7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D47E2A-C8B8-4CFD-9F5A-2C796080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s-ES" dirty="0" smtClean="0"/>
              <a:t>El otro y la sociedad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7743612-CCC2-4116-8A19-EB37DB58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5</a:t>
            </a:fld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2F13C4-2630-4260-B076-A0DC9A353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PE" sz="4400" dirty="0"/>
              <a:t>DIFERENTES ENTORNOS SOCIALES</a:t>
            </a:r>
          </a:p>
          <a:p>
            <a:endParaRPr lang="es-PE" sz="4400" dirty="0"/>
          </a:p>
        </p:txBody>
      </p:sp>
      <p:sp>
        <p:nvSpPr>
          <p:cNvPr id="6" name="Rectángulo 5"/>
          <p:cNvSpPr/>
          <p:nvPr/>
        </p:nvSpPr>
        <p:spPr>
          <a:xfrm>
            <a:off x="344114" y="1672683"/>
            <a:ext cx="113906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spc="3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contexto social en el que se desarrolla una persona repercute en su identidad, forma de ser, actuar, valores, actitudes, que piensa u opina del otro, entre otros. </a:t>
            </a:r>
            <a:r>
              <a:rPr lang="es-ES" dirty="0"/>
              <a:t> </a:t>
            </a:r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3052674369"/>
              </p:ext>
            </p:extLst>
          </p:nvPr>
        </p:nvGraphicFramePr>
        <p:xfrm>
          <a:off x="1360657" y="1890368"/>
          <a:ext cx="9299319" cy="4004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32EA358A-A476-4ADE-AC66-180DE6638458}"/>
              </a:ext>
            </a:extLst>
          </p:cNvPr>
          <p:cNvSpPr txBox="1"/>
          <p:nvPr/>
        </p:nvSpPr>
        <p:spPr>
          <a:xfrm>
            <a:off x="414927" y="6398295"/>
            <a:ext cx="89252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s-PE" altLang="es-PE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Fuente: </a:t>
            </a:r>
            <a:r>
              <a:rPr kumimoji="0" lang="es-PE" altLang="es-PE" sz="9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https://concepto.de/contexto-social/#ixzz6z2rZESV6</a:t>
            </a:r>
            <a:r>
              <a:rPr kumimoji="0" lang="es-PE" altLang="es-P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s-MX" sz="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Fuente de información: </a:t>
            </a:r>
            <a:r>
              <a:rPr lang="es-MX" sz="9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https://cursosonlineweb.com/contexto_social.html#ixzz6z2plz</a:t>
            </a:r>
            <a:endParaRPr lang="es-MX" sz="9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9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10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D47E2A-C8B8-4CFD-9F5A-2C796080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s-ES" dirty="0" smtClean="0"/>
              <a:t>El otro y la sociedad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7743612-CCC2-4116-8A19-EB37DB58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6</a:t>
            </a:fld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2F13C4-2630-4260-B076-A0DC9A353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ES" sz="4400" dirty="0" smtClean="0"/>
              <a:t>INCLUSIÓN</a:t>
            </a:r>
            <a:endParaRPr lang="es-PE" sz="4400" dirty="0"/>
          </a:p>
        </p:txBody>
      </p:sp>
      <p:sp>
        <p:nvSpPr>
          <p:cNvPr id="6" name="Rectángulo 5"/>
          <p:cNvSpPr/>
          <p:nvPr/>
        </p:nvSpPr>
        <p:spPr>
          <a:xfrm>
            <a:off x="344114" y="1672683"/>
            <a:ext cx="1139068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spc="3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Bélgica (2008) </a:t>
            </a:r>
            <a:r>
              <a:rPr lang="es-ES" sz="2200" b="1" spc="3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“una sociedad inclusiva debe reconocer en los grupos sociales distintos el valor que hay en cada diferencia, el respeto a la diversidad y el reconocimiento de un tercero vulnerable </a:t>
            </a:r>
            <a:r>
              <a:rPr lang="es-ES" sz="2200" spc="3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necesidades específicas que deben ser saciadas para que pueda estar en condiciones de igualdad y disfrutar de sus derechos fundamentales”</a:t>
            </a:r>
          </a:p>
          <a:p>
            <a:r>
              <a:rPr lang="es-ES" sz="2200" spc="3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dirty="0" smtClean="0"/>
              <a:t> 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9499D62-E1B6-40FD-A501-D3ABA3C1E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14083"/>
          <a:stretch/>
        </p:blipFill>
        <p:spPr>
          <a:xfrm>
            <a:off x="3257550" y="3501935"/>
            <a:ext cx="4734830" cy="229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0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D47E2A-C8B8-4CFD-9F5A-2C796080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s-ES" dirty="0" smtClean="0"/>
              <a:t>El otro y la sociedad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7743612-CCC2-4116-8A19-EB37DB58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7</a:t>
            </a:fld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2F13C4-2630-4260-B076-A0DC9A353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MX" sz="4400" dirty="0"/>
              <a:t>OBSERVA Y REFLEXIONA</a:t>
            </a:r>
            <a:endParaRPr lang="es-PE" sz="4400" dirty="0"/>
          </a:p>
          <a:p>
            <a:endParaRPr lang="es-PE" sz="4400" dirty="0"/>
          </a:p>
        </p:txBody>
      </p:sp>
      <p:sp>
        <p:nvSpPr>
          <p:cNvPr id="6" name="Rectángulo 5"/>
          <p:cNvSpPr/>
          <p:nvPr/>
        </p:nvSpPr>
        <p:spPr>
          <a:xfrm>
            <a:off x="344114" y="1672683"/>
            <a:ext cx="113906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200" spc="3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 el siguiente vídeo y comenta cuál es su mensaje de aprendizaje</a:t>
            </a:r>
          </a:p>
          <a:p>
            <a:pPr algn="ctr"/>
            <a:r>
              <a:rPr lang="es-MX" sz="2200" spc="3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Migrantes venezolanos en Perú</a:t>
            </a:r>
          </a:p>
          <a:p>
            <a:pPr algn="ctr"/>
            <a:r>
              <a:rPr lang="es-PE" sz="2400" dirty="0">
                <a:hlinkClick r:id="rId2"/>
              </a:rPr>
              <a:t>https://youtu.be/pB-oe3k3PMQ</a:t>
            </a:r>
            <a:endParaRPr lang="es-PE" sz="2400" dirty="0"/>
          </a:p>
          <a:p>
            <a:r>
              <a:rPr lang="es-ES" sz="2200" spc="3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dirty="0" smtClean="0"/>
              <a:t> 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A52D3C8-379B-4854-895C-E8AFC891C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162" y="2941018"/>
            <a:ext cx="5256588" cy="276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6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D47E2A-C8B8-4CFD-9F5A-2C796080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s-ES" dirty="0" smtClean="0"/>
              <a:t>El otro y la sociedad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7743612-CCC2-4116-8A19-EB37DB58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8</a:t>
            </a:fld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2F13C4-2630-4260-B076-A0DC9A353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PE" sz="4400" dirty="0"/>
              <a:t>DINÁMICA</a:t>
            </a:r>
            <a:endParaRPr lang="es-PE" sz="4400" dirty="0"/>
          </a:p>
        </p:txBody>
      </p:sp>
      <p:sp>
        <p:nvSpPr>
          <p:cNvPr id="6" name="Rectángulo 5"/>
          <p:cNvSpPr/>
          <p:nvPr/>
        </p:nvSpPr>
        <p:spPr>
          <a:xfrm>
            <a:off x="344115" y="1672683"/>
            <a:ext cx="653794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spc="3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las siguientes situaciones selecciona una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spc="3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Personas de pobreza extrema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spc="3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 de personas extranjeras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spc="3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Personas con alguna discapacidad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spc="3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 de personas con distinta orientación sexual</a:t>
            </a:r>
          </a:p>
          <a:p>
            <a:r>
              <a:rPr lang="es-ES" sz="2200" spc="3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discutir en clase, y por medio de una lluvia de ideas, den algunas sugerencias para lograr la inclusión social de estas personas</a:t>
            </a:r>
          </a:p>
          <a:p>
            <a:r>
              <a:rPr lang="es-ES" sz="2200" spc="3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dirty="0" smtClean="0"/>
              <a:t> </a:t>
            </a:r>
            <a:endParaRPr lang="es-ES" dirty="0"/>
          </a:p>
        </p:txBody>
      </p:sp>
      <p:pic>
        <p:nvPicPr>
          <p:cNvPr id="8" name="Picture 2" descr="El Trabajo social: una apuesta ética para la inclusión social de personas  con diversidad funcional. – Temas Sociales">
            <a:extLst>
              <a:ext uri="{FF2B5EF4-FFF2-40B4-BE49-F238E27FC236}">
                <a16:creationId xmlns:a16="http://schemas.microsoft.com/office/drawing/2014/main" id="{A36774EA-5B5D-4BA2-9AE8-AD4B2C587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614" y="1672683"/>
            <a:ext cx="4225635" cy="334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28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D47E2A-C8B8-4CFD-9F5A-2C796080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s-ES" dirty="0" smtClean="0"/>
              <a:t>El otro y la sociedad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7743612-CCC2-4116-8A19-EB37DB58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9</a:t>
            </a:fld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2F13C4-2630-4260-B076-A0DC9A353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PE" sz="4400" dirty="0"/>
              <a:t>RECOMENDACIONES PARA LA INCLUSIÓN</a:t>
            </a:r>
          </a:p>
          <a:p>
            <a:endParaRPr lang="es-PE" sz="4400" dirty="0"/>
          </a:p>
        </p:txBody>
      </p:sp>
      <p:sp>
        <p:nvSpPr>
          <p:cNvPr id="6" name="Rectángulo 5"/>
          <p:cNvSpPr/>
          <p:nvPr/>
        </p:nvSpPr>
        <p:spPr>
          <a:xfrm>
            <a:off x="514350" y="2127850"/>
            <a:ext cx="653794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200" spc="3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 términos correctos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200" spc="3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Céntrate en la persona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200" spc="3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Acepta las diferencias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200" spc="3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 el respeto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200" spc="3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 tolerancia hacia la diversidad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200" spc="3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 empático</a:t>
            </a:r>
          </a:p>
          <a:p>
            <a:r>
              <a:rPr lang="es-ES" sz="2200" spc="3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dirty="0" smtClean="0"/>
              <a:t> </a:t>
            </a:r>
            <a:endParaRPr lang="es-ES" dirty="0"/>
          </a:p>
        </p:txBody>
      </p:sp>
      <p:pic>
        <p:nvPicPr>
          <p:cNvPr id="7" name="Picture 2" descr="Índice de Inclusión Social 2015: deudas pendientes que profundizan brechas  - Revista Estrategia &amp;amp; Negocios">
            <a:extLst>
              <a:ext uri="{FF2B5EF4-FFF2-40B4-BE49-F238E27FC236}">
                <a16:creationId xmlns:a16="http://schemas.microsoft.com/office/drawing/2014/main" id="{A2ECE873-F46B-46F2-A7ED-9557891C3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914" y="1380137"/>
            <a:ext cx="6417886" cy="418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03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624</Words>
  <Application>Microsoft Office PowerPoint</Application>
  <PresentationFormat>Panorámica</PresentationFormat>
  <Paragraphs>98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HelveticaNeueLT Std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piero robles chavez</dc:creator>
  <cp:lastModifiedBy>clicera (Licera Mendoza, Cristina Yadir)</cp:lastModifiedBy>
  <cp:revision>61</cp:revision>
  <dcterms:created xsi:type="dcterms:W3CDTF">2019-08-23T20:21:46Z</dcterms:created>
  <dcterms:modified xsi:type="dcterms:W3CDTF">2021-07-12T18:49:45Z</dcterms:modified>
</cp:coreProperties>
</file>