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CH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5"/>
          <p:cNvPicPr/>
          <p:nvPr/>
        </p:nvPicPr>
        <p:blipFill>
          <a:blip r:embed="rId14"/>
          <a:stretch/>
        </p:blipFill>
        <p:spPr>
          <a:xfrm>
            <a:off x="2895480" y="270000"/>
            <a:ext cx="4601880" cy="3681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CH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ld 5"/>
          <p:cNvPicPr/>
          <p:nvPr/>
        </p:nvPicPr>
        <p:blipFill>
          <a:blip r:embed="rId14"/>
          <a:stretch/>
        </p:blipFill>
        <p:spPr>
          <a:xfrm>
            <a:off x="7884000" y="0"/>
            <a:ext cx="1254600" cy="100440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CH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eck 4"/>
          <p:cNvSpPr/>
          <p:nvPr/>
        </p:nvSpPr>
        <p:spPr>
          <a:xfrm>
            <a:off x="0" y="1926000"/>
            <a:ext cx="9142200" cy="305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" name="Bild 5"/>
          <p:cNvPicPr/>
          <p:nvPr/>
        </p:nvPicPr>
        <p:blipFill>
          <a:blip r:embed="rId14"/>
          <a:stretch/>
        </p:blipFill>
        <p:spPr>
          <a:xfrm>
            <a:off x="7884000" y="0"/>
            <a:ext cx="1254600" cy="1004400"/>
          </a:xfrm>
          <a:prstGeom prst="rect">
            <a:avLst/>
          </a:prstGeom>
          <a:ln w="0">
            <a:noFill/>
          </a:ln>
        </p:spPr>
      </p:pic>
      <p:sp>
        <p:nvSpPr>
          <p:cNvPr id="80" name="Foliennummernplatzhalter 5"/>
          <p:cNvSpPr/>
          <p:nvPr/>
        </p:nvSpPr>
        <p:spPr>
          <a:xfrm>
            <a:off x="8763120" y="6508800"/>
            <a:ext cx="274140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240F044B-1B25-49C7-8333-3EE094C2456B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‹Nr.›</a:t>
            </a:fld>
            <a:endParaRPr lang="de-CH" sz="1200" b="0" strike="noStrike" spc="-1">
              <a:latin typeface="Arial"/>
            </a:endParaRPr>
          </a:p>
        </p:txBody>
      </p:sp>
      <p:sp>
        <p:nvSpPr>
          <p:cNvPr id="81" name="Foliennummernplatzhalter 5"/>
          <p:cNvSpPr/>
          <p:nvPr/>
        </p:nvSpPr>
        <p:spPr>
          <a:xfrm>
            <a:off x="533520" y="4984920"/>
            <a:ext cx="1438200" cy="15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757D80DB-2285-4490-BB84-06BE70B3D86A}" type="slidenum"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de-CH" sz="800" b="0" strike="noStrike" spc="-1"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CH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/>
          </p:nvPr>
        </p:nvSpPr>
        <p:spPr>
          <a:xfrm>
            <a:off x="540000" y="1170000"/>
            <a:ext cx="79185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Analysis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40000" y="2160000"/>
            <a:ext cx="773856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</a:rPr>
              <a:t>Visualizations showing different aspects: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40000" y="2430000"/>
            <a:ext cx="7918560" cy="233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Commit contribution by file</a:t>
            </a:r>
            <a:endParaRPr lang="de-CH" sz="1600" b="0" strike="noStrike" spc="-1">
              <a:latin typeface="Arial"/>
            </a:endParaRPr>
          </a:p>
          <a:p>
            <a:pPr marL="216000" indent="-2160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Commit contribution by author</a:t>
            </a:r>
            <a:endParaRPr lang="de-CH" sz="1600" b="0" strike="noStrike" spc="-1">
              <a:latin typeface="Arial"/>
            </a:endParaRPr>
          </a:p>
          <a:p>
            <a:pPr marL="216000" indent="-2160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Commit activity over time</a:t>
            </a:r>
            <a:endParaRPr lang="de-CH" sz="1600" b="0" strike="noStrike" spc="-1">
              <a:latin typeface="Arial"/>
            </a:endParaRPr>
          </a:p>
          <a:p>
            <a:pPr marL="216000" indent="-2160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Evolution of single file</a:t>
            </a:r>
            <a:endParaRPr lang="de-CH" sz="1600" b="0" strike="noStrike" spc="-1">
              <a:latin typeface="Arial"/>
            </a:endParaRPr>
          </a:p>
          <a:p>
            <a:pPr marL="216000" indent="-2160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Ownership map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Methodology</a:t>
            </a:r>
            <a:endParaRPr lang="de-CH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/>
          </p:nvPr>
        </p:nvSpPr>
        <p:spPr>
          <a:xfrm>
            <a:off x="540000" y="1170000"/>
            <a:ext cx="79185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Patterns in Ownership Map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40000" y="2032200"/>
            <a:ext cx="7918560" cy="27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Monologue</a:t>
            </a:r>
            <a:endParaRPr lang="de-CH" sz="1600" b="0" strike="noStrike" spc="-1" dirty="0">
              <a:latin typeface="Arial"/>
            </a:endParaRPr>
          </a:p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Periods of single-author contributions </a:t>
            </a:r>
            <a:endParaRPr lang="de-CH" sz="1600" b="0" strike="noStrike" spc="-1" dirty="0">
              <a:latin typeface="Arial"/>
            </a:endParaRPr>
          </a:p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Dialogue</a:t>
            </a:r>
            <a:endParaRPr lang="de-CH" sz="1600" b="0" strike="noStrike" spc="-1" dirty="0">
              <a:latin typeface="Arial"/>
            </a:endParaRPr>
          </a:p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Periods with alternating contributions between multiple authors</a:t>
            </a:r>
            <a:endParaRPr lang="de-CH" sz="1600" b="0" strike="noStrike" spc="-1" dirty="0">
              <a:latin typeface="Arial"/>
            </a:endParaRPr>
          </a:p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Parallel Contributions</a:t>
            </a:r>
            <a:endParaRPr lang="de-CH" sz="1600" b="0" strike="noStrike" spc="-1" dirty="0">
              <a:latin typeface="Arial"/>
            </a:endParaRPr>
          </a:p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Periods where one author contributes to multiple files at around the same time </a:t>
            </a:r>
            <a:endParaRPr lang="de-CH" sz="1600" b="0" strike="noStrike" spc="-1" dirty="0">
              <a:latin typeface="Arial"/>
            </a:endParaRPr>
          </a:p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endParaRPr lang="de-CH" sz="1600" b="0" strike="noStrike" spc="-1" dirty="0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Results</a:t>
            </a:r>
            <a:endParaRPr lang="de-CH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GA Workflow Code Ownership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Results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440640" y="1990440"/>
            <a:ext cx="7486560" cy="3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Created tool to collect commits from 14 GitHub repositories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0" y="1764000"/>
            <a:ext cx="917928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84" name="Rechteck 183"/>
          <p:cNvSpPr/>
          <p:nvPr/>
        </p:nvSpPr>
        <p:spPr>
          <a:xfrm>
            <a:off x="0" y="0"/>
            <a:ext cx="9143640" cy="41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pic>
        <p:nvPicPr>
          <p:cNvPr id="185" name="Grafik 184"/>
          <p:cNvPicPr/>
          <p:nvPr/>
        </p:nvPicPr>
        <p:blipFill>
          <a:blip r:embed="rId2"/>
          <a:stretch/>
        </p:blipFill>
        <p:spPr>
          <a:xfrm>
            <a:off x="1854720" y="21240"/>
            <a:ext cx="7200360" cy="5142960"/>
          </a:xfrm>
          <a:prstGeom prst="rect">
            <a:avLst/>
          </a:prstGeom>
          <a:ln w="0">
            <a:noFill/>
          </a:ln>
        </p:spPr>
      </p:pic>
      <p:sp>
        <p:nvSpPr>
          <p:cNvPr id="186" name="Rechteck 185"/>
          <p:cNvSpPr/>
          <p:nvPr/>
        </p:nvSpPr>
        <p:spPr>
          <a:xfrm>
            <a:off x="440640" y="1645920"/>
            <a:ext cx="149436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Monologue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440640" y="2308320"/>
            <a:ext cx="149436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Dialogue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85280" y="3073680"/>
            <a:ext cx="1494360" cy="59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Parallel Contributions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32000" y="1656000"/>
            <a:ext cx="1259640" cy="35964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90" name="Rechteck 189"/>
          <p:cNvSpPr/>
          <p:nvPr/>
        </p:nvSpPr>
        <p:spPr>
          <a:xfrm>
            <a:off x="432000" y="2304000"/>
            <a:ext cx="1259640" cy="359640"/>
          </a:xfrm>
          <a:prstGeom prst="rect">
            <a:avLst/>
          </a:prstGeom>
          <a:noFill/>
          <a:ln w="38160">
            <a:solidFill>
              <a:srgbClr val="C7EA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91" name="Rechteck 190"/>
          <p:cNvSpPr/>
          <p:nvPr/>
        </p:nvSpPr>
        <p:spPr>
          <a:xfrm>
            <a:off x="432000" y="3132000"/>
            <a:ext cx="1422360" cy="540000"/>
          </a:xfrm>
          <a:prstGeom prst="rect">
            <a:avLst/>
          </a:prstGeom>
          <a:noFill/>
          <a:ln w="38160">
            <a:solidFill>
              <a:srgbClr val="41EA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92" name="Rechteck 191"/>
          <p:cNvSpPr/>
          <p:nvPr/>
        </p:nvSpPr>
        <p:spPr>
          <a:xfrm>
            <a:off x="8100000" y="1116000"/>
            <a:ext cx="359640" cy="25164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93" name="Rechteck 192"/>
          <p:cNvSpPr/>
          <p:nvPr/>
        </p:nvSpPr>
        <p:spPr>
          <a:xfrm>
            <a:off x="3060000" y="1692000"/>
            <a:ext cx="5759640" cy="359640"/>
          </a:xfrm>
          <a:prstGeom prst="rect">
            <a:avLst/>
          </a:prstGeom>
          <a:noFill/>
          <a:ln w="38160">
            <a:solidFill>
              <a:srgbClr val="C7EA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94" name="Rechteck 193"/>
          <p:cNvSpPr/>
          <p:nvPr/>
        </p:nvSpPr>
        <p:spPr>
          <a:xfrm>
            <a:off x="3060000" y="3816000"/>
            <a:ext cx="5759640" cy="323640"/>
          </a:xfrm>
          <a:prstGeom prst="rect">
            <a:avLst/>
          </a:prstGeom>
          <a:noFill/>
          <a:ln w="38160">
            <a:solidFill>
              <a:srgbClr val="C7EA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95" name="Rechteck 194"/>
          <p:cNvSpPr/>
          <p:nvPr/>
        </p:nvSpPr>
        <p:spPr>
          <a:xfrm>
            <a:off x="5652000" y="1764000"/>
            <a:ext cx="359640" cy="25164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96" name="Rechteck 195"/>
          <p:cNvSpPr/>
          <p:nvPr/>
        </p:nvSpPr>
        <p:spPr>
          <a:xfrm>
            <a:off x="4248000" y="1620000"/>
            <a:ext cx="287640" cy="1656000"/>
          </a:xfrm>
          <a:prstGeom prst="rect">
            <a:avLst/>
          </a:prstGeom>
          <a:noFill/>
          <a:ln w="38160">
            <a:solidFill>
              <a:srgbClr val="41EA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97" name="Rechteck 196"/>
          <p:cNvSpPr/>
          <p:nvPr/>
        </p:nvSpPr>
        <p:spPr>
          <a:xfrm>
            <a:off x="7020000" y="1656000"/>
            <a:ext cx="719640" cy="395640"/>
          </a:xfrm>
          <a:prstGeom prst="rect">
            <a:avLst/>
          </a:prstGeom>
          <a:noFill/>
          <a:ln w="38160">
            <a:solidFill>
              <a:srgbClr val="41EA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98" name="Rechteck 197"/>
          <p:cNvSpPr/>
          <p:nvPr/>
        </p:nvSpPr>
        <p:spPr>
          <a:xfrm>
            <a:off x="8460000" y="1656000"/>
            <a:ext cx="395640" cy="2447640"/>
          </a:xfrm>
          <a:prstGeom prst="rect">
            <a:avLst/>
          </a:prstGeom>
          <a:noFill/>
          <a:ln w="38160">
            <a:solidFill>
              <a:srgbClr val="41EA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GA Workflow Code Ownership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Results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440640" y="1990440"/>
            <a:ext cx="7486560" cy="3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Created tool to collect commits from 14 GitHub repositories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0" y="1764000"/>
            <a:ext cx="917928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03" name="Rechteck 202"/>
          <p:cNvSpPr/>
          <p:nvPr/>
        </p:nvSpPr>
        <p:spPr>
          <a:xfrm>
            <a:off x="0" y="0"/>
            <a:ext cx="9143640" cy="41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04" name="Rechteck 203"/>
          <p:cNvSpPr/>
          <p:nvPr/>
        </p:nvSpPr>
        <p:spPr>
          <a:xfrm>
            <a:off x="440640" y="1645920"/>
            <a:ext cx="149436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Monologue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440640" y="2308320"/>
            <a:ext cx="149436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Dialogue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485280" y="3073680"/>
            <a:ext cx="1494360" cy="59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Parallel Contributions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432000" y="1656000"/>
            <a:ext cx="1259640" cy="35964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08" name="Rechteck 207"/>
          <p:cNvSpPr/>
          <p:nvPr/>
        </p:nvSpPr>
        <p:spPr>
          <a:xfrm>
            <a:off x="432000" y="2304000"/>
            <a:ext cx="1259640" cy="359640"/>
          </a:xfrm>
          <a:prstGeom prst="rect">
            <a:avLst/>
          </a:prstGeom>
          <a:noFill/>
          <a:ln w="38160">
            <a:solidFill>
              <a:srgbClr val="C7EA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09" name="Rechteck 208"/>
          <p:cNvSpPr/>
          <p:nvPr/>
        </p:nvSpPr>
        <p:spPr>
          <a:xfrm>
            <a:off x="432000" y="3132000"/>
            <a:ext cx="1422360" cy="540000"/>
          </a:xfrm>
          <a:prstGeom prst="rect">
            <a:avLst/>
          </a:prstGeom>
          <a:noFill/>
          <a:ln w="38160">
            <a:solidFill>
              <a:srgbClr val="41EA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pic>
        <p:nvPicPr>
          <p:cNvPr id="210" name="Grafik 209"/>
          <p:cNvPicPr/>
          <p:nvPr/>
        </p:nvPicPr>
        <p:blipFill>
          <a:blip r:embed="rId2"/>
          <a:stretch/>
        </p:blipFill>
        <p:spPr>
          <a:xfrm>
            <a:off x="2015280" y="0"/>
            <a:ext cx="7200360" cy="5142960"/>
          </a:xfrm>
          <a:prstGeom prst="rect">
            <a:avLst/>
          </a:prstGeom>
          <a:ln w="0">
            <a:noFill/>
          </a:ln>
        </p:spPr>
      </p:pic>
      <p:sp>
        <p:nvSpPr>
          <p:cNvPr id="211" name="Rechteck 210"/>
          <p:cNvSpPr/>
          <p:nvPr/>
        </p:nvSpPr>
        <p:spPr>
          <a:xfrm>
            <a:off x="6480000" y="1476000"/>
            <a:ext cx="2519640" cy="21564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12" name="Rechteck 211"/>
          <p:cNvSpPr/>
          <p:nvPr/>
        </p:nvSpPr>
        <p:spPr>
          <a:xfrm>
            <a:off x="7416000" y="3348000"/>
            <a:ext cx="647640" cy="21564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13" name="Rechteck 212"/>
          <p:cNvSpPr/>
          <p:nvPr/>
        </p:nvSpPr>
        <p:spPr>
          <a:xfrm>
            <a:off x="7927560" y="2308320"/>
            <a:ext cx="532080" cy="21564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14" name="Rechteck 213"/>
          <p:cNvSpPr/>
          <p:nvPr/>
        </p:nvSpPr>
        <p:spPr>
          <a:xfrm>
            <a:off x="5112000" y="360000"/>
            <a:ext cx="647640" cy="413964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15" name="Rechteck 214"/>
          <p:cNvSpPr/>
          <p:nvPr/>
        </p:nvSpPr>
        <p:spPr>
          <a:xfrm>
            <a:off x="6696000" y="2088000"/>
            <a:ext cx="1763640" cy="215640"/>
          </a:xfrm>
          <a:prstGeom prst="rect">
            <a:avLst/>
          </a:prstGeom>
          <a:noFill/>
          <a:ln w="38160">
            <a:solidFill>
              <a:srgbClr val="C7EA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16" name="Rechteck 215"/>
          <p:cNvSpPr/>
          <p:nvPr/>
        </p:nvSpPr>
        <p:spPr>
          <a:xfrm>
            <a:off x="3240000" y="3024000"/>
            <a:ext cx="2519640" cy="215640"/>
          </a:xfrm>
          <a:prstGeom prst="rect">
            <a:avLst/>
          </a:prstGeom>
          <a:noFill/>
          <a:ln w="38160">
            <a:solidFill>
              <a:srgbClr val="C7EA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17" name="Rechteck 216"/>
          <p:cNvSpPr/>
          <p:nvPr/>
        </p:nvSpPr>
        <p:spPr>
          <a:xfrm>
            <a:off x="5004000" y="324000"/>
            <a:ext cx="1007640" cy="4140000"/>
          </a:xfrm>
          <a:prstGeom prst="rect">
            <a:avLst/>
          </a:prstGeom>
          <a:noFill/>
          <a:ln w="38160">
            <a:solidFill>
              <a:srgbClr val="41EA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GA Workflow Code Ownership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Results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440640" y="1990440"/>
            <a:ext cx="7486560" cy="3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Created tool to collect commits from 14 GitHub repositories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0" y="1764000"/>
            <a:ext cx="917928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22" name="Rechteck 221"/>
          <p:cNvSpPr/>
          <p:nvPr/>
        </p:nvSpPr>
        <p:spPr>
          <a:xfrm>
            <a:off x="0" y="0"/>
            <a:ext cx="9143640" cy="41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23" name="Rechteck 222"/>
          <p:cNvSpPr/>
          <p:nvPr/>
        </p:nvSpPr>
        <p:spPr>
          <a:xfrm>
            <a:off x="440640" y="1645920"/>
            <a:ext cx="149436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Monologue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40640" y="2308320"/>
            <a:ext cx="149436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Dialogue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85280" y="3073680"/>
            <a:ext cx="1494360" cy="59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Parallel Contributions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32000" y="1656000"/>
            <a:ext cx="1259640" cy="35964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27" name="Rechteck 226"/>
          <p:cNvSpPr/>
          <p:nvPr/>
        </p:nvSpPr>
        <p:spPr>
          <a:xfrm>
            <a:off x="432000" y="2304000"/>
            <a:ext cx="1259640" cy="359640"/>
          </a:xfrm>
          <a:prstGeom prst="rect">
            <a:avLst/>
          </a:prstGeom>
          <a:noFill/>
          <a:ln w="38160">
            <a:solidFill>
              <a:srgbClr val="C7EA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28" name="Rechteck 227"/>
          <p:cNvSpPr/>
          <p:nvPr/>
        </p:nvSpPr>
        <p:spPr>
          <a:xfrm>
            <a:off x="432000" y="3132000"/>
            <a:ext cx="1422360" cy="540000"/>
          </a:xfrm>
          <a:prstGeom prst="rect">
            <a:avLst/>
          </a:prstGeom>
          <a:noFill/>
          <a:ln w="38160">
            <a:solidFill>
              <a:srgbClr val="41EA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pic>
        <p:nvPicPr>
          <p:cNvPr id="229" name="Grafik 228"/>
          <p:cNvPicPr/>
          <p:nvPr/>
        </p:nvPicPr>
        <p:blipFill>
          <a:blip r:embed="rId2"/>
          <a:stretch/>
        </p:blipFill>
        <p:spPr>
          <a:xfrm>
            <a:off x="1926720" y="21240"/>
            <a:ext cx="7200360" cy="5142960"/>
          </a:xfrm>
          <a:prstGeom prst="rect">
            <a:avLst/>
          </a:prstGeom>
          <a:ln w="0">
            <a:noFill/>
          </a:ln>
        </p:spPr>
      </p:pic>
      <p:sp>
        <p:nvSpPr>
          <p:cNvPr id="230" name="Rechteck 229"/>
          <p:cNvSpPr/>
          <p:nvPr/>
        </p:nvSpPr>
        <p:spPr>
          <a:xfrm>
            <a:off x="3996000" y="1764000"/>
            <a:ext cx="359640" cy="22608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31" name="Rechteck 230"/>
          <p:cNvSpPr/>
          <p:nvPr/>
        </p:nvSpPr>
        <p:spPr>
          <a:xfrm>
            <a:off x="5256000" y="1656000"/>
            <a:ext cx="359640" cy="22608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32" name="Rechteck 231"/>
          <p:cNvSpPr/>
          <p:nvPr/>
        </p:nvSpPr>
        <p:spPr>
          <a:xfrm>
            <a:off x="5256000" y="4284000"/>
            <a:ext cx="359640" cy="22608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33" name="Rechteck 232"/>
          <p:cNvSpPr/>
          <p:nvPr/>
        </p:nvSpPr>
        <p:spPr>
          <a:xfrm>
            <a:off x="5148000" y="2844000"/>
            <a:ext cx="359640" cy="22608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34" name="Rechteck 233"/>
          <p:cNvSpPr/>
          <p:nvPr/>
        </p:nvSpPr>
        <p:spPr>
          <a:xfrm>
            <a:off x="7236000" y="3240000"/>
            <a:ext cx="359640" cy="226080"/>
          </a:xfrm>
          <a:prstGeom prst="rect">
            <a:avLst/>
          </a:prstGeom>
          <a:noFill/>
          <a:ln w="38160">
            <a:solidFill>
              <a:srgbClr val="36454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35" name="Rechteck 234"/>
          <p:cNvSpPr/>
          <p:nvPr/>
        </p:nvSpPr>
        <p:spPr>
          <a:xfrm>
            <a:off x="4248000" y="3420000"/>
            <a:ext cx="2591640" cy="431640"/>
          </a:xfrm>
          <a:prstGeom prst="rect">
            <a:avLst/>
          </a:prstGeom>
          <a:noFill/>
          <a:ln w="38160">
            <a:solidFill>
              <a:srgbClr val="C7EA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36" name="Rechteck 235"/>
          <p:cNvSpPr/>
          <p:nvPr/>
        </p:nvSpPr>
        <p:spPr>
          <a:xfrm>
            <a:off x="7596000" y="3276000"/>
            <a:ext cx="1259640" cy="179640"/>
          </a:xfrm>
          <a:prstGeom prst="rect">
            <a:avLst/>
          </a:prstGeom>
          <a:noFill/>
          <a:ln w="38160">
            <a:solidFill>
              <a:srgbClr val="C7EA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37" name="Rechteck 236"/>
          <p:cNvSpPr/>
          <p:nvPr/>
        </p:nvSpPr>
        <p:spPr>
          <a:xfrm>
            <a:off x="6804000" y="2880000"/>
            <a:ext cx="1259640" cy="179640"/>
          </a:xfrm>
          <a:prstGeom prst="rect">
            <a:avLst/>
          </a:prstGeom>
          <a:noFill/>
          <a:ln w="38160">
            <a:solidFill>
              <a:srgbClr val="C7EA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38" name="Rechteck 237"/>
          <p:cNvSpPr/>
          <p:nvPr/>
        </p:nvSpPr>
        <p:spPr>
          <a:xfrm>
            <a:off x="4860000" y="360000"/>
            <a:ext cx="323640" cy="3779640"/>
          </a:xfrm>
          <a:prstGeom prst="rect">
            <a:avLst/>
          </a:prstGeom>
          <a:noFill/>
          <a:ln w="38160">
            <a:solidFill>
              <a:srgbClr val="41EA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39" name="Rechteck 238"/>
          <p:cNvSpPr/>
          <p:nvPr/>
        </p:nvSpPr>
        <p:spPr>
          <a:xfrm>
            <a:off x="5292000" y="1656000"/>
            <a:ext cx="323640" cy="503640"/>
          </a:xfrm>
          <a:prstGeom prst="rect">
            <a:avLst/>
          </a:prstGeom>
          <a:noFill/>
          <a:ln w="38160">
            <a:solidFill>
              <a:srgbClr val="41EA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40" name="Rechteck 239"/>
          <p:cNvSpPr/>
          <p:nvPr/>
        </p:nvSpPr>
        <p:spPr>
          <a:xfrm>
            <a:off x="8604000" y="1116000"/>
            <a:ext cx="323640" cy="3383640"/>
          </a:xfrm>
          <a:prstGeom prst="rect">
            <a:avLst/>
          </a:prstGeom>
          <a:noFill/>
          <a:ln w="38160">
            <a:solidFill>
              <a:srgbClr val="41EA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41" name="Rechteck 240"/>
          <p:cNvSpPr/>
          <p:nvPr/>
        </p:nvSpPr>
        <p:spPr>
          <a:xfrm>
            <a:off x="8100000" y="900000"/>
            <a:ext cx="323640" cy="2375640"/>
          </a:xfrm>
          <a:prstGeom prst="rect">
            <a:avLst/>
          </a:prstGeom>
          <a:noFill/>
          <a:ln w="38160">
            <a:solidFill>
              <a:srgbClr val="41EAD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/>
          </p:nvPr>
        </p:nvSpPr>
        <p:spPr>
          <a:xfrm>
            <a:off x="540000" y="1170000"/>
            <a:ext cx="79185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40000" y="2430000"/>
            <a:ext cx="7918560" cy="233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lang="de-CH" sz="1800" b="0" strike="noStrike" spc="-1">
                <a:latin typeface="Arial"/>
              </a:rPr>
              <a:t>No plot can show everything</a:t>
            </a: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Discussion</a:t>
            </a:r>
            <a:endParaRPr lang="de-CH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GA Workflow Code Ownership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Results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440640" y="1990440"/>
            <a:ext cx="7486560" cy="3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Created tool to collect commits from 14 GitHub repositories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0" y="1764000"/>
            <a:ext cx="917928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50" name="Rechteck 249"/>
          <p:cNvSpPr/>
          <p:nvPr/>
        </p:nvSpPr>
        <p:spPr>
          <a:xfrm>
            <a:off x="0" y="0"/>
            <a:ext cx="9143640" cy="41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pic>
        <p:nvPicPr>
          <p:cNvPr id="251" name="Grafik 250"/>
          <p:cNvPicPr/>
          <p:nvPr/>
        </p:nvPicPr>
        <p:blipFill>
          <a:blip r:embed="rId2"/>
          <a:stretch/>
        </p:blipFill>
        <p:spPr>
          <a:xfrm>
            <a:off x="1165680" y="-6480"/>
            <a:ext cx="720072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GA Workflow Code Ownership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Results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40640" y="1990440"/>
            <a:ext cx="7486560" cy="3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Created tool to collect commits from 14 GitHub repositories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0" y="1764000"/>
            <a:ext cx="917928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56" name="Rechteck 255"/>
          <p:cNvSpPr/>
          <p:nvPr/>
        </p:nvSpPr>
        <p:spPr>
          <a:xfrm>
            <a:off x="0" y="0"/>
            <a:ext cx="9143640" cy="41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pic>
        <p:nvPicPr>
          <p:cNvPr id="257" name="Grafik 256"/>
          <p:cNvPicPr/>
          <p:nvPr/>
        </p:nvPicPr>
        <p:blipFill>
          <a:blip r:embed="rId2"/>
          <a:stretch/>
        </p:blipFill>
        <p:spPr>
          <a:xfrm>
            <a:off x="1309680" y="-1440"/>
            <a:ext cx="720072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GA Workflow Code Ownership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Results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440640" y="1990440"/>
            <a:ext cx="7486560" cy="3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Created tool to collect commits from 14 GitHub repositories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0" y="1764000"/>
            <a:ext cx="917928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62" name="Rechteck 261"/>
          <p:cNvSpPr/>
          <p:nvPr/>
        </p:nvSpPr>
        <p:spPr>
          <a:xfrm>
            <a:off x="0" y="0"/>
            <a:ext cx="9143640" cy="41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pic>
        <p:nvPicPr>
          <p:cNvPr id="263" name="Grafik 262"/>
          <p:cNvPicPr/>
          <p:nvPr/>
        </p:nvPicPr>
        <p:blipFill>
          <a:blip r:embed="rId2"/>
          <a:stretch/>
        </p:blipFill>
        <p:spPr>
          <a:xfrm>
            <a:off x="1057680" y="-1440"/>
            <a:ext cx="720072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GA Workflow Code Ownership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Results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440640" y="1990440"/>
            <a:ext cx="7486560" cy="3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Created tool to collect commits from 14 GitHub repositories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0" y="1764000"/>
            <a:ext cx="917928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68" name="Rechteck 267"/>
          <p:cNvSpPr/>
          <p:nvPr/>
        </p:nvSpPr>
        <p:spPr>
          <a:xfrm>
            <a:off x="0" y="0"/>
            <a:ext cx="9143640" cy="41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pic>
        <p:nvPicPr>
          <p:cNvPr id="269" name="Grafik 268"/>
          <p:cNvPicPr/>
          <p:nvPr/>
        </p:nvPicPr>
        <p:blipFill>
          <a:blip r:embed="rId2"/>
          <a:stretch/>
        </p:blipFill>
        <p:spPr>
          <a:xfrm>
            <a:off x="1260000" y="360"/>
            <a:ext cx="720072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540000" y="3562200"/>
            <a:ext cx="7018200" cy="16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</a:rPr>
              <a:t>Michael Dür</a:t>
            </a:r>
            <a:endParaRPr lang="de-CH" sz="1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3834000"/>
            <a:ext cx="7018200" cy="16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December 21, 2023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40000" y="2203200"/>
            <a:ext cx="7018200" cy="8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title"/>
          </p:nvPr>
        </p:nvSpPr>
        <p:spPr>
          <a:xfrm>
            <a:off x="540000" y="1220400"/>
            <a:ext cx="7018200" cy="8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3200" b="0" strike="noStrike" spc="-1">
                <a:solidFill>
                  <a:srgbClr val="E6002E"/>
                </a:solidFill>
                <a:latin typeface="Arial"/>
              </a:rPr>
              <a:t>Seminar Software Engineering</a:t>
            </a:r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540000" y="1170000"/>
            <a:ext cx="79185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40000" y="2430000"/>
            <a:ext cx="7918560" cy="233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lang="de-CH" sz="1800" b="0" strike="noStrike" spc="-1">
                <a:latin typeface="Arial"/>
              </a:rPr>
              <a:t>No plot can show everything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lang="de-CH" sz="1800" b="0" strike="noStrike" spc="-1">
                <a:latin typeface="Arial"/>
              </a:rPr>
              <a:t>"failures"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endParaRPr lang="de-CH" sz="18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Discussion</a:t>
            </a:r>
            <a:endParaRPr lang="de-CH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GA Workflow Code Ownership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Results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440640" y="1990440"/>
            <a:ext cx="7486560" cy="3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Created tool to collect commits from 14 GitHub repositories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0" y="1764000"/>
            <a:ext cx="917928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278" name="Rechteck 277"/>
          <p:cNvSpPr/>
          <p:nvPr/>
        </p:nvSpPr>
        <p:spPr>
          <a:xfrm>
            <a:off x="0" y="0"/>
            <a:ext cx="9143640" cy="41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pic>
        <p:nvPicPr>
          <p:cNvPr id="279" name="Grafik 278"/>
          <p:cNvPicPr/>
          <p:nvPr/>
        </p:nvPicPr>
        <p:blipFill>
          <a:blip r:embed="rId2"/>
          <a:stretch/>
        </p:blipFill>
        <p:spPr>
          <a:xfrm>
            <a:off x="1381680" y="-1440"/>
            <a:ext cx="720072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/>
          </p:nvPr>
        </p:nvSpPr>
        <p:spPr>
          <a:xfrm>
            <a:off x="540000" y="1170000"/>
            <a:ext cx="79185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40000" y="2430000"/>
            <a:ext cx="7918560" cy="233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lang="de-CH" sz="1800" b="0" strike="noStrike" spc="-1" dirty="0" err="1">
                <a:latin typeface="Arial"/>
              </a:rPr>
              <a:t>No</a:t>
            </a:r>
            <a:r>
              <a:rPr lang="de-CH" sz="1800" b="0" strike="noStrike" spc="-1" dirty="0">
                <a:latin typeface="Arial"/>
              </a:rPr>
              <a:t> </a:t>
            </a:r>
            <a:r>
              <a:rPr lang="de-CH" sz="1800" b="0" strike="noStrike" spc="-1" dirty="0" err="1">
                <a:latin typeface="Arial"/>
              </a:rPr>
              <a:t>plot</a:t>
            </a:r>
            <a:r>
              <a:rPr lang="de-CH" sz="1800" b="0" strike="noStrike" spc="-1" dirty="0">
                <a:latin typeface="Arial"/>
              </a:rPr>
              <a:t> </a:t>
            </a:r>
            <a:r>
              <a:rPr lang="de-CH" sz="1800" b="0" strike="noStrike" spc="-1" dirty="0" err="1">
                <a:latin typeface="Arial"/>
              </a:rPr>
              <a:t>can</a:t>
            </a:r>
            <a:r>
              <a:rPr lang="de-CH" sz="1800" b="0" strike="noStrike" spc="-1" dirty="0">
                <a:latin typeface="Arial"/>
              </a:rPr>
              <a:t> </a:t>
            </a:r>
            <a:r>
              <a:rPr lang="de-CH" sz="1800" b="0" strike="noStrike" spc="-1" dirty="0" err="1">
                <a:latin typeface="Arial"/>
              </a:rPr>
              <a:t>show</a:t>
            </a:r>
            <a:r>
              <a:rPr lang="de-CH" sz="1800" b="0" strike="noStrike" spc="-1" dirty="0">
                <a:latin typeface="Arial"/>
              </a:rPr>
              <a:t> </a:t>
            </a:r>
            <a:r>
              <a:rPr lang="de-CH" sz="1800" b="0" strike="noStrike" spc="-1" dirty="0" err="1">
                <a:latin typeface="Arial"/>
              </a:rPr>
              <a:t>everything</a:t>
            </a:r>
            <a:endParaRPr lang="de-CH" sz="1800" b="0" strike="noStrike" spc="-1" dirty="0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lang="de-CH" sz="1800" b="0" strike="noStrike" spc="-1" dirty="0">
                <a:latin typeface="Arial"/>
              </a:rPr>
              <a:t>"</a:t>
            </a:r>
            <a:r>
              <a:rPr lang="de-CH" sz="1800" b="0" strike="noStrike" spc="-1" dirty="0" err="1">
                <a:latin typeface="Arial"/>
              </a:rPr>
              <a:t>failures</a:t>
            </a:r>
            <a:r>
              <a:rPr lang="de-CH" sz="1800" b="0" strike="noStrike" spc="-1" dirty="0">
                <a:latin typeface="Arial"/>
              </a:rPr>
              <a:t>"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r>
              <a:rPr lang="de-CH" sz="1800" b="0" strike="noStrike" spc="-1" dirty="0">
                <a:latin typeface="Arial"/>
              </a:rPr>
              <a:t>Further Work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1800" b="0" strike="noStrike" spc="-1" dirty="0" err="1">
                <a:latin typeface="Arial"/>
              </a:rPr>
              <a:t>Compare</a:t>
            </a:r>
            <a:r>
              <a:rPr lang="de-CH" sz="1800" b="0" strike="noStrike" spc="-1" dirty="0">
                <a:latin typeface="Arial"/>
              </a:rPr>
              <a:t> different </a:t>
            </a:r>
            <a:r>
              <a:rPr lang="de-CH" sz="1800" b="0" strike="noStrike" spc="-1" dirty="0" err="1">
                <a:latin typeface="Arial"/>
              </a:rPr>
              <a:t>organizations</a:t>
            </a:r>
            <a:endParaRPr lang="de-CH" sz="1800" b="0" strike="noStrike" spc="-1" dirty="0"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1800" b="0" strike="noStrike" spc="-1" dirty="0">
                <a:latin typeface="Arial"/>
              </a:rPr>
              <a:t>Different/"</a:t>
            </a:r>
            <a:r>
              <a:rPr lang="de-CH" sz="1800" b="0" strike="noStrike" spc="-1" dirty="0" err="1">
                <a:latin typeface="Arial"/>
              </a:rPr>
              <a:t>better</a:t>
            </a:r>
            <a:r>
              <a:rPr lang="de-CH" sz="1800" b="0" strike="noStrike" spc="-1" dirty="0">
                <a:latin typeface="Arial"/>
              </a:rPr>
              <a:t>" </a:t>
            </a:r>
            <a:r>
              <a:rPr lang="de-CH" sz="1800" b="0" strike="noStrike" spc="-1" dirty="0" err="1">
                <a:latin typeface="Arial"/>
              </a:rPr>
              <a:t>definition</a:t>
            </a:r>
            <a:r>
              <a:rPr lang="de-CH" sz="1800" b="0" strike="noStrike" spc="-1" dirty="0">
                <a:latin typeface="Arial"/>
              </a:rPr>
              <a:t> </a:t>
            </a:r>
            <a:r>
              <a:rPr lang="de-CH" sz="1800" b="0" strike="noStrike" spc="-1" dirty="0" err="1">
                <a:latin typeface="Arial"/>
              </a:rPr>
              <a:t>for</a:t>
            </a:r>
            <a:r>
              <a:rPr lang="de-CH" sz="1800" b="0" strike="noStrike" spc="-1" dirty="0">
                <a:latin typeface="Arial"/>
              </a:rPr>
              <a:t> code </a:t>
            </a:r>
            <a:r>
              <a:rPr lang="de-CH" sz="1800" b="0" strike="noStrike" spc="-1" dirty="0" err="1">
                <a:latin typeface="Arial"/>
              </a:rPr>
              <a:t>ownership</a:t>
            </a:r>
            <a:r>
              <a:rPr lang="de-CH" sz="1800" b="0" strike="noStrike" spc="-1" dirty="0">
                <a:latin typeface="Arial"/>
              </a:rPr>
              <a:t>?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</a:pPr>
            <a:endParaRPr lang="de-CH" sz="1800" b="0" strike="noStrike" spc="-1" dirty="0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Discussion</a:t>
            </a:r>
            <a:endParaRPr lang="de-CH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540000" y="1170000"/>
            <a:ext cx="79185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40000" y="2160000"/>
            <a:ext cx="773856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40000" y="2430000"/>
            <a:ext cx="7918560" cy="233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Summary</a:t>
            </a:r>
            <a:endParaRPr lang="de-CH" sz="2800" b="0" strike="noStrike" spc="-1">
              <a:latin typeface="Arial"/>
            </a:endParaRPr>
          </a:p>
        </p:txBody>
      </p:sp>
      <p:pic>
        <p:nvPicPr>
          <p:cNvPr id="289" name="Grafik 288"/>
          <p:cNvPicPr/>
          <p:nvPr/>
        </p:nvPicPr>
        <p:blipFill>
          <a:blip r:embed="rId2"/>
          <a:srcRect l="8800"/>
          <a:stretch/>
        </p:blipFill>
        <p:spPr>
          <a:xfrm>
            <a:off x="5040000" y="3064320"/>
            <a:ext cx="3240000" cy="2083680"/>
          </a:xfrm>
          <a:prstGeom prst="rect">
            <a:avLst/>
          </a:prstGeom>
          <a:ln w="0">
            <a:noFill/>
          </a:ln>
        </p:spPr>
      </p:pic>
      <p:pic>
        <p:nvPicPr>
          <p:cNvPr id="290" name="Grafik 289"/>
          <p:cNvPicPr/>
          <p:nvPr/>
        </p:nvPicPr>
        <p:blipFill>
          <a:blip r:embed="rId3"/>
          <a:stretch/>
        </p:blipFill>
        <p:spPr>
          <a:xfrm>
            <a:off x="867240" y="3115800"/>
            <a:ext cx="3272760" cy="2104200"/>
          </a:xfrm>
          <a:prstGeom prst="rect">
            <a:avLst/>
          </a:prstGeom>
          <a:ln w="0">
            <a:noFill/>
          </a:ln>
        </p:spPr>
      </p:pic>
      <p:pic>
        <p:nvPicPr>
          <p:cNvPr id="291" name="Grafik 290"/>
          <p:cNvPicPr/>
          <p:nvPr/>
        </p:nvPicPr>
        <p:blipFill>
          <a:blip r:embed="rId4"/>
          <a:stretch/>
        </p:blipFill>
        <p:spPr>
          <a:xfrm>
            <a:off x="4907160" y="1233000"/>
            <a:ext cx="3372840" cy="1808280"/>
          </a:xfrm>
          <a:prstGeom prst="rect">
            <a:avLst/>
          </a:prstGeom>
          <a:ln w="0">
            <a:noFill/>
          </a:ln>
        </p:spPr>
      </p:pic>
      <p:pic>
        <p:nvPicPr>
          <p:cNvPr id="292" name="Grafik 291"/>
          <p:cNvPicPr/>
          <p:nvPr/>
        </p:nvPicPr>
        <p:blipFill>
          <a:blip r:embed="rId5"/>
          <a:srcRect b="9739"/>
          <a:stretch/>
        </p:blipFill>
        <p:spPr>
          <a:xfrm>
            <a:off x="864000" y="1092240"/>
            <a:ext cx="3240000" cy="2003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/>
          </p:nvPr>
        </p:nvSpPr>
        <p:spPr>
          <a:xfrm>
            <a:off x="540000" y="1170000"/>
            <a:ext cx="79185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540000" y="2160000"/>
            <a:ext cx="773856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540000" y="2430000"/>
            <a:ext cx="7918560" cy="233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Backup Slides</a:t>
            </a:r>
            <a:endParaRPr lang="de-CH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GA Workflow Code Ownership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Results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440640" y="1990440"/>
            <a:ext cx="7486560" cy="3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Created tool to collect commits from 14 GitHub repositories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0" y="1764000"/>
            <a:ext cx="917928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302" name="Rechteck 301"/>
          <p:cNvSpPr/>
          <p:nvPr/>
        </p:nvSpPr>
        <p:spPr>
          <a:xfrm>
            <a:off x="0" y="0"/>
            <a:ext cx="9143640" cy="41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pic>
        <p:nvPicPr>
          <p:cNvPr id="303" name="Grafik 302"/>
          <p:cNvPicPr/>
          <p:nvPr/>
        </p:nvPicPr>
        <p:blipFill>
          <a:blip r:embed="rId2"/>
          <a:stretch/>
        </p:blipFill>
        <p:spPr>
          <a:xfrm>
            <a:off x="1129680" y="9000"/>
            <a:ext cx="720072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GA Workflow Code Ownership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Results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0640" y="1990440"/>
            <a:ext cx="7486560" cy="3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Created tool to collect commits from 14 GitHub repositories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0" y="1764000"/>
            <a:ext cx="917928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308" name="Rechteck 307"/>
          <p:cNvSpPr/>
          <p:nvPr/>
        </p:nvSpPr>
        <p:spPr>
          <a:xfrm>
            <a:off x="0" y="0"/>
            <a:ext cx="9143640" cy="41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pic>
        <p:nvPicPr>
          <p:cNvPr id="309" name="Grafik 308"/>
          <p:cNvPicPr/>
          <p:nvPr/>
        </p:nvPicPr>
        <p:blipFill>
          <a:blip r:embed="rId2"/>
          <a:stretch/>
        </p:blipFill>
        <p:spPr>
          <a:xfrm>
            <a:off x="1080000" y="360"/>
            <a:ext cx="720072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GA Workflow Code Ownership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Results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440640" y="1990440"/>
            <a:ext cx="7486560" cy="3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Created tool to collect commits from 14 GitHub repositories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0" y="1764000"/>
            <a:ext cx="917928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314" name="Rechteck 313"/>
          <p:cNvSpPr/>
          <p:nvPr/>
        </p:nvSpPr>
        <p:spPr>
          <a:xfrm>
            <a:off x="0" y="0"/>
            <a:ext cx="9143640" cy="41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pic>
        <p:nvPicPr>
          <p:cNvPr id="315" name="Grafik 314"/>
          <p:cNvPicPr/>
          <p:nvPr/>
        </p:nvPicPr>
        <p:blipFill>
          <a:blip r:embed="rId2"/>
          <a:stretch/>
        </p:blipFill>
        <p:spPr>
          <a:xfrm>
            <a:off x="1260000" y="360"/>
            <a:ext cx="720072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/>
          </p:nvPr>
        </p:nvSpPr>
        <p:spPr>
          <a:xfrm>
            <a:off x="540000" y="11700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CH" sz="3200" b="0" strike="noStrike" spc="-1">
                <a:latin typeface="Arial"/>
              </a:rPr>
              <a:t>"Bob's YAML Challenge"</a:t>
            </a: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Importance of code ownership in GA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127" name="Smiley 126"/>
          <p:cNvSpPr/>
          <p:nvPr/>
        </p:nvSpPr>
        <p:spPr>
          <a:xfrm>
            <a:off x="720000" y="2520000"/>
            <a:ext cx="1259280" cy="1079280"/>
          </a:xfrm>
          <a:prstGeom prst="smileyFace">
            <a:avLst>
              <a:gd name="adj" fmla="val 9282"/>
            </a:avLst>
          </a:prstGeom>
          <a:solidFill>
            <a:srgbClr val="87CEF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28" name="Smiley 127"/>
          <p:cNvSpPr/>
          <p:nvPr/>
        </p:nvSpPr>
        <p:spPr>
          <a:xfrm>
            <a:off x="2700000" y="2520000"/>
            <a:ext cx="1259280" cy="1079280"/>
          </a:xfrm>
          <a:prstGeom prst="smileyFace">
            <a:avLst>
              <a:gd name="adj" fmla="val -9282"/>
            </a:avLst>
          </a:prstGeom>
          <a:solidFill>
            <a:srgbClr val="87CEF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29" name="Smiley 128"/>
          <p:cNvSpPr/>
          <p:nvPr/>
        </p:nvSpPr>
        <p:spPr>
          <a:xfrm>
            <a:off x="5220000" y="3240000"/>
            <a:ext cx="539280" cy="539280"/>
          </a:xfrm>
          <a:prstGeom prst="smileyFace">
            <a:avLst>
              <a:gd name="adj" fmla="val -9282"/>
            </a:avLst>
          </a:prstGeom>
          <a:solidFill>
            <a:srgbClr val="87CEF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30" name="Smiley 129"/>
          <p:cNvSpPr/>
          <p:nvPr/>
        </p:nvSpPr>
        <p:spPr>
          <a:xfrm>
            <a:off x="5040000" y="2520000"/>
            <a:ext cx="539280" cy="539280"/>
          </a:xfrm>
          <a:prstGeom prst="smileyFace">
            <a:avLst>
              <a:gd name="adj" fmla="val -9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31" name="Smiley 130"/>
          <p:cNvSpPr/>
          <p:nvPr/>
        </p:nvSpPr>
        <p:spPr>
          <a:xfrm>
            <a:off x="5580000" y="2520360"/>
            <a:ext cx="539280" cy="539280"/>
          </a:xfrm>
          <a:prstGeom prst="smileyFace">
            <a:avLst>
              <a:gd name="adj" fmla="val -9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32" name="Smiley 131"/>
          <p:cNvSpPr/>
          <p:nvPr/>
        </p:nvSpPr>
        <p:spPr>
          <a:xfrm>
            <a:off x="4680000" y="2880000"/>
            <a:ext cx="539280" cy="539280"/>
          </a:xfrm>
          <a:prstGeom prst="smileyFace">
            <a:avLst>
              <a:gd name="adj" fmla="val -9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33" name="Smiley 132"/>
          <p:cNvSpPr/>
          <p:nvPr/>
        </p:nvSpPr>
        <p:spPr>
          <a:xfrm>
            <a:off x="5940000" y="2880000"/>
            <a:ext cx="539280" cy="539280"/>
          </a:xfrm>
          <a:prstGeom prst="smileyFace">
            <a:avLst>
              <a:gd name="adj" fmla="val -9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34" name="Smiley 133"/>
          <p:cNvSpPr/>
          <p:nvPr/>
        </p:nvSpPr>
        <p:spPr>
          <a:xfrm>
            <a:off x="7380000" y="3240000"/>
            <a:ext cx="539280" cy="539280"/>
          </a:xfrm>
          <a:prstGeom prst="smileyFace">
            <a:avLst>
              <a:gd name="adj" fmla="val 9282"/>
            </a:avLst>
          </a:prstGeom>
          <a:solidFill>
            <a:srgbClr val="87CEF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35" name="Smiley 134"/>
          <p:cNvSpPr/>
          <p:nvPr/>
        </p:nvSpPr>
        <p:spPr>
          <a:xfrm>
            <a:off x="7200000" y="2520000"/>
            <a:ext cx="539280" cy="539280"/>
          </a:xfrm>
          <a:prstGeom prst="smileyFace">
            <a:avLst>
              <a:gd name="adj" fmla="val 6153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36" name="Smiley 135"/>
          <p:cNvSpPr/>
          <p:nvPr/>
        </p:nvSpPr>
        <p:spPr>
          <a:xfrm>
            <a:off x="7740000" y="2520360"/>
            <a:ext cx="539280" cy="539280"/>
          </a:xfrm>
          <a:prstGeom prst="smileyFace">
            <a:avLst>
              <a:gd name="adj" fmla="val 841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37" name="Smiley 136"/>
          <p:cNvSpPr/>
          <p:nvPr/>
        </p:nvSpPr>
        <p:spPr>
          <a:xfrm>
            <a:off x="6840000" y="2880000"/>
            <a:ext cx="539280" cy="539280"/>
          </a:xfrm>
          <a:prstGeom prst="smileyFace">
            <a:avLst>
              <a:gd name="adj" fmla="val 8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38" name="Smiley 137"/>
          <p:cNvSpPr/>
          <p:nvPr/>
        </p:nvSpPr>
        <p:spPr>
          <a:xfrm>
            <a:off x="8100000" y="2880000"/>
            <a:ext cx="539280" cy="53928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39" name="Rechteck 138"/>
          <p:cNvSpPr/>
          <p:nvPr/>
        </p:nvSpPr>
        <p:spPr>
          <a:xfrm>
            <a:off x="684000" y="3924000"/>
            <a:ext cx="2159280" cy="6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Scene</a:t>
            </a:r>
            <a:endParaRPr lang="de-CH" sz="1800" b="0" strike="noStrike" spc="-1">
              <a:latin typeface="Arial"/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0000" y="3924000"/>
            <a:ext cx="1979280" cy="6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Challenge</a:t>
            </a:r>
            <a:endParaRPr lang="de-CH" sz="1800" b="0" strike="noStrike" spc="-1">
              <a:latin typeface="Arial"/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4680000" y="3897720"/>
            <a:ext cx="1979280" cy="6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Realization</a:t>
            </a:r>
            <a:endParaRPr lang="de-CH" sz="1800" b="0" strike="noStrike" spc="-1">
              <a:latin typeface="Arial"/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6840000" y="3924000"/>
            <a:ext cx="1979280" cy="6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CH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Outcome</a:t>
            </a:r>
            <a:endParaRPr lang="de-CH" sz="1800" b="0" strike="noStrike" spc="-1">
              <a:latin typeface="Arial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340000" y="2097720"/>
            <a:ext cx="2159280" cy="6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CH" sz="1800" b="0" strike="noStrike" spc="-1">
                <a:solidFill>
                  <a:srgbClr val="000000"/>
                </a:solidFill>
                <a:highlight>
                  <a:srgbClr val="FF6347"/>
                </a:highlight>
                <a:latin typeface="Arial"/>
                <a:ea typeface="DejaVu Sans"/>
              </a:rPr>
              <a:t>Error: exit code 1</a:t>
            </a:r>
            <a:endParaRPr lang="de-CH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hteck 143"/>
          <p:cNvSpPr/>
          <p:nvPr/>
        </p:nvSpPr>
        <p:spPr>
          <a:xfrm>
            <a:off x="0" y="1584000"/>
            <a:ext cx="9143640" cy="341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What is GitHub Actions?</a:t>
            </a:r>
            <a:endParaRPr lang="de-CH" sz="2800" b="0" strike="noStrike" spc="-1">
              <a:latin typeface="Arial"/>
            </a:endParaRPr>
          </a:p>
        </p:txBody>
      </p:sp>
      <p:pic>
        <p:nvPicPr>
          <p:cNvPr id="147" name="Grafik 146"/>
          <p:cNvPicPr/>
          <p:nvPr/>
        </p:nvPicPr>
        <p:blipFill>
          <a:blip r:embed="rId2"/>
          <a:stretch/>
        </p:blipFill>
        <p:spPr>
          <a:xfrm>
            <a:off x="1260000" y="1505160"/>
            <a:ext cx="6659640" cy="281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540000" y="2016000"/>
            <a:ext cx="7558560" cy="251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ts val="18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de-CH" sz="1600" b="0" strike="noStrike" spc="-1">
              <a:latin typeface="Arial"/>
            </a:endParaRPr>
          </a:p>
          <a:p>
            <a:pPr marL="216000" indent="-216000">
              <a:lnSpc>
                <a:spcPts val="18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</a:rPr>
              <a:t>Expertise Location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: Identifying who possesses the deepest understanding of particular files or workflows</a:t>
            </a:r>
            <a:endParaRPr lang="de-CH" sz="1600" b="0" strike="noStrike" spc="-1">
              <a:latin typeface="Arial"/>
            </a:endParaRPr>
          </a:p>
          <a:p>
            <a:pPr marL="216000" indent="-216000">
              <a:lnSpc>
                <a:spcPts val="18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de-CH" sz="1600" b="0" strike="noStrike" spc="-1">
              <a:latin typeface="Arial"/>
            </a:endParaRPr>
          </a:p>
          <a:p>
            <a:pPr marL="216000" indent="-216000">
              <a:lnSpc>
                <a:spcPts val="18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</a:rPr>
              <a:t>Responsibility Assignment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: Knowing whom to contact when specific components encounter issues.</a:t>
            </a:r>
            <a:endParaRPr lang="de-CH" sz="1600" b="0" strike="noStrike" spc="-1">
              <a:latin typeface="Arial"/>
            </a:endParaRPr>
          </a:p>
          <a:p>
            <a:pPr marL="216000" indent="-216000">
              <a:lnSpc>
                <a:spcPts val="18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de-CH" sz="1600" b="0" strike="noStrike" spc="-1">
              <a:latin typeface="Arial"/>
            </a:endParaRPr>
          </a:p>
          <a:p>
            <a:pPr marL="216000" indent="-216000">
              <a:lnSpc>
                <a:spcPts val="18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</a:rPr>
              <a:t>Workflow Development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: Recognizing who has the expertise to architect and implement new workflows for given tasks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Importance of code ownership in GA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151" name="PlaceHolder 22"/>
          <p:cNvSpPr txBox="1"/>
          <p:nvPr/>
        </p:nvSpPr>
        <p:spPr>
          <a:xfrm>
            <a:off x="540360" y="117036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Why does it matter?</a:t>
            </a:r>
            <a:endParaRPr lang="de-CH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540000" y="11700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Definition</a:t>
            </a:r>
            <a:endParaRPr lang="de-CH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40000" y="2160000"/>
            <a:ext cx="4678920" cy="251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Definition of code ownership</a:t>
            </a:r>
            <a:endParaRPr lang="de-CH" sz="1600" b="0" strike="noStrike" spc="-1" dirty="0">
              <a:latin typeface="Arial"/>
            </a:endParaRPr>
          </a:p>
          <a:p>
            <a:pPr marL="0" indent="0"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i="1" strike="noStrike" spc="-1" dirty="0">
                <a:solidFill>
                  <a:srgbClr val="000000"/>
                </a:solidFill>
                <a:latin typeface="Arial"/>
              </a:rPr>
              <a:t>The owner of a file, is the author with the most commits to this file, in relation to all commits from all authors to this file.</a:t>
            </a:r>
            <a:endParaRPr lang="de-CH" sz="1600" b="0" strike="noStrike" spc="-1" dirty="0">
              <a:latin typeface="Arial"/>
            </a:endParaRPr>
          </a:p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Definition of Evolution</a:t>
            </a:r>
            <a:endParaRPr lang="de-CH" sz="1600" b="0" strike="noStrike" spc="-1" dirty="0">
              <a:latin typeface="Arial"/>
            </a:endParaRPr>
          </a:p>
          <a:p>
            <a:pPr marL="0" indent="0"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i="1" strike="noStrike" spc="-1" dirty="0">
                <a:solidFill>
                  <a:srgbClr val="000000"/>
                </a:solidFill>
                <a:latin typeface="Arial"/>
              </a:rPr>
              <a:t>The series of changes in GitHub Actions configuration files (YAML) over time, as shown by commits.</a:t>
            </a:r>
            <a:endParaRPr lang="de-CH" sz="1600" b="0" strike="noStrike" spc="-1" dirty="0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Importance of code ownership in GA</a:t>
            </a:r>
            <a:endParaRPr lang="de-CH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540000" y="1170000"/>
            <a:ext cx="791856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40000" y="2160000"/>
            <a:ext cx="791892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</a:rPr>
              <a:t>Better understand the evolution of GitHub Actions configuration files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40000" y="2430000"/>
            <a:ext cx="7918920" cy="233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How many authors developed the system?</a:t>
            </a:r>
            <a:endParaRPr lang="de-CH" sz="1600" b="0" strike="noStrike" spc="-1">
              <a:latin typeface="Arial"/>
            </a:endParaRPr>
          </a:p>
          <a:p>
            <a:pPr marL="216000" indent="-2160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Which author developed which part of the system and in which period?</a:t>
            </a:r>
            <a:endParaRPr lang="de-CH" sz="1600" b="0" strike="noStrike" spc="-1">
              <a:latin typeface="Arial"/>
            </a:endParaRPr>
          </a:p>
          <a:p>
            <a:pPr marL="216000" indent="-2160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What were the behaviors of the developers?</a:t>
            </a:r>
            <a:endParaRPr lang="de-CH" sz="1600" b="0" strike="noStrike" spc="-1">
              <a:latin typeface="Arial"/>
            </a:endParaRPr>
          </a:p>
          <a:p>
            <a:pPr>
              <a:lnSpc>
                <a:spcPts val="2001"/>
              </a:lnSpc>
              <a:buNone/>
              <a:tabLst>
                <a:tab pos="0" algn="l"/>
              </a:tabLst>
            </a:pPr>
            <a:endParaRPr lang="de-CH" sz="16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Research Objectives</a:t>
            </a:r>
            <a:endParaRPr lang="de-CH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/>
          </p:nvPr>
        </p:nvSpPr>
        <p:spPr>
          <a:xfrm>
            <a:off x="540000" y="280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Code Ownership Patterns: The Evolution of GitHub Actions' YAML Configurations</a:t>
            </a:r>
            <a:endParaRPr lang="de-CH" sz="12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540000" y="680400"/>
            <a:ext cx="7018200" cy="40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ts val="3200"/>
              </a:lnSpc>
              <a:buNone/>
            </a:pPr>
            <a:r>
              <a:rPr lang="en-US" sz="2800" b="0" strike="noStrike" spc="-1">
                <a:solidFill>
                  <a:srgbClr val="E6002E"/>
                </a:solidFill>
                <a:latin typeface="Arial"/>
              </a:rPr>
              <a:t>Methodology</a:t>
            </a:r>
            <a:endParaRPr lang="de-CH" sz="2800" b="0" strike="noStrike" spc="-1">
              <a:latin typeface="Arial"/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40640" y="1990440"/>
            <a:ext cx="7486560" cy="3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Created tool to collect commits from 14 GitHub repositories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0" y="1764000"/>
            <a:ext cx="9179280" cy="3239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pic>
        <p:nvPicPr>
          <p:cNvPr id="165" name="Grafik 164"/>
          <p:cNvPicPr/>
          <p:nvPr/>
        </p:nvPicPr>
        <p:blipFill>
          <a:blip r:embed="rId2"/>
          <a:stretch/>
        </p:blipFill>
        <p:spPr>
          <a:xfrm>
            <a:off x="1224000" y="1076040"/>
            <a:ext cx="6094440" cy="399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hteck 165"/>
          <p:cNvSpPr/>
          <p:nvPr/>
        </p:nvSpPr>
        <p:spPr>
          <a:xfrm>
            <a:off x="5364720" y="0"/>
            <a:ext cx="3779280" cy="3203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540000" y="172800"/>
            <a:ext cx="7018200" cy="17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de-CH" sz="1200" b="0" strike="noStrike" spc="-1" dirty="0">
              <a:latin typeface="Arial"/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440640" y="1990440"/>
            <a:ext cx="7486560" cy="31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Created tool to collect commits from 14 GitHub repositories</a:t>
            </a:r>
            <a:endParaRPr lang="de-CH" sz="1600" b="0" strike="noStrike" spc="-1">
              <a:latin typeface="Arial"/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0" y="1800000"/>
            <a:ext cx="9143280" cy="3203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CH"/>
          </a:p>
        </p:txBody>
      </p:sp>
      <p:graphicFrame>
        <p:nvGraphicFramePr>
          <p:cNvPr id="170" name="Tabelle 169"/>
          <p:cNvGraphicFramePr/>
          <p:nvPr>
            <p:extLst>
              <p:ext uri="{D42A27DB-BD31-4B8C-83A1-F6EECF244321}">
                <p14:modId xmlns:p14="http://schemas.microsoft.com/office/powerpoint/2010/main" val="2299432980"/>
              </p:ext>
            </p:extLst>
          </p:nvPr>
        </p:nvGraphicFramePr>
        <p:xfrm>
          <a:off x="690273" y="95991"/>
          <a:ext cx="7980840" cy="4919760"/>
        </p:xfrm>
        <a:graphic>
          <a:graphicData uri="http://schemas.openxmlformats.org/drawingml/2006/table">
            <a:tbl>
              <a:tblPr/>
              <a:tblGrid>
                <a:gridCol w="20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7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1" strike="noStrike" spc="-1" dirty="0">
                          <a:latin typeface="Arial"/>
                        </a:rPr>
                        <a:t>Repository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1" strike="noStrike" spc="-1">
                          <a:latin typeface="Arial"/>
                        </a:rPr>
                        <a:t>commits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1" strike="noStrike" spc="-1">
                          <a:latin typeface="Arial"/>
                        </a:rPr>
                        <a:t>authors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1" strike="noStrike" spc="-1">
                          <a:latin typeface="Arial"/>
                        </a:rPr>
                        <a:t>yml commits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1" strike="noStrike" spc="-1">
                          <a:latin typeface="Arial"/>
                        </a:rPr>
                        <a:t>yml authors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 dirty="0">
                          <a:latin typeface="Arial"/>
                        </a:rPr>
                        <a:t>Azure Docs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779'876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17'351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89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 dirty="0">
                          <a:latin typeface="Arial"/>
                        </a:rPr>
                        <a:t>Core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353'152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7'139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1'018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44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 dirty="0" err="1">
                          <a:latin typeface="Arial"/>
                        </a:rPr>
                        <a:t>Pytorch</a:t>
                      </a:r>
                      <a:endParaRPr lang="de-CH" sz="14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342'885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6'149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40'182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303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Flutter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255'656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3'114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435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29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Tensorflow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197'339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6'218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334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46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VS Code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161'264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4'197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1'709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99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React Native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78'949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5'173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221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nextJs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78'900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5'467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2'434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React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45'913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3'915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133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30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Langchain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39'519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3'403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976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48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Powertoys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27'167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749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141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21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Keras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24'293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2'321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81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17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create-react-app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16'141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2'854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185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38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stable-diffusion-web-ui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11'157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1'117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26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>
                          <a:latin typeface="Arial"/>
                        </a:rPr>
                        <a:t>11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1" strike="noStrike" spc="-1">
                          <a:latin typeface="Arial"/>
                        </a:rPr>
                        <a:t>Total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2'412'211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69'167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b="0" strike="noStrike" spc="-1">
                          <a:latin typeface="Arial"/>
                        </a:rPr>
                        <a:t>47'960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CH" sz="1400" b="0" strike="noStrike" spc="-1" dirty="0">
                          <a:latin typeface="Arial"/>
                        </a:rPr>
                        <a:t>813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732</Words>
  <Application>Microsoft Office PowerPoint</Application>
  <PresentationFormat>Bildschirmpräsentation (16:9)</PresentationFormat>
  <Paragraphs>198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PowerPoint-Präsentation</vt:lpstr>
      <vt:lpstr>Seminar Software Engineering</vt:lpstr>
      <vt:lpstr>Importance of code ownership in GA</vt:lpstr>
      <vt:lpstr>What is GitHub Actions?</vt:lpstr>
      <vt:lpstr>Importance of code ownership in GA</vt:lpstr>
      <vt:lpstr>Importance of code ownership in GA</vt:lpstr>
      <vt:lpstr>Research Objectives</vt:lpstr>
      <vt:lpstr>Methodology</vt:lpstr>
      <vt:lpstr>PowerPoint-Präsentation</vt:lpstr>
      <vt:lpstr>Methodology</vt:lpstr>
      <vt:lpstr>Results</vt:lpstr>
      <vt:lpstr>Results</vt:lpstr>
      <vt:lpstr>Results</vt:lpstr>
      <vt:lpstr>Results</vt:lpstr>
      <vt:lpstr>Discussion</vt:lpstr>
      <vt:lpstr>Results</vt:lpstr>
      <vt:lpstr>Results</vt:lpstr>
      <vt:lpstr>Results</vt:lpstr>
      <vt:lpstr>Results</vt:lpstr>
      <vt:lpstr>Discussion</vt:lpstr>
      <vt:lpstr>Results</vt:lpstr>
      <vt:lpstr>Discussion</vt:lpstr>
      <vt:lpstr>Summary</vt:lpstr>
      <vt:lpstr>Backup Slides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Microsoft Office-Benutzer</dc:creator>
  <dc:description/>
  <cp:lastModifiedBy>Dür, Michael Hermann (STUDENTS)</cp:lastModifiedBy>
  <cp:revision>42</cp:revision>
  <cp:lastPrinted>2018-05-01T08:16:01Z</cp:lastPrinted>
  <dcterms:created xsi:type="dcterms:W3CDTF">2018-11-06T13:36:41Z</dcterms:created>
  <dcterms:modified xsi:type="dcterms:W3CDTF">2023-12-21T16:52:26Z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  <property fmtid="{D5CDD505-2E9C-101B-9397-08002B2CF9AE}" pid="5" name="Notes">
    <vt:i4>1</vt:i4>
  </property>
  <property fmtid="{D5CDD505-2E9C-101B-9397-08002B2CF9AE}" pid="6" name="PresentationFormat">
    <vt:lpwstr>Bildschirmpräsentation (16:9)</vt:lpwstr>
  </property>
  <property fmtid="{D5CDD505-2E9C-101B-9397-08002B2CF9AE}" pid="7" name="Slides">
    <vt:i4>13</vt:i4>
  </property>
</Properties>
</file>