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9" r:id="rId2"/>
    <p:sldId id="300" r:id="rId3"/>
    <p:sldId id="304" r:id="rId4"/>
    <p:sldId id="306" r:id="rId5"/>
    <p:sldId id="295" r:id="rId6"/>
    <p:sldId id="307" r:id="rId7"/>
    <p:sldId id="296" r:id="rId8"/>
    <p:sldId id="297" r:id="rId9"/>
    <p:sldId id="258" r:id="rId10"/>
    <p:sldId id="259" r:id="rId11"/>
    <p:sldId id="29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9144000" cy="6858000" type="screen4x3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09" autoAdjust="0"/>
  </p:normalViewPr>
  <p:slideViewPr>
    <p:cSldViewPr>
      <p:cViewPr varScale="1">
        <p:scale>
          <a:sx n="56" d="100"/>
          <a:sy n="56" d="100"/>
        </p:scale>
        <p:origin x="9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25" cy="497205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93" y="0"/>
            <a:ext cx="2949525" cy="497205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93AFEF-917B-4FB6-81BE-14DA10B8C224}" type="datetimeFigureOut">
              <a:rPr lang="en-IE"/>
              <a:pPr>
                <a:defRPr/>
              </a:pPr>
              <a:t>08/09/2018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302"/>
            <a:ext cx="2949525" cy="497205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IE"/>
              <a:t>Java LinkedList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93" y="9445302"/>
            <a:ext cx="2949525" cy="497205"/>
          </a:xfrm>
          <a:prstGeom prst="rect">
            <a:avLst/>
          </a:prstGeom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DEEE45B-A412-4F2E-8FFF-E99F2234D2C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5090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25" cy="497205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93" y="0"/>
            <a:ext cx="2949525" cy="497205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9079C7-E51B-4F7B-90A0-CB8BE084DFE9}" type="datetimeFigureOut">
              <a:rPr lang="en-IE"/>
              <a:pPr>
                <a:defRPr/>
              </a:pPr>
              <a:t>08/09/2018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8" tIns="45919" rIns="91838" bIns="45919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3" y="4723448"/>
            <a:ext cx="5445767" cy="4474845"/>
          </a:xfrm>
          <a:prstGeom prst="rect">
            <a:avLst/>
          </a:prstGeom>
        </p:spPr>
        <p:txBody>
          <a:bodyPr vert="horz" lIns="91838" tIns="45919" rIns="91838" bIns="4591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302"/>
            <a:ext cx="2949525" cy="497205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IE"/>
              <a:t>Java LinkedList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93" y="9445302"/>
            <a:ext cx="2949525" cy="497205"/>
          </a:xfrm>
          <a:prstGeom prst="rect">
            <a:avLst/>
          </a:prstGeom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0BB7DB-1986-45EC-97F9-005BC8E9547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99942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625" indent="-285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435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5647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4859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4070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3282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2494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1705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C4BF5-08F9-4C83-B83C-CCAF8D32A1C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625" indent="-285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435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5647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4859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4070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3282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2494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1705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Java LinkedList</a:t>
            </a:r>
          </a:p>
        </p:txBody>
      </p:sp>
    </p:spTree>
    <p:extLst>
      <p:ext uri="{BB962C8B-B14F-4D97-AF65-F5344CB8AC3E}">
        <p14:creationId xmlns:p14="http://schemas.microsoft.com/office/powerpoint/2010/main" val="69495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From:</a:t>
            </a:r>
          </a:p>
          <a:p>
            <a:endParaRPr lang="en-IE" dirty="0" smtClean="0"/>
          </a:p>
          <a:p>
            <a:r>
              <a:rPr lang="en-IE" dirty="0" smtClean="0"/>
              <a:t>http://www.codejava.net/java-core/collections/overview-of-java-collections-framework-api-uml-diagram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Java LinkedList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0BB7DB-1986-45EC-97F9-005BC8E95477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588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From:</a:t>
            </a:r>
          </a:p>
          <a:p>
            <a:r>
              <a:rPr lang="en-IE" dirty="0" smtClean="0"/>
              <a:t>https://docs.oracle.com/javase/8/docs/technotes/guides/collections/overview.html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Java LinkedList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0BB7DB-1986-45EC-97F9-005BC8E95477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07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625" indent="-285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435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5647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4859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4070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3282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2494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1705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D43529-75E8-448E-87F3-9F5B0E9A0E41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Answer:</a:t>
            </a:r>
            <a:r>
              <a:rPr lang="en-US" altLang="en-US" dirty="0" smtClean="0"/>
              <a:t> Yes, for two reasons. You need to store the node </a:t>
            </a:r>
            <a:br>
              <a:rPr lang="en-US" altLang="en-US" dirty="0" smtClean="0"/>
            </a:br>
            <a:r>
              <a:rPr lang="en-US" altLang="en-US" dirty="0" smtClean="0"/>
              <a:t>   references, and each node is a separate object. (There is a </a:t>
            </a:r>
            <a:br>
              <a:rPr lang="en-US" altLang="en-US" dirty="0" smtClean="0"/>
            </a:br>
            <a:r>
              <a:rPr lang="en-US" altLang="en-US" dirty="0" smtClean="0"/>
              <a:t>   fixed overhead to store each object in the virtual machine.) 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Answer:</a:t>
            </a:r>
            <a:r>
              <a:rPr lang="en-US" altLang="en-US" dirty="0" smtClean="0"/>
              <a:t> An integer index can be used to access any array </a:t>
            </a:r>
            <a:br>
              <a:rPr lang="en-US" altLang="en-US" dirty="0" smtClean="0"/>
            </a:br>
            <a:r>
              <a:rPr lang="en-US" altLang="en-US" dirty="0" smtClean="0"/>
              <a:t>   location.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7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625" indent="-285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435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5647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4859" indent="-22801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4070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3282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2494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1705" indent="-2280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Java LinkedList</a:t>
            </a:r>
          </a:p>
        </p:txBody>
      </p:sp>
    </p:spTree>
    <p:extLst>
      <p:ext uri="{BB962C8B-B14F-4D97-AF65-F5344CB8AC3E}">
        <p14:creationId xmlns:p14="http://schemas.microsoft.com/office/powerpoint/2010/main" val="90327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024F5-FD02-422F-B001-BCF5D8FBF16B}" type="datetime1">
              <a:rPr lang="en-IE" smtClean="0"/>
              <a:t>08/09/2018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E96F-F6F3-4D5C-BE7A-A575E0F6B2E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482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4C996-3ACD-4CDD-B48B-C98B2F82EE2F}" type="datetime1">
              <a:rPr lang="en-IE" smtClean="0"/>
              <a:t>08/09/2018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98332-BE78-4934-A7C3-79B9D389AD6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2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C4029-F724-4153-AFAD-D01521FB6D71}" type="datetime1">
              <a:rPr lang="en-IE" smtClean="0"/>
              <a:t>08/09/2018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C064-55E2-44C2-9573-93B2FB4CFA3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20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C593-5366-4F21-B95F-75213D0F63F8}" type="datetime1">
              <a:rPr lang="en-IE" smtClean="0"/>
              <a:t>08/09/2018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CEA5C-73DA-4160-9231-6D0AA57B5A0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775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5E04-219A-4426-8A15-E49A50FCCFCC}" type="datetime1">
              <a:rPr lang="en-IE" smtClean="0"/>
              <a:t>08/09/2018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F7CDC-31FC-4FCF-8BCA-D854D3351CE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51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BC5F8-894F-4DB2-A94C-2458F63C0673}" type="datetime1">
              <a:rPr lang="en-IE" smtClean="0"/>
              <a:t>08/09/2018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9C4E0-1662-4B26-88E7-27DF08F7AC5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80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3968C-E447-454A-AD34-657959A3770B}" type="datetime1">
              <a:rPr lang="en-IE" smtClean="0"/>
              <a:t>08/09/2018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3B2AC-1FA9-44F0-B24E-EBE115644C3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4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86861-7ABF-4168-863B-52B43C953F37}" type="datetime1">
              <a:rPr lang="en-IE" smtClean="0"/>
              <a:t>08/09/2018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8C5B-1DF0-4202-9B62-4333C008CE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3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4B09-4DE3-4EAF-96F5-F199B6C3AED8}" type="datetime1">
              <a:rPr lang="en-IE" smtClean="0"/>
              <a:t>08/09/2018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AC810-7E11-45A2-A8D7-2BBCA7918DA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17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70CF-DDC8-4B11-843F-5B9E1C5428D9}" type="datetime1">
              <a:rPr lang="en-IE" smtClean="0"/>
              <a:t>08/09/2018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C106C-757A-4EB6-9750-0300D2EC7B4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672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BFFB5-C30C-4E8B-A084-C98B5E6CAE86}" type="datetime1">
              <a:rPr lang="en-IE" smtClean="0"/>
              <a:t>08/09/2018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A729-80BF-49A4-B9F1-079ACD0EFBF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669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E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E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BA522B8-77F0-4A56-9155-D7530AFDA000}" type="datetime1">
              <a:rPr lang="en-IE" smtClean="0"/>
              <a:t>08/09/2018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CA17218-FB88-4BE8-84B4-27A3BC4AA1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ArrayDeque.html" TargetMode="External"/><Relationship Id="rId3" Type="http://schemas.openxmlformats.org/officeDocument/2006/relationships/hyperlink" Target="https://docs.oracle.com/javase/8/docs/api/java/util/HashSet.html" TargetMode="External"/><Relationship Id="rId7" Type="http://schemas.openxmlformats.org/officeDocument/2006/relationships/hyperlink" Target="https://docs.oracle.com/javase/8/docs/api/java/util/LinkedL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ArrayList.html" TargetMode="External"/><Relationship Id="rId11" Type="http://schemas.openxmlformats.org/officeDocument/2006/relationships/hyperlink" Target="https://docs.oracle.com/javase/8/docs/api/java/util/LinkedHashMap.html" TargetMode="External"/><Relationship Id="rId5" Type="http://schemas.openxmlformats.org/officeDocument/2006/relationships/hyperlink" Target="https://docs.oracle.com/javase/8/docs/api/java/util/LinkedHashSet.html" TargetMode="External"/><Relationship Id="rId10" Type="http://schemas.openxmlformats.org/officeDocument/2006/relationships/hyperlink" Target="https://docs.oracle.com/javase/8/docs/api/java/util/TreeMap.html" TargetMode="External"/><Relationship Id="rId4" Type="http://schemas.openxmlformats.org/officeDocument/2006/relationships/hyperlink" Target="https://docs.oracle.com/javase/8/docs/api/java/util/TreeSet.html" TargetMode="External"/><Relationship Id="rId9" Type="http://schemas.openxmlformats.org/officeDocument/2006/relationships/hyperlink" Target="https://docs.oracle.com/javase/8/docs/api/java/util/HashMa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 Goals of this Section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To learn how to use the linked list provided in the standard library – LinkedList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To be able to use iterators to traverse linked lists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Note: LinkedList and ArrayList are both implementations of List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List Iterator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ListIterator</a:t>
            </a:r>
            <a:r>
              <a:rPr lang="en-US" altLang="en-US" sz="2400">
                <a:latin typeface="Arial" panose="020B0604020202020204" pitchFamily="34" charset="0"/>
              </a:rPr>
              <a:t> type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Gives access to elements inside a linked list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Encapsulates a position anywhere inside the linked list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Protects the linked list while giving access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43529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5419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>
          <a:xfrm>
            <a:off x="1752600" y="274638"/>
            <a:ext cx="7086600" cy="715962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Using Iterators</a:t>
            </a:r>
          </a:p>
        </p:txBody>
      </p:sp>
      <p:sp>
        <p:nvSpPr>
          <p:cNvPr id="12293" name="Content Placeholder 9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Think of an iterator as pointing </a:t>
            </a:r>
            <a:r>
              <a:rPr lang="en-US" altLang="en-US" sz="2800" b="1" smtClean="0"/>
              <a:t>between</a:t>
            </a:r>
            <a:r>
              <a:rPr lang="en-US" altLang="en-US" sz="2800" smtClean="0"/>
              <a:t> two elements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457200" y="38862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800" kern="0" dirty="0">
              <a:latin typeface="+mn-lt"/>
              <a:ea typeface="ＭＳ Ｐゴシック" panose="020B0600070205080204" pitchFamily="34" charset="-128"/>
            </a:endParaRPr>
          </a:p>
          <a:p>
            <a:pPr marL="342900" indent="-342900">
              <a:spcBef>
                <a:spcPts val="3672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ea typeface="ＭＳ Ｐゴシック" panose="020B0600070205080204" pitchFamily="34" charset="-128"/>
              </a:rPr>
              <a:t>Note that the generic type for the </a:t>
            </a:r>
            <a:r>
              <a:rPr lang="en-US" sz="2800" kern="0" dirty="0">
                <a:latin typeface="Consolas" pitchFamily="49" charset="0"/>
                <a:ea typeface="ＭＳ Ｐゴシック" panose="020B0600070205080204" pitchFamily="34" charset="-128"/>
              </a:rPr>
              <a:t>listIterator</a:t>
            </a:r>
            <a:r>
              <a:rPr lang="en-US" sz="2800" kern="0" dirty="0">
                <a:latin typeface="+mn-lt"/>
                <a:ea typeface="ＭＳ Ｐゴシック" panose="020B0600070205080204" pitchFamily="34" charset="-128"/>
              </a:rPr>
              <a:t> must match the generic type of the </a:t>
            </a:r>
            <a:r>
              <a:rPr lang="en-US" sz="2800" kern="0" dirty="0">
                <a:latin typeface="Consolas" pitchFamily="49" charset="0"/>
                <a:ea typeface="ＭＳ Ｐゴシック" panose="020B0600070205080204" pitchFamily="34" charset="-128"/>
              </a:rPr>
              <a:t>LinkedList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14400" y="3352800"/>
            <a:ext cx="2590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iterator.next();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14400" y="4038600"/>
            <a:ext cx="2590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nsolas" panose="020B0609020204030204" pitchFamily="49" charset="0"/>
              </a:rPr>
              <a:t>iterator.add(</a:t>
            </a:r>
            <a:r>
              <a:rPr lang="ja-JP" altLang="en-US" sz="1800">
                <a:latin typeface="Consolas" panose="020B0609020204030204" pitchFamily="49" charset="0"/>
              </a:rPr>
              <a:t>“</a:t>
            </a:r>
            <a:r>
              <a:rPr lang="en-US" altLang="ja-JP" sz="1800">
                <a:latin typeface="Consolas" panose="020B0609020204030204" pitchFamily="49" charset="0"/>
              </a:rPr>
              <a:t>J</a:t>
            </a:r>
            <a:r>
              <a:rPr lang="ja-JP" altLang="en-US" sz="1800">
                <a:latin typeface="Consolas" panose="020B0609020204030204" pitchFamily="49" charset="0"/>
              </a:rPr>
              <a:t>”</a:t>
            </a:r>
            <a:r>
              <a:rPr lang="en-US" altLang="ja-JP" sz="1800">
                <a:latin typeface="Consolas" panose="020B0609020204030204" pitchFamily="49" charset="0"/>
              </a:rPr>
              <a:t>);</a:t>
            </a:r>
            <a:endParaRPr lang="en-US" sz="1800">
              <a:latin typeface="Consolas" panose="020B0609020204030204" pitchFamily="49" charset="0"/>
            </a:endParaRPr>
          </a:p>
        </p:txBody>
      </p:sp>
      <p:pic>
        <p:nvPicPr>
          <p:cNvPr id="122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33607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14400" y="2133600"/>
            <a:ext cx="6400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ListIterator&lt;String&gt; iter = myList.listIterator()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12299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12300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62FDD376-5EA8-4F0E-B544-EC90D64C9C6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AC810-7E11-45A2-A8D7-2BBCA7918DA3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List Iterator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Think of an iterator as pointing between two elements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Analogy: like the cursor in a word processor points between two characters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listIterator</a:t>
            </a:r>
            <a:r>
              <a:rPr lang="en-US" altLang="en-US" sz="2400">
                <a:latin typeface="Arial" panose="020B0604020202020204" pitchFamily="34" charset="0"/>
              </a:rPr>
              <a:t> method of the </a:t>
            </a:r>
            <a:r>
              <a:rPr lang="en-US" altLang="en-US" sz="2000">
                <a:latin typeface="Courier New" panose="02070309020205020404" pitchFamily="49" charset="0"/>
              </a:rPr>
              <a:t>LinkedList</a:t>
            </a:r>
            <a:r>
              <a:rPr lang="en-US" altLang="en-US" sz="2400">
                <a:latin typeface="Arial" panose="020B0604020202020204" pitchFamily="34" charset="0"/>
              </a:rPr>
              <a:t> class gets a list iterator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/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LinkedList&lt;String&gt; employeeNames = . . .; ListIterator&lt;String&gt; iterator =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  employeeNames.listIterator();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List Iterator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Initially, the iterator points before the first element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next</a:t>
            </a:r>
            <a:r>
              <a:rPr lang="en-US" altLang="en-US" sz="2400">
                <a:latin typeface="Arial" panose="020B0604020202020204" pitchFamily="34" charset="0"/>
              </a:rPr>
              <a:t> method moves the iterator 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</a:rPr>
              <a:t/>
            </a:r>
            <a:br>
              <a:rPr lang="en-US" altLang="en-US" sz="1000">
                <a:latin typeface="Arial" panose="020B0604020202020204" pitchFamily="34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iterator.next</a:t>
            </a:r>
            <a:r>
              <a:rPr lang="en-US" altLang="en-US" sz="2400">
                <a:latin typeface="Arial" panose="020B0604020202020204" pitchFamily="34" charset="0"/>
              </a:rPr>
              <a:t>();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next</a:t>
            </a:r>
            <a:r>
              <a:rPr lang="en-US" altLang="en-US" sz="2400">
                <a:latin typeface="Arial" panose="020B0604020202020204" pitchFamily="34" charset="0"/>
              </a:rPr>
              <a:t> throws a </a:t>
            </a:r>
            <a:r>
              <a:rPr lang="en-US" altLang="en-US" sz="2000">
                <a:latin typeface="Courier New" panose="02070309020205020404" pitchFamily="49" charset="0"/>
              </a:rPr>
              <a:t>NoSuchElementException</a:t>
            </a:r>
            <a:r>
              <a:rPr lang="en-US" altLang="en-US" sz="2400">
                <a:latin typeface="Arial" panose="020B0604020202020204" pitchFamily="34" charset="0"/>
              </a:rPr>
              <a:t> if you are already past the end of the list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>
                <a:latin typeface="Courier New" panose="02070309020205020404" pitchFamily="49" charset="0"/>
              </a:rPr>
              <a:t>hasNext</a:t>
            </a:r>
            <a:r>
              <a:rPr lang="en-US" altLang="en-US" sz="2400">
                <a:latin typeface="Arial" panose="020B0604020202020204" pitchFamily="34" charset="0"/>
              </a:rPr>
              <a:t> returns true if there is a next element 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</a:rPr>
              <a:t/>
            </a:r>
            <a:br>
              <a:rPr lang="en-US" altLang="en-US" sz="1000">
                <a:latin typeface="Arial" panose="020B0604020202020204" pitchFamily="34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if (iterator.hasNext())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iterator.next();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List Iterator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next</a:t>
            </a:r>
            <a:r>
              <a:rPr lang="en-US" altLang="en-US" sz="2400">
                <a:latin typeface="Arial" panose="020B0604020202020204" pitchFamily="34" charset="0"/>
              </a:rPr>
              <a:t> method returns the element that the iterator is passing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/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while iterator.hasNext()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{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String name = iterator.next();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i="1">
                <a:latin typeface="Courier New" panose="02070309020205020404" pitchFamily="49" charset="0"/>
              </a:rPr>
              <a:t>Do something with</a:t>
            </a:r>
            <a:r>
              <a:rPr lang="en-US" altLang="en-US" sz="2000">
                <a:latin typeface="Courier New" panose="02070309020205020404" pitchFamily="49" charset="0"/>
              </a:rPr>
              <a:t> name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Shorthand</a:t>
            </a:r>
            <a:r>
              <a:rPr lang="en-US" altLang="en-US" sz="1800">
                <a:latin typeface="Arial" panose="020B0604020202020204" pitchFamily="34" charset="0"/>
              </a:rPr>
              <a:t>: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for (String name : employeeNames)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{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i="1">
                <a:latin typeface="Courier New" panose="02070309020205020404" pitchFamily="49" charset="0"/>
              </a:rPr>
              <a:t>Do something with</a:t>
            </a:r>
            <a:r>
              <a:rPr lang="en-US" altLang="en-US" sz="2000">
                <a:latin typeface="Courier New" panose="02070309020205020404" pitchFamily="49" charset="0"/>
              </a:rPr>
              <a:t> name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}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Behind the scenes, the for loop uses an iterator to visit all list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List Iterator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09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 err="1">
                <a:latin typeface="Courier New" panose="02070309020205020404" pitchFamily="49" charset="0"/>
              </a:rPr>
              <a:t>LinkedList</a:t>
            </a:r>
            <a:r>
              <a:rPr lang="en-US" altLang="en-US" sz="2400" dirty="0">
                <a:latin typeface="Arial" panose="020B0604020202020204" pitchFamily="34" charset="0"/>
              </a:rPr>
              <a:t> is a </a:t>
            </a:r>
            <a:r>
              <a:rPr lang="en-US" altLang="en-US" sz="2400" i="1" dirty="0">
                <a:latin typeface="Arial" panose="020B0604020202020204" pitchFamily="34" charset="0"/>
              </a:rPr>
              <a:t>doubly linked list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 dirty="0">
                <a:latin typeface="Arial" panose="020B0604020202020204" pitchFamily="34" charset="0"/>
              </a:rPr>
              <a:t>Node stores two links: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lvl="2" eaLnBrk="1" hangingPunct="1">
              <a:spcBef>
                <a:spcPct val="0"/>
              </a:spcBef>
              <a:buFontTx/>
              <a:buChar char="o"/>
            </a:pPr>
            <a:r>
              <a:rPr lang="en-US" altLang="en-US" sz="1800" dirty="0">
                <a:latin typeface="Arial" panose="020B0604020202020204" pitchFamily="34" charset="0"/>
              </a:rPr>
              <a:t>One to the next element, and </a:t>
            </a:r>
          </a:p>
          <a:p>
            <a:pPr lvl="2" eaLnBrk="1" hangingPunct="1">
              <a:spcBef>
                <a:spcPct val="0"/>
              </a:spcBef>
              <a:buFontTx/>
              <a:buChar char="o"/>
            </a:pPr>
            <a:r>
              <a:rPr lang="en-US" altLang="en-US" sz="1800" dirty="0">
                <a:latin typeface="Arial" panose="020B0604020202020204" pitchFamily="34" charset="0"/>
              </a:rPr>
              <a:t>One to the previous element </a:t>
            </a:r>
          </a:p>
          <a:p>
            <a:pPr lvl="1" eaLnBrk="1" hangingPunct="1">
              <a:spcBef>
                <a:spcPct val="0"/>
              </a:spcBef>
              <a:buFontTx/>
              <a:buChar char="o"/>
            </a:pPr>
            <a:r>
              <a:rPr lang="en-GB" altLang="en-US" sz="1800" i="1" dirty="0" err="1">
                <a:latin typeface="Arial" panose="020B0604020202020204" pitchFamily="34" charset="0"/>
              </a:rPr>
              <a:t>LinkedList</a:t>
            </a:r>
            <a:r>
              <a:rPr lang="en-GB" altLang="en-US" sz="1800" i="1" dirty="0">
                <a:latin typeface="Arial" panose="020B0604020202020204" pitchFamily="34" charset="0"/>
              </a:rPr>
              <a:t> has two references :</a:t>
            </a:r>
          </a:p>
          <a:p>
            <a:pPr lvl="2" eaLnBrk="1" hangingPunct="1">
              <a:spcBef>
                <a:spcPct val="0"/>
              </a:spcBef>
              <a:buFontTx/>
              <a:buChar char="o"/>
            </a:pPr>
            <a:r>
              <a:rPr lang="en-GB" altLang="en-US" sz="1800" i="1" dirty="0">
                <a:latin typeface="Arial" panose="020B0604020202020204" pitchFamily="34" charset="0"/>
              </a:rPr>
              <a:t>One to first element</a:t>
            </a:r>
          </a:p>
          <a:p>
            <a:pPr lvl="2" eaLnBrk="1" hangingPunct="1">
              <a:spcBef>
                <a:spcPct val="0"/>
              </a:spcBef>
              <a:buFontTx/>
              <a:buChar char="o"/>
            </a:pPr>
            <a:r>
              <a:rPr lang="en-GB" altLang="en-US" sz="1800" i="1" dirty="0">
                <a:latin typeface="Arial" panose="020B0604020202020204" pitchFamily="34" charset="0"/>
              </a:rPr>
              <a:t>One to last element</a:t>
            </a:r>
            <a:endParaRPr lang="en-US" altLang="en-US" sz="1800" i="1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0"/>
              </a:spcBef>
              <a:buFontTx/>
              <a:buChar char="o"/>
            </a:pPr>
            <a:endParaRPr lang="en-US" altLang="en-US" sz="1800" i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To move the list position backwards, use: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 dirty="0" err="1">
                <a:latin typeface="Courier New" panose="02070309020205020404" pitchFamily="49" charset="0"/>
              </a:rPr>
              <a:t>hasPrevious</a:t>
            </a:r>
            <a:r>
              <a:rPr lang="en-US" altLang="en-US" sz="2000" i="1" dirty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 dirty="0">
                <a:latin typeface="Courier New" panose="02070309020205020404" pitchFamily="49" charset="0"/>
              </a:rPr>
              <a:t>previous</a:t>
            </a:r>
            <a:r>
              <a:rPr lang="en-US" altLang="en-US" sz="2000" i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Adding and Removing from a LinkedList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add</a:t>
            </a:r>
            <a:r>
              <a:rPr lang="en-US" altLang="en-US" sz="2400">
                <a:latin typeface="Arial" panose="020B0604020202020204" pitchFamily="34" charset="0"/>
              </a:rPr>
              <a:t> method: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Adds an object after the iterator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Moves the iterator position past the new element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iterator.add("Juliet");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Adding and Removing from a LinkedList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remove</a:t>
            </a:r>
            <a:r>
              <a:rPr lang="en-US" altLang="en-US" sz="2400">
                <a:latin typeface="Arial" panose="020B0604020202020204" pitchFamily="34" charset="0"/>
              </a:rPr>
              <a:t> method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Removes and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Returns the object that was returned by the last call to </a:t>
            </a:r>
            <a:r>
              <a:rPr lang="en-US" altLang="en-US" sz="2000" i="1">
                <a:latin typeface="Courier New" panose="02070309020205020404" pitchFamily="49" charset="0"/>
              </a:rPr>
              <a:t>next</a:t>
            </a:r>
            <a:r>
              <a:rPr lang="en-US" altLang="en-US" sz="2000" i="1">
                <a:latin typeface="Arial" panose="020B0604020202020204" pitchFamily="34" charset="0"/>
              </a:rPr>
              <a:t> or </a:t>
            </a:r>
            <a:r>
              <a:rPr lang="en-US" altLang="en-US" sz="2000" i="1">
                <a:latin typeface="Courier New" panose="02070309020205020404" pitchFamily="49" charset="0"/>
              </a:rPr>
              <a:t>previous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//Remove all names that fulfill a certain condition while (iterator.hasNext())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{ 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String name = iterator.next(); 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if (name </a:t>
            </a:r>
            <a:r>
              <a:rPr lang="en-US" altLang="en-US" sz="1800" i="1">
                <a:latin typeface="Courier New" panose="02070309020205020404" pitchFamily="49" charset="0"/>
              </a:rPr>
              <a:t>fulfills condition</a:t>
            </a:r>
            <a:r>
              <a:rPr lang="en-US" altLang="en-US" sz="1800">
                <a:latin typeface="Courier New" panose="02070309020205020404" pitchFamily="49" charset="0"/>
              </a:rPr>
              <a:t>) 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iterator.remove(); }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Be careful when calling </a:t>
            </a:r>
            <a:r>
              <a:rPr lang="en-US" altLang="en-US" sz="2000">
                <a:latin typeface="Courier New" panose="02070309020205020404" pitchFamily="49" charset="0"/>
              </a:rPr>
              <a:t>remove</a:t>
            </a:r>
            <a:r>
              <a:rPr lang="en-US" altLang="en-US" sz="2400">
                <a:latin typeface="Arial" panose="020B0604020202020204" pitchFamily="34" charset="0"/>
              </a:rPr>
              <a:t>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It can be called only once after calling </a:t>
            </a:r>
            <a:r>
              <a:rPr lang="en-US" altLang="en-US" sz="2000" i="1">
                <a:latin typeface="Courier New" panose="02070309020205020404" pitchFamily="49" charset="0"/>
              </a:rPr>
              <a:t>next</a:t>
            </a:r>
            <a:r>
              <a:rPr lang="en-US" altLang="en-US" sz="2000" i="1">
                <a:latin typeface="Arial" panose="020B0604020202020204" pitchFamily="34" charset="0"/>
              </a:rPr>
              <a:t> or </a:t>
            </a:r>
            <a:r>
              <a:rPr lang="en-US" altLang="en-US" sz="2000" i="1">
                <a:latin typeface="Courier New" panose="02070309020205020404" pitchFamily="49" charset="0"/>
              </a:rPr>
              <a:t>previous</a:t>
            </a:r>
            <a:r>
              <a:rPr lang="en-US" altLang="en-US" sz="2000" i="1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You cannot call it immediately after a call to </a:t>
            </a:r>
            <a:r>
              <a:rPr lang="en-US" altLang="en-US" sz="2000" i="1">
                <a:latin typeface="Courier New" panose="02070309020205020404" pitchFamily="49" charset="0"/>
              </a:rPr>
              <a:t>add</a:t>
            </a:r>
            <a:r>
              <a:rPr lang="en-US" altLang="en-US" sz="2000" i="1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If you call it improperly, it throws an </a:t>
            </a:r>
            <a:r>
              <a:rPr lang="en-US" altLang="en-US" sz="2000" i="1">
                <a:latin typeface="Courier New" panose="02070309020205020404" pitchFamily="49" charset="0"/>
              </a:rPr>
              <a:t>IllegalStateException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Sample Program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ListTester</a:t>
            </a:r>
            <a:r>
              <a:rPr lang="en-US" altLang="en-US" sz="2400">
                <a:latin typeface="Arial" panose="020B0604020202020204" pitchFamily="34" charset="0"/>
              </a:rPr>
              <a:t> is a sample program that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Inserts strings into a list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Iterates through the list, adding and removing elements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Prints the list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ListTester.java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01: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>
                <a:latin typeface="Courier New" panose="02070309020205020404" pitchFamily="49" charset="0"/>
              </a:rPr>
              <a:t> java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util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LinkedList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02: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>
                <a:latin typeface="Courier New" panose="02070309020205020404" pitchFamily="49" charset="0"/>
              </a:rPr>
              <a:t> java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util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ListIterator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03: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04: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/**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05: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   A program that tests the LinkedList class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06: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*/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07: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>
                <a:latin typeface="Courier New" panose="02070309020205020404" pitchFamily="49" charset="0"/>
              </a:rPr>
              <a:t> ListTester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08: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09:</a:t>
            </a: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main(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1600">
                <a:latin typeface="Courier New" panose="02070309020205020404" pitchFamily="49" charset="0"/>
              </a:rPr>
              <a:t> args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10:</a:t>
            </a: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11:</a:t>
            </a:r>
            <a:r>
              <a:rPr lang="en-US" altLang="en-US" sz="1600">
                <a:latin typeface="Courier New" panose="02070309020205020404" pitchFamily="49" charset="0"/>
              </a:rPr>
              <a:t>       LinkedList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>
                <a:latin typeface="Courier New" panose="02070309020205020404" pitchFamily="49" charset="0"/>
              </a:rPr>
              <a:t> staff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>
                <a:latin typeface="Courier New" panose="02070309020205020404" pitchFamily="49" charset="0"/>
              </a:rPr>
              <a:t> LinkedList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&gt;();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12: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"Diana"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13: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"Harry"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14: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"Romeo"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15:</a:t>
            </a:r>
            <a:r>
              <a:rPr lang="en-US" altLang="en-US" sz="1600">
                <a:latin typeface="Courier New" panose="02070309020205020404" pitchFamily="49" charset="0"/>
              </a:rPr>
              <a:t>      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.addLast(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"Tom"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16: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17: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| in the comments indicates the iterator position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18: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19:</a:t>
            </a:r>
            <a:r>
              <a:rPr lang="en-US" altLang="en-US" sz="1600">
                <a:latin typeface="Courier New" panose="02070309020205020404" pitchFamily="49" charset="0"/>
              </a:rPr>
              <a:t>       ListIterator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>
                <a:latin typeface="Courier New" panose="02070309020205020404" pitchFamily="49" charset="0"/>
              </a:rPr>
              <a:t> iterator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20:</a:t>
            </a:r>
            <a:r>
              <a:rPr lang="en-US" altLang="en-US" sz="1600">
                <a:latin typeface="Courier New" panose="02070309020205020404" pitchFamily="49" charset="0"/>
              </a:rPr>
              <a:t>     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>
                <a:latin typeface="Courier New" panose="02070309020205020404" pitchFamily="49" charset="0"/>
              </a:rPr>
              <a:t>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.listIterator();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|DHRT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21: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D|HRT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22: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DH|RT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7543800" y="5943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Continued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Collections Framework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z="2800" dirty="0" smtClean="0"/>
              <a:t>Each collection class implements an interface from a hierarchy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dirty="0" smtClean="0"/>
              <a:t>Each class is designed for a specific type of storage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CEA5C-73DA-4160-9231-6D0AA57B5A0C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91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ListTester.java  (cont.)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885825"/>
            <a:ext cx="9144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23: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24: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Add more elements after second element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25: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26: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"Juliet"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DHJ|RT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27: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"Nina"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DHJN|RT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28: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29: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DHJNR|T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30: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31: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Remove last traversed element 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32: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33:</a:t>
            </a:r>
            <a:r>
              <a:rPr lang="en-US" altLang="en-US" sz="1600">
                <a:latin typeface="Courier New" panose="02070309020205020404" pitchFamily="49" charset="0"/>
              </a:rPr>
              <a:t>       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.remove();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DHJN|T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34:</a:t>
            </a:r>
            <a:r>
              <a:rPr lang="en-US" altLang="en-US" sz="1600">
                <a:latin typeface="Courier New" panose="02070309020205020404" pitchFamily="49" charset="0"/>
              </a:rPr>
              <a:t>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35: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7A9ECD"/>
                </a:solidFill>
                <a:latin typeface="Courier New" panose="02070309020205020404" pitchFamily="49" charset="0"/>
              </a:rPr>
              <a:t>// Print all elements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36: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37:</a:t>
            </a:r>
            <a:r>
              <a:rPr lang="en-US" altLang="en-US" sz="1600">
                <a:latin typeface="Courier New" panose="02070309020205020404" pitchFamily="49" charset="0"/>
              </a:rPr>
              <a:t>       </a:t>
            </a:r>
            <a:r>
              <a:rPr lang="en-US" altLang="en-US" sz="1600">
                <a:solidFill>
                  <a:srgbClr val="D05B76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>
                <a:latin typeface="Courier New" panose="02070309020205020404" pitchFamily="49" charset="0"/>
              </a:rPr>
              <a:t>String name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1600">
                <a:latin typeface="Courier New" panose="02070309020205020404" pitchFamily="49" charset="0"/>
              </a:rPr>
              <a:t> staff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38:</a:t>
            </a:r>
            <a:r>
              <a:rPr lang="en-US" altLang="en-US" sz="1600">
                <a:latin typeface="Courier New" panose="02070309020205020404" pitchFamily="49" charset="0"/>
              </a:rPr>
              <a:t>          System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.print(</a:t>
            </a:r>
            <a:r>
              <a:rPr lang="en-US" altLang="en-US" sz="1600">
                <a:latin typeface="Courier New" panose="02070309020205020404" pitchFamily="49" charset="0"/>
              </a:rPr>
              <a:t>iterator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.next()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 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39:</a:t>
            </a:r>
            <a:r>
              <a:rPr lang="en-US" altLang="en-US" sz="1600">
                <a:latin typeface="Courier New" panose="02070309020205020404" pitchFamily="49" charset="0"/>
              </a:rPr>
              <a:t>       System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40:</a:t>
            </a:r>
            <a:r>
              <a:rPr lang="en-US" altLang="en-US" sz="1600">
                <a:latin typeface="Courier New" panose="02070309020205020404" pitchFamily="49" charset="0"/>
              </a:rPr>
              <a:t>       System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00A99D"/>
                </a:solidFill>
                <a:latin typeface="Courier New" panose="02070309020205020404" pitchFamily="49" charset="0"/>
              </a:rPr>
              <a:t>"Expected: Diana Harry Juliet Nina Tom"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41:</a:t>
            </a: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6CB8"/>
                </a:solidFill>
                <a:latin typeface="Courier New" panose="02070309020205020404" pitchFamily="49" charset="0"/>
              </a:rPr>
              <a:t>42: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Self Check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Do linked lists take more storage space than arrays of the same size?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Arial" panose="020B0604020202020204" pitchFamily="34" charset="0"/>
              </a:rPr>
              <a:t>Why don't we need iterators with arrays?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 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of the Java Collections Framework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7285"/>
            <a:ext cx="8229600" cy="447179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CEA5C-73DA-4160-9231-6D0AA57B5A0C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3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E" dirty="0" smtClean="0"/>
              <a:t>The general purpose implementations are summarized in the following table (Java 8):</a:t>
            </a:r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92101"/>
              </p:ext>
            </p:extLst>
          </p:nvPr>
        </p:nvGraphicFramePr>
        <p:xfrm>
          <a:off x="251520" y="2204864"/>
          <a:ext cx="8892480" cy="3456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32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Interface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Hash Table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Resizable Array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Balanced Tree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Linked List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Hash Table + Linked List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Set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3"/>
                        </a:rPr>
                        <a:t>HashSet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4"/>
                        </a:rPr>
                        <a:t>TreeSet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5"/>
                        </a:rPr>
                        <a:t>LinkedHashSet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List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6"/>
                        </a:rPr>
                        <a:t>ArrayList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7"/>
                        </a:rPr>
                        <a:t>LinkedList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Deque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8"/>
                        </a:rPr>
                        <a:t>ArrayDeque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7"/>
                        </a:rPr>
                        <a:t>LinkedList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>
                          <a:effectLst/>
                        </a:rPr>
                        <a:t>Map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9"/>
                        </a:rPr>
                        <a:t>HashMap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>
                          <a:effectLst/>
                          <a:hlinkClick r:id="rId10"/>
                        </a:rPr>
                        <a:t>TreeMap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 </a:t>
                      </a:r>
                      <a:endParaRPr lang="en-I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000" u="none" strike="noStrike" dirty="0" err="1">
                          <a:effectLst/>
                          <a:hlinkClick r:id="rId11"/>
                        </a:rPr>
                        <a:t>LinkedHashMap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CEA5C-73DA-4160-9231-6D0AA57B5A0C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1752600" y="274638"/>
            <a:ext cx="7086600" cy="715962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Lists and Sets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3276600" y="5029200"/>
            <a:ext cx="43434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 altLang="en-US" sz="2000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list</a:t>
            </a:r>
            <a:r>
              <a:rPr lang="en-US" altLang="en-US" sz="20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is a collection that maintains the order of its elements.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458200" cy="37338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mtClean="0"/>
              <a:t>Ordered Lists</a:t>
            </a:r>
          </a:p>
          <a:p>
            <a:pPr lvl="1" eaLnBrk="1" hangingPunct="1">
              <a:spcBef>
                <a:spcPts val="8600"/>
              </a:spcBef>
            </a:pPr>
            <a:r>
              <a:rPr lang="en-US" altLang="en-US" smtClean="0">
                <a:latin typeface="Consolas" panose="020B0609020204030204" pitchFamily="49" charset="0"/>
              </a:rPr>
              <a:t>ArrayList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/>
              <a:t>Stores a list of items in a dynamically sized array</a:t>
            </a:r>
          </a:p>
          <a:p>
            <a:pPr lvl="1" eaLnBrk="1" hangingPunct="1">
              <a:spcBef>
                <a:spcPts val="2000"/>
              </a:spcBef>
            </a:pPr>
            <a:r>
              <a:rPr lang="en-US" altLang="en-US" smtClean="0">
                <a:latin typeface="Consolas" panose="020B0609020204030204" pitchFamily="49" charset="0"/>
              </a:rPr>
              <a:t>LinkedList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/>
              <a:t>Allows speedy insertion and removal of items from the list</a:t>
            </a:r>
          </a:p>
          <a:p>
            <a:pPr lvl="2" eaLnBrk="1" hangingPunct="1"/>
            <a:endParaRPr lang="en-US" altLang="en-US" smtClean="0"/>
          </a:p>
        </p:txBody>
      </p:sp>
      <p:pic>
        <p:nvPicPr>
          <p:cNvPr id="717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/>
          <a:stretch>
            <a:fillRect/>
          </a:stretch>
        </p:blipFill>
        <p:spPr bwMode="auto">
          <a:xfrm>
            <a:off x="4267200" y="1447800"/>
            <a:ext cx="33289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7175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A5067417-B86E-4578-8039-6117652C285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AC810-7E11-45A2-A8D7-2BBCA7918DA3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Linked 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 dirty="0" err="1">
                <a:latin typeface="Courier New" panose="02070309020205020404" pitchFamily="49" charset="0"/>
              </a:rPr>
              <a:t>LinkedList</a:t>
            </a:r>
            <a:r>
              <a:rPr lang="en-US" altLang="en-US" sz="2800" dirty="0">
                <a:latin typeface="Arial" panose="020B0604020202020204" pitchFamily="34" charset="0"/>
              </a:rPr>
              <a:t> is a </a:t>
            </a:r>
            <a:r>
              <a:rPr lang="en-US" altLang="en-US" sz="2800" i="1" dirty="0">
                <a:latin typeface="Arial" panose="020B0604020202020204" pitchFamily="34" charset="0"/>
              </a:rPr>
              <a:t>doubly linked </a:t>
            </a:r>
            <a:r>
              <a:rPr lang="en-US" altLang="en-US" sz="2800" i="1" dirty="0" smtClean="0">
                <a:latin typeface="Arial" panose="020B0604020202020204" pitchFamily="34" charset="0"/>
              </a:rPr>
              <a:t>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i="1" dirty="0" smtClean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i="1" dirty="0" smtClean="0">
                <a:latin typeface="Arial" panose="020B0604020202020204" pitchFamily="34" charset="0"/>
              </a:rPr>
              <a:t>Node </a:t>
            </a:r>
            <a:r>
              <a:rPr lang="en-US" altLang="en-US" i="1" dirty="0">
                <a:latin typeface="Arial" panose="020B0604020202020204" pitchFamily="34" charset="0"/>
              </a:rPr>
              <a:t>stores two links: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800" dirty="0" smtClean="0">
                <a:latin typeface="Arial" panose="020B0604020202020204" pitchFamily="34" charset="0"/>
              </a:rPr>
              <a:t>One </a:t>
            </a:r>
            <a:r>
              <a:rPr lang="en-US" altLang="en-US" sz="2800" dirty="0">
                <a:latin typeface="Arial" panose="020B0604020202020204" pitchFamily="34" charset="0"/>
              </a:rPr>
              <a:t>to the next element, and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One to the previous element </a:t>
            </a:r>
            <a:endParaRPr lang="en-US" altLang="en-US" sz="2800" dirty="0" smtClean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0"/>
              </a:spcBef>
              <a:buFontTx/>
              <a:buChar char="o"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i="1" dirty="0" err="1" smtClean="0">
                <a:latin typeface="Arial" panose="020B0604020202020204" pitchFamily="34" charset="0"/>
              </a:rPr>
              <a:t>LinkedList</a:t>
            </a:r>
            <a:r>
              <a:rPr lang="en-GB" altLang="en-US" i="1" dirty="0" smtClean="0">
                <a:latin typeface="Arial" panose="020B0604020202020204" pitchFamily="34" charset="0"/>
              </a:rPr>
              <a:t> </a:t>
            </a:r>
            <a:r>
              <a:rPr lang="en-GB" altLang="en-US" i="1" dirty="0">
                <a:latin typeface="Arial" panose="020B0604020202020204" pitchFamily="34" charset="0"/>
              </a:rPr>
              <a:t>has two references :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en-US" sz="2800" i="1" dirty="0" smtClean="0">
                <a:latin typeface="Arial" panose="020B0604020202020204" pitchFamily="34" charset="0"/>
              </a:rPr>
              <a:t> </a:t>
            </a:r>
            <a:r>
              <a:rPr lang="en-GB" altLang="en-US" sz="2800" dirty="0" smtClean="0">
                <a:latin typeface="Arial" panose="020B0604020202020204" pitchFamily="34" charset="0"/>
              </a:rPr>
              <a:t>first (or head) </a:t>
            </a:r>
            <a:r>
              <a:rPr lang="en-GB" altLang="en-US" sz="2800" dirty="0">
                <a:latin typeface="Arial" panose="020B0604020202020204" pitchFamily="34" charset="0"/>
              </a:rPr>
              <a:t>to first element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en-US" sz="2800" dirty="0" smtClean="0">
                <a:latin typeface="Arial" panose="020B0604020202020204" pitchFamily="34" charset="0"/>
              </a:rPr>
              <a:t> last </a:t>
            </a:r>
            <a:r>
              <a:rPr lang="en-GB" altLang="en-US" sz="2800" dirty="0">
                <a:latin typeface="Arial" panose="020B0604020202020204" pitchFamily="34" charset="0"/>
              </a:rPr>
              <a:t>to last element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CEA5C-73DA-4160-9231-6D0AA57B5A0C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30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752600" y="274638"/>
            <a:ext cx="7086600" cy="715962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15.2  Linked Lists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z="2800" smtClean="0"/>
              <a:t>Linked lists use references to maintain an ordered lists of </a:t>
            </a:r>
            <a:r>
              <a:rPr lang="ja-JP" altLang="en-US" sz="2800" smtClean="0"/>
              <a:t>‘</a:t>
            </a:r>
            <a:r>
              <a:rPr lang="en-US" altLang="ja-JP" sz="2800" smtClean="0"/>
              <a:t>nodes</a:t>
            </a:r>
            <a:r>
              <a:rPr lang="ja-JP" altLang="en-US" sz="2800" smtClean="0"/>
              <a:t>’</a:t>
            </a:r>
            <a:endParaRPr lang="en-US" altLang="ja-JP" sz="2800" smtClean="0"/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/>
              <a:t>The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head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of the list references the first node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/>
              <a:t>Each node has a value and a reference to the next node</a:t>
            </a:r>
          </a:p>
          <a:p>
            <a:pPr lvl="1" eaLnBrk="1" hangingPunct="1">
              <a:spcBef>
                <a:spcPts val="200"/>
              </a:spcBef>
            </a:pPr>
            <a:endParaRPr lang="en-US" altLang="en-US" sz="2400" smtClean="0"/>
          </a:p>
          <a:p>
            <a:pPr lvl="1" eaLnBrk="1" hangingPunct="1">
              <a:spcBef>
                <a:spcPts val="200"/>
              </a:spcBef>
            </a:pPr>
            <a:endParaRPr lang="en-US" altLang="en-US" sz="2400" smtClean="0"/>
          </a:p>
          <a:p>
            <a:pPr lvl="1" eaLnBrk="1" hangingPunct="1">
              <a:spcBef>
                <a:spcPts val="200"/>
              </a:spcBef>
            </a:pPr>
            <a:endParaRPr lang="en-US" altLang="en-US" sz="2400" smtClean="0"/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/>
              <a:t>They can be used to implement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/>
              <a:t>A </a:t>
            </a:r>
            <a:r>
              <a:rPr lang="en-US" altLang="en-US" smtClean="0">
                <a:latin typeface="Consolas" panose="020B0609020204030204" pitchFamily="49" charset="0"/>
              </a:rPr>
              <a:t>List</a:t>
            </a:r>
            <a:r>
              <a:rPr lang="en-US" altLang="en-US" smtClean="0"/>
              <a:t> Interface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/>
              <a:t>A </a:t>
            </a:r>
            <a:r>
              <a:rPr lang="en-US" altLang="en-US" smtClean="0">
                <a:latin typeface="Consolas" panose="020B0609020204030204" pitchFamily="49" charset="0"/>
              </a:rPr>
              <a:t>Queue</a:t>
            </a:r>
            <a:r>
              <a:rPr lang="en-US" altLang="en-US" smtClean="0"/>
              <a:t> Interface</a:t>
            </a:r>
          </a:p>
          <a:p>
            <a:pPr lvl="1" eaLnBrk="1" hangingPunct="1"/>
            <a:endParaRPr lang="en-US" altLang="en-US" sz="2400" smtClean="0"/>
          </a:p>
        </p:txBody>
      </p:sp>
      <p:pic>
        <p:nvPicPr>
          <p:cNvPr id="819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>
            <a:fillRect/>
          </a:stretch>
        </p:blipFill>
        <p:spPr bwMode="auto">
          <a:xfrm>
            <a:off x="5562600" y="4419600"/>
            <a:ext cx="3079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owchart: Process 9"/>
          <p:cNvSpPr/>
          <p:nvPr/>
        </p:nvSpPr>
        <p:spPr>
          <a:xfrm>
            <a:off x="5562600" y="5410200"/>
            <a:ext cx="685800" cy="1143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8077200" y="5562600"/>
            <a:ext cx="685800" cy="914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199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8200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A77A941E-46B0-4DAD-979E-B6781C2649C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201" name="Picture 1" descr="bjlo_ch15_fig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5562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AC810-7E11-45A2-A8D7-2BBCA7918DA3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1752600" y="274638"/>
            <a:ext cx="7086600" cy="715962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Linked Lists Operations</a:t>
            </a:r>
          </a:p>
        </p:txBody>
      </p:sp>
      <p:sp>
        <p:nvSpPr>
          <p:cNvPr id="9219" name="Content Placeholder 6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5334000" cy="51054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z="2800" smtClean="0"/>
              <a:t>Efficient Operations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/>
              <a:t>Insertion of a node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z="2000" smtClean="0"/>
              <a:t>Find the elements it goes between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z="2000" smtClean="0"/>
              <a:t>Remap the references</a:t>
            </a:r>
            <a:endParaRPr lang="en-US" altLang="en-US" smtClean="0"/>
          </a:p>
          <a:p>
            <a:pPr lvl="1" eaLnBrk="1" hangingPunct="1">
              <a:spcBef>
                <a:spcPts val="200"/>
              </a:spcBef>
            </a:pPr>
            <a:endParaRPr lang="en-US" altLang="en-US" sz="2400" smtClean="0"/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/>
              <a:t>Removal of a node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z="2000" smtClean="0"/>
              <a:t>Find the element to remove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z="2000" smtClean="0"/>
              <a:t>Remap neighbor</a:t>
            </a:r>
            <a:r>
              <a:rPr lang="en-US" altLang="ja-JP" sz="2000" smtClean="0"/>
              <a:t>’s references</a:t>
            </a:r>
          </a:p>
          <a:p>
            <a:pPr lvl="1" eaLnBrk="1" hangingPunct="1">
              <a:spcBef>
                <a:spcPts val="200"/>
              </a:spcBef>
            </a:pPr>
            <a:endParaRPr lang="en-US" altLang="en-US" sz="2400" smtClean="0"/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/>
              <a:t>Visiting all elements in order</a:t>
            </a:r>
          </a:p>
          <a:p>
            <a:pPr lvl="1" eaLnBrk="1" hangingPunct="1">
              <a:spcBef>
                <a:spcPts val="200"/>
              </a:spcBef>
            </a:pPr>
            <a:endParaRPr lang="en-US" altLang="en-US" sz="2400" smtClean="0"/>
          </a:p>
          <a:p>
            <a:pPr eaLnBrk="1" hangingPunct="1">
              <a:spcBef>
                <a:spcPts val="200"/>
              </a:spcBef>
            </a:pPr>
            <a:r>
              <a:rPr lang="en-US" altLang="en-US" sz="2400" smtClean="0"/>
              <a:t>Inefficient Operations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en-US" sz="2000" smtClean="0"/>
              <a:t>Random access</a:t>
            </a:r>
          </a:p>
        </p:txBody>
      </p:sp>
      <p:sp>
        <p:nvSpPr>
          <p:cNvPr id="9220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9221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2BA4D04D-DE52-4991-9E5F-1A075038C0E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9222" name="Picture 2" descr="bjlo_ch15_fig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0861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3" descr="bjlo_ch15_fig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05200"/>
            <a:ext cx="3238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AC810-7E11-45A2-A8D7-2BBCA7918DA3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Java's </a:t>
            </a:r>
            <a:r>
              <a:rPr lang="en-US" altLang="en-US" sz="2000" b="1">
                <a:solidFill>
                  <a:srgbClr val="333333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 class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Generic class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i="1">
                <a:latin typeface="Arial" panose="020B0604020202020204" pitchFamily="34" charset="0"/>
              </a:rPr>
              <a:t>Specify type of elements in angle brackets: </a:t>
            </a:r>
            <a:r>
              <a:rPr lang="en-US" altLang="en-US" sz="2000" i="1">
                <a:latin typeface="Courier New" panose="02070309020205020404" pitchFamily="49" charset="0"/>
              </a:rPr>
              <a:t>LinkedList&lt;Product</a:t>
            </a:r>
            <a:r>
              <a:rPr lang="en-US" altLang="en-US" sz="2000" i="1">
                <a:latin typeface="Arial" panose="020B0604020202020204" pitchFamily="34" charset="0"/>
              </a:rPr>
              <a:t>&gt;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Package: </a:t>
            </a:r>
            <a:r>
              <a:rPr lang="en-US" altLang="en-US" sz="2000">
                <a:latin typeface="Courier New" panose="02070309020205020404" pitchFamily="49" charset="0"/>
              </a:rPr>
              <a:t>java.util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Easy access to first and last elements with methods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void addFirst(E obj)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void addLast(E obj)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E getFirst()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E getLast()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E removeFirst()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E removeLast()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0E96F-F6F3-4D5C-BE7A-A575E0F6B2E6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957</Words>
  <Application>Microsoft Office PowerPoint</Application>
  <PresentationFormat>On-screen Show (4:3)</PresentationFormat>
  <Paragraphs>238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PowerPoint Presentation</vt:lpstr>
      <vt:lpstr>Collections Framework Diagram</vt:lpstr>
      <vt:lpstr>Overview of the Java Collections Framework</vt:lpstr>
      <vt:lpstr>PowerPoint Presentation</vt:lpstr>
      <vt:lpstr>Lists and Sets</vt:lpstr>
      <vt:lpstr>Linked List</vt:lpstr>
      <vt:lpstr>15.2  Linked Lists</vt:lpstr>
      <vt:lpstr>Linked Lists Operations</vt:lpstr>
      <vt:lpstr>PowerPoint Presentation</vt:lpstr>
      <vt:lpstr>PowerPoint Presentation</vt:lpstr>
      <vt:lpstr>Using Iterators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Services</dc:creator>
  <cp:lastModifiedBy>Cathryn Casey</cp:lastModifiedBy>
  <cp:revision>19</cp:revision>
  <cp:lastPrinted>2018-09-08T10:26:24Z</cp:lastPrinted>
  <dcterms:created xsi:type="dcterms:W3CDTF">2012-10-02T11:29:34Z</dcterms:created>
  <dcterms:modified xsi:type="dcterms:W3CDTF">2018-09-08T11:51:21Z</dcterms:modified>
</cp:coreProperties>
</file>