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7" r:id="rId2"/>
    <p:sldId id="259" r:id="rId3"/>
    <p:sldId id="286" r:id="rId4"/>
    <p:sldId id="326" r:id="rId5"/>
    <p:sldId id="327" r:id="rId6"/>
    <p:sldId id="298" r:id="rId7"/>
    <p:sldId id="299" r:id="rId8"/>
    <p:sldId id="300" r:id="rId9"/>
    <p:sldId id="330" r:id="rId10"/>
    <p:sldId id="331" r:id="rId11"/>
    <p:sldId id="313" r:id="rId12"/>
    <p:sldId id="311" r:id="rId13"/>
    <p:sldId id="314" r:id="rId14"/>
    <p:sldId id="261" r:id="rId15"/>
    <p:sldId id="262" r:id="rId16"/>
    <p:sldId id="263" r:id="rId17"/>
    <p:sldId id="264" r:id="rId18"/>
    <p:sldId id="324" r:id="rId19"/>
    <p:sldId id="325" r:id="rId20"/>
    <p:sldId id="278" r:id="rId21"/>
    <p:sldId id="265" r:id="rId22"/>
    <p:sldId id="267" r:id="rId23"/>
    <p:sldId id="268" r:id="rId24"/>
    <p:sldId id="266" r:id="rId25"/>
    <p:sldId id="270" r:id="rId26"/>
    <p:sldId id="271" r:id="rId27"/>
    <p:sldId id="272" r:id="rId28"/>
    <p:sldId id="273" r:id="rId29"/>
    <p:sldId id="274" r:id="rId30"/>
    <p:sldId id="287" r:id="rId31"/>
    <p:sldId id="288" r:id="rId32"/>
    <p:sldId id="328" r:id="rId33"/>
    <p:sldId id="294" r:id="rId34"/>
    <p:sldId id="289" r:id="rId35"/>
    <p:sldId id="291" r:id="rId36"/>
    <p:sldId id="290" r:id="rId37"/>
    <p:sldId id="292" r:id="rId38"/>
    <p:sldId id="275" r:id="rId39"/>
    <p:sldId id="276" r:id="rId40"/>
    <p:sldId id="315" r:id="rId41"/>
    <p:sldId id="316" r:id="rId42"/>
    <p:sldId id="321" r:id="rId43"/>
    <p:sldId id="322" r:id="rId44"/>
    <p:sldId id="323" r:id="rId45"/>
  </p:sldIdLst>
  <p:sldSz cx="9144000" cy="6858000" type="screen4x3"/>
  <p:notesSz cx="6769100" cy="9906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474" autoAdjust="0"/>
  </p:normalViewPr>
  <p:slideViewPr>
    <p:cSldViewPr>
      <p:cViewPr varScale="1">
        <p:scale>
          <a:sx n="59" d="100"/>
          <a:sy n="59" d="100"/>
        </p:scale>
        <p:origin x="84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33700" cy="4953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GB"/>
          </a:p>
        </p:txBody>
      </p:sp>
      <p:sp>
        <p:nvSpPr>
          <p:cNvPr id="28675" name="Rectangle 3"/>
          <p:cNvSpPr>
            <a:spLocks noGrp="1" noChangeArrowheads="1"/>
          </p:cNvSpPr>
          <p:nvPr>
            <p:ph type="dt" sz="quarter" idx="1"/>
          </p:nvPr>
        </p:nvSpPr>
        <p:spPr bwMode="auto">
          <a:xfrm>
            <a:off x="3833813" y="0"/>
            <a:ext cx="2933700" cy="4953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GB"/>
          </a:p>
        </p:txBody>
      </p:sp>
      <p:sp>
        <p:nvSpPr>
          <p:cNvPr id="28676" name="Rectangle 4"/>
          <p:cNvSpPr>
            <a:spLocks noGrp="1" noChangeArrowheads="1"/>
          </p:cNvSpPr>
          <p:nvPr>
            <p:ph type="ftr" sz="quarter" idx="2"/>
          </p:nvPr>
        </p:nvSpPr>
        <p:spPr bwMode="auto">
          <a:xfrm>
            <a:off x="0" y="9409113"/>
            <a:ext cx="2933700" cy="4953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GB"/>
          </a:p>
        </p:txBody>
      </p:sp>
      <p:sp>
        <p:nvSpPr>
          <p:cNvPr id="28677" name="Rectangle 5"/>
          <p:cNvSpPr>
            <a:spLocks noGrp="1" noChangeArrowheads="1"/>
          </p:cNvSpPr>
          <p:nvPr>
            <p:ph type="sldNum" sz="quarter" idx="3"/>
          </p:nvPr>
        </p:nvSpPr>
        <p:spPr bwMode="auto">
          <a:xfrm>
            <a:off x="3833813" y="9409113"/>
            <a:ext cx="2933700" cy="4953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7DF2D2A-7761-4E29-B63A-925379FF5D34}" type="slidenum">
              <a:rPr lang="en-GB"/>
              <a:pPr>
                <a:defRPr/>
              </a:pPr>
              <a:t>‹#›</a:t>
            </a:fld>
            <a:endParaRPr lang="en-GB"/>
          </a:p>
        </p:txBody>
      </p:sp>
    </p:spTree>
    <p:extLst>
      <p:ext uri="{BB962C8B-B14F-4D97-AF65-F5344CB8AC3E}">
        <p14:creationId xmlns:p14="http://schemas.microsoft.com/office/powerpoint/2010/main" val="2503202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33700" cy="4953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099" name="Rectangle 3"/>
          <p:cNvSpPr>
            <a:spLocks noGrp="1" noChangeArrowheads="1"/>
          </p:cNvSpPr>
          <p:nvPr>
            <p:ph type="dt" idx="1"/>
          </p:nvPr>
        </p:nvSpPr>
        <p:spPr bwMode="auto">
          <a:xfrm>
            <a:off x="3833813" y="0"/>
            <a:ext cx="2933700" cy="4953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052" name="Rectangle 4"/>
          <p:cNvSpPr>
            <a:spLocks noGrp="1" noRot="1" noChangeAspect="1" noChangeArrowheads="1" noTextEdit="1"/>
          </p:cNvSpPr>
          <p:nvPr>
            <p:ph type="sldImg" idx="2"/>
          </p:nvPr>
        </p:nvSpPr>
        <p:spPr bwMode="auto">
          <a:xfrm>
            <a:off x="908050" y="742950"/>
            <a:ext cx="4953000"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76275" y="4705350"/>
            <a:ext cx="5416550" cy="44577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409113"/>
            <a:ext cx="2933700" cy="4953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103" name="Rectangle 7"/>
          <p:cNvSpPr>
            <a:spLocks noGrp="1" noChangeArrowheads="1"/>
          </p:cNvSpPr>
          <p:nvPr>
            <p:ph type="sldNum" sz="quarter" idx="5"/>
          </p:nvPr>
        </p:nvSpPr>
        <p:spPr bwMode="auto">
          <a:xfrm>
            <a:off x="3833813" y="9409113"/>
            <a:ext cx="2933700" cy="4953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3EF7E64-3E23-442C-84CC-6CB3FD760BE0}" type="slidenum">
              <a:rPr lang="en-US"/>
              <a:pPr>
                <a:defRPr/>
              </a:pPr>
              <a:t>‹#›</a:t>
            </a:fld>
            <a:endParaRPr lang="en-US"/>
          </a:p>
        </p:txBody>
      </p:sp>
    </p:spTree>
    <p:extLst>
      <p:ext uri="{BB962C8B-B14F-4D97-AF65-F5344CB8AC3E}">
        <p14:creationId xmlns:p14="http://schemas.microsoft.com/office/powerpoint/2010/main" val="20439298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6E577A-28B5-4FAA-BF23-77AC523761A4}" type="slidenum">
              <a:rPr lang="en-US" altLang="en-US" smtClean="0"/>
              <a:pPr>
                <a:spcBef>
                  <a:spcPct val="0"/>
                </a:spcBef>
              </a:pPr>
              <a:t>1</a:t>
            </a:fld>
            <a:endParaRPr lang="en-US" altLang="en-US"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Multitasking e.g. can print off a report while at the same time browsing the internet</a:t>
            </a:r>
          </a:p>
          <a:p>
            <a:pPr eaLnBrk="1" hangingPunct="1"/>
            <a:r>
              <a:rPr lang="en-GB" altLang="en-US" dirty="0" smtClean="0"/>
              <a:t>e.g. look at Windows Task Manager to see different </a:t>
            </a:r>
            <a:r>
              <a:rPr lang="en-GB" altLang="en-US" i="1" dirty="0" smtClean="0"/>
              <a:t>applications</a:t>
            </a:r>
            <a:r>
              <a:rPr lang="en-GB" altLang="en-US" dirty="0" smtClean="0"/>
              <a:t> that are running</a:t>
            </a:r>
          </a:p>
          <a:p>
            <a:pPr eaLnBrk="1" hangingPunct="1"/>
            <a:r>
              <a:rPr lang="en-GB" altLang="en-US" dirty="0" smtClean="0"/>
              <a:t>And can also see the different </a:t>
            </a:r>
            <a:r>
              <a:rPr lang="en-GB" altLang="en-US" i="1" dirty="0" smtClean="0"/>
              <a:t>processes</a:t>
            </a:r>
            <a:r>
              <a:rPr lang="en-GB" altLang="en-US" dirty="0" smtClean="0"/>
              <a:t> required to run those applications</a:t>
            </a:r>
          </a:p>
          <a:p>
            <a:pPr eaLnBrk="1" hangingPunct="1"/>
            <a:endParaRPr lang="en-GB" altLang="en-US" dirty="0" smtClean="0"/>
          </a:p>
          <a:p>
            <a:pPr eaLnBrk="1" hangingPunct="1"/>
            <a:r>
              <a:rPr lang="en-US" altLang="en-US" dirty="0" smtClean="0"/>
              <a:t>For concurrency in Java 8, see https://docs.oracle.com/javase/tutorial/essential/concurrency/</a:t>
            </a:r>
          </a:p>
          <a:p>
            <a:pPr eaLnBrk="1" hangingPunct="1"/>
            <a:endParaRPr lang="en-US" altLang="en-US" dirty="0" smtClean="0"/>
          </a:p>
          <a:p>
            <a:pPr eaLnBrk="1" hangingPunct="1"/>
            <a:r>
              <a:rPr lang="en-IE" dirty="0" smtClean="0"/>
              <a:t>Java 8 has added some</a:t>
            </a:r>
            <a:r>
              <a:rPr lang="en-IE" baseline="0" dirty="0" smtClean="0"/>
              <a:t> parallel methods to Arrays class e.g. </a:t>
            </a:r>
            <a:r>
              <a:rPr lang="en-IE" dirty="0" smtClean="0"/>
              <a:t>public static void </a:t>
            </a:r>
            <a:r>
              <a:rPr lang="en-IE" dirty="0" err="1" smtClean="0"/>
              <a:t>parallelSort</a:t>
            </a:r>
            <a:r>
              <a:rPr lang="en-IE" dirty="0" smtClean="0"/>
              <a:t>(double[] a)</a:t>
            </a:r>
          </a:p>
          <a:p>
            <a:pPr lvl="1" eaLnBrk="1" hangingPunct="1"/>
            <a:r>
              <a:rPr lang="en-IE" sz="1200" b="0" i="0" kern="1200" smtClean="0">
                <a:solidFill>
                  <a:schemeClr val="tx1"/>
                </a:solidFill>
                <a:effectLst/>
                <a:latin typeface="Arial" panose="020B0604020202020204" pitchFamily="34" charset="0"/>
                <a:ea typeface="+mn-ea"/>
                <a:cs typeface="+mn-cs"/>
              </a:rPr>
              <a:t>- the </a:t>
            </a:r>
            <a:r>
              <a:rPr lang="en-IE" sz="1200" b="0" i="0" kern="1200" dirty="0" smtClean="0">
                <a:solidFill>
                  <a:schemeClr val="tx1"/>
                </a:solidFill>
                <a:effectLst/>
                <a:latin typeface="Arial" panose="020B0604020202020204" pitchFamily="34" charset="0"/>
                <a:ea typeface="+mn-ea"/>
                <a:cs typeface="+mn-cs"/>
              </a:rPr>
              <a:t>sorting algorithm used here is a parallel sort-merge</a:t>
            </a:r>
            <a:endParaRPr lang="en-US" altLang="en-US" dirty="0" smtClean="0"/>
          </a:p>
        </p:txBody>
      </p:sp>
    </p:spTree>
    <p:extLst>
      <p:ext uri="{BB962C8B-B14F-4D97-AF65-F5344CB8AC3E}">
        <p14:creationId xmlns:p14="http://schemas.microsoft.com/office/powerpoint/2010/main" val="2736482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935A1D0-E1B9-4381-BFF5-CE61BF760215}" type="slidenum">
              <a:rPr lang="en-US" altLang="en-US" smtClean="0"/>
              <a:pPr>
                <a:spcBef>
                  <a:spcPct val="0"/>
                </a:spcBef>
              </a:pPr>
              <a:t>26</a:t>
            </a:fld>
            <a:endParaRPr lang="en-US" alt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mtClean="0"/>
              <a:t>In Deitel &amp; Deitel tic-tac- toe uses a synchronised method to validate a move because only one move can be made at a time </a:t>
            </a:r>
          </a:p>
        </p:txBody>
      </p:sp>
    </p:spTree>
    <p:extLst>
      <p:ext uri="{BB962C8B-B14F-4D97-AF65-F5344CB8AC3E}">
        <p14:creationId xmlns:p14="http://schemas.microsoft.com/office/powerpoint/2010/main" val="1081589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n+1 may have been calculated but not assigned</a:t>
            </a:r>
          </a:p>
          <a:p>
            <a:endParaRPr lang="en-US" altLang="en-US" smtClean="0"/>
          </a:p>
        </p:txBody>
      </p:sp>
    </p:spTree>
    <p:extLst>
      <p:ext uri="{BB962C8B-B14F-4D97-AF65-F5344CB8AC3E}">
        <p14:creationId xmlns:p14="http://schemas.microsoft.com/office/powerpoint/2010/main" val="2714401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A4F4782-3C5D-401F-B95E-B634ADBE5EB5}" type="slidenum">
              <a:rPr lang="en-US" altLang="en-US" smtClean="0"/>
              <a:pPr>
                <a:spcBef>
                  <a:spcPct val="0"/>
                </a:spcBef>
              </a:pPr>
              <a:t>29</a:t>
            </a:fld>
            <a:endParaRPr lang="en-US" alt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dirty="0" smtClean="0"/>
              <a:t>The solution is to put an explicit lock for a piece of code that must be completed without any interruption by other threads. For example, if you'll add the keyword synchronized to the signature of a method, the second thread will not be able to call this method, if the first one is still executing it: </a:t>
            </a:r>
          </a:p>
          <a:p>
            <a:pPr eaLnBrk="1" hangingPunct="1">
              <a:lnSpc>
                <a:spcPct val="90000"/>
              </a:lnSpc>
            </a:pPr>
            <a:r>
              <a:rPr lang="en-US" altLang="en-US" dirty="0" smtClean="0"/>
              <a:t>public synchronized void </a:t>
            </a:r>
            <a:r>
              <a:rPr lang="en-US" altLang="en-US" dirty="0" err="1" smtClean="0"/>
              <a:t>myMethod</a:t>
            </a:r>
            <a:r>
              <a:rPr lang="en-US" altLang="en-US" dirty="0" smtClean="0"/>
              <a:t>(….){?} </a:t>
            </a:r>
          </a:p>
          <a:p>
            <a:pPr eaLnBrk="1" hangingPunct="1">
              <a:lnSpc>
                <a:spcPct val="90000"/>
              </a:lnSpc>
            </a:pPr>
            <a:r>
              <a:rPr lang="en-US" altLang="en-US" dirty="0" smtClean="0"/>
              <a:t>You can also say that a lock is placed on the entire method. </a:t>
            </a:r>
          </a:p>
          <a:p>
            <a:pPr eaLnBrk="1" hangingPunct="1">
              <a:lnSpc>
                <a:spcPct val="90000"/>
              </a:lnSpc>
            </a:pPr>
            <a:endParaRPr lang="en-GB" altLang="en-US" dirty="0" smtClean="0"/>
          </a:p>
          <a:p>
            <a:pPr eaLnBrk="1" hangingPunct="1">
              <a:lnSpc>
                <a:spcPct val="90000"/>
              </a:lnSpc>
            </a:pPr>
            <a:r>
              <a:rPr lang="en-US" altLang="en-US" dirty="0" smtClean="0"/>
              <a:t>Obviously, there is a price for </a:t>
            </a:r>
            <a:r>
              <a:rPr lang="en-US" altLang="en-US" dirty="0" err="1" smtClean="0"/>
              <a:t>synchronisation</a:t>
            </a:r>
            <a:r>
              <a:rPr lang="en-US" altLang="en-US" dirty="0" smtClean="0"/>
              <a:t>: synchronized objects are a little bit slower than non-synchronized ones.</a:t>
            </a:r>
          </a:p>
          <a:p>
            <a:pPr eaLnBrk="1" hangingPunct="1">
              <a:lnSpc>
                <a:spcPct val="90000"/>
              </a:lnSpc>
            </a:pPr>
            <a:r>
              <a:rPr lang="en-US" altLang="en-US" dirty="0" smtClean="0"/>
              <a:t>You should try to minimize the locking time to avoid slowing down your programs. Java allows you to synchronize just a small portion of the code, which is more preferable than synchronizing an entire method.: </a:t>
            </a:r>
          </a:p>
          <a:p>
            <a:pPr eaLnBrk="1" hangingPunct="1">
              <a:lnSpc>
                <a:spcPct val="90000"/>
              </a:lnSpc>
            </a:pPr>
            <a:r>
              <a:rPr lang="en-US" altLang="en-US" dirty="0" smtClean="0"/>
              <a:t>public void </a:t>
            </a:r>
            <a:r>
              <a:rPr lang="en-US" altLang="en-US" dirty="0" err="1" smtClean="0"/>
              <a:t>myMethod</a:t>
            </a:r>
            <a:r>
              <a:rPr lang="en-US" altLang="en-US" dirty="0" smtClean="0"/>
              <a:t>(….){</a:t>
            </a:r>
          </a:p>
          <a:p>
            <a:pPr eaLnBrk="1" hangingPunct="1">
              <a:lnSpc>
                <a:spcPct val="90000"/>
              </a:lnSpc>
            </a:pPr>
            <a:r>
              <a:rPr lang="en-US" altLang="en-US" dirty="0" smtClean="0"/>
              <a:t>   synchronized (this){…}   //in general can have </a:t>
            </a:r>
            <a:r>
              <a:rPr lang="en-US" altLang="en-US" dirty="0" err="1" smtClean="0"/>
              <a:t>synchronised</a:t>
            </a:r>
            <a:r>
              <a:rPr lang="en-US" altLang="en-US" dirty="0" smtClean="0"/>
              <a:t>(</a:t>
            </a:r>
            <a:r>
              <a:rPr lang="en-US" altLang="en-US" dirty="0" err="1" smtClean="0"/>
              <a:t>syncObject</a:t>
            </a:r>
            <a:r>
              <a:rPr lang="en-US" altLang="en-US" dirty="0" smtClean="0"/>
              <a:t>) {….}</a:t>
            </a:r>
          </a:p>
          <a:p>
            <a:pPr eaLnBrk="1" hangingPunct="1">
              <a:lnSpc>
                <a:spcPct val="90000"/>
              </a:lnSpc>
            </a:pPr>
            <a:endParaRPr lang="en-GB" altLang="en-US" dirty="0" smtClean="0"/>
          </a:p>
          <a:p>
            <a:pPr eaLnBrk="1" hangingPunct="1">
              <a:lnSpc>
                <a:spcPct val="90000"/>
              </a:lnSpc>
            </a:pPr>
            <a:r>
              <a:rPr lang="en-GB" altLang="en-US" dirty="0" smtClean="0"/>
              <a:t>i.e. use a synchronised block</a:t>
            </a:r>
            <a:endParaRPr lang="en-US" altLang="en-US" dirty="0" smtClean="0"/>
          </a:p>
          <a:p>
            <a:pPr eaLnBrk="1" hangingPunct="1">
              <a:lnSpc>
                <a:spcPct val="90000"/>
              </a:lnSpc>
            </a:pPr>
            <a:r>
              <a:rPr lang="en-US" altLang="en-US" dirty="0" smtClean="0"/>
              <a:t>When a synchronized block is executed, the object in parenthesis is locked and cannot be used by any other thread until the lock is released. </a:t>
            </a:r>
          </a:p>
        </p:txBody>
      </p:sp>
    </p:spTree>
    <p:extLst>
      <p:ext uri="{BB962C8B-B14F-4D97-AF65-F5344CB8AC3E}">
        <p14:creationId xmlns:p14="http://schemas.microsoft.com/office/powerpoint/2010/main" val="927130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IE" dirty="0" smtClean="0"/>
              <a:t>Deadlock: </a:t>
            </a:r>
            <a:r>
              <a:rPr lang="en-GB" altLang="en-US" dirty="0" smtClean="0"/>
              <a:t>– 2 or more threads waiting for each other to finish. Each thread has a resource that the other thread requires </a:t>
            </a:r>
          </a:p>
          <a:p>
            <a:pPr marL="0" marR="0" indent="0" algn="l" defTabSz="914400" rtl="0" eaLnBrk="0" fontAlgn="base" latinLnBrk="0" hangingPunct="0">
              <a:lnSpc>
                <a:spcPct val="100000"/>
              </a:lnSpc>
              <a:spcBef>
                <a:spcPct val="30000"/>
              </a:spcBef>
              <a:spcAft>
                <a:spcPct val="0"/>
              </a:spcAft>
              <a:buClrTx/>
              <a:buSzTx/>
              <a:buFontTx/>
              <a:buNone/>
              <a:tabLst/>
              <a:defRPr/>
            </a:pPr>
            <a:r>
              <a:rPr lang="en-GB" altLang="en-US" dirty="0" smtClean="0"/>
              <a:t>and neither can finish until it gets the resource</a:t>
            </a:r>
          </a:p>
          <a:p>
            <a:endParaRPr lang="en-IE" dirty="0"/>
          </a:p>
        </p:txBody>
      </p:sp>
      <p:sp>
        <p:nvSpPr>
          <p:cNvPr id="4" name="Slide Number Placeholder 3"/>
          <p:cNvSpPr>
            <a:spLocks noGrp="1"/>
          </p:cNvSpPr>
          <p:nvPr>
            <p:ph type="sldNum" sz="quarter" idx="10"/>
          </p:nvPr>
        </p:nvSpPr>
        <p:spPr/>
        <p:txBody>
          <a:bodyPr/>
          <a:lstStyle/>
          <a:p>
            <a:pPr>
              <a:defRPr/>
            </a:pPr>
            <a:fld id="{B3EF7E64-3E23-442C-84CC-6CB3FD760BE0}" type="slidenum">
              <a:rPr lang="en-US" smtClean="0"/>
              <a:pPr>
                <a:defRPr/>
              </a:pPr>
              <a:t>30</a:t>
            </a:fld>
            <a:endParaRPr lang="en-US"/>
          </a:p>
        </p:txBody>
      </p:sp>
    </p:spTree>
    <p:extLst>
      <p:ext uri="{BB962C8B-B14F-4D97-AF65-F5344CB8AC3E}">
        <p14:creationId xmlns:p14="http://schemas.microsoft.com/office/powerpoint/2010/main" val="697159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See </a:t>
            </a:r>
          </a:p>
          <a:p>
            <a:r>
              <a:rPr lang="en-IE" dirty="0" smtClean="0"/>
              <a:t>http://en.Wikipedia.org/wiki/Producer-consumer</a:t>
            </a:r>
          </a:p>
          <a:p>
            <a:r>
              <a:rPr lang="en-IE" dirty="0" smtClean="0"/>
              <a:t>http://en.Wikipedia.org/wiki/Readers-writers_problem</a:t>
            </a:r>
          </a:p>
          <a:p>
            <a:r>
              <a:rPr lang="en-IE" dirty="0" smtClean="0"/>
              <a:t>http://en.Wikipedia.org/wiki/Dining_philosophers_problem</a:t>
            </a:r>
          </a:p>
          <a:p>
            <a:endParaRPr lang="en-IE" dirty="0"/>
          </a:p>
        </p:txBody>
      </p:sp>
      <p:sp>
        <p:nvSpPr>
          <p:cNvPr id="4" name="Slide Number Placeholder 3"/>
          <p:cNvSpPr>
            <a:spLocks noGrp="1"/>
          </p:cNvSpPr>
          <p:nvPr>
            <p:ph type="sldNum" sz="quarter" idx="10"/>
          </p:nvPr>
        </p:nvSpPr>
        <p:spPr/>
        <p:txBody>
          <a:bodyPr/>
          <a:lstStyle/>
          <a:p>
            <a:pPr>
              <a:defRPr/>
            </a:pPr>
            <a:fld id="{B3EF7E64-3E23-442C-84CC-6CB3FD760BE0}" type="slidenum">
              <a:rPr lang="en-US" smtClean="0"/>
              <a:pPr>
                <a:defRPr/>
              </a:pPr>
              <a:t>32</a:t>
            </a:fld>
            <a:endParaRPr lang="en-US"/>
          </a:p>
        </p:txBody>
      </p:sp>
    </p:spTree>
    <p:extLst>
      <p:ext uri="{BB962C8B-B14F-4D97-AF65-F5344CB8AC3E}">
        <p14:creationId xmlns:p14="http://schemas.microsoft.com/office/powerpoint/2010/main" val="1956908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21FFC48-AC82-4B54-9555-765FAEB38D60}" type="slidenum">
              <a:rPr lang="en-US" altLang="en-US" smtClean="0"/>
              <a:pPr>
                <a:spcBef>
                  <a:spcPct val="0"/>
                </a:spcBef>
              </a:pPr>
              <a:t>35</a:t>
            </a:fld>
            <a:endParaRPr lang="en-US" alt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You can call invokeLater() from any thread to request the event-dispatching thread to run certain code </a:t>
            </a:r>
          </a:p>
        </p:txBody>
      </p:sp>
    </p:spTree>
    <p:extLst>
      <p:ext uri="{BB962C8B-B14F-4D97-AF65-F5344CB8AC3E}">
        <p14:creationId xmlns:p14="http://schemas.microsoft.com/office/powerpoint/2010/main" val="3166320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BCD3D8-4F96-4804-9D99-F3F28DD92E57}" type="slidenum">
              <a:rPr lang="en-US" altLang="en-US" smtClean="0"/>
              <a:pPr>
                <a:spcBef>
                  <a:spcPct val="0"/>
                </a:spcBef>
              </a:pPr>
              <a:t>37</a:t>
            </a:fld>
            <a:endParaRPr lang="en-US" alt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smtClean="0"/>
              <a:t>When you create a timer, you specify how often the timer should perform the operation, and you specify which object is the listener for the timer's action events. Once you start the timer, the action listener's actionPerformed() method is invoked one or more times to perform its operation.</a:t>
            </a:r>
          </a:p>
          <a:p>
            <a:pPr eaLnBrk="1" hangingPunct="1"/>
            <a:endParaRPr lang="en-GB" altLang="en-US" sz="1600" smtClean="0"/>
          </a:p>
          <a:p>
            <a:pPr eaLnBrk="1" hangingPunct="1"/>
            <a:r>
              <a:rPr lang="en-GB" altLang="en-US" sz="1600" smtClean="0"/>
              <a:t>From API documentation:</a:t>
            </a:r>
          </a:p>
          <a:p>
            <a:pPr eaLnBrk="1" hangingPunct="1"/>
            <a:r>
              <a:rPr lang="en-US" altLang="en-US" smtClean="0"/>
              <a:t>int delay = 1000; //milliseconds </a:t>
            </a:r>
          </a:p>
          <a:p>
            <a:pPr eaLnBrk="1" hangingPunct="1"/>
            <a:r>
              <a:rPr lang="en-US" altLang="en-US" smtClean="0"/>
              <a:t>ActionListener taskPerformer = new ActionListener() {</a:t>
            </a:r>
          </a:p>
          <a:p>
            <a:pPr eaLnBrk="1" hangingPunct="1"/>
            <a:r>
              <a:rPr lang="en-US" altLang="en-US" smtClean="0"/>
              <a:t>  public void actionPerformed(ActionEvent evt) { </a:t>
            </a:r>
            <a:r>
              <a:rPr lang="en-US" altLang="en-US" i="1" smtClean="0"/>
              <a:t>//...Perform a task...</a:t>
            </a:r>
            <a:r>
              <a:rPr lang="en-US" altLang="en-US" smtClean="0"/>
              <a:t> } }; </a:t>
            </a:r>
          </a:p>
          <a:p>
            <a:pPr eaLnBrk="1" hangingPunct="1"/>
            <a:r>
              <a:rPr lang="en-US" altLang="en-US" smtClean="0"/>
              <a:t>new Timer(delay, taskPerformer).start(); </a:t>
            </a:r>
            <a:endParaRPr lang="en-US" altLang="en-US" sz="1600" smtClean="0"/>
          </a:p>
          <a:p>
            <a:pPr eaLnBrk="1" hangingPunct="1"/>
            <a:endParaRPr lang="en-US" altLang="en-US" smtClean="0"/>
          </a:p>
        </p:txBody>
      </p:sp>
    </p:spTree>
    <p:extLst>
      <p:ext uri="{BB962C8B-B14F-4D97-AF65-F5344CB8AC3E}">
        <p14:creationId xmlns:p14="http://schemas.microsoft.com/office/powerpoint/2010/main" val="3327103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altLang="en-US" dirty="0" smtClean="0"/>
              <a:t>From the mythological meaning, later rationalised as the acronym "Disk And Execution </a:t>
            </a:r>
            <a:r>
              <a:rPr lang="en-GB" altLang="en-US" dirty="0" err="1" smtClean="0"/>
              <a:t>MONitor</a:t>
            </a:r>
            <a:r>
              <a:rPr lang="en-GB" altLang="en-US" dirty="0" smtClean="0"/>
              <a:t>" A program that is not invoked explicitly, but lies dormant waiting for some conditions to occur. </a:t>
            </a:r>
          </a:p>
          <a:p>
            <a:endParaRPr lang="en-IE" dirty="0"/>
          </a:p>
        </p:txBody>
      </p:sp>
      <p:sp>
        <p:nvSpPr>
          <p:cNvPr id="4" name="Slide Number Placeholder 3"/>
          <p:cNvSpPr>
            <a:spLocks noGrp="1"/>
          </p:cNvSpPr>
          <p:nvPr>
            <p:ph type="sldNum" sz="quarter" idx="10"/>
          </p:nvPr>
        </p:nvSpPr>
        <p:spPr/>
        <p:txBody>
          <a:bodyPr/>
          <a:lstStyle/>
          <a:p>
            <a:pPr>
              <a:defRPr/>
            </a:pPr>
            <a:fld id="{B3EF7E64-3E23-442C-84CC-6CB3FD760BE0}" type="slidenum">
              <a:rPr lang="en-US" smtClean="0"/>
              <a:pPr>
                <a:defRPr/>
              </a:pPr>
              <a:t>38</a:t>
            </a:fld>
            <a:endParaRPr lang="en-US"/>
          </a:p>
        </p:txBody>
      </p:sp>
    </p:spTree>
    <p:extLst>
      <p:ext uri="{BB962C8B-B14F-4D97-AF65-F5344CB8AC3E}">
        <p14:creationId xmlns:p14="http://schemas.microsoft.com/office/powerpoint/2010/main" val="1242544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33813" y="9409113"/>
            <a:ext cx="29337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0A52402-717E-4689-91CD-BDF0F0D7AD5A}" type="slidenum">
              <a:rPr lang="en-US" altLang="en-US"/>
              <a:pPr algn="r" eaLnBrk="1" hangingPunct="1">
                <a:spcBef>
                  <a:spcPct val="0"/>
                </a:spcBef>
              </a:pPr>
              <a:t>41</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The major processor manufacturers and architectures, from Intel and AMD to Sparc and PowerPC, have run out of room with most of their traditional approaches to boosting CPU performance. Instead of driving clock speeds and straight-line instruction throughput ever higher, they are instead turning </a:t>
            </a:r>
            <a:r>
              <a:rPr lang="en-US" altLang="en-US" i="1" smtClean="0"/>
              <a:t>en masse</a:t>
            </a:r>
            <a:r>
              <a:rPr lang="en-US" altLang="en-US" smtClean="0"/>
              <a:t> to hyperthreading and multicore architectures.</a:t>
            </a:r>
          </a:p>
          <a:p>
            <a:pPr eaLnBrk="1" hangingPunct="1"/>
            <a:r>
              <a:rPr lang="en-US" altLang="en-US" smtClean="0"/>
              <a:t>Concurrency is the next major revolution in how we write software. Different experts still have different opinions on whether it will be bigger than OO, but that kind of conversation is best left to pundits. For technologists, the interesting thing is that concurrency is of the same order as OO both in the (expected) scale of the revolution and in the complexity and learning curve of the technology.</a:t>
            </a:r>
          </a:p>
        </p:txBody>
      </p:sp>
    </p:spTree>
    <p:extLst>
      <p:ext uri="{BB962C8B-B14F-4D97-AF65-F5344CB8AC3E}">
        <p14:creationId xmlns:p14="http://schemas.microsoft.com/office/powerpoint/2010/main" val="2615612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altLang="en-US" b="1" smtClean="0"/>
              <a:t>Key to continued Java dominance No. 2: The magic of threads</a:t>
            </a:r>
            <a:r>
              <a:rPr lang="en-IE" altLang="en-US" smtClean="0"/>
              <a:t/>
            </a:r>
            <a:br>
              <a:rPr lang="en-IE" altLang="en-US" smtClean="0"/>
            </a:br>
            <a:r>
              <a:rPr lang="en-IE" altLang="en-US" smtClean="0"/>
              <a:t>One of the strengths of Java's virtual machine has always been its ability to juggle multiple threads with ease. The JVM is optimized for large, multicore machines, and it will often handle hundreds of threads without buckling. This flexibility is what attracts other languages to come up with cross-compilers and emulators, so they can run on top of the JVM.</a:t>
            </a:r>
          </a:p>
          <a:p>
            <a:r>
              <a:rPr lang="en-IE" altLang="en-US" smtClean="0"/>
              <a:t>This power is also what attracts many of the high-traffic websites. They can write code that runs on their desktops, then use much of the multicore power available on the server.</a:t>
            </a:r>
          </a:p>
          <a:p>
            <a:r>
              <a:rPr lang="en-IE" altLang="en-US" smtClean="0"/>
              <a:t>Ruby is one of the modern competitors to Java that attracted many converts to its cleaner, more English-like syntax. Yet when Ruby lovers need high performance, they turn to JRuby, a version that emulates Ruby in Java providing much better performance under heavy loads with many threads. The Sun engineers got something right when they sweated these details.</a:t>
            </a:r>
          </a:p>
          <a:p>
            <a:endParaRPr lang="en-IE" altLang="en-US" smtClean="0"/>
          </a:p>
          <a:p>
            <a:endParaRPr lang="en-IE" altLang="en-US" smtClean="0"/>
          </a:p>
        </p:txBody>
      </p:sp>
      <p:sp>
        <p:nvSpPr>
          <p:cNvPr id="573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9AA1FE7-D95D-4333-950A-7D3A4E4867FA}" type="slidenum">
              <a:rPr lang="en-US" altLang="en-US" smtClean="0"/>
              <a:pPr>
                <a:spcBef>
                  <a:spcPct val="0"/>
                </a:spcBef>
              </a:pPr>
              <a:t>43</a:t>
            </a:fld>
            <a:endParaRPr lang="en-US" altLang="en-US" smtClean="0"/>
          </a:p>
        </p:txBody>
      </p:sp>
    </p:spTree>
    <p:extLst>
      <p:ext uri="{BB962C8B-B14F-4D97-AF65-F5344CB8AC3E}">
        <p14:creationId xmlns:p14="http://schemas.microsoft.com/office/powerpoint/2010/main" val="3525836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A731361-DDF2-40C5-B740-3CDDA3960505}" type="slidenum">
              <a:rPr lang="en-US" altLang="en-US" smtClean="0"/>
              <a:pPr>
                <a:spcBef>
                  <a:spcPct val="0"/>
                </a:spcBef>
              </a:pPr>
              <a:t>2</a:t>
            </a:fld>
            <a:endParaRPr lang="en-US" altLang="en-US"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The main thread is capturing your typing while a background thread is checking the clock from time to time and will execute the saving function when the time is reached</a:t>
            </a:r>
          </a:p>
          <a:p>
            <a:pPr eaLnBrk="1" hangingPunct="1"/>
            <a:endParaRPr lang="en-GB" altLang="en-US" dirty="0" smtClean="0"/>
          </a:p>
          <a:p>
            <a:pPr eaLnBrk="1" hangingPunct="1"/>
            <a:r>
              <a:rPr lang="en-GB" altLang="en-US" dirty="0" smtClean="0"/>
              <a:t>The JVM (Java Virtual Program) that interprets and executes the bytecode (.class file) is itself multithreaded. It performs tasks essential to execution of java programs. One thread (a “system” thread) is the garbage collector. This runs at the same time your program is executing. </a:t>
            </a:r>
            <a:endParaRPr lang="en-US" altLang="en-US" dirty="0" smtClean="0"/>
          </a:p>
        </p:txBody>
      </p:sp>
    </p:spTree>
    <p:extLst>
      <p:ext uri="{BB962C8B-B14F-4D97-AF65-F5344CB8AC3E}">
        <p14:creationId xmlns:p14="http://schemas.microsoft.com/office/powerpoint/2010/main" val="1424502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DAF4BF9-4596-4ECF-81F0-82F28E628708}" type="slidenum">
              <a:rPr lang="en-US" altLang="en-US" smtClean="0"/>
              <a:pPr>
                <a:spcBef>
                  <a:spcPct val="0"/>
                </a:spcBef>
              </a:pPr>
              <a:t>3</a:t>
            </a:fld>
            <a:endParaRPr lang="en-US" altLang="en-US"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p>
          <a:p>
            <a:pPr eaLnBrk="1" hangingPunct="1"/>
            <a:endParaRPr lang="en-US" altLang="en-US" dirty="0" smtClean="0"/>
          </a:p>
        </p:txBody>
      </p:sp>
    </p:spTree>
    <p:extLst>
      <p:ext uri="{BB962C8B-B14F-4D97-AF65-F5344CB8AC3E}">
        <p14:creationId xmlns:p14="http://schemas.microsoft.com/office/powerpoint/2010/main" val="1455557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See https://www.google.com/googlebooks/chrome/small_00.html</a:t>
            </a:r>
          </a:p>
          <a:p>
            <a:r>
              <a:rPr lang="en-IE" dirty="0" smtClean="0"/>
              <a:t>Chrome uses a separate process for each tab – look at different tabs in Task manager</a:t>
            </a:r>
            <a:endParaRPr lang="en-IE" dirty="0"/>
          </a:p>
        </p:txBody>
      </p:sp>
      <p:sp>
        <p:nvSpPr>
          <p:cNvPr id="4" name="Slide Number Placeholder 3"/>
          <p:cNvSpPr>
            <a:spLocks noGrp="1"/>
          </p:cNvSpPr>
          <p:nvPr>
            <p:ph type="sldNum" sz="quarter" idx="10"/>
          </p:nvPr>
        </p:nvSpPr>
        <p:spPr/>
        <p:txBody>
          <a:bodyPr/>
          <a:lstStyle/>
          <a:p>
            <a:pPr>
              <a:defRPr/>
            </a:pPr>
            <a:fld id="{B3EF7E64-3E23-442C-84CC-6CB3FD760BE0}" type="slidenum">
              <a:rPr lang="en-US" smtClean="0"/>
              <a:pPr>
                <a:defRPr/>
              </a:pPr>
              <a:t>5</a:t>
            </a:fld>
            <a:endParaRPr lang="en-US"/>
          </a:p>
        </p:txBody>
      </p:sp>
    </p:spTree>
    <p:extLst>
      <p:ext uri="{BB962C8B-B14F-4D97-AF65-F5344CB8AC3E}">
        <p14:creationId xmlns:p14="http://schemas.microsoft.com/office/powerpoint/2010/main" val="3665909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mtClean="0"/>
              <a:t>Non-determinacy – it is not possible to be absolutely certain of the order in which threads execute</a:t>
            </a:r>
            <a:endParaRPr lang="en-US" altLang="en-US" smtClean="0"/>
          </a:p>
          <a:p>
            <a:pPr eaLnBrk="1" hangingPunct="1"/>
            <a:endParaRPr lang="en-US" altLang="en-US" smtClean="0"/>
          </a:p>
          <a:p>
            <a:endParaRPr lang="en-US" altLang="en-US" smtClean="0"/>
          </a:p>
        </p:txBody>
      </p:sp>
    </p:spTree>
    <p:extLst>
      <p:ext uri="{BB962C8B-B14F-4D97-AF65-F5344CB8AC3E}">
        <p14:creationId xmlns:p14="http://schemas.microsoft.com/office/powerpoint/2010/main" val="1530350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3795883-DB23-4581-9367-F8BFC415FAA2}" type="slidenum">
              <a:rPr lang="en-US" altLang="en-US" smtClean="0"/>
              <a:pPr>
                <a:spcBef>
                  <a:spcPct val="0"/>
                </a:spcBef>
              </a:pPr>
              <a:t>15</a:t>
            </a:fld>
            <a:endParaRPr lang="en-US" altLang="en-US"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mtClean="0"/>
              <a:t>Effect of sleep method is to slow down the animation</a:t>
            </a:r>
          </a:p>
        </p:txBody>
      </p:sp>
    </p:spTree>
    <p:extLst>
      <p:ext uri="{BB962C8B-B14F-4D97-AF65-F5344CB8AC3E}">
        <p14:creationId xmlns:p14="http://schemas.microsoft.com/office/powerpoint/2010/main" val="4241384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70FC337-30CC-42DF-B47C-C043B2EA4199}" type="slidenum">
              <a:rPr lang="en-US" altLang="en-US" smtClean="0"/>
              <a:pPr>
                <a:spcBef>
                  <a:spcPct val="0"/>
                </a:spcBef>
              </a:pPr>
              <a:t>16</a:t>
            </a:fld>
            <a:endParaRPr lang="en-US" alt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mtClean="0"/>
              <a:t>Compare with downloading a large image from the internet and halfway deciding you do not want to continue with it – would like to be able to stop the loading process</a:t>
            </a:r>
          </a:p>
        </p:txBody>
      </p:sp>
    </p:spTree>
    <p:extLst>
      <p:ext uri="{BB962C8B-B14F-4D97-AF65-F5344CB8AC3E}">
        <p14:creationId xmlns:p14="http://schemas.microsoft.com/office/powerpoint/2010/main" val="1259289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A48A2FC-D876-4CDC-B1CD-259C451BEAA6}" type="slidenum">
              <a:rPr lang="en-US" altLang="en-US" smtClean="0"/>
              <a:pPr>
                <a:spcBef>
                  <a:spcPct val="0"/>
                </a:spcBef>
              </a:pPr>
              <a:t>17</a:t>
            </a:fld>
            <a:endParaRPr lang="en-US" alt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mtClean="0"/>
              <a:t>The start method does a certain amount of bookkeeping and resource allocation before the thread runs</a:t>
            </a:r>
          </a:p>
          <a:p>
            <a:pPr eaLnBrk="1" hangingPunct="1"/>
            <a:endParaRPr lang="en-US" altLang="en-US" smtClean="0"/>
          </a:p>
        </p:txBody>
      </p:sp>
    </p:spTree>
    <p:extLst>
      <p:ext uri="{BB962C8B-B14F-4D97-AF65-F5344CB8AC3E}">
        <p14:creationId xmlns:p14="http://schemas.microsoft.com/office/powerpoint/2010/main" val="3890522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D7FD934-1B2F-46D5-B81C-161C6B2B979E}" type="slidenum">
              <a:rPr lang="en-US" altLang="en-US" smtClean="0"/>
              <a:pPr>
                <a:spcBef>
                  <a:spcPct val="0"/>
                </a:spcBef>
              </a:pPr>
              <a:t>21</a:t>
            </a:fld>
            <a:endParaRPr lang="en-US" alt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3860626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04BB5-B686-44D5-A62F-10EA1D710498}" type="slidenum">
              <a:rPr lang="en-US"/>
              <a:pPr>
                <a:defRPr/>
              </a:pPr>
              <a:t>‹#›</a:t>
            </a:fld>
            <a:endParaRPr lang="en-US"/>
          </a:p>
        </p:txBody>
      </p:sp>
    </p:spTree>
    <p:extLst>
      <p:ext uri="{BB962C8B-B14F-4D97-AF65-F5344CB8AC3E}">
        <p14:creationId xmlns:p14="http://schemas.microsoft.com/office/powerpoint/2010/main" val="2690127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523786-7F60-4E29-8BF5-5E6AA3AD42A8}" type="slidenum">
              <a:rPr lang="en-US"/>
              <a:pPr>
                <a:defRPr/>
              </a:pPr>
              <a:t>‹#›</a:t>
            </a:fld>
            <a:endParaRPr lang="en-US"/>
          </a:p>
        </p:txBody>
      </p:sp>
    </p:spTree>
    <p:extLst>
      <p:ext uri="{BB962C8B-B14F-4D97-AF65-F5344CB8AC3E}">
        <p14:creationId xmlns:p14="http://schemas.microsoft.com/office/powerpoint/2010/main" val="95396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B33C0D-7009-442B-B694-B221EF95ADD0}" type="slidenum">
              <a:rPr lang="en-US"/>
              <a:pPr>
                <a:defRPr/>
              </a:pPr>
              <a:t>‹#›</a:t>
            </a:fld>
            <a:endParaRPr lang="en-US"/>
          </a:p>
        </p:txBody>
      </p:sp>
    </p:spTree>
    <p:extLst>
      <p:ext uri="{BB962C8B-B14F-4D97-AF65-F5344CB8AC3E}">
        <p14:creationId xmlns:p14="http://schemas.microsoft.com/office/powerpoint/2010/main" val="2826367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A9F52A-4A89-44B3-AA4A-AAA6F36E0837}" type="slidenum">
              <a:rPr lang="en-US"/>
              <a:pPr>
                <a:defRPr/>
              </a:pPr>
              <a:t>‹#›</a:t>
            </a:fld>
            <a:endParaRPr lang="en-US"/>
          </a:p>
        </p:txBody>
      </p:sp>
    </p:spTree>
    <p:extLst>
      <p:ext uri="{BB962C8B-B14F-4D97-AF65-F5344CB8AC3E}">
        <p14:creationId xmlns:p14="http://schemas.microsoft.com/office/powerpoint/2010/main" val="3927927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DBED8CB-7EC3-46D8-9255-3536BF78AA8A}" type="slidenum">
              <a:rPr lang="en-US"/>
              <a:pPr>
                <a:defRPr/>
              </a:pPr>
              <a:t>‹#›</a:t>
            </a:fld>
            <a:endParaRPr lang="en-US"/>
          </a:p>
        </p:txBody>
      </p:sp>
    </p:spTree>
    <p:extLst>
      <p:ext uri="{BB962C8B-B14F-4D97-AF65-F5344CB8AC3E}">
        <p14:creationId xmlns:p14="http://schemas.microsoft.com/office/powerpoint/2010/main" val="859450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0FEB05-C8A9-4696-893A-BDA370EC9741}" type="slidenum">
              <a:rPr lang="en-US"/>
              <a:pPr>
                <a:defRPr/>
              </a:pPr>
              <a:t>‹#›</a:t>
            </a:fld>
            <a:endParaRPr lang="en-US"/>
          </a:p>
        </p:txBody>
      </p:sp>
    </p:spTree>
    <p:extLst>
      <p:ext uri="{BB962C8B-B14F-4D97-AF65-F5344CB8AC3E}">
        <p14:creationId xmlns:p14="http://schemas.microsoft.com/office/powerpoint/2010/main" val="2167508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2FF26DB-A1BD-42B2-B626-926C9B7AE48D}" type="slidenum">
              <a:rPr lang="en-US"/>
              <a:pPr>
                <a:defRPr/>
              </a:pPr>
              <a:t>‹#›</a:t>
            </a:fld>
            <a:endParaRPr lang="en-US"/>
          </a:p>
        </p:txBody>
      </p:sp>
    </p:spTree>
    <p:extLst>
      <p:ext uri="{BB962C8B-B14F-4D97-AF65-F5344CB8AC3E}">
        <p14:creationId xmlns:p14="http://schemas.microsoft.com/office/powerpoint/2010/main" val="654777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1C3C96B-8A2D-4240-BF82-2276F7D36CFE}" type="slidenum">
              <a:rPr lang="en-US"/>
              <a:pPr>
                <a:defRPr/>
              </a:pPr>
              <a:t>‹#›</a:t>
            </a:fld>
            <a:endParaRPr lang="en-US"/>
          </a:p>
        </p:txBody>
      </p:sp>
    </p:spTree>
    <p:extLst>
      <p:ext uri="{BB962C8B-B14F-4D97-AF65-F5344CB8AC3E}">
        <p14:creationId xmlns:p14="http://schemas.microsoft.com/office/powerpoint/2010/main" val="1651153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BA64E00-7092-4818-9B2C-C5E7F3B12AAF}" type="slidenum">
              <a:rPr lang="en-US"/>
              <a:pPr>
                <a:defRPr/>
              </a:pPr>
              <a:t>‹#›</a:t>
            </a:fld>
            <a:endParaRPr lang="en-US"/>
          </a:p>
        </p:txBody>
      </p:sp>
    </p:spTree>
    <p:extLst>
      <p:ext uri="{BB962C8B-B14F-4D97-AF65-F5344CB8AC3E}">
        <p14:creationId xmlns:p14="http://schemas.microsoft.com/office/powerpoint/2010/main" val="3449952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22E518D-B2F5-481D-93DE-0C53CA115B67}" type="slidenum">
              <a:rPr lang="en-US"/>
              <a:pPr>
                <a:defRPr/>
              </a:pPr>
              <a:t>‹#›</a:t>
            </a:fld>
            <a:endParaRPr lang="en-US"/>
          </a:p>
        </p:txBody>
      </p:sp>
    </p:spTree>
    <p:extLst>
      <p:ext uri="{BB962C8B-B14F-4D97-AF65-F5344CB8AC3E}">
        <p14:creationId xmlns:p14="http://schemas.microsoft.com/office/powerpoint/2010/main" val="1401951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7AF3E19-5F36-4B63-9962-F22978CF6AEC}" type="slidenum">
              <a:rPr lang="en-US"/>
              <a:pPr>
                <a:defRPr/>
              </a:pPr>
              <a:t>‹#›</a:t>
            </a:fld>
            <a:endParaRPr lang="en-US"/>
          </a:p>
        </p:txBody>
      </p:sp>
    </p:spTree>
    <p:extLst>
      <p:ext uri="{BB962C8B-B14F-4D97-AF65-F5344CB8AC3E}">
        <p14:creationId xmlns:p14="http://schemas.microsoft.com/office/powerpoint/2010/main" val="1071495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60BFD5B3-704E-457B-9026-9CB20359493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lotAYC3hLVo"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gotw.ca/publications/concurrency-ddj.htm"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hyperlink" Target="http://www.infoworld.com/d/application-development/java-forever-12-keys-javas-enduring-dominance-228504?source=IFWNLE_nlt_stradev_2013-10-22"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docs.oracle.com/javase/tutorial/essential/concurrency/runthread.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5508DAC-7F7F-4B2A-B957-B5817F24D9C1}" type="slidenum">
              <a:rPr lang="en-US" altLang="en-US" sz="1400" smtClean="0"/>
              <a:pPr>
                <a:spcBef>
                  <a:spcPct val="0"/>
                </a:spcBef>
                <a:buFontTx/>
                <a:buNone/>
              </a:pPr>
              <a:t>1</a:t>
            </a:fld>
            <a:endParaRPr lang="en-US" altLang="en-US" sz="1400" smtClean="0"/>
          </a:p>
        </p:txBody>
      </p:sp>
      <p:sp>
        <p:nvSpPr>
          <p:cNvPr id="4099" name="Rectangle 2"/>
          <p:cNvSpPr>
            <a:spLocks noGrp="1" noChangeArrowheads="1"/>
          </p:cNvSpPr>
          <p:nvPr>
            <p:ph type="title"/>
          </p:nvPr>
        </p:nvSpPr>
        <p:spPr/>
        <p:txBody>
          <a:bodyPr/>
          <a:lstStyle/>
          <a:p>
            <a:pPr eaLnBrk="1" hangingPunct="1"/>
            <a:r>
              <a:rPr lang="en-GB" altLang="en-US" smtClean="0"/>
              <a:t>Threads</a:t>
            </a:r>
            <a:endParaRPr lang="en-US" altLang="en-US" smtClean="0"/>
          </a:p>
        </p:txBody>
      </p:sp>
      <p:sp>
        <p:nvSpPr>
          <p:cNvPr id="4100" name="Rectangle 3"/>
          <p:cNvSpPr>
            <a:spLocks noGrp="1" noChangeArrowheads="1"/>
          </p:cNvSpPr>
          <p:nvPr>
            <p:ph type="body" idx="1"/>
          </p:nvPr>
        </p:nvSpPr>
        <p:spPr>
          <a:xfrm>
            <a:off x="457200" y="1600199"/>
            <a:ext cx="8229600" cy="5121276"/>
          </a:xfrm>
        </p:spPr>
        <p:txBody>
          <a:bodyPr/>
          <a:lstStyle/>
          <a:p>
            <a:pPr eaLnBrk="1" hangingPunct="1"/>
            <a:r>
              <a:rPr lang="en-GB" altLang="en-US" dirty="0" smtClean="0"/>
              <a:t>You are familiar with multitasking</a:t>
            </a:r>
          </a:p>
          <a:p>
            <a:pPr eaLnBrk="1" hangingPunct="1"/>
            <a:r>
              <a:rPr lang="en-GB" altLang="en-US" dirty="0" smtClean="0"/>
              <a:t>The operating system is able to run many programs at the same time</a:t>
            </a:r>
          </a:p>
          <a:p>
            <a:pPr eaLnBrk="1" hangingPunct="1"/>
            <a:r>
              <a:rPr lang="en-GB" altLang="en-US" dirty="0" smtClean="0"/>
              <a:t>With multicore processors this is actually possible</a:t>
            </a:r>
          </a:p>
          <a:p>
            <a:pPr eaLnBrk="1" hangingPunct="1"/>
            <a:r>
              <a:rPr lang="en-GB" altLang="en-US" dirty="0" smtClean="0"/>
              <a:t>But also on a single core</a:t>
            </a:r>
          </a:p>
          <a:p>
            <a:pPr lvl="1" eaLnBrk="1" hangingPunct="1"/>
            <a:r>
              <a:rPr lang="en-GB" altLang="en-US" dirty="0" smtClean="0"/>
              <a:t>the OS can </a:t>
            </a:r>
            <a:r>
              <a:rPr lang="en-GB" altLang="en-US" smtClean="0"/>
              <a:t>switch back </a:t>
            </a:r>
            <a:r>
              <a:rPr lang="en-GB" altLang="en-US" dirty="0" smtClean="0"/>
              <a:t>and forth between programs very often</a:t>
            </a:r>
          </a:p>
          <a:p>
            <a:pPr lvl="1" eaLnBrk="1" hangingPunct="1"/>
            <a:r>
              <a:rPr lang="en-GB" altLang="en-US" dirty="0" smtClean="0"/>
              <a:t>So that it seems as if the programs are running concurrently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Which is better?</a:t>
            </a:r>
            <a:endParaRPr lang="en-IE" dirty="0"/>
          </a:p>
        </p:txBody>
      </p:sp>
      <p:sp>
        <p:nvSpPr>
          <p:cNvPr id="3" name="Content Placeholder 2"/>
          <p:cNvSpPr>
            <a:spLocks noGrp="1"/>
          </p:cNvSpPr>
          <p:nvPr>
            <p:ph idx="1"/>
          </p:nvPr>
        </p:nvSpPr>
        <p:spPr>
          <a:xfrm>
            <a:off x="457200" y="1600200"/>
            <a:ext cx="8229600" cy="5121275"/>
          </a:xfrm>
        </p:spPr>
        <p:txBody>
          <a:bodyPr/>
          <a:lstStyle/>
          <a:p>
            <a:r>
              <a:rPr lang="en-IE" dirty="0" smtClean="0"/>
              <a:t>Implement </a:t>
            </a:r>
            <a:r>
              <a:rPr lang="en-IE" dirty="0" smtClean="0">
                <a:latin typeface="Courier New" panose="02070309020205020404" pitchFamily="49" charset="0"/>
                <a:cs typeface="Courier New" panose="02070309020205020404" pitchFamily="49" charset="0"/>
              </a:rPr>
              <a:t>Runnable </a:t>
            </a:r>
            <a:r>
              <a:rPr lang="en-IE" dirty="0" smtClean="0"/>
              <a:t>interface</a:t>
            </a:r>
          </a:p>
          <a:p>
            <a:r>
              <a:rPr lang="en-IE" dirty="0" smtClean="0"/>
              <a:t>Or </a:t>
            </a:r>
          </a:p>
          <a:p>
            <a:r>
              <a:rPr lang="en-IE" dirty="0" smtClean="0"/>
              <a:t>Subclass </a:t>
            </a:r>
            <a:r>
              <a:rPr lang="en-IE" dirty="0" smtClean="0">
                <a:latin typeface="Courier New" panose="02070309020205020404" pitchFamily="49" charset="0"/>
                <a:cs typeface="Courier New" panose="02070309020205020404" pitchFamily="49" charset="0"/>
              </a:rPr>
              <a:t>Thread</a:t>
            </a:r>
          </a:p>
          <a:p>
            <a:endParaRPr lang="en-IE" dirty="0" smtClean="0"/>
          </a:p>
          <a:p>
            <a:r>
              <a:rPr lang="en-IE" dirty="0" smtClean="0"/>
              <a:t>Java only allows single inheritance</a:t>
            </a:r>
            <a:endParaRPr lang="en-IE" dirty="0"/>
          </a:p>
          <a:p>
            <a:r>
              <a:rPr lang="en-IE" dirty="0" smtClean="0"/>
              <a:t>1</a:t>
            </a:r>
            <a:r>
              <a:rPr lang="en-IE" baseline="30000" dirty="0" smtClean="0"/>
              <a:t>st</a:t>
            </a:r>
            <a:r>
              <a:rPr lang="en-IE" dirty="0" smtClean="0"/>
              <a:t> option allows your class to extend any other class </a:t>
            </a:r>
          </a:p>
          <a:p>
            <a:r>
              <a:rPr lang="en-IE" dirty="0" smtClean="0"/>
              <a:t>2</a:t>
            </a:r>
            <a:r>
              <a:rPr lang="en-IE" baseline="30000" dirty="0" smtClean="0"/>
              <a:t>nd</a:t>
            </a:r>
            <a:r>
              <a:rPr lang="en-IE" dirty="0" smtClean="0"/>
              <a:t> option – not possible to extend another class </a:t>
            </a:r>
          </a:p>
          <a:p>
            <a:endParaRPr lang="en-IE" dirty="0" smtClean="0"/>
          </a:p>
          <a:p>
            <a:endParaRPr lang="en-IE" dirty="0"/>
          </a:p>
          <a:p>
            <a:endParaRPr lang="en-IE" dirty="0"/>
          </a:p>
        </p:txBody>
      </p:sp>
      <p:sp>
        <p:nvSpPr>
          <p:cNvPr id="4" name="Slide Number Placeholder 3"/>
          <p:cNvSpPr>
            <a:spLocks noGrp="1"/>
          </p:cNvSpPr>
          <p:nvPr>
            <p:ph type="sldNum" sz="quarter" idx="12"/>
          </p:nvPr>
        </p:nvSpPr>
        <p:spPr/>
        <p:txBody>
          <a:bodyPr/>
          <a:lstStyle/>
          <a:p>
            <a:pPr>
              <a:defRPr/>
            </a:pPr>
            <a:fld id="{9DA9F52A-4A89-44B3-AA4A-AAA6F36E0837}" type="slidenum">
              <a:rPr lang="en-US" smtClean="0"/>
              <a:pPr>
                <a:defRPr/>
              </a:pPr>
              <a:t>10</a:t>
            </a:fld>
            <a:endParaRPr lang="en-US"/>
          </a:p>
        </p:txBody>
      </p:sp>
    </p:spTree>
    <p:extLst>
      <p:ext uri="{BB962C8B-B14F-4D97-AF65-F5344CB8AC3E}">
        <p14:creationId xmlns:p14="http://schemas.microsoft.com/office/powerpoint/2010/main" val="4245582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457200" y="260350"/>
            <a:ext cx="8229600" cy="6481763"/>
          </a:xfrm>
        </p:spPr>
        <p:txBody>
          <a:bodyPr/>
          <a:lstStyle/>
          <a:p>
            <a:r>
              <a:rPr lang="en-GB" altLang="en-US" smtClean="0"/>
              <a:t>GreetingThreadTester runs two greeting threads in parallel</a:t>
            </a:r>
          </a:p>
          <a:p>
            <a:endParaRPr lang="en-GB" altLang="en-US" smtClean="0"/>
          </a:p>
          <a:p>
            <a:r>
              <a:rPr lang="en-GB" altLang="en-US" smtClean="0"/>
              <a:t>Threads run in </a:t>
            </a:r>
            <a:r>
              <a:rPr lang="en-GB" altLang="en-US" b="1" smtClean="0"/>
              <a:t>nondeterministic order</a:t>
            </a:r>
          </a:p>
          <a:p>
            <a:r>
              <a:rPr lang="en-GB" altLang="en-US" smtClean="0"/>
              <a:t>Each time multithreaded application is executed, the threads may run in a different order</a:t>
            </a:r>
          </a:p>
          <a:p>
            <a:r>
              <a:rPr lang="en-GB" altLang="en-US" smtClean="0"/>
              <a:t>The thread scheduler in operating system interleaves slices of code from each thread</a:t>
            </a:r>
          </a:p>
          <a:p>
            <a:r>
              <a:rPr lang="en-GB" altLang="en-US" smtClean="0"/>
              <a:t>It is </a:t>
            </a:r>
            <a:r>
              <a:rPr lang="en-GB" altLang="en-US" b="1" smtClean="0"/>
              <a:t>not possible </a:t>
            </a:r>
            <a:r>
              <a:rPr lang="en-GB" altLang="en-US" smtClean="0"/>
              <a:t>to determine the order in which the two greeting threads will run</a:t>
            </a:r>
          </a:p>
          <a:p>
            <a:endParaRPr lang="en-GB" altLang="en-US" smtClean="0"/>
          </a:p>
          <a:p>
            <a:endParaRPr lang="en-US"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1752600" y="274638"/>
            <a:ext cx="7086600" cy="715962"/>
          </a:xfrm>
        </p:spPr>
        <p:txBody>
          <a:bodyPr/>
          <a:lstStyle/>
          <a:p>
            <a:pPr algn="l"/>
            <a:r>
              <a:rPr lang="en-US" altLang="en-US" smtClean="0"/>
              <a:t>Thread Scheduler</a:t>
            </a:r>
          </a:p>
        </p:txBody>
      </p:sp>
      <p:sp>
        <p:nvSpPr>
          <p:cNvPr id="14339" name="Content Placeholder 2"/>
          <p:cNvSpPr>
            <a:spLocks noGrp="1"/>
          </p:cNvSpPr>
          <p:nvPr>
            <p:ph idx="4294967295"/>
          </p:nvPr>
        </p:nvSpPr>
        <p:spPr>
          <a:xfrm>
            <a:off x="304800" y="1143000"/>
            <a:ext cx="8839200" cy="5105400"/>
          </a:xfrm>
        </p:spPr>
        <p:txBody>
          <a:bodyPr/>
          <a:lstStyle/>
          <a:p>
            <a:pPr marL="236538" indent="-236538">
              <a:spcBef>
                <a:spcPct val="50000"/>
              </a:spcBef>
            </a:pPr>
            <a:r>
              <a:rPr lang="en-US" altLang="en-US" sz="2400" b="1" smtClean="0"/>
              <a:t> Thread scheduler:</a:t>
            </a:r>
            <a:r>
              <a:rPr lang="en-US" altLang="en-US" sz="2400" smtClean="0"/>
              <a:t> runs each thread for a short amount </a:t>
            </a:r>
            <a:br>
              <a:rPr lang="en-US" altLang="en-US" sz="2400" smtClean="0"/>
            </a:br>
            <a:r>
              <a:rPr lang="en-US" altLang="en-US" sz="2400" smtClean="0"/>
              <a:t> of time (a </a:t>
            </a:r>
            <a:r>
              <a:rPr lang="en-US" altLang="en-US" sz="2400" b="1" smtClean="0"/>
              <a:t>time slice</a:t>
            </a:r>
            <a:r>
              <a:rPr lang="en-US" altLang="en-US" sz="2400" smtClean="0"/>
              <a:t>) </a:t>
            </a:r>
          </a:p>
          <a:p>
            <a:pPr marL="236538" indent="-236538">
              <a:spcBef>
                <a:spcPct val="50000"/>
              </a:spcBef>
            </a:pPr>
            <a:r>
              <a:rPr lang="en-US" altLang="en-US" sz="2400" smtClean="0"/>
              <a:t> Then the scheduler activates another thread </a:t>
            </a:r>
          </a:p>
          <a:p>
            <a:pPr marL="236538" indent="-236538">
              <a:spcBef>
                <a:spcPct val="50000"/>
              </a:spcBef>
            </a:pPr>
            <a:r>
              <a:rPr lang="en-US" altLang="en-US" sz="2400" smtClean="0"/>
              <a:t> There will always be slight variations in running times – </a:t>
            </a:r>
            <a:br>
              <a:rPr lang="en-US" altLang="en-US" sz="2400" smtClean="0"/>
            </a:br>
            <a:r>
              <a:rPr lang="en-US" altLang="en-US" sz="2400" smtClean="0"/>
              <a:t> especially when calling operating system services (e.g.</a:t>
            </a:r>
            <a:br>
              <a:rPr lang="en-US" altLang="en-US" sz="2400" smtClean="0"/>
            </a:br>
            <a:r>
              <a:rPr lang="en-US" altLang="en-US" sz="2400" smtClean="0"/>
              <a:t> input and output) </a:t>
            </a:r>
          </a:p>
          <a:p>
            <a:pPr marL="236538" indent="-236538">
              <a:spcBef>
                <a:spcPct val="50000"/>
              </a:spcBef>
            </a:pPr>
            <a:r>
              <a:rPr lang="en-US" altLang="en-US" sz="2400" smtClean="0"/>
              <a:t> There is no guarantee about the order in which threads</a:t>
            </a:r>
            <a:br>
              <a:rPr lang="en-US" altLang="en-US" sz="2400" smtClean="0"/>
            </a:br>
            <a:r>
              <a:rPr lang="en-US" altLang="en-US" sz="2400" smtClean="0"/>
              <a:t> are executed - </a:t>
            </a:r>
            <a:r>
              <a:rPr lang="en-GB" altLang="en-US" sz="2400" smtClean="0"/>
              <a:t>Threads run in nondeterministic order</a:t>
            </a:r>
          </a:p>
          <a:p>
            <a:pPr marL="236538" indent="-236538" eaLnBrk="1" hangingPunct="1"/>
            <a:r>
              <a:rPr lang="en-GB" altLang="en-US" sz="2400" smtClean="0"/>
              <a:t>Each time multithreaded application is executed, the threads may run in a different order</a:t>
            </a:r>
            <a:endParaRPr lang="en-US" altLang="en-US" sz="2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ltLang="en-US" sz="4000" smtClean="0"/>
              <a:t>GUI and threads</a:t>
            </a:r>
            <a:br>
              <a:rPr lang="en-GB" altLang="en-US" sz="4000" smtClean="0"/>
            </a:br>
            <a:endParaRPr lang="en-US" altLang="en-US" sz="4000" smtClean="0"/>
          </a:p>
        </p:txBody>
      </p:sp>
      <p:sp>
        <p:nvSpPr>
          <p:cNvPr id="16387" name="Rectangle 3"/>
          <p:cNvSpPr>
            <a:spLocks noGrp="1" noChangeArrowheads="1"/>
          </p:cNvSpPr>
          <p:nvPr>
            <p:ph type="body" idx="1"/>
          </p:nvPr>
        </p:nvSpPr>
        <p:spPr/>
        <p:txBody>
          <a:bodyPr/>
          <a:lstStyle/>
          <a:p>
            <a:pPr eaLnBrk="1" hangingPunct="1">
              <a:lnSpc>
                <a:spcPct val="90000"/>
              </a:lnSpc>
            </a:pPr>
            <a:r>
              <a:rPr lang="en-GB" altLang="en-US" sz="2800" smtClean="0"/>
              <a:t>GUI programs have a separate thread for gathering user interface events from the host operating system</a:t>
            </a:r>
          </a:p>
          <a:p>
            <a:pPr eaLnBrk="1" hangingPunct="1">
              <a:lnSpc>
                <a:spcPct val="90000"/>
              </a:lnSpc>
            </a:pPr>
            <a:r>
              <a:rPr lang="en-GB" altLang="en-US" sz="2800" smtClean="0"/>
              <a:t>Every GUI program starts with a </a:t>
            </a:r>
            <a:r>
              <a:rPr lang="en-GB" altLang="en-US" sz="2800" i="1" smtClean="0"/>
              <a:t>main</a:t>
            </a:r>
            <a:r>
              <a:rPr lang="en-GB" altLang="en-US" sz="2800" smtClean="0"/>
              <a:t> method that runs in the </a:t>
            </a:r>
            <a:r>
              <a:rPr lang="en-GB" altLang="en-US" sz="2800" b="1" smtClean="0"/>
              <a:t>main thread</a:t>
            </a:r>
          </a:p>
          <a:p>
            <a:pPr eaLnBrk="1" hangingPunct="1">
              <a:lnSpc>
                <a:spcPct val="90000"/>
              </a:lnSpc>
            </a:pPr>
            <a:r>
              <a:rPr lang="en-GB" altLang="en-US" sz="2800" smtClean="0"/>
              <a:t>After </a:t>
            </a:r>
            <a:r>
              <a:rPr lang="en-GB" altLang="en-US" sz="2800" i="1" smtClean="0"/>
              <a:t>setVisible</a:t>
            </a:r>
            <a:r>
              <a:rPr lang="en-GB" altLang="en-US" sz="2800" smtClean="0"/>
              <a:t> method is called on the frame, a second thread is created – the </a:t>
            </a:r>
            <a:r>
              <a:rPr lang="en-GB" altLang="en-US" sz="2800" b="1" smtClean="0"/>
              <a:t>event dispatch thread</a:t>
            </a:r>
          </a:p>
          <a:p>
            <a:pPr eaLnBrk="1" hangingPunct="1">
              <a:lnSpc>
                <a:spcPct val="90000"/>
              </a:lnSpc>
            </a:pPr>
            <a:r>
              <a:rPr lang="en-GB" altLang="en-US" sz="2800" smtClean="0"/>
              <a:t>The </a:t>
            </a:r>
            <a:r>
              <a:rPr lang="en-GB" altLang="en-US" sz="2800" b="1" smtClean="0"/>
              <a:t>main thread</a:t>
            </a:r>
            <a:r>
              <a:rPr lang="en-GB" altLang="en-US" sz="2800" smtClean="0"/>
              <a:t> finishes after </a:t>
            </a:r>
            <a:r>
              <a:rPr lang="en-GB" altLang="en-US" sz="2800" i="1" smtClean="0"/>
              <a:t>main</a:t>
            </a:r>
            <a:r>
              <a:rPr lang="en-GB" altLang="en-US" sz="2800" smtClean="0"/>
              <a:t> method exits</a:t>
            </a:r>
            <a:endParaRPr lang="en-US" altLang="en-US" sz="2800" smtClean="0"/>
          </a:p>
          <a:p>
            <a:pPr>
              <a:lnSpc>
                <a:spcPct val="90000"/>
              </a:lnSpc>
            </a:pPr>
            <a:endParaRPr lang="en-US" altLang="en-US" sz="28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9FABEF3-212A-49ED-9B54-B47A11BF31CA}" type="slidenum">
              <a:rPr lang="en-US" altLang="en-US" sz="1400" smtClean="0"/>
              <a:pPr>
                <a:spcBef>
                  <a:spcPct val="0"/>
                </a:spcBef>
                <a:buFontTx/>
                <a:buNone/>
              </a:pPr>
              <a:t>14</a:t>
            </a:fld>
            <a:endParaRPr lang="en-US" altLang="en-US" sz="1400" smtClean="0"/>
          </a:p>
        </p:txBody>
      </p:sp>
      <p:sp>
        <p:nvSpPr>
          <p:cNvPr id="17411" name="Rectangle 3"/>
          <p:cNvSpPr>
            <a:spLocks noGrp="1" noChangeArrowheads="1"/>
          </p:cNvSpPr>
          <p:nvPr>
            <p:ph type="body" idx="1"/>
          </p:nvPr>
        </p:nvSpPr>
        <p:spPr>
          <a:xfrm>
            <a:off x="457200" y="981075"/>
            <a:ext cx="8229600" cy="5145088"/>
          </a:xfrm>
        </p:spPr>
        <p:txBody>
          <a:bodyPr/>
          <a:lstStyle/>
          <a:p>
            <a:pPr eaLnBrk="1" hangingPunct="1">
              <a:lnSpc>
                <a:spcPct val="90000"/>
              </a:lnSpc>
            </a:pPr>
            <a:r>
              <a:rPr lang="en-GB" altLang="en-US" smtClean="0"/>
              <a:t>All event notifications e.g. calls to </a:t>
            </a:r>
            <a:r>
              <a:rPr lang="en-GB" altLang="en-US" i="1" smtClean="0"/>
              <a:t>actionPerformed </a:t>
            </a:r>
            <a:r>
              <a:rPr lang="en-GB" altLang="en-US" smtClean="0"/>
              <a:t>run in the </a:t>
            </a:r>
            <a:r>
              <a:rPr lang="en-GB" altLang="en-US" b="1" smtClean="0"/>
              <a:t>event dispatch thread</a:t>
            </a:r>
          </a:p>
          <a:p>
            <a:pPr eaLnBrk="1" hangingPunct="1">
              <a:lnSpc>
                <a:spcPct val="90000"/>
              </a:lnSpc>
            </a:pPr>
            <a:endParaRPr lang="en-GB" altLang="en-US" b="1" smtClean="0"/>
          </a:p>
          <a:p>
            <a:pPr>
              <a:lnSpc>
                <a:spcPct val="90000"/>
              </a:lnSpc>
            </a:pPr>
            <a:r>
              <a:rPr lang="en-US" altLang="en-US" b="1" smtClean="0"/>
              <a:t> </a:t>
            </a:r>
            <a:r>
              <a:rPr lang="en-US" altLang="en-US" smtClean="0"/>
              <a:t>If a GUI interaction starts a time-consuming task, the GUI may not be responsive to the user until the task completes</a:t>
            </a:r>
          </a:p>
          <a:p>
            <a:pPr>
              <a:lnSpc>
                <a:spcPct val="90000"/>
              </a:lnSpc>
            </a:pPr>
            <a:r>
              <a:rPr lang="en-US" altLang="en-US" smtClean="0"/>
              <a:t>Solution : Run the task in a separate thread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4B74CA4-E72B-436F-B20C-9958788A8946}" type="slidenum">
              <a:rPr lang="en-US" altLang="en-US" sz="1400" smtClean="0"/>
              <a:pPr>
                <a:spcBef>
                  <a:spcPct val="0"/>
                </a:spcBef>
                <a:buFontTx/>
                <a:buNone/>
              </a:pPr>
              <a:t>15</a:t>
            </a:fld>
            <a:endParaRPr lang="en-US" altLang="en-US" sz="1400" smtClean="0"/>
          </a:p>
        </p:txBody>
      </p:sp>
      <p:sp>
        <p:nvSpPr>
          <p:cNvPr id="18435" name="Rectangle 3"/>
          <p:cNvSpPr>
            <a:spLocks noGrp="1" noChangeArrowheads="1"/>
          </p:cNvSpPr>
          <p:nvPr>
            <p:ph type="body" idx="1"/>
          </p:nvPr>
        </p:nvSpPr>
        <p:spPr>
          <a:xfrm>
            <a:off x="457200" y="908050"/>
            <a:ext cx="8229600" cy="5218113"/>
          </a:xfrm>
        </p:spPr>
        <p:txBody>
          <a:bodyPr/>
          <a:lstStyle/>
          <a:p>
            <a:pPr eaLnBrk="1" hangingPunct="1">
              <a:buFontTx/>
              <a:buNone/>
            </a:pPr>
            <a:r>
              <a:rPr lang="en-GB" altLang="en-US" sz="3600" i="1" smtClean="0"/>
              <a:t>Using threads in a GUI program</a:t>
            </a:r>
          </a:p>
          <a:p>
            <a:pPr eaLnBrk="1" hangingPunct="1"/>
            <a:r>
              <a:rPr lang="en-GB" altLang="en-US" sz="2800" smtClean="0"/>
              <a:t>First will look at a program without threads</a:t>
            </a:r>
          </a:p>
          <a:p>
            <a:pPr eaLnBrk="1" hangingPunct="1"/>
            <a:r>
              <a:rPr lang="en-GB" altLang="en-US" sz="2800" smtClean="0"/>
              <a:t>BounceFrame has a start button that instantiates a Ball object which is animated</a:t>
            </a:r>
          </a:p>
          <a:p>
            <a:pPr eaLnBrk="1" hangingPunct="1"/>
            <a:r>
              <a:rPr lang="en-GB" altLang="en-US" sz="2800" smtClean="0"/>
              <a:t>In </a:t>
            </a:r>
            <a:r>
              <a:rPr lang="en-GB" altLang="en-US" sz="2800" i="1" smtClean="0"/>
              <a:t>bounce </a:t>
            </a:r>
            <a:r>
              <a:rPr lang="en-GB" altLang="en-US" sz="2800" smtClean="0"/>
              <a:t>method of </a:t>
            </a:r>
            <a:r>
              <a:rPr lang="en-GB" altLang="en-US" sz="2800" i="1" smtClean="0"/>
              <a:t>Ball</a:t>
            </a:r>
            <a:r>
              <a:rPr lang="en-GB" altLang="en-US" sz="2800" smtClean="0"/>
              <a:t> there is a call to </a:t>
            </a:r>
            <a:r>
              <a:rPr lang="en-GB" altLang="en-US" sz="2800" i="1" smtClean="0"/>
              <a:t>Thread.sleep()</a:t>
            </a:r>
            <a:r>
              <a:rPr lang="en-GB" altLang="en-US" sz="2800" smtClean="0"/>
              <a:t> which pauses the ball for 5 milliseconds</a:t>
            </a:r>
          </a:p>
          <a:p>
            <a:pPr eaLnBrk="1" hangingPunct="1"/>
            <a:r>
              <a:rPr lang="en-GB" altLang="en-US" sz="2800" smtClean="0"/>
              <a:t>This slows down the animation</a:t>
            </a:r>
          </a:p>
          <a:p>
            <a:pPr eaLnBrk="1" hangingPunct="1"/>
            <a:r>
              <a:rPr lang="en-GB" altLang="en-US" sz="2800" smtClean="0"/>
              <a:t>This puts current thread to sleep </a:t>
            </a:r>
          </a:p>
          <a:p>
            <a:pPr eaLnBrk="1" hangingPunct="1"/>
            <a:r>
              <a:rPr lang="en-GB" altLang="en-US" sz="2800" smtClean="0"/>
              <a:t>It does not create a new thread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312931B-D9C0-428E-A6BF-88D3C2B8A358}" type="slidenum">
              <a:rPr lang="en-US" altLang="en-US" sz="1400" smtClean="0"/>
              <a:pPr>
                <a:spcBef>
                  <a:spcPct val="0"/>
                </a:spcBef>
                <a:buFontTx/>
                <a:buNone/>
              </a:pPr>
              <a:t>16</a:t>
            </a:fld>
            <a:endParaRPr lang="en-US" altLang="en-US" sz="1400" smtClean="0"/>
          </a:p>
        </p:txBody>
      </p:sp>
      <p:sp>
        <p:nvSpPr>
          <p:cNvPr id="20483" name="Rectangle 3"/>
          <p:cNvSpPr>
            <a:spLocks noGrp="1" noChangeArrowheads="1"/>
          </p:cNvSpPr>
          <p:nvPr>
            <p:ph type="body" idx="1"/>
          </p:nvPr>
        </p:nvSpPr>
        <p:spPr>
          <a:xfrm>
            <a:off x="457200" y="620713"/>
            <a:ext cx="8229600" cy="5505450"/>
          </a:xfrm>
        </p:spPr>
        <p:txBody>
          <a:bodyPr/>
          <a:lstStyle/>
          <a:p>
            <a:pPr eaLnBrk="1" hangingPunct="1"/>
            <a:r>
              <a:rPr lang="en-GB" altLang="en-US" smtClean="0"/>
              <a:t>You cannot stop the 1000 bounces – it completely monopolises the application</a:t>
            </a:r>
          </a:p>
          <a:p>
            <a:pPr eaLnBrk="1" hangingPunct="1"/>
            <a:r>
              <a:rPr lang="en-GB" altLang="en-US" smtClean="0"/>
              <a:t>E.g. start button has no effect until the ball has finished bouncing</a:t>
            </a:r>
          </a:p>
          <a:p>
            <a:pPr eaLnBrk="1" hangingPunct="1"/>
            <a:endParaRPr lang="en-GB" alt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4A999A2-69E7-4586-B9F7-5DBB1402004B}" type="slidenum">
              <a:rPr lang="en-US" altLang="en-US" sz="1400" smtClean="0"/>
              <a:pPr>
                <a:spcBef>
                  <a:spcPct val="0"/>
                </a:spcBef>
                <a:buFontTx/>
                <a:buNone/>
              </a:pPr>
              <a:t>17</a:t>
            </a:fld>
            <a:endParaRPr lang="en-US" altLang="en-US" sz="1400" smtClean="0"/>
          </a:p>
        </p:txBody>
      </p:sp>
      <p:sp>
        <p:nvSpPr>
          <p:cNvPr id="22531" name="Rectangle 3"/>
          <p:cNvSpPr>
            <a:spLocks noGrp="1" noChangeArrowheads="1"/>
          </p:cNvSpPr>
          <p:nvPr>
            <p:ph type="body" idx="1"/>
          </p:nvPr>
        </p:nvSpPr>
        <p:spPr>
          <a:xfrm>
            <a:off x="457200" y="692150"/>
            <a:ext cx="8229600" cy="6165850"/>
          </a:xfrm>
        </p:spPr>
        <p:txBody>
          <a:bodyPr/>
          <a:lstStyle/>
          <a:p>
            <a:pPr eaLnBrk="1" hangingPunct="1">
              <a:lnSpc>
                <a:spcPct val="90000"/>
              </a:lnSpc>
            </a:pPr>
            <a:r>
              <a:rPr lang="en-GB" altLang="en-US" sz="2400" dirty="0" smtClean="0"/>
              <a:t>To run code in a separate thread:</a:t>
            </a:r>
          </a:p>
          <a:p>
            <a:pPr lvl="1" eaLnBrk="1" hangingPunct="1">
              <a:lnSpc>
                <a:spcPct val="90000"/>
              </a:lnSpc>
            </a:pPr>
            <a:r>
              <a:rPr lang="en-GB" altLang="en-US" sz="2400" dirty="0" smtClean="0"/>
              <a:t>Place the code in a </a:t>
            </a:r>
            <a:r>
              <a:rPr lang="en-GB" altLang="en-US" sz="2400" i="1" dirty="0" smtClean="0"/>
              <a:t>run</a:t>
            </a:r>
            <a:r>
              <a:rPr lang="en-GB" altLang="en-US" sz="2400" dirty="0" smtClean="0"/>
              <a:t> method of a class that implements </a:t>
            </a:r>
            <a:r>
              <a:rPr lang="en-GB" altLang="en-US" sz="2400" i="1" dirty="0" smtClean="0"/>
              <a:t>Runnable</a:t>
            </a:r>
          </a:p>
          <a:p>
            <a:pPr lvl="1" eaLnBrk="1" hangingPunct="1">
              <a:lnSpc>
                <a:spcPct val="90000"/>
              </a:lnSpc>
            </a:pPr>
            <a:endParaRPr lang="en-GB" altLang="en-US" sz="2400" i="1" dirty="0" smtClean="0"/>
          </a:p>
          <a:p>
            <a:pPr>
              <a:spcBef>
                <a:spcPct val="50000"/>
              </a:spcBef>
            </a:pPr>
            <a:r>
              <a:rPr lang="en-US" altLang="en-US" sz="2400" dirty="0" smtClean="0"/>
              <a:t>Construct a </a:t>
            </a:r>
            <a:r>
              <a:rPr lang="en-US" altLang="en-US" sz="2400" dirty="0" smtClean="0">
                <a:solidFill>
                  <a:srgbClr val="6E7069"/>
                </a:solidFill>
                <a:latin typeface="Consolas" panose="020B0609020204030204" pitchFamily="49" charset="0"/>
              </a:rPr>
              <a:t>Thread</a:t>
            </a:r>
            <a:r>
              <a:rPr lang="en-US" altLang="en-US" sz="2400" dirty="0" smtClean="0">
                <a:solidFill>
                  <a:srgbClr val="6E7069"/>
                </a:solidFill>
              </a:rPr>
              <a:t> </a:t>
            </a:r>
            <a:r>
              <a:rPr lang="en-US" altLang="en-US" sz="2400" dirty="0" smtClean="0"/>
              <a:t>object from the </a:t>
            </a:r>
            <a:r>
              <a:rPr lang="en-US" altLang="en-US" sz="2400" dirty="0" smtClean="0">
                <a:solidFill>
                  <a:srgbClr val="6E7069"/>
                </a:solidFill>
                <a:latin typeface="Consolas" panose="020B0609020204030204" pitchFamily="49" charset="0"/>
              </a:rPr>
              <a:t>Runnable</a:t>
            </a:r>
            <a:r>
              <a:rPr lang="en-US" altLang="en-US" sz="2400" dirty="0" smtClean="0">
                <a:latin typeface="Consolas" panose="020B0609020204030204" pitchFamily="49" charset="0"/>
              </a:rPr>
              <a:t> </a:t>
            </a:r>
            <a:r>
              <a:rPr lang="en-US" altLang="en-US" sz="2400" dirty="0" smtClean="0"/>
              <a:t>object:</a:t>
            </a:r>
          </a:p>
          <a:p>
            <a:pPr lvl="1">
              <a:spcBef>
                <a:spcPct val="50000"/>
              </a:spcBef>
            </a:pPr>
            <a:r>
              <a:rPr lang="en-US" altLang="en-US" sz="2400" dirty="0" smtClean="0">
                <a:solidFill>
                  <a:srgbClr val="6E7069"/>
                </a:solidFill>
                <a:latin typeface="Consolas" panose="020B0609020204030204" pitchFamily="49" charset="0"/>
              </a:rPr>
              <a:t>Thread t = new Thread(r); </a:t>
            </a:r>
          </a:p>
          <a:p>
            <a:pPr>
              <a:spcBef>
                <a:spcPct val="50000"/>
              </a:spcBef>
            </a:pPr>
            <a:r>
              <a:rPr lang="en-US" altLang="en-US" sz="2400" dirty="0" smtClean="0"/>
              <a:t>Call the </a:t>
            </a:r>
            <a:r>
              <a:rPr lang="en-US" altLang="en-US" sz="2400" dirty="0" smtClean="0">
                <a:solidFill>
                  <a:srgbClr val="6E7069"/>
                </a:solidFill>
                <a:latin typeface="Consolas" panose="020B0609020204030204" pitchFamily="49" charset="0"/>
              </a:rPr>
              <a:t>start</a:t>
            </a:r>
            <a:r>
              <a:rPr lang="en-US" altLang="en-US" sz="2400" dirty="0" smtClean="0"/>
              <a:t> method to start the thread:</a:t>
            </a:r>
            <a:endParaRPr lang="en-US" altLang="en-US" sz="2400" dirty="0" smtClean="0">
              <a:latin typeface="Courier New" panose="02070309020205020404" pitchFamily="49" charset="0"/>
            </a:endParaRPr>
          </a:p>
          <a:p>
            <a:pPr lvl="1">
              <a:spcBef>
                <a:spcPct val="50000"/>
              </a:spcBef>
            </a:pPr>
            <a:r>
              <a:rPr lang="en-US" altLang="en-US" sz="2400" dirty="0" err="1" smtClean="0">
                <a:solidFill>
                  <a:srgbClr val="6E7069"/>
                </a:solidFill>
                <a:latin typeface="Consolas" panose="020B0609020204030204" pitchFamily="49" charset="0"/>
              </a:rPr>
              <a:t>t.start</a:t>
            </a:r>
            <a:r>
              <a:rPr lang="en-US" altLang="en-US" sz="2400" dirty="0" smtClean="0">
                <a:solidFill>
                  <a:srgbClr val="6E7069"/>
                </a:solidFill>
                <a:latin typeface="Consolas" panose="020B0609020204030204" pitchFamily="49" charset="0"/>
              </a:rPr>
              <a:t>();</a:t>
            </a:r>
          </a:p>
          <a:p>
            <a:pPr lvl="1">
              <a:spcBef>
                <a:spcPct val="50000"/>
              </a:spcBef>
            </a:pPr>
            <a:r>
              <a:rPr lang="en-GB" altLang="en-US" sz="2400" dirty="0" smtClean="0"/>
              <a:t>This invokes the </a:t>
            </a:r>
            <a:r>
              <a:rPr lang="en-GB" altLang="en-US" sz="2400" dirty="0" smtClean="0">
                <a:latin typeface="Courier New" panose="02070309020205020404" pitchFamily="49" charset="0"/>
                <a:cs typeface="Courier New" panose="02070309020205020404" pitchFamily="49" charset="0"/>
              </a:rPr>
              <a:t>run</a:t>
            </a:r>
            <a:r>
              <a:rPr lang="en-GB" altLang="en-US" sz="2400" dirty="0" smtClean="0"/>
              <a:t> method of </a:t>
            </a:r>
            <a:r>
              <a:rPr lang="en-GB" altLang="en-US" sz="2400" dirty="0" smtClean="0">
                <a:latin typeface="Courier New" panose="02070309020205020404" pitchFamily="49" charset="0"/>
                <a:cs typeface="Courier New" panose="02070309020205020404" pitchFamily="49" charset="0"/>
              </a:rPr>
              <a:t>Runnable</a:t>
            </a:r>
            <a:r>
              <a:rPr lang="en-GB" altLang="en-US" sz="2400" dirty="0" smtClean="0"/>
              <a:t> object</a:t>
            </a:r>
          </a:p>
          <a:p>
            <a:pPr>
              <a:spcBef>
                <a:spcPct val="50000"/>
              </a:spcBef>
            </a:pPr>
            <a:r>
              <a:rPr lang="en-GB" altLang="en-US" dirty="0" smtClean="0"/>
              <a:t>The ball moves in a separate thread and so the program can respond to buttons while ball is moving</a:t>
            </a:r>
          </a:p>
          <a:p>
            <a:pPr>
              <a:spcBef>
                <a:spcPct val="50000"/>
              </a:spcBef>
            </a:pPr>
            <a:endParaRPr lang="en-GB" altLang="en-US" i="1"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27DBDA68-7644-4485-B607-5ED440FE1371}" type="slidenum">
              <a:rPr lang="en-US" altLang="en-US" sz="1400"/>
              <a:pPr algn="r" eaLnBrk="1" hangingPunct="1">
                <a:spcBef>
                  <a:spcPct val="0"/>
                </a:spcBef>
                <a:buFontTx/>
                <a:buNone/>
              </a:pPr>
              <a:t>18</a:t>
            </a:fld>
            <a:endParaRPr lang="en-US" altLang="en-US" sz="1400"/>
          </a:p>
        </p:txBody>
      </p:sp>
      <p:sp>
        <p:nvSpPr>
          <p:cNvPr id="24579" name="Rectangle 3"/>
          <p:cNvSpPr>
            <a:spLocks noGrp="1" noChangeArrowheads="1"/>
          </p:cNvSpPr>
          <p:nvPr>
            <p:ph type="body" idx="4294967295"/>
          </p:nvPr>
        </p:nvSpPr>
        <p:spPr>
          <a:xfrm>
            <a:off x="457200" y="692150"/>
            <a:ext cx="8229600" cy="5434013"/>
          </a:xfrm>
        </p:spPr>
        <p:txBody>
          <a:bodyPr/>
          <a:lstStyle/>
          <a:p>
            <a:pPr eaLnBrk="1" hangingPunct="1">
              <a:buFontTx/>
              <a:buNone/>
            </a:pPr>
            <a:r>
              <a:rPr lang="en-GB" altLang="en-US" sz="4000" i="1" dirty="0" smtClean="0"/>
              <a:t>Stopping threads</a:t>
            </a:r>
          </a:p>
          <a:p>
            <a:pPr eaLnBrk="1" hangingPunct="1"/>
            <a:r>
              <a:rPr lang="en-GB" altLang="en-US" dirty="0" smtClean="0"/>
              <a:t>A thread dies when its</a:t>
            </a:r>
            <a:r>
              <a:rPr lang="en-GB" altLang="en-US" sz="4000" i="1" dirty="0" smtClean="0"/>
              <a:t> </a:t>
            </a:r>
            <a:r>
              <a:rPr lang="en-GB" altLang="en-US" dirty="0" smtClean="0">
                <a:latin typeface="Courier New" panose="02070309020205020404" pitchFamily="49" charset="0"/>
                <a:cs typeface="Courier New" panose="02070309020205020404" pitchFamily="49" charset="0"/>
              </a:rPr>
              <a:t>run</a:t>
            </a:r>
            <a:r>
              <a:rPr lang="en-GB" altLang="en-US" dirty="0" smtClean="0"/>
              <a:t> method ends </a:t>
            </a:r>
          </a:p>
          <a:p>
            <a:pPr eaLnBrk="1" hangingPunct="1"/>
            <a:r>
              <a:rPr lang="en-GB" altLang="en-US" dirty="0" smtClean="0">
                <a:latin typeface="Courier New" panose="02070309020205020404" pitchFamily="49" charset="0"/>
                <a:cs typeface="Courier New" panose="02070309020205020404" pitchFamily="49" charset="0"/>
              </a:rPr>
              <a:t>Thread</a:t>
            </a:r>
            <a:r>
              <a:rPr lang="en-GB" altLang="en-US" i="1" dirty="0" smtClean="0"/>
              <a:t> </a:t>
            </a:r>
            <a:r>
              <a:rPr lang="en-GB" altLang="en-US" dirty="0" smtClean="0"/>
              <a:t>class has a </a:t>
            </a:r>
            <a:r>
              <a:rPr lang="en-GB" altLang="en-US" dirty="0" smtClean="0">
                <a:latin typeface="Courier New" panose="02070309020205020404" pitchFamily="49" charset="0"/>
                <a:cs typeface="Courier New" panose="02070309020205020404" pitchFamily="49" charset="0"/>
              </a:rPr>
              <a:t>stop</a:t>
            </a:r>
            <a:r>
              <a:rPr lang="en-GB" altLang="en-US" dirty="0" smtClean="0"/>
              <a:t>() method</a:t>
            </a:r>
          </a:p>
          <a:p>
            <a:pPr eaLnBrk="1" hangingPunct="1"/>
            <a:r>
              <a:rPr lang="en-GB" altLang="en-US" dirty="0" smtClean="0"/>
              <a:t>But the </a:t>
            </a:r>
            <a:r>
              <a:rPr lang="en-GB" altLang="en-US" dirty="0" smtClean="0">
                <a:latin typeface="Courier New" panose="02070309020205020404" pitchFamily="49" charset="0"/>
                <a:cs typeface="Courier New" panose="02070309020205020404" pitchFamily="49" charset="0"/>
              </a:rPr>
              <a:t>Thread</a:t>
            </a:r>
            <a:r>
              <a:rPr lang="en-GB" altLang="en-US" dirty="0" smtClean="0"/>
              <a:t> API states that this method is ‘deprecated and is inherently unsafe’– look this up yourselves</a:t>
            </a:r>
          </a:p>
          <a:p>
            <a:pPr eaLnBrk="1" hangingPunct="1"/>
            <a:r>
              <a:rPr lang="en-GB" altLang="en-US" dirty="0" smtClean="0"/>
              <a:t>Instead let the thread die on its own based on some condition</a:t>
            </a:r>
          </a:p>
          <a:p>
            <a:pPr eaLnBrk="1" hangingPunct="1"/>
            <a:endParaRPr lang="en-GB" altLang="en-US" dirty="0" smtClean="0"/>
          </a:p>
          <a:p>
            <a:pPr eaLnBrk="1" hangingPunct="1"/>
            <a:endParaRPr lang="en-GB" altLang="en-US" dirty="0" smtClean="0"/>
          </a:p>
          <a:p>
            <a:pPr eaLnBrk="1" hangingPunct="1"/>
            <a:endParaRPr lang="en-GB" altLang="en-US" dirty="0" smtClean="0"/>
          </a:p>
          <a:p>
            <a:pPr eaLnBrk="1" hangingPunct="1"/>
            <a:endParaRPr lang="en-US" alt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4FB436A6-59D7-4C88-80C9-D8EDE987E7E1}" type="slidenum">
              <a:rPr lang="en-US" altLang="en-US" sz="1400"/>
              <a:pPr algn="r" eaLnBrk="1" hangingPunct="1">
                <a:spcBef>
                  <a:spcPct val="0"/>
                </a:spcBef>
                <a:buFontTx/>
                <a:buNone/>
              </a:pPr>
              <a:t>19</a:t>
            </a:fld>
            <a:endParaRPr lang="en-US" altLang="en-US" sz="1400"/>
          </a:p>
        </p:txBody>
      </p:sp>
      <p:sp>
        <p:nvSpPr>
          <p:cNvPr id="25603" name="Rectangle 3"/>
          <p:cNvSpPr>
            <a:spLocks noGrp="1" noChangeArrowheads="1"/>
          </p:cNvSpPr>
          <p:nvPr>
            <p:ph type="body" idx="4294967295"/>
          </p:nvPr>
        </p:nvSpPr>
        <p:spPr>
          <a:xfrm>
            <a:off x="457200" y="765175"/>
            <a:ext cx="8229600" cy="5360988"/>
          </a:xfrm>
        </p:spPr>
        <p:txBody>
          <a:bodyPr/>
          <a:lstStyle/>
          <a:p>
            <a:pPr eaLnBrk="1" hangingPunct="1"/>
            <a:r>
              <a:rPr lang="en-GB" altLang="en-US" smtClean="0"/>
              <a:t>One way is to use a boolean variable </a:t>
            </a:r>
          </a:p>
          <a:p>
            <a:pPr eaLnBrk="1" hangingPunct="1"/>
            <a:r>
              <a:rPr lang="en-GB" altLang="en-US" smtClean="0"/>
              <a:t>Initialise the variable to </a:t>
            </a:r>
            <a:r>
              <a:rPr lang="en-GB" altLang="en-US" i="1" smtClean="0"/>
              <a:t>true</a:t>
            </a:r>
          </a:p>
          <a:p>
            <a:pPr eaLnBrk="1" hangingPunct="1"/>
            <a:r>
              <a:rPr lang="en-GB" altLang="en-US" smtClean="0"/>
              <a:t>Set it to </a:t>
            </a:r>
            <a:r>
              <a:rPr lang="en-GB" altLang="en-US" i="1" smtClean="0"/>
              <a:t>false</a:t>
            </a:r>
            <a:r>
              <a:rPr lang="en-GB" altLang="en-US" smtClean="0"/>
              <a:t> when you want to terminate the thread</a:t>
            </a:r>
          </a:p>
          <a:p>
            <a:pPr eaLnBrk="1" hangingPunct="1"/>
            <a:r>
              <a:rPr lang="en-GB" altLang="en-US" smtClean="0"/>
              <a:t>The conditional in the </a:t>
            </a:r>
            <a:r>
              <a:rPr lang="en-GB" altLang="en-US" i="1" smtClean="0"/>
              <a:t>while</a:t>
            </a:r>
            <a:r>
              <a:rPr lang="en-GB" altLang="en-US" smtClean="0"/>
              <a:t> loop in the </a:t>
            </a:r>
            <a:r>
              <a:rPr lang="en-GB" altLang="en-US" i="1" smtClean="0"/>
              <a:t>run</a:t>
            </a:r>
            <a:r>
              <a:rPr lang="en-GB" altLang="en-US" smtClean="0"/>
              <a:t> method can test the value of the variable</a:t>
            </a:r>
          </a:p>
          <a:p>
            <a:pPr eaLnBrk="1" hangingPunct="1"/>
            <a:endParaRPr lang="en-GB" altLang="en-US" smtClean="0"/>
          </a:p>
          <a:p>
            <a:pPr eaLnBrk="1" hangingPunct="1"/>
            <a:r>
              <a:rPr lang="en-GB" altLang="en-US" smtClean="0"/>
              <a:t>Add a stop button to BounceFrame in Bounce1 to stop a ball bouncing</a:t>
            </a:r>
            <a:endParaRPr lang="en-US" alt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FA618E0-A26E-4D6A-B35D-D7A4A324435F}" type="slidenum">
              <a:rPr lang="en-US" altLang="en-US" sz="1400" smtClean="0"/>
              <a:pPr>
                <a:spcBef>
                  <a:spcPct val="0"/>
                </a:spcBef>
                <a:buFontTx/>
                <a:buNone/>
              </a:pPr>
              <a:t>2</a:t>
            </a:fld>
            <a:endParaRPr lang="en-US" altLang="en-US" sz="1400" smtClean="0"/>
          </a:p>
        </p:txBody>
      </p:sp>
      <p:sp>
        <p:nvSpPr>
          <p:cNvPr id="6147" name="Rectangle 3"/>
          <p:cNvSpPr>
            <a:spLocks noGrp="1" noChangeArrowheads="1"/>
          </p:cNvSpPr>
          <p:nvPr>
            <p:ph type="body" idx="1"/>
          </p:nvPr>
        </p:nvSpPr>
        <p:spPr>
          <a:xfrm>
            <a:off x="16405" y="1412776"/>
            <a:ext cx="8229600" cy="5112568"/>
          </a:xfrm>
        </p:spPr>
        <p:txBody>
          <a:bodyPr/>
          <a:lstStyle/>
          <a:p>
            <a:pPr eaLnBrk="1" hangingPunct="1"/>
            <a:r>
              <a:rPr lang="en-GB" altLang="en-US" dirty="0" smtClean="0"/>
              <a:t>Multithreaded programs extend the idea of multitasking – an individual program can appear to do many tasks at one time</a:t>
            </a:r>
          </a:p>
          <a:p>
            <a:pPr eaLnBrk="1" hangingPunct="1"/>
            <a:r>
              <a:rPr lang="en-GB" altLang="en-US" dirty="0" smtClean="0"/>
              <a:t>E.g. a word-processing program can ‘</a:t>
            </a:r>
            <a:r>
              <a:rPr lang="en-GB" altLang="en-US" dirty="0" err="1" smtClean="0"/>
              <a:t>autosave</a:t>
            </a:r>
            <a:r>
              <a:rPr lang="en-GB" altLang="en-US" dirty="0" smtClean="0"/>
              <a:t>’ your document while you continue to type</a:t>
            </a:r>
          </a:p>
          <a:p>
            <a:pPr eaLnBrk="1" hangingPunct="1"/>
            <a:r>
              <a:rPr lang="en-GB" altLang="en-US" dirty="0" smtClean="0"/>
              <a:t>Java uses a thread to do garbage collection </a:t>
            </a:r>
          </a:p>
          <a:p>
            <a:pPr lvl="1" eaLnBrk="1" hangingPunct="1"/>
            <a:r>
              <a:rPr lang="en-GB" altLang="en-US" dirty="0" smtClean="0"/>
              <a:t>The garbage collector runs at the same time your program is executing</a:t>
            </a:r>
          </a:p>
          <a:p>
            <a:pPr eaLnBrk="1" hangingPunct="1"/>
            <a:endParaRPr lang="en-US" altLang="en-US" dirty="0" smtClean="0"/>
          </a:p>
          <a:p>
            <a:pPr eaLnBrk="1" hangingPunct="1"/>
            <a:endParaRPr lang="en-US"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1A80C3C-4880-4190-A336-35780B6DC129}" type="slidenum">
              <a:rPr lang="en-US" altLang="en-US" sz="1400" smtClean="0"/>
              <a:pPr>
                <a:spcBef>
                  <a:spcPct val="0"/>
                </a:spcBef>
                <a:buFontTx/>
                <a:buNone/>
              </a:pPr>
              <a:t>20</a:t>
            </a:fld>
            <a:endParaRPr lang="en-US" altLang="en-US" sz="1400" smtClean="0"/>
          </a:p>
        </p:txBody>
      </p:sp>
      <p:sp>
        <p:nvSpPr>
          <p:cNvPr id="26627" name="Rectangle 3"/>
          <p:cNvSpPr>
            <a:spLocks noGrp="1" noChangeArrowheads="1"/>
          </p:cNvSpPr>
          <p:nvPr>
            <p:ph type="body" idx="1"/>
          </p:nvPr>
        </p:nvSpPr>
        <p:spPr>
          <a:xfrm>
            <a:off x="457200" y="765174"/>
            <a:ext cx="8229600" cy="6092825"/>
          </a:xfrm>
        </p:spPr>
        <p:txBody>
          <a:bodyPr/>
          <a:lstStyle/>
          <a:p>
            <a:pPr eaLnBrk="1" hangingPunct="1">
              <a:buFontTx/>
              <a:buNone/>
            </a:pPr>
            <a:r>
              <a:rPr lang="en-GB" altLang="en-US" b="1" i="1" dirty="0" smtClean="0"/>
              <a:t>Difference between a thread of execution and a Thread object</a:t>
            </a:r>
          </a:p>
          <a:p>
            <a:pPr eaLnBrk="1" hangingPunct="1"/>
            <a:r>
              <a:rPr lang="en-GB" altLang="en-US" dirty="0" smtClean="0"/>
              <a:t>Differentiate between a thread of execution and a </a:t>
            </a:r>
            <a:r>
              <a:rPr lang="en-GB" altLang="en-US" dirty="0" smtClean="0">
                <a:latin typeface="Courier New" panose="02070309020205020404" pitchFamily="49" charset="0"/>
                <a:cs typeface="Courier New" panose="02070309020205020404" pitchFamily="49" charset="0"/>
              </a:rPr>
              <a:t>Thread</a:t>
            </a:r>
            <a:r>
              <a:rPr lang="en-GB" altLang="en-US" dirty="0" smtClean="0"/>
              <a:t> object. </a:t>
            </a:r>
          </a:p>
          <a:p>
            <a:pPr eaLnBrk="1" hangingPunct="1"/>
            <a:r>
              <a:rPr lang="en-GB" altLang="en-US" dirty="0" smtClean="0"/>
              <a:t>A thread (of execution) does not exist until a Thread object starts one with </a:t>
            </a:r>
            <a:r>
              <a:rPr lang="en-GB" altLang="en-US" dirty="0" smtClean="0">
                <a:latin typeface="Courier New" panose="02070309020205020404" pitchFamily="49" charset="0"/>
                <a:cs typeface="Courier New" panose="02070309020205020404" pitchFamily="49" charset="0"/>
              </a:rPr>
              <a:t>start</a:t>
            </a:r>
            <a:r>
              <a:rPr lang="en-GB" altLang="en-US" dirty="0" smtClean="0"/>
              <a:t>() method</a:t>
            </a:r>
          </a:p>
          <a:p>
            <a:pPr eaLnBrk="1" hangingPunct="1"/>
            <a:r>
              <a:rPr lang="en-GB" altLang="en-US" dirty="0"/>
              <a:t>A </a:t>
            </a:r>
            <a:r>
              <a:rPr lang="en-GB" altLang="en-US" dirty="0" smtClean="0"/>
              <a:t>thread (of execution) </a:t>
            </a:r>
            <a:r>
              <a:rPr lang="en-GB" altLang="en-US" dirty="0"/>
              <a:t>dies when </a:t>
            </a:r>
            <a:r>
              <a:rPr lang="en-GB" altLang="en-US" dirty="0" smtClean="0"/>
              <a:t>the </a:t>
            </a:r>
            <a:r>
              <a:rPr lang="en-GB" altLang="en-US" dirty="0" smtClean="0">
                <a:latin typeface="Courier New" panose="02070309020205020404" pitchFamily="49" charset="0"/>
                <a:cs typeface="Courier New" panose="02070309020205020404" pitchFamily="49" charset="0"/>
              </a:rPr>
              <a:t>run</a:t>
            </a:r>
            <a:r>
              <a:rPr lang="en-GB" altLang="en-US" dirty="0" smtClean="0"/>
              <a:t> method </a:t>
            </a:r>
            <a:r>
              <a:rPr lang="en-GB" altLang="en-US" dirty="0"/>
              <a:t>ends</a:t>
            </a:r>
            <a:endParaRPr lang="en-GB" altLang="en-US" sz="3600" i="1" dirty="0"/>
          </a:p>
          <a:p>
            <a:pPr eaLnBrk="1" hangingPunct="1"/>
            <a:r>
              <a:rPr lang="en-GB" altLang="en-US" dirty="0" smtClean="0"/>
              <a:t>and a Thread object can exist long after a thread has died</a:t>
            </a:r>
          </a:p>
          <a:p>
            <a:pPr eaLnBrk="1" hangingPunct="1"/>
            <a:endParaRPr lang="en-US" alt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31ADBDC-C639-4D3C-8B1B-4E66816D94DE}" type="slidenum">
              <a:rPr lang="en-US" altLang="en-US" sz="1400" smtClean="0"/>
              <a:pPr>
                <a:spcBef>
                  <a:spcPct val="0"/>
                </a:spcBef>
                <a:buFontTx/>
                <a:buNone/>
              </a:pPr>
              <a:t>21</a:t>
            </a:fld>
            <a:endParaRPr lang="en-US" altLang="en-US" sz="1400" smtClean="0"/>
          </a:p>
        </p:txBody>
      </p:sp>
      <p:sp>
        <p:nvSpPr>
          <p:cNvPr id="27651" name="Rectangle 3"/>
          <p:cNvSpPr>
            <a:spLocks noGrp="1" noChangeArrowheads="1"/>
          </p:cNvSpPr>
          <p:nvPr>
            <p:ph type="body" idx="1"/>
          </p:nvPr>
        </p:nvSpPr>
        <p:spPr>
          <a:xfrm>
            <a:off x="395288" y="981075"/>
            <a:ext cx="8229600" cy="5145088"/>
          </a:xfrm>
        </p:spPr>
        <p:txBody>
          <a:bodyPr/>
          <a:lstStyle/>
          <a:p>
            <a:pPr eaLnBrk="1" hangingPunct="1">
              <a:lnSpc>
                <a:spcPct val="80000"/>
              </a:lnSpc>
              <a:buFontTx/>
              <a:buNone/>
            </a:pPr>
            <a:r>
              <a:rPr lang="en-GB" altLang="en-US" sz="3600" b="1" i="1" dirty="0" smtClean="0"/>
              <a:t>Thread States</a:t>
            </a:r>
          </a:p>
          <a:p>
            <a:pPr eaLnBrk="1" hangingPunct="1">
              <a:lnSpc>
                <a:spcPct val="80000"/>
              </a:lnSpc>
            </a:pPr>
            <a:r>
              <a:rPr lang="en-GB" altLang="en-US" dirty="0" smtClean="0"/>
              <a:t>new</a:t>
            </a:r>
          </a:p>
          <a:p>
            <a:pPr lvl="1" eaLnBrk="1" hangingPunct="1">
              <a:lnSpc>
                <a:spcPct val="80000"/>
              </a:lnSpc>
            </a:pPr>
            <a:r>
              <a:rPr lang="en-GB" altLang="en-US" dirty="0" smtClean="0"/>
              <a:t>thread is just created</a:t>
            </a:r>
          </a:p>
          <a:p>
            <a:pPr eaLnBrk="1" hangingPunct="1">
              <a:lnSpc>
                <a:spcPct val="80000"/>
              </a:lnSpc>
            </a:pPr>
            <a:r>
              <a:rPr lang="en-GB" altLang="en-US" dirty="0" smtClean="0"/>
              <a:t>Runnable</a:t>
            </a:r>
          </a:p>
          <a:p>
            <a:pPr lvl="1" eaLnBrk="1" hangingPunct="1">
              <a:lnSpc>
                <a:spcPct val="80000"/>
              </a:lnSpc>
            </a:pPr>
            <a:r>
              <a:rPr lang="en-GB" altLang="en-US" dirty="0" smtClean="0"/>
              <a:t>thread’s start method has been invoked </a:t>
            </a:r>
          </a:p>
          <a:p>
            <a:pPr lvl="1" eaLnBrk="1" hangingPunct="1">
              <a:lnSpc>
                <a:spcPct val="80000"/>
              </a:lnSpc>
            </a:pPr>
            <a:r>
              <a:rPr lang="en-GB" altLang="en-US" dirty="0" smtClean="0"/>
              <a:t>Thread can now execute</a:t>
            </a:r>
          </a:p>
          <a:p>
            <a:pPr lvl="1" eaLnBrk="1" hangingPunct="1">
              <a:lnSpc>
                <a:spcPct val="80000"/>
              </a:lnSpc>
            </a:pPr>
            <a:r>
              <a:rPr lang="en-GB" altLang="en-US" dirty="0" smtClean="0"/>
              <a:t>When it actually runs depends on the operating system</a:t>
            </a:r>
          </a:p>
          <a:p>
            <a:pPr eaLnBrk="1" hangingPunct="1">
              <a:lnSpc>
                <a:spcPct val="80000"/>
              </a:lnSpc>
            </a:pPr>
            <a:r>
              <a:rPr lang="en-GB" altLang="en-US" dirty="0" smtClean="0"/>
              <a:t>Blocked – see notes</a:t>
            </a:r>
          </a:p>
          <a:p>
            <a:pPr eaLnBrk="1" hangingPunct="1">
              <a:lnSpc>
                <a:spcPct val="80000"/>
              </a:lnSpc>
            </a:pPr>
            <a:r>
              <a:rPr lang="en-GB" altLang="en-US" dirty="0" smtClean="0"/>
              <a:t>Dead </a:t>
            </a:r>
          </a:p>
          <a:p>
            <a:pPr lvl="1" eaLnBrk="1" hangingPunct="1">
              <a:lnSpc>
                <a:spcPct val="80000"/>
              </a:lnSpc>
            </a:pPr>
            <a:r>
              <a:rPr lang="en-GB" altLang="en-US" dirty="0" smtClean="0"/>
              <a:t>A thread dies when it’s </a:t>
            </a:r>
            <a:r>
              <a:rPr lang="en-GB" altLang="en-US" dirty="0" smtClean="0">
                <a:latin typeface="Courier New" panose="02070309020205020404" pitchFamily="49" charset="0"/>
                <a:cs typeface="Courier New" panose="02070309020205020404" pitchFamily="49" charset="0"/>
              </a:rPr>
              <a:t>run</a:t>
            </a:r>
            <a:r>
              <a:rPr lang="en-GB" altLang="en-US" dirty="0" smtClean="0"/>
              <a:t> method ends</a:t>
            </a:r>
            <a:endParaRPr lang="en-GB" altLang="en-US" sz="3200" i="1"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79A45B9-7327-4959-AAA6-4587FCBAA802}" type="slidenum">
              <a:rPr lang="en-US" altLang="en-US" sz="1400" smtClean="0"/>
              <a:pPr>
                <a:spcBef>
                  <a:spcPct val="0"/>
                </a:spcBef>
                <a:buFontTx/>
                <a:buNone/>
              </a:pPr>
              <a:t>22</a:t>
            </a:fld>
            <a:endParaRPr lang="en-US" altLang="en-US" sz="1400" smtClean="0"/>
          </a:p>
        </p:txBody>
      </p:sp>
      <p:sp>
        <p:nvSpPr>
          <p:cNvPr id="29699" name="Rectangle 3"/>
          <p:cNvSpPr>
            <a:spLocks noGrp="1" noChangeArrowheads="1"/>
          </p:cNvSpPr>
          <p:nvPr>
            <p:ph type="body" idx="1"/>
          </p:nvPr>
        </p:nvSpPr>
        <p:spPr>
          <a:xfrm>
            <a:off x="539750" y="692150"/>
            <a:ext cx="8229600" cy="5318125"/>
          </a:xfrm>
        </p:spPr>
        <p:txBody>
          <a:bodyPr/>
          <a:lstStyle/>
          <a:p>
            <a:pPr eaLnBrk="1" hangingPunct="1">
              <a:buFontTx/>
              <a:buNone/>
            </a:pPr>
            <a:r>
              <a:rPr lang="en-GB" altLang="en-US" sz="4000" i="1" smtClean="0"/>
              <a:t>Cooperative and Preemptive Multitasking</a:t>
            </a:r>
          </a:p>
          <a:p>
            <a:pPr eaLnBrk="1" hangingPunct="1"/>
            <a:r>
              <a:rPr lang="en-GB" altLang="en-US" smtClean="0"/>
              <a:t>The thread package in Java works with the underlying operating system</a:t>
            </a:r>
          </a:p>
          <a:p>
            <a:pPr eaLnBrk="1" hangingPunct="1"/>
            <a:r>
              <a:rPr lang="en-GB" altLang="en-US" smtClean="0"/>
              <a:t>Most modern operating systems including Windows use preemptive multitasking</a:t>
            </a:r>
          </a:p>
          <a:p>
            <a:pPr eaLnBrk="1" hangingPunct="1">
              <a:buFontTx/>
              <a:buNone/>
            </a:pPr>
            <a:r>
              <a:rPr lang="en-GB" altLang="en-US" smtClean="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9D19849-B2FE-4918-BC88-1C23470F8AFB}" type="slidenum">
              <a:rPr lang="en-US" altLang="en-US" sz="1400" smtClean="0"/>
              <a:pPr>
                <a:spcBef>
                  <a:spcPct val="0"/>
                </a:spcBef>
                <a:buFontTx/>
                <a:buNone/>
              </a:pPr>
              <a:t>23</a:t>
            </a:fld>
            <a:endParaRPr lang="en-US" altLang="en-US" sz="1400" smtClean="0"/>
          </a:p>
        </p:txBody>
      </p:sp>
      <p:sp>
        <p:nvSpPr>
          <p:cNvPr id="30723" name="Rectangle 3"/>
          <p:cNvSpPr>
            <a:spLocks noGrp="1" noChangeArrowheads="1"/>
          </p:cNvSpPr>
          <p:nvPr>
            <p:ph type="body" idx="1"/>
          </p:nvPr>
        </p:nvSpPr>
        <p:spPr>
          <a:xfrm>
            <a:off x="457200" y="476250"/>
            <a:ext cx="8229600" cy="5649913"/>
          </a:xfrm>
        </p:spPr>
        <p:txBody>
          <a:bodyPr/>
          <a:lstStyle/>
          <a:p>
            <a:pPr eaLnBrk="1" hangingPunct="1">
              <a:lnSpc>
                <a:spcPct val="90000"/>
              </a:lnSpc>
            </a:pPr>
            <a:r>
              <a:rPr lang="en-GB" altLang="en-US" smtClean="0"/>
              <a:t>Preemptive multitasking:</a:t>
            </a:r>
          </a:p>
          <a:p>
            <a:pPr lvl="1" eaLnBrk="1" hangingPunct="1">
              <a:lnSpc>
                <a:spcPct val="90000"/>
              </a:lnSpc>
            </a:pPr>
            <a:r>
              <a:rPr lang="en-GB" altLang="en-US" smtClean="0"/>
              <a:t>The OS interrupts the currently executing thread</a:t>
            </a:r>
          </a:p>
          <a:p>
            <a:pPr lvl="1" eaLnBrk="1" hangingPunct="1">
              <a:lnSpc>
                <a:spcPct val="90000"/>
              </a:lnSpc>
            </a:pPr>
            <a:r>
              <a:rPr lang="en-GB" altLang="en-US" smtClean="0"/>
              <a:t>Thus it gives each runnable thread a slice of time to perform</a:t>
            </a:r>
          </a:p>
          <a:p>
            <a:pPr eaLnBrk="1" hangingPunct="1">
              <a:lnSpc>
                <a:spcPct val="90000"/>
              </a:lnSpc>
            </a:pPr>
            <a:endParaRPr lang="en-GB" altLang="en-US" smtClean="0"/>
          </a:p>
          <a:p>
            <a:pPr eaLnBrk="1" hangingPunct="1">
              <a:lnSpc>
                <a:spcPct val="90000"/>
              </a:lnSpc>
            </a:pPr>
            <a:r>
              <a:rPr lang="en-GB" altLang="en-US" smtClean="0"/>
              <a:t>Cooperative multitasking:</a:t>
            </a:r>
          </a:p>
          <a:p>
            <a:pPr lvl="1" eaLnBrk="1" hangingPunct="1">
              <a:lnSpc>
                <a:spcPct val="90000"/>
              </a:lnSpc>
            </a:pPr>
            <a:r>
              <a:rPr lang="en-GB" altLang="en-US" smtClean="0"/>
              <a:t>Depends on thread code yielding time to other threads by:</a:t>
            </a:r>
          </a:p>
          <a:p>
            <a:pPr lvl="2" eaLnBrk="1" hangingPunct="1">
              <a:lnSpc>
                <a:spcPct val="90000"/>
              </a:lnSpc>
            </a:pPr>
            <a:r>
              <a:rPr lang="en-GB" altLang="en-US" smtClean="0"/>
              <a:t>Calling yield method</a:t>
            </a:r>
          </a:p>
          <a:p>
            <a:pPr lvl="2" eaLnBrk="1" hangingPunct="1">
              <a:lnSpc>
                <a:spcPct val="90000"/>
              </a:lnSpc>
            </a:pPr>
            <a:r>
              <a:rPr lang="en-GB" altLang="en-US" smtClean="0"/>
              <a:t>Sleeping</a:t>
            </a:r>
          </a:p>
          <a:p>
            <a:pPr lvl="2" eaLnBrk="1" hangingPunct="1">
              <a:lnSpc>
                <a:spcPct val="90000"/>
              </a:lnSpc>
            </a:pPr>
            <a:r>
              <a:rPr lang="en-GB" altLang="en-US" smtClean="0"/>
              <a:t>Blocking on I/O</a:t>
            </a:r>
          </a:p>
          <a:p>
            <a:pPr eaLnBrk="1" hangingPunct="1">
              <a:lnSpc>
                <a:spcPct val="90000"/>
              </a:lnSpc>
            </a:pPr>
            <a:endParaRPr lang="en-GB" alt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30BB879-2F36-4EFD-AF29-87452242526E}" type="slidenum">
              <a:rPr lang="en-US" altLang="en-US" sz="1400" smtClean="0"/>
              <a:pPr>
                <a:spcBef>
                  <a:spcPct val="0"/>
                </a:spcBef>
                <a:buFontTx/>
                <a:buNone/>
              </a:pPr>
              <a:t>24</a:t>
            </a:fld>
            <a:endParaRPr lang="en-US" altLang="en-US" sz="1400" smtClean="0"/>
          </a:p>
        </p:txBody>
      </p:sp>
      <p:sp>
        <p:nvSpPr>
          <p:cNvPr id="31747" name="Rectangle 3"/>
          <p:cNvSpPr>
            <a:spLocks noGrp="1" noChangeArrowheads="1"/>
          </p:cNvSpPr>
          <p:nvPr>
            <p:ph type="body" idx="1"/>
          </p:nvPr>
        </p:nvSpPr>
        <p:spPr>
          <a:xfrm>
            <a:off x="457200" y="981075"/>
            <a:ext cx="8229600" cy="5145088"/>
          </a:xfrm>
        </p:spPr>
        <p:txBody>
          <a:bodyPr/>
          <a:lstStyle/>
          <a:p>
            <a:pPr eaLnBrk="1" hangingPunct="1">
              <a:lnSpc>
                <a:spcPct val="90000"/>
              </a:lnSpc>
            </a:pPr>
            <a:r>
              <a:rPr lang="en-GB" altLang="en-US" smtClean="0"/>
              <a:t>A thread is blocked when:</a:t>
            </a:r>
          </a:p>
          <a:p>
            <a:pPr lvl="1" eaLnBrk="1" hangingPunct="1">
              <a:lnSpc>
                <a:spcPct val="90000"/>
              </a:lnSpc>
            </a:pPr>
            <a:r>
              <a:rPr lang="en-GB" altLang="en-US" smtClean="0"/>
              <a:t>It’s sleep method has been called</a:t>
            </a:r>
          </a:p>
          <a:p>
            <a:pPr lvl="1" eaLnBrk="1" hangingPunct="1">
              <a:lnSpc>
                <a:spcPct val="90000"/>
              </a:lnSpc>
            </a:pPr>
            <a:r>
              <a:rPr lang="en-GB" altLang="en-US" smtClean="0"/>
              <a:t>The thread calls an operation that is blocking on I/O</a:t>
            </a:r>
          </a:p>
          <a:p>
            <a:pPr lvl="1" eaLnBrk="1" hangingPunct="1">
              <a:lnSpc>
                <a:spcPct val="90000"/>
              </a:lnSpc>
            </a:pPr>
            <a:r>
              <a:rPr lang="en-GB" altLang="en-US" smtClean="0"/>
              <a:t>The thread calls the wait() method</a:t>
            </a:r>
          </a:p>
          <a:p>
            <a:pPr lvl="1" eaLnBrk="1" hangingPunct="1">
              <a:lnSpc>
                <a:spcPct val="90000"/>
              </a:lnSpc>
            </a:pPr>
            <a:r>
              <a:rPr lang="en-GB" altLang="en-US" smtClean="0"/>
              <a:t>The thread tries to lock an object that is already locked by another thread</a:t>
            </a:r>
          </a:p>
          <a:p>
            <a:pPr lvl="1" eaLnBrk="1" hangingPunct="1">
              <a:lnSpc>
                <a:spcPct val="90000"/>
              </a:lnSpc>
            </a:pPr>
            <a:endParaRPr lang="en-GB" altLang="en-US" smtClean="0"/>
          </a:p>
          <a:p>
            <a:pPr eaLnBrk="1" hangingPunct="1">
              <a:lnSpc>
                <a:spcPct val="90000"/>
              </a:lnSpc>
            </a:pPr>
            <a:r>
              <a:rPr lang="en-GB" altLang="en-US" smtClean="0"/>
              <a:t>A thread moves out of blocked state using the opposite route to entering the blocked state</a:t>
            </a:r>
          </a:p>
          <a:p>
            <a:pPr lvl="1" eaLnBrk="1" hangingPunct="1">
              <a:lnSpc>
                <a:spcPct val="90000"/>
              </a:lnSpc>
            </a:pPr>
            <a:endParaRPr lang="en-GB" alt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A75C57C-52BD-4F7E-9EEE-2CD616256F28}" type="slidenum">
              <a:rPr lang="en-US" altLang="en-US" sz="1400" smtClean="0"/>
              <a:pPr>
                <a:spcBef>
                  <a:spcPct val="0"/>
                </a:spcBef>
                <a:buFontTx/>
                <a:buNone/>
              </a:pPr>
              <a:t>25</a:t>
            </a:fld>
            <a:endParaRPr lang="en-US" altLang="en-US" sz="1400" smtClean="0"/>
          </a:p>
        </p:txBody>
      </p:sp>
      <p:sp>
        <p:nvSpPr>
          <p:cNvPr id="32771" name="Rectangle 3"/>
          <p:cNvSpPr>
            <a:spLocks noGrp="1" noChangeArrowheads="1"/>
          </p:cNvSpPr>
          <p:nvPr>
            <p:ph type="body" idx="1"/>
          </p:nvPr>
        </p:nvSpPr>
        <p:spPr>
          <a:xfrm>
            <a:off x="250825" y="765175"/>
            <a:ext cx="8229600" cy="4525963"/>
          </a:xfrm>
        </p:spPr>
        <p:txBody>
          <a:bodyPr/>
          <a:lstStyle/>
          <a:p>
            <a:pPr eaLnBrk="1" hangingPunct="1">
              <a:buFontTx/>
              <a:buNone/>
            </a:pPr>
            <a:r>
              <a:rPr lang="en-GB" altLang="en-US" b="1" i="1" smtClean="0"/>
              <a:t>Synchronisation Problems</a:t>
            </a:r>
          </a:p>
          <a:p>
            <a:pPr eaLnBrk="1" hangingPunct="1"/>
            <a:r>
              <a:rPr lang="en-GB" altLang="en-US" smtClean="0"/>
              <a:t>Threading is not at level of Java statements</a:t>
            </a:r>
          </a:p>
          <a:p>
            <a:pPr eaLnBrk="1" hangingPunct="1"/>
            <a:r>
              <a:rPr lang="en-GB" altLang="en-US" smtClean="0"/>
              <a:t>Most statements are non-atomic </a:t>
            </a:r>
          </a:p>
          <a:p>
            <a:pPr eaLnBrk="1" hangingPunct="1"/>
            <a:r>
              <a:rPr lang="en-GB" altLang="en-US" smtClean="0"/>
              <a:t>i.e. Java compiler might create several internal operations to correspond to a single statement </a:t>
            </a:r>
            <a:endParaRPr lang="en-US" alt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D1C9FF9-A147-4175-8BD5-C82A8226AEB7}" type="slidenum">
              <a:rPr lang="en-US" altLang="en-US" sz="1400" smtClean="0"/>
              <a:pPr>
                <a:spcBef>
                  <a:spcPct val="0"/>
                </a:spcBef>
                <a:buFontTx/>
                <a:buNone/>
              </a:pPr>
              <a:t>26</a:t>
            </a:fld>
            <a:endParaRPr lang="en-US" altLang="en-US" sz="1400" smtClean="0"/>
          </a:p>
        </p:txBody>
      </p:sp>
      <p:sp>
        <p:nvSpPr>
          <p:cNvPr id="33795" name="Rectangle 3"/>
          <p:cNvSpPr>
            <a:spLocks noGrp="1" noChangeArrowheads="1"/>
          </p:cNvSpPr>
          <p:nvPr>
            <p:ph type="body" idx="1"/>
          </p:nvPr>
        </p:nvSpPr>
        <p:spPr>
          <a:xfrm>
            <a:off x="457200" y="1125538"/>
            <a:ext cx="8229600" cy="5000625"/>
          </a:xfrm>
        </p:spPr>
        <p:txBody>
          <a:bodyPr/>
          <a:lstStyle/>
          <a:p>
            <a:pPr eaLnBrk="1" hangingPunct="1"/>
            <a:r>
              <a:rPr lang="en-GB" altLang="en-US" smtClean="0"/>
              <a:t>If two threads share the same data there may be synchronisation problems</a:t>
            </a:r>
          </a:p>
          <a:p>
            <a:pPr eaLnBrk="1" hangingPunct="1"/>
            <a:r>
              <a:rPr lang="en-GB" altLang="en-US" smtClean="0"/>
              <a:t>See TwoCounters.java</a:t>
            </a:r>
          </a:p>
          <a:p>
            <a:pPr eaLnBrk="1" hangingPunct="1"/>
            <a:r>
              <a:rPr lang="en-GB" altLang="en-US" smtClean="0"/>
              <a:t>The 2 threads are each incrementing the value of a shared integer maintained in a separate object</a:t>
            </a:r>
          </a:p>
          <a:p>
            <a:pPr eaLnBrk="1" hangingPunct="1"/>
            <a:endParaRPr lang="en-GB" altLang="en-US" smtClean="0"/>
          </a:p>
          <a:p>
            <a:pPr eaLnBrk="1" hangingPunct="1"/>
            <a:endParaRPr lang="en-GB" alt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677463F-33CA-4FBD-8403-1FA63A510E98}" type="slidenum">
              <a:rPr lang="en-US" altLang="en-US" sz="1400" smtClean="0"/>
              <a:pPr>
                <a:spcBef>
                  <a:spcPct val="0"/>
                </a:spcBef>
                <a:buFontTx/>
                <a:buNone/>
              </a:pPr>
              <a:t>27</a:t>
            </a:fld>
            <a:endParaRPr lang="en-US" altLang="en-US" sz="1400" smtClean="0"/>
          </a:p>
        </p:txBody>
      </p:sp>
      <p:sp>
        <p:nvSpPr>
          <p:cNvPr id="35843" name="Rectangle 3"/>
          <p:cNvSpPr>
            <a:spLocks noGrp="1" noChangeArrowheads="1"/>
          </p:cNvSpPr>
          <p:nvPr>
            <p:ph type="body" idx="1"/>
          </p:nvPr>
        </p:nvSpPr>
        <p:spPr>
          <a:xfrm>
            <a:off x="457200" y="620713"/>
            <a:ext cx="8229600" cy="5505450"/>
          </a:xfrm>
        </p:spPr>
        <p:txBody>
          <a:bodyPr/>
          <a:lstStyle/>
          <a:p>
            <a:pPr eaLnBrk="1" hangingPunct="1"/>
            <a:r>
              <a:rPr lang="en-GB" altLang="en-US" smtClean="0"/>
              <a:t>What might happen is that in the middle of</a:t>
            </a:r>
          </a:p>
          <a:p>
            <a:pPr eaLnBrk="1" hangingPunct="1">
              <a:buFontTx/>
              <a:buNone/>
            </a:pPr>
            <a:r>
              <a:rPr lang="en-GB" altLang="en-US" smtClean="0"/>
              <a:t>         n = n+1</a:t>
            </a:r>
          </a:p>
          <a:p>
            <a:pPr eaLnBrk="1" hangingPunct="1">
              <a:buFontTx/>
              <a:buNone/>
            </a:pPr>
            <a:r>
              <a:rPr lang="en-GB" altLang="en-US" smtClean="0"/>
              <a:t>one of the threads might be suspended</a:t>
            </a:r>
          </a:p>
          <a:p>
            <a:pPr eaLnBrk="1" hangingPunct="1">
              <a:buFontTx/>
              <a:buNone/>
            </a:pPr>
            <a:endParaRPr lang="en-GB" altLang="en-US" smtClean="0"/>
          </a:p>
          <a:p>
            <a:pPr eaLnBrk="1" hangingPunct="1"/>
            <a:r>
              <a:rPr lang="en-GB" altLang="en-US" smtClean="0"/>
              <a:t>Then it will only be incremented once instead of twice</a:t>
            </a:r>
          </a:p>
          <a:p>
            <a:pPr eaLnBrk="1" hangingPunct="1"/>
            <a:r>
              <a:rPr lang="en-GB" altLang="en-US" smtClean="0"/>
              <a:t>This might happen rarely but it could happen </a:t>
            </a:r>
            <a:endParaRPr lang="en-US" alt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BF34DD4-00AF-4EEF-9147-AE8C6D8D8E5A}" type="slidenum">
              <a:rPr lang="en-US" altLang="en-US" sz="1400" smtClean="0"/>
              <a:pPr>
                <a:spcBef>
                  <a:spcPct val="0"/>
                </a:spcBef>
                <a:buFontTx/>
                <a:buNone/>
              </a:pPr>
              <a:t>28</a:t>
            </a:fld>
            <a:endParaRPr lang="en-US" altLang="en-US" sz="1400" smtClean="0"/>
          </a:p>
        </p:txBody>
      </p:sp>
      <p:sp>
        <p:nvSpPr>
          <p:cNvPr id="37891" name="Rectangle 3"/>
          <p:cNvSpPr>
            <a:spLocks noGrp="1" noChangeArrowheads="1"/>
          </p:cNvSpPr>
          <p:nvPr>
            <p:ph type="body" idx="1"/>
          </p:nvPr>
        </p:nvSpPr>
        <p:spPr>
          <a:xfrm>
            <a:off x="457200" y="908050"/>
            <a:ext cx="8229600" cy="5218113"/>
          </a:xfrm>
        </p:spPr>
        <p:txBody>
          <a:bodyPr/>
          <a:lstStyle/>
          <a:p>
            <a:pPr eaLnBrk="1" hangingPunct="1"/>
            <a:r>
              <a:rPr lang="en-GB" altLang="en-US" smtClean="0"/>
              <a:t>What is required is that the increment method is executed entirely by a thread from start to finish</a:t>
            </a:r>
          </a:p>
          <a:p>
            <a:pPr eaLnBrk="1" hangingPunct="1"/>
            <a:r>
              <a:rPr lang="en-GB" altLang="en-US" smtClean="0"/>
              <a:t>Use synchronized method modifier </a:t>
            </a:r>
          </a:p>
          <a:p>
            <a:pPr eaLnBrk="1" hangingPunct="1">
              <a:buFontTx/>
              <a:buNone/>
            </a:pPr>
            <a:r>
              <a:rPr lang="en-GB" altLang="en-US" smtClean="0"/>
              <a:t>          public synchronized void increment() </a:t>
            </a:r>
          </a:p>
          <a:p>
            <a:pPr eaLnBrk="1" hangingPunct="1">
              <a:buFontTx/>
              <a:buNone/>
            </a:pPr>
            <a:endParaRPr lang="en-GB"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67603E8-46C9-415D-B906-7AC3D3D75760}" type="slidenum">
              <a:rPr lang="en-US" altLang="en-US" sz="1400" smtClean="0"/>
              <a:pPr>
                <a:spcBef>
                  <a:spcPct val="0"/>
                </a:spcBef>
                <a:buFontTx/>
                <a:buNone/>
              </a:pPr>
              <a:t>29</a:t>
            </a:fld>
            <a:endParaRPr lang="en-US" altLang="en-US" sz="1400" smtClean="0"/>
          </a:p>
        </p:txBody>
      </p:sp>
      <p:sp>
        <p:nvSpPr>
          <p:cNvPr id="38915" name="Rectangle 3"/>
          <p:cNvSpPr>
            <a:spLocks noGrp="1" noChangeArrowheads="1"/>
          </p:cNvSpPr>
          <p:nvPr>
            <p:ph type="body" idx="1"/>
          </p:nvPr>
        </p:nvSpPr>
        <p:spPr>
          <a:xfrm>
            <a:off x="457200" y="0"/>
            <a:ext cx="8229600" cy="7605713"/>
          </a:xfrm>
        </p:spPr>
        <p:txBody>
          <a:bodyPr/>
          <a:lstStyle/>
          <a:p>
            <a:pPr eaLnBrk="1" hangingPunct="1"/>
            <a:r>
              <a:rPr lang="en-GB" altLang="en-US" smtClean="0"/>
              <a:t>Java places a lock on the object</a:t>
            </a:r>
          </a:p>
          <a:p>
            <a:pPr eaLnBrk="1" hangingPunct="1"/>
            <a:r>
              <a:rPr lang="en-GB" altLang="en-US" smtClean="0"/>
              <a:t>Only one thread can have a lock on an object</a:t>
            </a:r>
          </a:p>
          <a:p>
            <a:pPr eaLnBrk="1" hangingPunct="1"/>
            <a:r>
              <a:rPr lang="en-GB" altLang="en-US" smtClean="0"/>
              <a:t>Other threads that try to obtain a lock will block until lock is released </a:t>
            </a:r>
          </a:p>
          <a:p>
            <a:pPr eaLnBrk="1" hangingPunct="1"/>
            <a:r>
              <a:rPr lang="en-GB" altLang="en-US" smtClean="0"/>
              <a:t>Thus the synchronised method will be run to completion by the thread with the lock</a:t>
            </a:r>
          </a:p>
          <a:p>
            <a:pPr eaLnBrk="1" hangingPunct="1"/>
            <a:r>
              <a:rPr lang="en-GB" altLang="en-US" smtClean="0"/>
              <a:t>However other threads are free to call any unsynchronised methods on a locked object</a:t>
            </a:r>
          </a:p>
          <a:p>
            <a:pPr eaLnBrk="1" hangingPunct="1"/>
            <a:r>
              <a:rPr lang="en-GB" altLang="en-US" smtClean="0"/>
              <a:t>See </a:t>
            </a:r>
            <a:r>
              <a:rPr lang="en-GB" altLang="en-US" smtClean="0">
                <a:hlinkClick r:id="rId3"/>
              </a:rPr>
              <a:t>https://www.youtube.com/watch?v=lotAYC3hLVo</a:t>
            </a:r>
            <a:endParaRPr lang="en-GB"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A92DDCB-4FFB-4920-9887-AFCE0439A934}" type="slidenum">
              <a:rPr lang="en-US" altLang="en-US" sz="1400" smtClean="0"/>
              <a:pPr>
                <a:spcBef>
                  <a:spcPct val="0"/>
                </a:spcBef>
                <a:buFontTx/>
                <a:buNone/>
              </a:pPr>
              <a:t>3</a:t>
            </a:fld>
            <a:endParaRPr lang="en-US" altLang="en-US" sz="1400" smtClean="0"/>
          </a:p>
        </p:txBody>
      </p:sp>
      <p:sp>
        <p:nvSpPr>
          <p:cNvPr id="8195" name="Rectangle 3"/>
          <p:cNvSpPr>
            <a:spLocks noGrp="1" noChangeArrowheads="1"/>
          </p:cNvSpPr>
          <p:nvPr>
            <p:ph type="body" idx="1"/>
          </p:nvPr>
        </p:nvSpPr>
        <p:spPr>
          <a:xfrm>
            <a:off x="457200" y="765175"/>
            <a:ext cx="8229600" cy="5360988"/>
          </a:xfrm>
        </p:spPr>
        <p:txBody>
          <a:bodyPr/>
          <a:lstStyle/>
          <a:p>
            <a:pPr eaLnBrk="1" hangingPunct="1"/>
            <a:r>
              <a:rPr lang="en-GB" altLang="en-US" smtClean="0"/>
              <a:t>Why use threads?</a:t>
            </a:r>
          </a:p>
          <a:p>
            <a:pPr lvl="1" eaLnBrk="1" hangingPunct="1"/>
            <a:r>
              <a:rPr lang="en-GB" altLang="en-US" smtClean="0"/>
              <a:t>Allow tasks to be done concurrently</a:t>
            </a:r>
          </a:p>
          <a:p>
            <a:pPr lvl="1" eaLnBrk="1" hangingPunct="1"/>
            <a:r>
              <a:rPr lang="en-GB" altLang="en-US" smtClean="0"/>
              <a:t>To perform background processing</a:t>
            </a:r>
          </a:p>
          <a:p>
            <a:pPr lvl="1" eaLnBrk="1" hangingPunct="1"/>
            <a:r>
              <a:rPr lang="en-GB" altLang="en-US" smtClean="0"/>
              <a:t>Make the UI more responsive</a:t>
            </a:r>
          </a:p>
          <a:p>
            <a:pPr lvl="1" eaLnBrk="1" hangingPunct="1"/>
            <a:r>
              <a:rPr lang="en-GB" altLang="en-US" smtClean="0"/>
              <a:t>Take advantage of multiprocessor systems</a:t>
            </a:r>
          </a:p>
          <a:p>
            <a:pPr lvl="1" eaLnBrk="1" hangingPunct="1"/>
            <a:endParaRPr lang="en-US"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C2497DC-450D-43D0-9EE3-D60B126F3AE8}" type="slidenum">
              <a:rPr lang="en-US" altLang="en-US" sz="1400" smtClean="0"/>
              <a:pPr>
                <a:spcBef>
                  <a:spcPct val="0"/>
                </a:spcBef>
                <a:buFontTx/>
                <a:buNone/>
              </a:pPr>
              <a:t>30</a:t>
            </a:fld>
            <a:endParaRPr lang="en-US" altLang="en-US" sz="1400" smtClean="0"/>
          </a:p>
        </p:txBody>
      </p:sp>
      <p:sp>
        <p:nvSpPr>
          <p:cNvPr id="40963" name="Rectangle 3"/>
          <p:cNvSpPr>
            <a:spLocks noGrp="1" noChangeArrowheads="1"/>
          </p:cNvSpPr>
          <p:nvPr>
            <p:ph type="body" idx="1"/>
          </p:nvPr>
        </p:nvSpPr>
        <p:spPr>
          <a:xfrm>
            <a:off x="457200" y="188640"/>
            <a:ext cx="8229600" cy="6056585"/>
          </a:xfrm>
        </p:spPr>
        <p:txBody>
          <a:bodyPr/>
          <a:lstStyle/>
          <a:p>
            <a:pPr eaLnBrk="1" hangingPunct="1">
              <a:buFontTx/>
              <a:buNone/>
            </a:pPr>
            <a:r>
              <a:rPr lang="en-GB" altLang="en-US" sz="4000" b="1" i="1" dirty="0" smtClean="0"/>
              <a:t>Cooperation between threads</a:t>
            </a:r>
          </a:p>
          <a:p>
            <a:pPr eaLnBrk="1" hangingPunct="1"/>
            <a:r>
              <a:rPr lang="en-GB" altLang="en-US" dirty="0" smtClean="0"/>
              <a:t>Problem with locks: e.g. deadlock – 2 or more threads waiting for each other to finish</a:t>
            </a:r>
          </a:p>
          <a:p>
            <a:pPr eaLnBrk="1" hangingPunct="1"/>
            <a:endParaRPr lang="en-GB" altLang="en-US" dirty="0" smtClean="0"/>
          </a:p>
          <a:p>
            <a:pPr eaLnBrk="1" hangingPunct="1"/>
            <a:r>
              <a:rPr lang="en-GB" altLang="en-US" dirty="0" smtClean="0"/>
              <a:t>Use </a:t>
            </a:r>
            <a:r>
              <a:rPr lang="en-GB" altLang="en-US" i="1" dirty="0" smtClean="0"/>
              <a:t>wait()</a:t>
            </a:r>
            <a:r>
              <a:rPr lang="en-GB" altLang="en-US" dirty="0" smtClean="0"/>
              <a:t> and </a:t>
            </a:r>
            <a:r>
              <a:rPr lang="en-GB" altLang="en-US" i="1" dirty="0" smtClean="0"/>
              <a:t>notify() methods </a:t>
            </a:r>
            <a:r>
              <a:rPr lang="en-GB" altLang="en-US" dirty="0" smtClean="0"/>
              <a:t>of Object to allow cooperation between threads</a:t>
            </a:r>
          </a:p>
          <a:p>
            <a:pPr eaLnBrk="1" hangingPunct="1"/>
            <a:r>
              <a:rPr lang="en-GB" altLang="en-US" dirty="0" smtClean="0"/>
              <a:t>One thread is a producer – the other is a consumer</a:t>
            </a:r>
          </a:p>
          <a:p>
            <a:pPr eaLnBrk="1" hangingPunct="1"/>
            <a:r>
              <a:rPr lang="en-GB" altLang="en-US" dirty="0" smtClean="0"/>
              <a:t>The producer stores an object so that the consumer can later use that object</a:t>
            </a:r>
            <a:endParaRPr lang="en-US" alt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525A844-7704-407A-B1C4-486B0CE03BAE}" type="slidenum">
              <a:rPr lang="en-US" altLang="en-US" sz="1400" smtClean="0"/>
              <a:pPr>
                <a:spcBef>
                  <a:spcPct val="0"/>
                </a:spcBef>
                <a:buFontTx/>
                <a:buNone/>
              </a:pPr>
              <a:t>31</a:t>
            </a:fld>
            <a:endParaRPr lang="en-US" altLang="en-US" sz="1400" smtClean="0"/>
          </a:p>
        </p:txBody>
      </p:sp>
      <p:sp>
        <p:nvSpPr>
          <p:cNvPr id="41987" name="Rectangle 3"/>
          <p:cNvSpPr>
            <a:spLocks noGrp="1" noChangeArrowheads="1"/>
          </p:cNvSpPr>
          <p:nvPr>
            <p:ph type="body" idx="1"/>
          </p:nvPr>
        </p:nvSpPr>
        <p:spPr>
          <a:xfrm>
            <a:off x="457200" y="549275"/>
            <a:ext cx="8229600" cy="5576888"/>
          </a:xfrm>
        </p:spPr>
        <p:txBody>
          <a:bodyPr/>
          <a:lstStyle/>
          <a:p>
            <a:pPr eaLnBrk="1" hangingPunct="1"/>
            <a:r>
              <a:rPr lang="en-GB" altLang="en-US" smtClean="0"/>
              <a:t>See Thinking in Java by Eckel – Chef and Waitperson problem</a:t>
            </a:r>
          </a:p>
          <a:p>
            <a:pPr eaLnBrk="1" hangingPunct="1"/>
            <a:r>
              <a:rPr lang="en-GB" altLang="en-US" smtClean="0"/>
              <a:t>Waitperson must wait for chef to produce meal</a:t>
            </a:r>
          </a:p>
          <a:p>
            <a:pPr eaLnBrk="1" hangingPunct="1"/>
            <a:r>
              <a:rPr lang="en-GB" altLang="en-US" smtClean="0"/>
              <a:t>When meal is produced, chef notifies the waitperson, who gets the meal and then goes back to waiting</a:t>
            </a:r>
            <a:endParaRPr lang="en-US" alt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3 different execution models in concurrent programming</a:t>
            </a:r>
            <a:endParaRPr lang="en-IE" dirty="0"/>
          </a:p>
        </p:txBody>
      </p:sp>
      <p:sp>
        <p:nvSpPr>
          <p:cNvPr id="3" name="Content Placeholder 2"/>
          <p:cNvSpPr>
            <a:spLocks noGrp="1"/>
          </p:cNvSpPr>
          <p:nvPr>
            <p:ph idx="1"/>
          </p:nvPr>
        </p:nvSpPr>
        <p:spPr/>
        <p:txBody>
          <a:bodyPr/>
          <a:lstStyle/>
          <a:p>
            <a:r>
              <a:rPr lang="en-IE" dirty="0" smtClean="0"/>
              <a:t>3 models:</a:t>
            </a:r>
          </a:p>
          <a:p>
            <a:pPr lvl="1"/>
            <a:r>
              <a:rPr lang="en-IE" dirty="0" smtClean="0"/>
              <a:t>Producer-Consumer</a:t>
            </a:r>
          </a:p>
          <a:p>
            <a:pPr lvl="1"/>
            <a:r>
              <a:rPr lang="en-IE" dirty="0" smtClean="0"/>
              <a:t>Reader-Writer</a:t>
            </a:r>
          </a:p>
          <a:p>
            <a:pPr lvl="1"/>
            <a:r>
              <a:rPr lang="en-IE" dirty="0" smtClean="0"/>
              <a:t>Dining Philosophers</a:t>
            </a:r>
          </a:p>
          <a:p>
            <a:endParaRPr lang="en-IE" dirty="0"/>
          </a:p>
          <a:p>
            <a:r>
              <a:rPr lang="en-IE" dirty="0" smtClean="0"/>
              <a:t>Understand these models and their solutions to help you with concurrency problems</a:t>
            </a:r>
            <a:endParaRPr lang="en-IE" dirty="0"/>
          </a:p>
        </p:txBody>
      </p:sp>
      <p:sp>
        <p:nvSpPr>
          <p:cNvPr id="4" name="Slide Number Placeholder 3"/>
          <p:cNvSpPr>
            <a:spLocks noGrp="1"/>
          </p:cNvSpPr>
          <p:nvPr>
            <p:ph type="sldNum" sz="quarter" idx="12"/>
          </p:nvPr>
        </p:nvSpPr>
        <p:spPr/>
        <p:txBody>
          <a:bodyPr/>
          <a:lstStyle/>
          <a:p>
            <a:pPr>
              <a:defRPr/>
            </a:pPr>
            <a:fld id="{9DA9F52A-4A89-44B3-AA4A-AAA6F36E0837}" type="slidenum">
              <a:rPr lang="en-US" smtClean="0"/>
              <a:pPr>
                <a:defRPr/>
              </a:pPr>
              <a:t>32</a:t>
            </a:fld>
            <a:endParaRPr lang="en-US"/>
          </a:p>
        </p:txBody>
      </p:sp>
    </p:spTree>
    <p:extLst>
      <p:ext uri="{BB962C8B-B14F-4D97-AF65-F5344CB8AC3E}">
        <p14:creationId xmlns:p14="http://schemas.microsoft.com/office/powerpoint/2010/main" val="1162182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85C80F2-B8EE-40DB-B6A1-374B9EA92D5D}" type="slidenum">
              <a:rPr lang="en-US" altLang="en-US" sz="1400" smtClean="0"/>
              <a:pPr>
                <a:spcBef>
                  <a:spcPct val="0"/>
                </a:spcBef>
                <a:buFontTx/>
                <a:buNone/>
              </a:pPr>
              <a:t>33</a:t>
            </a:fld>
            <a:endParaRPr lang="en-US" altLang="en-US" sz="1400" smtClean="0"/>
          </a:p>
        </p:txBody>
      </p:sp>
      <p:sp>
        <p:nvSpPr>
          <p:cNvPr id="43011" name="Rectangle 3"/>
          <p:cNvSpPr>
            <a:spLocks noGrp="1" noChangeArrowheads="1"/>
          </p:cNvSpPr>
          <p:nvPr>
            <p:ph type="body" idx="1"/>
          </p:nvPr>
        </p:nvSpPr>
        <p:spPr>
          <a:xfrm>
            <a:off x="457200" y="692150"/>
            <a:ext cx="8229600" cy="5434013"/>
          </a:xfrm>
        </p:spPr>
        <p:txBody>
          <a:bodyPr/>
          <a:lstStyle/>
          <a:p>
            <a:pPr eaLnBrk="1" hangingPunct="1">
              <a:lnSpc>
                <a:spcPct val="80000"/>
              </a:lnSpc>
              <a:buFontTx/>
              <a:buNone/>
            </a:pPr>
            <a:r>
              <a:rPr lang="en-IE" altLang="en-US" sz="3600" b="1" i="1" smtClean="0"/>
              <a:t>Threads and Collection Classes</a:t>
            </a:r>
          </a:p>
          <a:p>
            <a:pPr eaLnBrk="1" hangingPunct="1">
              <a:lnSpc>
                <a:spcPct val="80000"/>
              </a:lnSpc>
            </a:pPr>
            <a:r>
              <a:rPr lang="en-IE" altLang="en-US" smtClean="0"/>
              <a:t>Recall ArrayList is not thread safe </a:t>
            </a:r>
          </a:p>
          <a:p>
            <a:pPr eaLnBrk="1" hangingPunct="1">
              <a:lnSpc>
                <a:spcPct val="80000"/>
              </a:lnSpc>
            </a:pPr>
            <a:r>
              <a:rPr lang="en-IE" altLang="en-US" smtClean="0"/>
              <a:t>Thus it is not safe to update an ArrayList from two threads</a:t>
            </a:r>
          </a:p>
          <a:p>
            <a:pPr eaLnBrk="1" hangingPunct="1">
              <a:lnSpc>
                <a:spcPct val="80000"/>
              </a:lnSpc>
            </a:pPr>
            <a:r>
              <a:rPr lang="en-IE" altLang="en-US" smtClean="0"/>
              <a:t>Look up the API documentation for how to work around this </a:t>
            </a:r>
          </a:p>
          <a:p>
            <a:pPr eaLnBrk="1" hangingPunct="1">
              <a:lnSpc>
                <a:spcPct val="80000"/>
              </a:lnSpc>
            </a:pPr>
            <a:r>
              <a:rPr lang="en-IE" altLang="en-US" smtClean="0"/>
              <a:t>All the classes in Java’s collections framework are not thread-safe</a:t>
            </a:r>
          </a:p>
          <a:p>
            <a:pPr eaLnBrk="1" hangingPunct="1">
              <a:lnSpc>
                <a:spcPct val="80000"/>
              </a:lnSpc>
            </a:pPr>
            <a:r>
              <a:rPr lang="en-IE" altLang="en-US" smtClean="0"/>
              <a:t>Legacy collection classes e.g. Vector are thread-safe but is preferable not to use these</a:t>
            </a:r>
            <a:endParaRPr lang="en-US" altLang="en-US" smtClean="0"/>
          </a:p>
          <a:p>
            <a:pPr eaLnBrk="1" hangingPunct="1">
              <a:lnSpc>
                <a:spcPct val="80000"/>
              </a:lnSpc>
            </a:pPr>
            <a:endParaRPr lang="en-US" altLang="en-US" sz="280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8516FE3-6A92-4C63-9119-88A087E15C1B}" type="slidenum">
              <a:rPr lang="en-US" altLang="en-US" sz="1400" smtClean="0"/>
              <a:pPr>
                <a:spcBef>
                  <a:spcPct val="0"/>
                </a:spcBef>
                <a:buFontTx/>
                <a:buNone/>
              </a:pPr>
              <a:t>34</a:t>
            </a:fld>
            <a:endParaRPr lang="en-US" altLang="en-US" sz="1400" smtClean="0"/>
          </a:p>
        </p:txBody>
      </p:sp>
      <p:sp>
        <p:nvSpPr>
          <p:cNvPr id="44035" name="Rectangle 3"/>
          <p:cNvSpPr>
            <a:spLocks noGrp="1" noChangeArrowheads="1"/>
          </p:cNvSpPr>
          <p:nvPr>
            <p:ph type="body" idx="1"/>
          </p:nvPr>
        </p:nvSpPr>
        <p:spPr>
          <a:xfrm>
            <a:off x="468313" y="908050"/>
            <a:ext cx="8229600" cy="4968875"/>
          </a:xfrm>
        </p:spPr>
        <p:txBody>
          <a:bodyPr/>
          <a:lstStyle/>
          <a:p>
            <a:pPr eaLnBrk="1" hangingPunct="1">
              <a:buFontTx/>
              <a:buNone/>
            </a:pPr>
            <a:r>
              <a:rPr lang="en-GB" altLang="en-US" sz="4000" b="1" i="1" smtClean="0"/>
              <a:t>Threads and Swing</a:t>
            </a:r>
          </a:p>
          <a:p>
            <a:pPr eaLnBrk="1" hangingPunct="1">
              <a:buFontTx/>
              <a:buNone/>
            </a:pPr>
            <a:endParaRPr lang="en-GB" altLang="en-US" sz="4000" b="1" i="1" smtClean="0"/>
          </a:p>
          <a:p>
            <a:pPr eaLnBrk="1" hangingPunct="1"/>
            <a:r>
              <a:rPr lang="en-US" altLang="en-US" smtClean="0"/>
              <a:t>Although AWT is thread-safe, Swing is not. </a:t>
            </a:r>
            <a:endParaRPr lang="en-GB" altLang="en-US" sz="4000" smtClean="0"/>
          </a:p>
          <a:p>
            <a:pPr eaLnBrk="1" hangingPunct="1"/>
            <a:r>
              <a:rPr lang="en-GB" altLang="en-US" smtClean="0"/>
              <a:t>Swing is not thread safe</a:t>
            </a:r>
          </a:p>
          <a:p>
            <a:pPr eaLnBrk="1" hangingPunct="1"/>
            <a:r>
              <a:rPr lang="en-GB" altLang="en-US" smtClean="0"/>
              <a:t>i.e. most methods of Swing classes are not synchronised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1DF23C5-FB25-4A4C-952A-BB787D6F75A4}" type="slidenum">
              <a:rPr lang="en-US" altLang="en-US" sz="1400" smtClean="0"/>
              <a:pPr>
                <a:spcBef>
                  <a:spcPct val="0"/>
                </a:spcBef>
                <a:buFontTx/>
                <a:buNone/>
              </a:pPr>
              <a:t>35</a:t>
            </a:fld>
            <a:endParaRPr lang="en-US" altLang="en-US" sz="1400" smtClean="0"/>
          </a:p>
        </p:txBody>
      </p:sp>
      <p:sp>
        <p:nvSpPr>
          <p:cNvPr id="45059" name="Rectangle 3"/>
          <p:cNvSpPr>
            <a:spLocks noGrp="1" noChangeArrowheads="1"/>
          </p:cNvSpPr>
          <p:nvPr>
            <p:ph type="body" idx="1"/>
          </p:nvPr>
        </p:nvSpPr>
        <p:spPr>
          <a:xfrm>
            <a:off x="457200" y="1052513"/>
            <a:ext cx="8229600" cy="5073650"/>
          </a:xfrm>
        </p:spPr>
        <p:txBody>
          <a:bodyPr/>
          <a:lstStyle/>
          <a:p>
            <a:pPr eaLnBrk="1" hangingPunct="1"/>
            <a:r>
              <a:rPr lang="en-GB" altLang="en-US" smtClean="0"/>
              <a:t>If you try to manipulate UI elements from multiple threads, UI will become corrupted</a:t>
            </a:r>
          </a:p>
          <a:p>
            <a:pPr eaLnBrk="1" hangingPunct="1"/>
            <a:r>
              <a:rPr lang="en-GB" altLang="en-US" smtClean="0"/>
              <a:t>E.g. to update a label periodically as “x% complete” in a thread – you cannot call label.setText from your thread</a:t>
            </a:r>
          </a:p>
          <a:p>
            <a:pPr eaLnBrk="1" hangingPunct="1"/>
            <a:endParaRPr lang="en-US" altLang="en-US"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36961F9-AE8D-41AD-9713-C8D146D2CAC3}" type="slidenum">
              <a:rPr lang="en-US" altLang="en-US" sz="1400" smtClean="0"/>
              <a:pPr>
                <a:spcBef>
                  <a:spcPct val="0"/>
                </a:spcBef>
                <a:buFontTx/>
                <a:buNone/>
              </a:pPr>
              <a:t>36</a:t>
            </a:fld>
            <a:endParaRPr lang="en-US" altLang="en-US" sz="1400" smtClean="0"/>
          </a:p>
        </p:txBody>
      </p:sp>
      <p:sp>
        <p:nvSpPr>
          <p:cNvPr id="47107" name="Rectangle 3"/>
          <p:cNvSpPr>
            <a:spLocks noGrp="1" noChangeArrowheads="1"/>
          </p:cNvSpPr>
          <p:nvPr>
            <p:ph type="body" idx="1"/>
          </p:nvPr>
        </p:nvSpPr>
        <p:spPr>
          <a:xfrm>
            <a:off x="457200" y="765175"/>
            <a:ext cx="8229600" cy="5360988"/>
          </a:xfrm>
        </p:spPr>
        <p:txBody>
          <a:bodyPr/>
          <a:lstStyle/>
          <a:p>
            <a:pPr eaLnBrk="1" hangingPunct="1"/>
            <a:r>
              <a:rPr lang="en-GB" altLang="en-US" smtClean="0"/>
              <a:t>A few Swing methods are thread safe</a:t>
            </a:r>
          </a:p>
          <a:p>
            <a:pPr eaLnBrk="1" hangingPunct="1"/>
            <a:r>
              <a:rPr lang="en-GB" altLang="en-US" smtClean="0"/>
              <a:t>E.g. JTextField.setText</a:t>
            </a:r>
          </a:p>
          <a:p>
            <a:pPr eaLnBrk="1" hangingPunct="1"/>
            <a:r>
              <a:rPr lang="en-GB" altLang="en-US" smtClean="0"/>
              <a:t>Also repaint() method of JComponent</a:t>
            </a:r>
          </a:p>
          <a:p>
            <a:pPr eaLnBrk="1" hangingPunct="1"/>
            <a:r>
              <a:rPr lang="en-GB" altLang="en-US" smtClean="0"/>
              <a:t>Can use the Swing Timer class to periodically perform some operation</a:t>
            </a:r>
          </a:p>
          <a:p>
            <a:pPr eaLnBrk="1" hangingPunct="1"/>
            <a:endParaRPr lang="en-GB" altLang="en-US" smtClean="0"/>
          </a:p>
          <a:p>
            <a:pPr eaLnBrk="1" hangingPunct="1"/>
            <a:endParaRPr lang="en-GB" altLang="en-US"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7DBD633-6F41-4340-B140-5D86F5386813}" type="slidenum">
              <a:rPr lang="en-US" altLang="en-US" sz="1400" smtClean="0"/>
              <a:pPr>
                <a:spcBef>
                  <a:spcPct val="0"/>
                </a:spcBef>
                <a:buFontTx/>
                <a:buNone/>
              </a:pPr>
              <a:t>37</a:t>
            </a:fld>
            <a:endParaRPr lang="en-US" altLang="en-US" sz="1400" smtClean="0"/>
          </a:p>
        </p:txBody>
      </p:sp>
      <p:sp>
        <p:nvSpPr>
          <p:cNvPr id="48131" name="Rectangle 3"/>
          <p:cNvSpPr>
            <a:spLocks noGrp="1" noChangeArrowheads="1"/>
          </p:cNvSpPr>
          <p:nvPr>
            <p:ph type="body" idx="1"/>
          </p:nvPr>
        </p:nvSpPr>
        <p:spPr>
          <a:xfrm>
            <a:off x="539750" y="836613"/>
            <a:ext cx="8229600" cy="5173662"/>
          </a:xfrm>
        </p:spPr>
        <p:txBody>
          <a:bodyPr/>
          <a:lstStyle/>
          <a:p>
            <a:pPr eaLnBrk="1" hangingPunct="1">
              <a:lnSpc>
                <a:spcPct val="90000"/>
              </a:lnSpc>
            </a:pPr>
            <a:r>
              <a:rPr lang="en-US" altLang="en-US" smtClean="0"/>
              <a:t>The Swing Timer class works with an ActionListener to perform an operation at specified time intervals. </a:t>
            </a:r>
          </a:p>
          <a:p>
            <a:pPr eaLnBrk="1" hangingPunct="1">
              <a:lnSpc>
                <a:spcPct val="90000"/>
              </a:lnSpc>
            </a:pPr>
            <a:r>
              <a:rPr lang="en-US" altLang="en-US" smtClean="0"/>
              <a:t>The actionPerformed() method defined in the Timer's action listener is invoked in the event-dispatching thread. </a:t>
            </a:r>
          </a:p>
          <a:p>
            <a:pPr eaLnBrk="1" hangingPunct="1">
              <a:lnSpc>
                <a:spcPct val="90000"/>
              </a:lnSpc>
            </a:pPr>
            <a:endParaRPr lang="en-US" altLang="en-US" b="1"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823528C-91F2-47D0-9533-5B26D38F828A}" type="slidenum">
              <a:rPr lang="en-US" altLang="en-US" sz="1400" smtClean="0"/>
              <a:pPr>
                <a:spcBef>
                  <a:spcPct val="0"/>
                </a:spcBef>
                <a:buFontTx/>
                <a:buNone/>
              </a:pPr>
              <a:t>38</a:t>
            </a:fld>
            <a:endParaRPr lang="en-US" altLang="en-US" sz="1400" smtClean="0"/>
          </a:p>
        </p:txBody>
      </p:sp>
      <p:sp>
        <p:nvSpPr>
          <p:cNvPr id="50179" name="Rectangle 3"/>
          <p:cNvSpPr>
            <a:spLocks noGrp="1" noChangeArrowheads="1"/>
          </p:cNvSpPr>
          <p:nvPr>
            <p:ph type="body" idx="1"/>
          </p:nvPr>
        </p:nvSpPr>
        <p:spPr>
          <a:xfrm>
            <a:off x="457200" y="981075"/>
            <a:ext cx="8229600" cy="5145088"/>
          </a:xfrm>
        </p:spPr>
        <p:txBody>
          <a:bodyPr/>
          <a:lstStyle/>
          <a:p>
            <a:pPr eaLnBrk="1" hangingPunct="1">
              <a:buFontTx/>
              <a:buNone/>
            </a:pPr>
            <a:r>
              <a:rPr lang="en-GB" altLang="en-US" sz="4000" i="1" dirty="0" smtClean="0"/>
              <a:t>Daemon Thread</a:t>
            </a:r>
          </a:p>
          <a:p>
            <a:pPr eaLnBrk="1" hangingPunct="1"/>
            <a:r>
              <a:rPr lang="en-GB" altLang="en-US" dirty="0" smtClean="0"/>
              <a:t>Daemon – acronym for</a:t>
            </a:r>
            <a:r>
              <a:rPr lang="en-GB" altLang="en-US" sz="4000" dirty="0" smtClean="0"/>
              <a:t> </a:t>
            </a:r>
            <a:r>
              <a:rPr lang="en-GB" altLang="en-US" dirty="0" smtClean="0"/>
              <a:t>Disk And Execution </a:t>
            </a:r>
            <a:r>
              <a:rPr lang="en-GB" altLang="en-US" dirty="0" err="1" smtClean="0"/>
              <a:t>MONitor</a:t>
            </a:r>
            <a:endParaRPr lang="en-GB" altLang="en-US" dirty="0" smtClean="0"/>
          </a:p>
          <a:p>
            <a:pPr eaLnBrk="1" hangingPunct="1"/>
            <a:r>
              <a:rPr lang="en-GB" altLang="en-US" dirty="0" smtClean="0"/>
              <a:t>You can set a thread as a daemon thread using </a:t>
            </a:r>
            <a:r>
              <a:rPr lang="en-GB" altLang="en-US" dirty="0" err="1" smtClean="0"/>
              <a:t>setDaemon</a:t>
            </a:r>
            <a:r>
              <a:rPr lang="en-GB" altLang="en-US" dirty="0" smtClean="0"/>
              <a:t>()</a:t>
            </a:r>
          </a:p>
          <a:p>
            <a:pPr eaLnBrk="1" hangingPunct="1">
              <a:buFontTx/>
              <a:buNone/>
            </a:pPr>
            <a:r>
              <a:rPr lang="en-GB" altLang="en-US" dirty="0" smtClean="0"/>
              <a:t>i.e. </a:t>
            </a:r>
            <a:r>
              <a:rPr lang="en-GB" altLang="en-US" dirty="0" err="1" smtClean="0"/>
              <a:t>thread.setDaemon</a:t>
            </a:r>
            <a:r>
              <a:rPr lang="en-GB" altLang="en-US" dirty="0" smtClean="0"/>
              <a:t>(true);  // before starting thread</a:t>
            </a:r>
          </a:p>
          <a:p>
            <a:pPr eaLnBrk="1" hangingPunct="1">
              <a:buFontTx/>
              <a:buNone/>
            </a:pPr>
            <a:endParaRPr lang="en-GB" altLang="en-US" dirty="0" smtClean="0"/>
          </a:p>
          <a:p>
            <a:pPr eaLnBrk="1" hangingPunct="1">
              <a:buFontTx/>
              <a:buNone/>
            </a:pPr>
            <a:endParaRPr lang="en-GB" alt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EFF6E0A-BC68-4F0C-9387-A74C0AAA6877}" type="slidenum">
              <a:rPr lang="en-US" altLang="en-US" sz="1400" smtClean="0"/>
              <a:pPr>
                <a:spcBef>
                  <a:spcPct val="0"/>
                </a:spcBef>
                <a:buFontTx/>
                <a:buNone/>
              </a:pPr>
              <a:t>39</a:t>
            </a:fld>
            <a:endParaRPr lang="en-US" altLang="en-US" sz="1400" smtClean="0"/>
          </a:p>
        </p:txBody>
      </p:sp>
      <p:sp>
        <p:nvSpPr>
          <p:cNvPr id="51203" name="Rectangle 3"/>
          <p:cNvSpPr>
            <a:spLocks noGrp="1" noChangeArrowheads="1"/>
          </p:cNvSpPr>
          <p:nvPr>
            <p:ph type="body" idx="1"/>
          </p:nvPr>
        </p:nvSpPr>
        <p:spPr>
          <a:xfrm>
            <a:off x="457200" y="549275"/>
            <a:ext cx="8229600" cy="5576888"/>
          </a:xfrm>
        </p:spPr>
        <p:txBody>
          <a:bodyPr/>
          <a:lstStyle/>
          <a:p>
            <a:pPr marL="609600" indent="-609600" eaLnBrk="1" hangingPunct="1">
              <a:buFontTx/>
              <a:buNone/>
            </a:pPr>
            <a:endParaRPr lang="en-GB" altLang="en-US" smtClean="0"/>
          </a:p>
          <a:p>
            <a:pPr marL="609600" indent="-609600" eaLnBrk="1" hangingPunct="1"/>
            <a:r>
              <a:rPr lang="en-GB" altLang="en-US" smtClean="0"/>
              <a:t>An application will terminate if only daemon threads are executing</a:t>
            </a:r>
          </a:p>
          <a:p>
            <a:pPr marL="609600" indent="-609600" eaLnBrk="1" hangingPunct="1"/>
            <a:r>
              <a:rPr lang="en-GB" altLang="en-US" smtClean="0"/>
              <a:t>Garbage collector in java is a daemon thread</a:t>
            </a:r>
          </a:p>
          <a:p>
            <a:pPr marL="609600" indent="-609600" eaLnBrk="1" hangingPunct="1">
              <a:buFontTx/>
              <a:buNone/>
            </a:pPr>
            <a:endParaRPr lang="en-GB"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pPr eaLnBrk="1" hangingPunct="1"/>
            <a:r>
              <a:rPr lang="en-GB" altLang="en-US" dirty="0" smtClean="0"/>
              <a:t>e.g. if UI is busy </a:t>
            </a:r>
          </a:p>
          <a:p>
            <a:pPr lvl="1" eaLnBrk="1" hangingPunct="1"/>
            <a:r>
              <a:rPr lang="en-GB" altLang="en-US" dirty="0" smtClean="0"/>
              <a:t>loading a file from the internet or </a:t>
            </a:r>
          </a:p>
          <a:p>
            <a:pPr lvl="1" eaLnBrk="1" hangingPunct="1"/>
            <a:r>
              <a:rPr lang="en-GB" altLang="en-US" dirty="0" smtClean="0"/>
              <a:t>doing a spell check on a large document</a:t>
            </a:r>
          </a:p>
          <a:p>
            <a:pPr eaLnBrk="1" hangingPunct="1"/>
            <a:r>
              <a:rPr lang="en-GB" altLang="en-US" dirty="0" smtClean="0"/>
              <a:t>the event listener is monopolised. </a:t>
            </a:r>
          </a:p>
          <a:p>
            <a:pPr eaLnBrk="1" hangingPunct="1"/>
            <a:r>
              <a:rPr lang="en-GB" altLang="en-US" dirty="0" smtClean="0"/>
              <a:t>The program will seem to freeze. </a:t>
            </a:r>
          </a:p>
          <a:p>
            <a:pPr eaLnBrk="1" hangingPunct="1"/>
            <a:r>
              <a:rPr lang="en-GB" altLang="en-US" dirty="0" smtClean="0"/>
              <a:t>Instead let the event listener spawn a new thread to do this work </a:t>
            </a:r>
          </a:p>
          <a:p>
            <a:pPr eaLnBrk="1" hangingPunct="1"/>
            <a:r>
              <a:rPr lang="en-GB" altLang="en-US" dirty="0" smtClean="0"/>
              <a:t>Then UI thread can continue to process UI events </a:t>
            </a:r>
          </a:p>
          <a:p>
            <a:pPr lvl="1" eaLnBrk="1" hangingPunct="1"/>
            <a:endParaRPr lang="en-GB" altLang="en-US" dirty="0" smtClean="0"/>
          </a:p>
          <a:p>
            <a:pPr eaLnBrk="1" hangingPunct="1"/>
            <a:endParaRPr lang="en-GB" altLang="en-US" dirty="0" smtClean="0"/>
          </a:p>
        </p:txBody>
      </p:sp>
      <p:sp>
        <p:nvSpPr>
          <p:cNvPr id="4" name="Slide Number Placeholder 3"/>
          <p:cNvSpPr>
            <a:spLocks noGrp="1"/>
          </p:cNvSpPr>
          <p:nvPr>
            <p:ph type="sldNum" sz="quarter" idx="12"/>
          </p:nvPr>
        </p:nvSpPr>
        <p:spPr/>
        <p:txBody>
          <a:bodyPr/>
          <a:lstStyle/>
          <a:p>
            <a:pPr>
              <a:defRPr/>
            </a:pPr>
            <a:fld id="{9DA9F52A-4A89-44B3-AA4A-AAA6F36E0837}" type="slidenum">
              <a:rPr lang="en-US" smtClean="0"/>
              <a:pPr>
                <a:defRPr/>
              </a:pPr>
              <a:t>4</a:t>
            </a:fld>
            <a:endParaRPr lang="en-US"/>
          </a:p>
        </p:txBody>
      </p:sp>
    </p:spTree>
    <p:extLst>
      <p:ext uri="{BB962C8B-B14F-4D97-AF65-F5344CB8AC3E}">
        <p14:creationId xmlns:p14="http://schemas.microsoft.com/office/powerpoint/2010/main" val="3984730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altLang="en-US" smtClean="0"/>
              <a:t>Timer Class</a:t>
            </a:r>
            <a:endParaRPr lang="en-US" altLang="en-US" smtClean="0"/>
          </a:p>
        </p:txBody>
      </p:sp>
      <p:sp>
        <p:nvSpPr>
          <p:cNvPr id="52227" name="Rectangle 3"/>
          <p:cNvSpPr>
            <a:spLocks noGrp="1" noChangeArrowheads="1"/>
          </p:cNvSpPr>
          <p:nvPr>
            <p:ph type="body" idx="1"/>
          </p:nvPr>
        </p:nvSpPr>
        <p:spPr/>
        <p:txBody>
          <a:bodyPr/>
          <a:lstStyle/>
          <a:p>
            <a:pPr eaLnBrk="1" hangingPunct="1"/>
            <a:r>
              <a:rPr lang="en-US" altLang="en-US" smtClean="0"/>
              <a:t>Using threads can be avoided – an alternative is to use the ‘Timer’ class which delivers events at preset intervals (move and redraw images for an example) instead of sleep method to suspend threads. </a:t>
            </a:r>
          </a:p>
          <a:p>
            <a:pPr eaLnBrk="1" hangingPunct="1"/>
            <a:r>
              <a:rPr lang="en-US" altLang="en-US" smtClean="0"/>
              <a:t>Generally using threads preferable</a:t>
            </a:r>
          </a:p>
          <a:p>
            <a:endParaRPr lang="en-US" alt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A739CDF5-811D-4BD4-BA29-A22B1F7C1394}" type="slidenum">
              <a:rPr lang="en-US" altLang="en-US" sz="1400"/>
              <a:pPr algn="r" eaLnBrk="1" hangingPunct="1">
                <a:spcBef>
                  <a:spcPct val="0"/>
                </a:spcBef>
                <a:buFontTx/>
                <a:buNone/>
              </a:pPr>
              <a:t>41</a:t>
            </a:fld>
            <a:endParaRPr lang="en-US" altLang="en-US" sz="1400"/>
          </a:p>
        </p:txBody>
      </p:sp>
      <p:sp>
        <p:nvSpPr>
          <p:cNvPr id="53251" name="Rectangle 2"/>
          <p:cNvSpPr>
            <a:spLocks noGrp="1" noChangeArrowheads="1"/>
          </p:cNvSpPr>
          <p:nvPr>
            <p:ph type="body" idx="4294967295"/>
          </p:nvPr>
        </p:nvSpPr>
        <p:spPr>
          <a:xfrm>
            <a:off x="457200" y="836613"/>
            <a:ext cx="8229600" cy="5289550"/>
          </a:xfrm>
        </p:spPr>
        <p:txBody>
          <a:bodyPr/>
          <a:lstStyle/>
          <a:p>
            <a:pPr eaLnBrk="1" hangingPunct="1"/>
            <a:r>
              <a:rPr lang="en-US" altLang="en-US" sz="2800" smtClean="0"/>
              <a:t>For the last number of years we have seen the development of multicore processors </a:t>
            </a:r>
          </a:p>
          <a:p>
            <a:pPr eaLnBrk="1" hangingPunct="1"/>
            <a:r>
              <a:rPr lang="en-US" altLang="en-US" sz="2800" smtClean="0"/>
              <a:t>Multicore is about running two or more actual CPUs on one chip </a:t>
            </a:r>
          </a:p>
          <a:p>
            <a:pPr eaLnBrk="1" hangingPunct="1">
              <a:buFontTx/>
              <a:buNone/>
            </a:pPr>
            <a:endParaRPr lang="en-US" altLang="en-US" sz="2800" smtClean="0"/>
          </a:p>
          <a:p>
            <a:pPr eaLnBrk="1" hangingPunct="1">
              <a:buFontTx/>
              <a:buNone/>
            </a:pPr>
            <a:r>
              <a:rPr lang="en-US" altLang="en-US" sz="2800" smtClean="0"/>
              <a:t> “The biggest sea change in software development since the OO revolution is knocking at the door, and its name is Concurrency.”</a:t>
            </a:r>
          </a:p>
          <a:p>
            <a:pPr eaLnBrk="1" hangingPunct="1">
              <a:buFontTx/>
              <a:buNone/>
            </a:pPr>
            <a:r>
              <a:rPr lang="en-GB" altLang="en-US" sz="2800" smtClean="0"/>
              <a:t>   	Herb Sutter</a:t>
            </a:r>
          </a:p>
          <a:p>
            <a:pPr eaLnBrk="1" hangingPunct="1">
              <a:buFontTx/>
              <a:buNone/>
            </a:pPr>
            <a:r>
              <a:rPr lang="en-US" altLang="en-US" sz="2800" smtClean="0">
                <a:hlinkClick r:id="rId3"/>
              </a:rPr>
              <a:t>http://www.gotw.ca/publications/concurrency-ddj.htm</a:t>
            </a:r>
            <a:endParaRPr lang="en-US" altLang="en-US" sz="2800" smtClean="0"/>
          </a:p>
          <a:p>
            <a:pPr eaLnBrk="1" hangingPunct="1"/>
            <a:endParaRPr lang="en-GB" altLang="en-US" sz="2800" smtClean="0"/>
          </a:p>
          <a:p>
            <a:pPr eaLnBrk="1" hangingPunct="1"/>
            <a:endParaRPr lang="en-GB" altLang="en-US" sz="2800" smtClean="0"/>
          </a:p>
          <a:p>
            <a:pPr eaLnBrk="1" hangingPunct="1"/>
            <a:endParaRPr lang="en-US" altLang="en-US" sz="28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idx="1"/>
          </p:nvPr>
        </p:nvSpPr>
        <p:spPr>
          <a:xfrm>
            <a:off x="457200" y="549275"/>
            <a:ext cx="8229600" cy="5695950"/>
          </a:xfrm>
        </p:spPr>
        <p:txBody>
          <a:bodyPr/>
          <a:lstStyle/>
          <a:p>
            <a:r>
              <a:rPr lang="en-IE" altLang="en-US" b="1" smtClean="0"/>
              <a:t>Handling threads in Java</a:t>
            </a:r>
          </a:p>
          <a:p>
            <a:endParaRPr lang="en-IE" altLang="en-US" b="1" smtClean="0"/>
          </a:p>
          <a:p>
            <a:r>
              <a:rPr lang="en-IE" altLang="en-US" b="1" smtClean="0"/>
              <a:t>See </a:t>
            </a:r>
            <a:r>
              <a:rPr lang="en-IE" altLang="en-US" b="1" smtClean="0">
                <a:hlinkClick r:id="rId2"/>
              </a:rPr>
              <a:t>http://www.infoworld.com/d/application-development/java-forever-12-keys-javas-enduring-dominance-228504?source=IFWNLE_nlt_stradev_2013-10-22</a:t>
            </a:r>
            <a:endParaRPr lang="en-IE" altLang="en-US" b="1" smtClean="0"/>
          </a:p>
        </p:txBody>
      </p:sp>
      <p:sp>
        <p:nvSpPr>
          <p:cNvPr id="55299"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08B922D-45AD-4219-983B-5F16F3BA70F3}" type="slidenum">
              <a:rPr lang="en-US" altLang="en-US" sz="1400" smtClean="0"/>
              <a:pPr>
                <a:spcBef>
                  <a:spcPct val="0"/>
                </a:spcBef>
                <a:buFontTx/>
                <a:buNone/>
              </a:pPr>
              <a:t>42</a:t>
            </a:fld>
            <a:endParaRPr lang="en-US" altLang="en-US" sz="14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250"/>
            <a:ext cx="8229600" cy="6553200"/>
          </a:xfrm>
        </p:spPr>
        <p:txBody>
          <a:bodyPr/>
          <a:lstStyle/>
          <a:p>
            <a:pPr marL="0" indent="0">
              <a:buFontTx/>
              <a:buNone/>
              <a:defRPr/>
            </a:pPr>
            <a:r>
              <a:rPr lang="en-IE" b="1" dirty="0" smtClean="0"/>
              <a:t>Key to continued Java dominance No. 2: The magic of threads</a:t>
            </a:r>
          </a:p>
          <a:p>
            <a:pPr>
              <a:defRPr/>
            </a:pPr>
            <a:r>
              <a:rPr lang="en-IE" dirty="0" smtClean="0"/>
              <a:t>One of the strengths of Java's virtual machine has always been its ability to juggle multiple threads with ease. </a:t>
            </a:r>
          </a:p>
          <a:p>
            <a:pPr>
              <a:defRPr/>
            </a:pPr>
            <a:endParaRPr lang="en-IE" dirty="0" smtClean="0"/>
          </a:p>
          <a:p>
            <a:pPr>
              <a:defRPr/>
            </a:pPr>
            <a:r>
              <a:rPr lang="en-IE" dirty="0" smtClean="0"/>
              <a:t>The JVM is optimized for large, multicore machines, and it will often handle hundreds of threads without buckling. </a:t>
            </a:r>
          </a:p>
        </p:txBody>
      </p:sp>
      <p:sp>
        <p:nvSpPr>
          <p:cNvPr id="56323"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026708E-0E95-4DD2-BC73-91BCE8FC2CE6}" type="slidenum">
              <a:rPr lang="en-US" altLang="en-US" sz="1400" smtClean="0"/>
              <a:pPr>
                <a:spcBef>
                  <a:spcPct val="0"/>
                </a:spcBef>
                <a:buFontTx/>
                <a:buNone/>
              </a:pPr>
              <a:t>43</a:t>
            </a:fld>
            <a:endParaRPr lang="en-US" altLang="en-US" sz="14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p:cNvSpPr>
            <a:spLocks noGrp="1"/>
          </p:cNvSpPr>
          <p:nvPr>
            <p:ph idx="1"/>
          </p:nvPr>
        </p:nvSpPr>
        <p:spPr/>
        <p:txBody>
          <a:bodyPr/>
          <a:lstStyle/>
          <a:p>
            <a:r>
              <a:rPr lang="en-IE" altLang="en-US" smtClean="0"/>
              <a:t>This power is also what attracts many of the high-traffic websites. They can write code that runs on their desktops, then use much of the multicore power available on the server.</a:t>
            </a:r>
          </a:p>
          <a:p>
            <a:endParaRPr lang="en-IE" altLang="en-US" smtClean="0"/>
          </a:p>
        </p:txBody>
      </p:sp>
      <p:sp>
        <p:nvSpPr>
          <p:cNvPr id="58371"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562CF0A-673A-4CDC-98DF-4929FC9D7DFC}" type="slidenum">
              <a:rPr lang="en-US" altLang="en-US" sz="1400" smtClean="0"/>
              <a:pPr>
                <a:spcBef>
                  <a:spcPct val="0"/>
                </a:spcBef>
                <a:buFontTx/>
                <a:buNone/>
              </a:pPr>
              <a:t>44</a:t>
            </a:fld>
            <a:endParaRPr lang="en-US" altLang="en-US" sz="14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052736"/>
            <a:ext cx="8229600" cy="5192489"/>
          </a:xfrm>
        </p:spPr>
        <p:txBody>
          <a:bodyPr/>
          <a:lstStyle/>
          <a:p>
            <a:pPr eaLnBrk="1" hangingPunct="1"/>
            <a:r>
              <a:rPr lang="en-GB" altLang="en-US" dirty="0" smtClean="0"/>
              <a:t>Today even desktop machines have multi core and using multithreaded programs will take advantage of this</a:t>
            </a:r>
          </a:p>
          <a:p>
            <a:pPr eaLnBrk="1" hangingPunct="1"/>
            <a:endParaRPr lang="en-GB" dirty="0"/>
          </a:p>
          <a:p>
            <a:pPr eaLnBrk="1" hangingPunct="1"/>
            <a:r>
              <a:rPr lang="en-GB" dirty="0" smtClean="0"/>
              <a:t>In Web applications, different requests are handled as separate threads</a:t>
            </a:r>
          </a:p>
          <a:p>
            <a:pPr lvl="1" eaLnBrk="1" hangingPunct="1"/>
            <a:r>
              <a:rPr lang="en-GB" dirty="0" smtClean="0"/>
              <a:t>Web containers </a:t>
            </a:r>
            <a:r>
              <a:rPr lang="en-GB" i="1" dirty="0" smtClean="0"/>
              <a:t>partially</a:t>
            </a:r>
            <a:r>
              <a:rPr lang="en-GB" dirty="0" smtClean="0"/>
              <a:t> manage concurrency</a:t>
            </a:r>
          </a:p>
          <a:p>
            <a:pPr lvl="1" eaLnBrk="1" hangingPunct="1"/>
            <a:r>
              <a:rPr lang="en-GB" dirty="0" smtClean="0"/>
              <a:t>There can be issues with shared resources e.g. database connections</a:t>
            </a:r>
          </a:p>
          <a:p>
            <a:pPr lvl="1" eaLnBrk="1" hangingPunct="1"/>
            <a:endParaRPr lang="en-IE" dirty="0" smtClean="0"/>
          </a:p>
          <a:p>
            <a:endParaRPr lang="en-IE" dirty="0"/>
          </a:p>
        </p:txBody>
      </p:sp>
      <p:sp>
        <p:nvSpPr>
          <p:cNvPr id="4" name="Slide Number Placeholder 3"/>
          <p:cNvSpPr>
            <a:spLocks noGrp="1"/>
          </p:cNvSpPr>
          <p:nvPr>
            <p:ph type="sldNum" sz="quarter" idx="12"/>
          </p:nvPr>
        </p:nvSpPr>
        <p:spPr/>
        <p:txBody>
          <a:bodyPr/>
          <a:lstStyle/>
          <a:p>
            <a:pPr>
              <a:defRPr/>
            </a:pPr>
            <a:fld id="{9DA9F52A-4A89-44B3-AA4A-AAA6F36E0837}" type="slidenum">
              <a:rPr lang="en-US" smtClean="0"/>
              <a:pPr>
                <a:defRPr/>
              </a:pPr>
              <a:t>5</a:t>
            </a:fld>
            <a:endParaRPr lang="en-US"/>
          </a:p>
        </p:txBody>
      </p:sp>
    </p:spTree>
    <p:extLst>
      <p:ext uri="{BB962C8B-B14F-4D97-AF65-F5344CB8AC3E}">
        <p14:creationId xmlns:p14="http://schemas.microsoft.com/office/powerpoint/2010/main" val="2642725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4294967295"/>
          </p:nvPr>
        </p:nvSpPr>
        <p:spPr>
          <a:xfrm>
            <a:off x="304800" y="1143000"/>
            <a:ext cx="8382000" cy="5105400"/>
          </a:xfrm>
        </p:spPr>
        <p:txBody>
          <a:bodyPr/>
          <a:lstStyle/>
          <a:p>
            <a:pPr marL="236538" indent="-236538">
              <a:spcBef>
                <a:spcPct val="50000"/>
              </a:spcBef>
            </a:pPr>
            <a:r>
              <a:rPr lang="en-US" altLang="en-US" sz="2800" b="1" smtClean="0"/>
              <a:t>Thread: </a:t>
            </a:r>
            <a:r>
              <a:rPr lang="en-US" altLang="en-US" sz="2800" smtClean="0"/>
              <a:t>a program unit that is executed independently of other parts of the program </a:t>
            </a:r>
          </a:p>
          <a:p>
            <a:pPr marL="236538" indent="-236538">
              <a:spcBef>
                <a:spcPct val="50000"/>
              </a:spcBef>
            </a:pPr>
            <a:r>
              <a:rPr lang="en-US" altLang="en-US" sz="2800" smtClean="0"/>
              <a:t>The Java Virtual Machine executes each thread in the program for a short amount of time </a:t>
            </a:r>
          </a:p>
          <a:p>
            <a:pPr marL="236538" indent="-236538">
              <a:spcBef>
                <a:spcPct val="50000"/>
              </a:spcBef>
            </a:pPr>
            <a:r>
              <a:rPr lang="en-US" altLang="en-US" sz="2800" smtClean="0"/>
              <a:t>This gives the impression of parallel execution</a:t>
            </a:r>
            <a:r>
              <a:rPr lang="en-US" altLang="en-US" sz="240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1752600" y="274638"/>
            <a:ext cx="7086600" cy="715962"/>
          </a:xfrm>
        </p:spPr>
        <p:txBody>
          <a:bodyPr/>
          <a:lstStyle/>
          <a:p>
            <a:pPr algn="l"/>
            <a:r>
              <a:rPr lang="en-US" altLang="en-US" smtClean="0"/>
              <a:t>Running a Thread (1)</a:t>
            </a:r>
          </a:p>
        </p:txBody>
      </p:sp>
      <p:sp>
        <p:nvSpPr>
          <p:cNvPr id="11267" name="Content Placeholder 2"/>
          <p:cNvSpPr>
            <a:spLocks noGrp="1"/>
          </p:cNvSpPr>
          <p:nvPr>
            <p:ph idx="4294967295"/>
          </p:nvPr>
        </p:nvSpPr>
        <p:spPr>
          <a:xfrm>
            <a:off x="304800" y="990600"/>
            <a:ext cx="8382000" cy="5105400"/>
          </a:xfrm>
        </p:spPr>
        <p:txBody>
          <a:bodyPr/>
          <a:lstStyle/>
          <a:p>
            <a:pPr marL="514350" indent="-514350">
              <a:spcBef>
                <a:spcPct val="50000"/>
              </a:spcBef>
              <a:buFontTx/>
              <a:buAutoNum type="arabicPeriod"/>
            </a:pPr>
            <a:r>
              <a:rPr lang="en-US" altLang="en-US" sz="2400" smtClean="0"/>
              <a:t>Implement a class that implements the </a:t>
            </a:r>
            <a:r>
              <a:rPr lang="en-US" altLang="en-US" sz="2400" smtClean="0">
                <a:solidFill>
                  <a:srgbClr val="6E7069"/>
                </a:solidFill>
                <a:latin typeface="Consolas" panose="020B0609020204030204" pitchFamily="49" charset="0"/>
                <a:cs typeface="Courier New" panose="02070309020205020404" pitchFamily="49" charset="0"/>
              </a:rPr>
              <a:t>Runnable </a:t>
            </a:r>
            <a:r>
              <a:rPr lang="en-US" altLang="en-US" sz="2400" smtClean="0"/>
              <a:t>interface:</a:t>
            </a:r>
          </a:p>
          <a:p>
            <a:pPr lvl="1">
              <a:spcBef>
                <a:spcPts val="1200"/>
              </a:spcBef>
              <a:buFontTx/>
              <a:buNone/>
            </a:pPr>
            <a:r>
              <a:rPr lang="en-US" altLang="en-US" sz="2000" smtClean="0">
                <a:solidFill>
                  <a:srgbClr val="6E7069"/>
                </a:solidFill>
                <a:latin typeface="Consolas" panose="020B0609020204030204" pitchFamily="49" charset="0"/>
              </a:rPr>
              <a:t>public interface Runnable</a:t>
            </a:r>
          </a:p>
          <a:p>
            <a:pPr lvl="1">
              <a:spcBef>
                <a:spcPct val="0"/>
              </a:spcBef>
              <a:buFontTx/>
              <a:buNone/>
            </a:pPr>
            <a:r>
              <a:rPr lang="en-US" altLang="en-US" sz="2000" smtClean="0">
                <a:solidFill>
                  <a:srgbClr val="6E7069"/>
                </a:solidFill>
                <a:latin typeface="Consolas" panose="020B0609020204030204" pitchFamily="49" charset="0"/>
              </a:rPr>
              <a:t>{</a:t>
            </a:r>
          </a:p>
          <a:p>
            <a:pPr lvl="1">
              <a:spcBef>
                <a:spcPct val="0"/>
              </a:spcBef>
              <a:buFontTx/>
              <a:buNone/>
            </a:pPr>
            <a:r>
              <a:rPr lang="en-US" altLang="en-US" sz="2000" smtClean="0">
                <a:solidFill>
                  <a:srgbClr val="6E7069"/>
                </a:solidFill>
                <a:latin typeface="Consolas" panose="020B0609020204030204" pitchFamily="49" charset="0"/>
              </a:rPr>
              <a:t>   void run();</a:t>
            </a:r>
          </a:p>
          <a:p>
            <a:pPr lvl="1">
              <a:spcBef>
                <a:spcPct val="0"/>
              </a:spcBef>
              <a:buFontTx/>
              <a:buNone/>
            </a:pPr>
            <a:r>
              <a:rPr lang="en-US" altLang="en-US" sz="2000" smtClean="0">
                <a:solidFill>
                  <a:srgbClr val="6E7069"/>
                </a:solidFill>
                <a:latin typeface="Consolas" panose="020B0609020204030204" pitchFamily="49" charset="0"/>
              </a:rPr>
              <a:t>} </a:t>
            </a:r>
          </a:p>
          <a:p>
            <a:pPr marL="514350" indent="-514350">
              <a:spcBef>
                <a:spcPct val="50000"/>
              </a:spcBef>
              <a:buFontTx/>
              <a:buAutoNum type="arabicPeriod"/>
            </a:pPr>
            <a:r>
              <a:rPr lang="en-US" altLang="en-US" sz="2400" smtClean="0"/>
              <a:t>Place the code for your task into the </a:t>
            </a:r>
            <a:r>
              <a:rPr lang="en-US" altLang="en-US" sz="2400" smtClean="0">
                <a:solidFill>
                  <a:srgbClr val="6E7069"/>
                </a:solidFill>
                <a:latin typeface="Consolas" panose="020B0609020204030204" pitchFamily="49" charset="0"/>
                <a:cs typeface="Courier New" panose="02070309020205020404" pitchFamily="49" charset="0"/>
              </a:rPr>
              <a:t>run</a:t>
            </a:r>
            <a:r>
              <a:rPr lang="en-US" altLang="en-US" sz="2400" smtClean="0"/>
              <a:t> method of your class:</a:t>
            </a:r>
          </a:p>
          <a:p>
            <a:pPr lvl="1">
              <a:spcBef>
                <a:spcPts val="1200"/>
              </a:spcBef>
              <a:buFontTx/>
              <a:buNone/>
            </a:pPr>
            <a:r>
              <a:rPr lang="en-US" altLang="en-US" sz="2000" smtClean="0">
                <a:solidFill>
                  <a:srgbClr val="6E7069"/>
                </a:solidFill>
                <a:latin typeface="Consolas" panose="020B0609020204030204" pitchFamily="49" charset="0"/>
              </a:rPr>
              <a:t>public class MyRunnable implements Runnable</a:t>
            </a:r>
          </a:p>
          <a:p>
            <a:pPr lvl="1">
              <a:spcBef>
                <a:spcPct val="0"/>
              </a:spcBef>
              <a:buFontTx/>
              <a:buNone/>
            </a:pPr>
            <a:r>
              <a:rPr lang="en-US" altLang="en-US" sz="2000" smtClean="0">
                <a:solidFill>
                  <a:srgbClr val="6E7069"/>
                </a:solidFill>
                <a:latin typeface="Consolas" panose="020B0609020204030204" pitchFamily="49" charset="0"/>
              </a:rPr>
              <a:t>{</a:t>
            </a:r>
          </a:p>
          <a:p>
            <a:pPr lvl="1">
              <a:spcBef>
                <a:spcPct val="0"/>
              </a:spcBef>
              <a:buFontTx/>
              <a:buNone/>
            </a:pPr>
            <a:r>
              <a:rPr lang="en-US" altLang="en-US" sz="2000" smtClean="0">
                <a:solidFill>
                  <a:srgbClr val="6E7069"/>
                </a:solidFill>
                <a:latin typeface="Consolas" panose="020B0609020204030204" pitchFamily="49" charset="0"/>
              </a:rPr>
              <a:t>   public void run()</a:t>
            </a:r>
          </a:p>
          <a:p>
            <a:pPr lvl="1">
              <a:spcBef>
                <a:spcPct val="0"/>
              </a:spcBef>
              <a:buFontTx/>
              <a:buNone/>
            </a:pPr>
            <a:r>
              <a:rPr lang="en-US" altLang="en-US" sz="2000" smtClean="0">
                <a:solidFill>
                  <a:srgbClr val="6E7069"/>
                </a:solidFill>
                <a:latin typeface="Consolas" panose="020B0609020204030204" pitchFamily="49" charset="0"/>
              </a:rPr>
              <a:t>   {</a:t>
            </a:r>
          </a:p>
          <a:p>
            <a:pPr lvl="1">
              <a:spcBef>
                <a:spcPct val="0"/>
              </a:spcBef>
              <a:buFontTx/>
              <a:buNone/>
            </a:pPr>
            <a:r>
              <a:rPr lang="en-US" altLang="en-US" sz="2000" smtClean="0">
                <a:solidFill>
                  <a:srgbClr val="6E7069"/>
                </a:solidFill>
                <a:latin typeface="Courier New" panose="02070309020205020404" pitchFamily="49" charset="0"/>
              </a:rPr>
              <a:t>      </a:t>
            </a:r>
            <a:r>
              <a:rPr lang="en-US" altLang="en-US" sz="2000" smtClean="0">
                <a:latin typeface="Marker Felt"/>
              </a:rPr>
              <a:t>Task statements</a:t>
            </a:r>
          </a:p>
          <a:p>
            <a:pPr lvl="1">
              <a:spcBef>
                <a:spcPct val="0"/>
              </a:spcBef>
              <a:buFontTx/>
              <a:buNone/>
            </a:pPr>
            <a:r>
              <a:rPr lang="en-US" altLang="en-US" sz="2000" smtClean="0">
                <a:solidFill>
                  <a:srgbClr val="6E7069"/>
                </a:solidFill>
                <a:latin typeface="Courier New" panose="02070309020205020404" pitchFamily="49" charset="0"/>
              </a:rPr>
              <a:t>      </a:t>
            </a:r>
            <a:r>
              <a:rPr lang="en-US" altLang="en-US" sz="2000" smtClean="0">
                <a:solidFill>
                  <a:srgbClr val="6E7069"/>
                </a:solidFill>
                <a:latin typeface="Consolas" panose="020B0609020204030204" pitchFamily="49" charset="0"/>
              </a:rPr>
              <a:t>. . .</a:t>
            </a:r>
          </a:p>
          <a:p>
            <a:pPr lvl="1">
              <a:spcBef>
                <a:spcPct val="0"/>
              </a:spcBef>
              <a:buFontTx/>
              <a:buNone/>
            </a:pPr>
            <a:r>
              <a:rPr lang="en-US" altLang="en-US" sz="2000" smtClean="0">
                <a:solidFill>
                  <a:srgbClr val="6E7069"/>
                </a:solidFill>
                <a:latin typeface="Consolas" panose="020B0609020204030204" pitchFamily="49" charset="0"/>
              </a:rPr>
              <a:t>   }</a:t>
            </a:r>
          </a:p>
          <a:p>
            <a:pPr lvl="1">
              <a:spcBef>
                <a:spcPct val="0"/>
              </a:spcBef>
              <a:buFontTx/>
              <a:buNone/>
            </a:pPr>
            <a:r>
              <a:rPr lang="en-US" altLang="en-US" sz="2000" smtClean="0">
                <a:solidFill>
                  <a:srgbClr val="6E7069"/>
                </a:solidFill>
                <a:latin typeface="Consolas" panose="020B0609020204030204" pitchFamily="49" charset="0"/>
              </a:rPr>
              <a:t>} </a:t>
            </a:r>
          </a:p>
        </p:txBody>
      </p:sp>
      <p:sp>
        <p:nvSpPr>
          <p:cNvPr id="11268" name="Slide Number Placeholder 2"/>
          <p:cNvSpPr txBox="1">
            <a:spLocks noGrp="1"/>
          </p:cNvSpPr>
          <p:nvPr/>
        </p:nvSpPr>
        <p:spPr bwMode="auto">
          <a:xfrm>
            <a:off x="7239000" y="64008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1200">
                <a:solidFill>
                  <a:srgbClr val="898989"/>
                </a:solidFill>
                <a:cs typeface="Arial" panose="020B0604020202020204" pitchFamily="34" charset="0"/>
              </a:rPr>
              <a:t>Page </a:t>
            </a:r>
            <a:fld id="{420CA5FC-9A9A-433A-9A84-AAB569F7DD84}" type="slidenum">
              <a:rPr lang="en-US" altLang="en-US" sz="1200">
                <a:solidFill>
                  <a:srgbClr val="898989"/>
                </a:solidFill>
                <a:cs typeface="Arial" panose="020B0604020202020204" pitchFamily="34" charset="0"/>
              </a:rPr>
              <a:pPr algn="r" eaLnBrk="1" hangingPunct="1">
                <a:spcBef>
                  <a:spcPct val="0"/>
                </a:spcBef>
                <a:buFontTx/>
                <a:buNone/>
              </a:pPr>
              <a:t>7</a:t>
            </a:fld>
            <a:endParaRPr lang="en-US" altLang="en-US" sz="1200">
              <a:solidFill>
                <a:srgbClr val="898989"/>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a:xfrm>
            <a:off x="1752600" y="274638"/>
            <a:ext cx="7086600" cy="715962"/>
          </a:xfrm>
        </p:spPr>
        <p:txBody>
          <a:bodyPr/>
          <a:lstStyle/>
          <a:p>
            <a:pPr algn="l"/>
            <a:r>
              <a:rPr lang="en-US" altLang="en-US" smtClean="0"/>
              <a:t>Running a Thread (2)</a:t>
            </a:r>
          </a:p>
        </p:txBody>
      </p:sp>
      <p:sp>
        <p:nvSpPr>
          <p:cNvPr id="12291" name="Content Placeholder 2"/>
          <p:cNvSpPr>
            <a:spLocks noGrp="1"/>
          </p:cNvSpPr>
          <p:nvPr>
            <p:ph idx="4294967295"/>
          </p:nvPr>
        </p:nvSpPr>
        <p:spPr>
          <a:xfrm>
            <a:off x="304800" y="990600"/>
            <a:ext cx="8382000" cy="5105400"/>
          </a:xfrm>
        </p:spPr>
        <p:txBody>
          <a:bodyPr/>
          <a:lstStyle/>
          <a:p>
            <a:pPr marL="457200" indent="-457200">
              <a:spcBef>
                <a:spcPct val="50000"/>
              </a:spcBef>
              <a:buFontTx/>
              <a:buAutoNum type="arabicPeriod" startAt="3"/>
            </a:pPr>
            <a:r>
              <a:rPr lang="en-US" altLang="en-US" sz="2400" dirty="0" smtClean="0"/>
              <a:t>Create an object of your subclass:</a:t>
            </a:r>
          </a:p>
          <a:p>
            <a:pPr marL="693738" lvl="1" indent="-236538">
              <a:spcBef>
                <a:spcPct val="50000"/>
              </a:spcBef>
              <a:buFontTx/>
              <a:buNone/>
            </a:pPr>
            <a:r>
              <a:rPr lang="en-US" altLang="en-US" sz="2000" dirty="0" smtClean="0">
                <a:solidFill>
                  <a:srgbClr val="6E7069"/>
                </a:solidFill>
                <a:latin typeface="Consolas" panose="020B0609020204030204" pitchFamily="49" charset="0"/>
              </a:rPr>
              <a:t>Runnable r = new </a:t>
            </a:r>
            <a:r>
              <a:rPr lang="en-US" altLang="en-US" sz="2000" dirty="0" err="1" smtClean="0">
                <a:solidFill>
                  <a:srgbClr val="6E7069"/>
                </a:solidFill>
                <a:latin typeface="Consolas" panose="020B0609020204030204" pitchFamily="49" charset="0"/>
              </a:rPr>
              <a:t>MyRunnable</a:t>
            </a:r>
            <a:r>
              <a:rPr lang="en-US" altLang="en-US" sz="2000" dirty="0" smtClean="0">
                <a:solidFill>
                  <a:srgbClr val="6E7069"/>
                </a:solidFill>
                <a:latin typeface="Consolas" panose="020B0609020204030204" pitchFamily="49" charset="0"/>
              </a:rPr>
              <a:t>(); </a:t>
            </a:r>
          </a:p>
          <a:p>
            <a:pPr marL="457200" indent="-457200">
              <a:spcBef>
                <a:spcPct val="50000"/>
              </a:spcBef>
              <a:buFontTx/>
              <a:buAutoNum type="arabicPeriod" startAt="3"/>
            </a:pPr>
            <a:r>
              <a:rPr lang="en-US" altLang="en-US" sz="2400" dirty="0" smtClean="0"/>
              <a:t>Construct a </a:t>
            </a:r>
            <a:r>
              <a:rPr lang="en-US" altLang="en-US" sz="2400" dirty="0" smtClean="0">
                <a:solidFill>
                  <a:srgbClr val="6E7069"/>
                </a:solidFill>
                <a:latin typeface="Consolas" panose="020B0609020204030204" pitchFamily="49" charset="0"/>
              </a:rPr>
              <a:t>Thread</a:t>
            </a:r>
            <a:r>
              <a:rPr lang="en-US" altLang="en-US" sz="2400" dirty="0" smtClean="0">
                <a:solidFill>
                  <a:srgbClr val="6E7069"/>
                </a:solidFill>
              </a:rPr>
              <a:t> </a:t>
            </a:r>
            <a:r>
              <a:rPr lang="en-US" altLang="en-US" sz="2400" dirty="0" smtClean="0"/>
              <a:t>object from the </a:t>
            </a:r>
            <a:r>
              <a:rPr lang="en-US" altLang="en-US" sz="2400" dirty="0" smtClean="0">
                <a:solidFill>
                  <a:srgbClr val="6E7069"/>
                </a:solidFill>
                <a:latin typeface="Consolas" panose="020B0609020204030204" pitchFamily="49" charset="0"/>
              </a:rPr>
              <a:t>Runnable</a:t>
            </a:r>
            <a:r>
              <a:rPr lang="en-US" altLang="en-US" sz="2400" dirty="0" smtClean="0">
                <a:latin typeface="Consolas" panose="020B0609020204030204" pitchFamily="49" charset="0"/>
              </a:rPr>
              <a:t> </a:t>
            </a:r>
            <a:r>
              <a:rPr lang="en-US" altLang="en-US" sz="2400" dirty="0" smtClean="0"/>
              <a:t>object:</a:t>
            </a:r>
          </a:p>
          <a:p>
            <a:pPr marL="693738" lvl="1" indent="-236538">
              <a:spcBef>
                <a:spcPct val="50000"/>
              </a:spcBef>
              <a:buFontTx/>
              <a:buNone/>
            </a:pPr>
            <a:r>
              <a:rPr lang="en-US" altLang="en-US" sz="2000" dirty="0" smtClean="0">
                <a:solidFill>
                  <a:srgbClr val="6E7069"/>
                </a:solidFill>
                <a:latin typeface="Consolas" panose="020B0609020204030204" pitchFamily="49" charset="0"/>
              </a:rPr>
              <a:t>Thread t = new Thread(r); </a:t>
            </a:r>
          </a:p>
          <a:p>
            <a:pPr marL="457200" indent="-457200">
              <a:spcBef>
                <a:spcPct val="50000"/>
              </a:spcBef>
              <a:buFontTx/>
              <a:buAutoNum type="arabicPeriod" startAt="3"/>
            </a:pPr>
            <a:r>
              <a:rPr lang="en-US" altLang="en-US" sz="2400" dirty="0" smtClean="0"/>
              <a:t>Call the </a:t>
            </a:r>
            <a:r>
              <a:rPr lang="en-US" altLang="en-US" sz="2400" dirty="0" smtClean="0">
                <a:solidFill>
                  <a:srgbClr val="6E7069"/>
                </a:solidFill>
                <a:latin typeface="Consolas" panose="020B0609020204030204" pitchFamily="49" charset="0"/>
              </a:rPr>
              <a:t>start</a:t>
            </a:r>
            <a:r>
              <a:rPr lang="en-US" altLang="en-US" sz="2400" dirty="0" smtClean="0"/>
              <a:t> method to start the thread:</a:t>
            </a:r>
            <a:endParaRPr lang="en-US" altLang="en-US" sz="2000" dirty="0" smtClean="0">
              <a:latin typeface="Courier New" panose="02070309020205020404" pitchFamily="49" charset="0"/>
            </a:endParaRPr>
          </a:p>
          <a:p>
            <a:pPr marL="693738" lvl="1" indent="-236538">
              <a:spcBef>
                <a:spcPct val="50000"/>
              </a:spcBef>
              <a:buFontTx/>
              <a:buNone/>
            </a:pPr>
            <a:r>
              <a:rPr lang="en-US" altLang="en-US" sz="2000" dirty="0" err="1" smtClean="0">
                <a:solidFill>
                  <a:srgbClr val="6E7069"/>
                </a:solidFill>
                <a:latin typeface="Consolas" panose="020B0609020204030204" pitchFamily="49" charset="0"/>
              </a:rPr>
              <a:t>t.start</a:t>
            </a:r>
            <a:r>
              <a:rPr lang="en-US" altLang="en-US" sz="2000" dirty="0" smtClean="0">
                <a:solidFill>
                  <a:srgbClr val="6E7069"/>
                </a:solidFill>
                <a:latin typeface="Consolas" panose="020B0609020204030204" pitchFamily="49" charset="0"/>
              </a:rPr>
              <a:t>();</a:t>
            </a:r>
          </a:p>
          <a:p>
            <a:pPr marL="693738" lvl="1" indent="-236538">
              <a:spcBef>
                <a:spcPct val="50000"/>
              </a:spcBef>
              <a:buFontTx/>
              <a:buNone/>
            </a:pPr>
            <a:r>
              <a:rPr lang="en-GB" altLang="en-US" sz="2400" dirty="0" smtClean="0"/>
              <a:t>- This invokes the run method of Runnable object</a:t>
            </a:r>
            <a:endParaRPr lang="en-US" altLang="en-US"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Alternative way</a:t>
            </a:r>
            <a:endParaRPr lang="en-IE" dirty="0"/>
          </a:p>
        </p:txBody>
      </p:sp>
      <p:sp>
        <p:nvSpPr>
          <p:cNvPr id="4" name="Slide Number Placeholder 3"/>
          <p:cNvSpPr>
            <a:spLocks noGrp="1"/>
          </p:cNvSpPr>
          <p:nvPr>
            <p:ph type="sldNum" sz="quarter" idx="12"/>
          </p:nvPr>
        </p:nvSpPr>
        <p:spPr/>
        <p:txBody>
          <a:bodyPr/>
          <a:lstStyle/>
          <a:p>
            <a:pPr>
              <a:defRPr/>
            </a:pPr>
            <a:fld id="{9DA9F52A-4A89-44B3-AA4A-AAA6F36E0837}" type="slidenum">
              <a:rPr lang="en-US" smtClean="0"/>
              <a:pPr>
                <a:defRPr/>
              </a:pPr>
              <a:t>9</a:t>
            </a:fld>
            <a:endParaRPr lang="en-US"/>
          </a:p>
        </p:txBody>
      </p:sp>
      <p:sp>
        <p:nvSpPr>
          <p:cNvPr id="5" name="Rectangle 1"/>
          <p:cNvSpPr>
            <a:spLocks noGrp="1" noChangeArrowheads="1"/>
          </p:cNvSpPr>
          <p:nvPr>
            <p:ph idx="1"/>
          </p:nvPr>
        </p:nvSpPr>
        <p:spPr bwMode="auto">
          <a:xfrm>
            <a:off x="642392" y="1322184"/>
            <a:ext cx="785921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smtClean="0">
                <a:ln>
                  <a:noFill/>
                </a:ln>
                <a:solidFill>
                  <a:schemeClr val="tx1"/>
                </a:solidFill>
                <a:effectLst/>
                <a:latin typeface="Arial" panose="020B0604020202020204" pitchFamily="34" charset="0"/>
              </a:rPr>
              <a:t>Subclass </a:t>
            </a:r>
            <a:r>
              <a:rPr kumimoji="0" lang="en-US" altLang="en-US" sz="2400" b="0" u="none" strike="noStrike" cap="none" normalizeH="0" baseline="0" dirty="0" smtClean="0">
                <a:ln>
                  <a:noFill/>
                </a:ln>
                <a:solidFill>
                  <a:schemeClr val="tx1"/>
                </a:solidFill>
                <a:effectLst/>
                <a:latin typeface="Consolas" panose="020B0609020204030204" pitchFamily="49" charset="0"/>
              </a:rPr>
              <a:t>Thread</a:t>
            </a:r>
            <a:r>
              <a:rPr kumimoji="0" lang="en-US" altLang="en-US" sz="24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The </a:t>
            </a:r>
            <a:r>
              <a:rPr kumimoji="0" lang="en-US" altLang="en-US" sz="2400" b="0" i="0" u="none" strike="noStrike" cap="none" normalizeH="0" baseline="0" dirty="0" smtClean="0">
                <a:ln>
                  <a:noFill/>
                </a:ln>
                <a:solidFill>
                  <a:schemeClr val="tx1"/>
                </a:solidFill>
                <a:effectLst/>
                <a:latin typeface="Consolas" panose="020B0609020204030204" pitchFamily="49" charset="0"/>
              </a:rPr>
              <a:t>Thread</a:t>
            </a:r>
            <a:r>
              <a:rPr kumimoji="0" lang="en-US" altLang="en-US" sz="2400" b="0" i="0" u="none" strike="noStrike" cap="none" normalizeH="0" baseline="0" dirty="0" smtClean="0">
                <a:ln>
                  <a:noFill/>
                </a:ln>
                <a:solidFill>
                  <a:schemeClr val="tx1"/>
                </a:solidFill>
                <a:effectLst/>
              </a:rPr>
              <a:t> class itself implements </a:t>
            </a:r>
            <a:r>
              <a:rPr kumimoji="0" lang="en-US" altLang="en-US" sz="2400" b="0" i="0" u="none" strike="noStrike" cap="none" normalizeH="0" baseline="0" dirty="0" smtClean="0">
                <a:ln>
                  <a:noFill/>
                </a:ln>
                <a:solidFill>
                  <a:schemeClr val="tx1"/>
                </a:solidFill>
                <a:effectLst/>
                <a:latin typeface="Consolas" panose="020B0609020204030204" pitchFamily="49" charset="0"/>
              </a:rPr>
              <a:t>Runnable</a:t>
            </a:r>
            <a:r>
              <a:rPr kumimoji="0" lang="en-US" altLang="en-US" sz="2400" b="0" i="0" u="none" strike="noStrike" cap="none" normalizeH="0" baseline="0" dirty="0" smtClean="0">
                <a:ln>
                  <a:noFill/>
                </a:ln>
                <a:solidFill>
                  <a:schemeClr val="tx1"/>
                </a:solidFill>
                <a:effectLst/>
              </a:rPr>
              <a:t>, though its </a:t>
            </a:r>
            <a:r>
              <a:rPr kumimoji="0" lang="en-US" altLang="en-US" sz="2400" b="0" i="0" u="none" strike="noStrike" cap="none" normalizeH="0" baseline="0" dirty="0" smtClean="0">
                <a:ln>
                  <a:noFill/>
                </a:ln>
                <a:solidFill>
                  <a:schemeClr val="tx1"/>
                </a:solidFill>
                <a:effectLst/>
                <a:latin typeface="Consolas" panose="020B0609020204030204" pitchFamily="49" charset="0"/>
              </a:rPr>
              <a:t>run </a:t>
            </a:r>
            <a:r>
              <a:rPr kumimoji="0" lang="en-US" altLang="en-US" sz="2400" b="0" i="0" u="none" strike="noStrike" cap="none" normalizeH="0" baseline="0" dirty="0" smtClean="0">
                <a:ln>
                  <a:noFill/>
                </a:ln>
                <a:solidFill>
                  <a:schemeClr val="tx1"/>
                </a:solidFill>
                <a:effectLst/>
              </a:rPr>
              <a:t>method does nothing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rPr>
              <a:t>An application can subclass </a:t>
            </a:r>
            <a:r>
              <a:rPr kumimoji="0" lang="en-US" altLang="en-US" sz="2400" b="0" i="0" u="none" strike="noStrike" cap="none" normalizeH="0" baseline="0" dirty="0" smtClean="0">
                <a:ln>
                  <a:noFill/>
                </a:ln>
                <a:solidFill>
                  <a:schemeClr val="tx1"/>
                </a:solidFill>
                <a:effectLst/>
                <a:latin typeface="Consolas" panose="020B0609020204030204" pitchFamily="49" charset="0"/>
              </a:rPr>
              <a:t>Thread</a:t>
            </a:r>
            <a:r>
              <a:rPr kumimoji="0" lang="en-US" altLang="en-US" sz="2400" b="0" i="0" u="none" strike="noStrike" cap="none" normalizeH="0" baseline="0" dirty="0" smtClean="0">
                <a:ln>
                  <a:noFill/>
                </a:ln>
                <a:solidFill>
                  <a:schemeClr val="tx1"/>
                </a:solidFill>
                <a:effectLst/>
              </a:rPr>
              <a:t>, providing its own implementation of </a:t>
            </a:r>
            <a:r>
              <a:rPr kumimoji="0" lang="en-US" altLang="en-US" sz="2400" b="0" i="0" u="none" strike="noStrike" cap="none" normalizeH="0" baseline="0" dirty="0" smtClean="0">
                <a:ln>
                  <a:noFill/>
                </a:ln>
                <a:solidFill>
                  <a:schemeClr val="tx1"/>
                </a:solidFill>
                <a:effectLst/>
                <a:latin typeface="Consolas" panose="020B0609020204030204" pitchFamily="49" charset="0"/>
              </a:rPr>
              <a:t>run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smtClean="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smtClean="0">
                <a:latin typeface="Arial Unicode MS" panose="020B0604020202020204" pitchFamily="34" charset="-128"/>
              </a:rPr>
              <a:t>See</a:t>
            </a:r>
            <a:endParaRPr lang="en-US" altLang="en-US" sz="2400" dirty="0">
              <a:latin typeface="Arial Unicode MS" panose="020B0604020202020204" pitchFamily="34" charset="-128"/>
            </a:endParaRPr>
          </a:p>
          <a:p>
            <a:pPr marL="0" lvl="0" indent="0">
              <a:spcBef>
                <a:spcPct val="0"/>
              </a:spcBef>
              <a:buNone/>
            </a:pPr>
            <a:r>
              <a:rPr lang="en-US" altLang="en-US" sz="2400" dirty="0">
                <a:latin typeface="Arial" panose="020B0604020202020204" pitchFamily="34" charset="0"/>
                <a:hlinkClick r:id="rId2"/>
              </a:rPr>
              <a:t>https://docs.oracle.com/javase/tutorial/essential/concurrency/runthread.html</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2803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5775</TotalTime>
  <Words>2720</Words>
  <Application>Microsoft Office PowerPoint</Application>
  <PresentationFormat>On-screen Show (4:3)</PresentationFormat>
  <Paragraphs>346</Paragraphs>
  <Slides>44</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Arial Unicode MS</vt:lpstr>
      <vt:lpstr>Consolas</vt:lpstr>
      <vt:lpstr>Courier New</vt:lpstr>
      <vt:lpstr>Marker Felt</vt:lpstr>
      <vt:lpstr>Default Design</vt:lpstr>
      <vt:lpstr>Threads</vt:lpstr>
      <vt:lpstr>PowerPoint Presentation</vt:lpstr>
      <vt:lpstr>PowerPoint Presentation</vt:lpstr>
      <vt:lpstr>PowerPoint Presentation</vt:lpstr>
      <vt:lpstr>PowerPoint Presentation</vt:lpstr>
      <vt:lpstr>PowerPoint Presentation</vt:lpstr>
      <vt:lpstr>Running a Thread (1)</vt:lpstr>
      <vt:lpstr>Running a Thread (2)</vt:lpstr>
      <vt:lpstr>Alternative way</vt:lpstr>
      <vt:lpstr>Which is better?</vt:lpstr>
      <vt:lpstr>PowerPoint Presentation</vt:lpstr>
      <vt:lpstr>Thread Scheduler</vt:lpstr>
      <vt:lpstr>GUI and threads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different execution models in concurrent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Timer Class</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dc:title>
  <dc:creator>Cathryn</dc:creator>
  <cp:lastModifiedBy>Second</cp:lastModifiedBy>
  <cp:revision>66</cp:revision>
  <cp:lastPrinted>2015-11-20T10:37:38Z</cp:lastPrinted>
  <dcterms:created xsi:type="dcterms:W3CDTF">2006-02-05T20:51:03Z</dcterms:created>
  <dcterms:modified xsi:type="dcterms:W3CDTF">2017-12-04T12:28:36Z</dcterms:modified>
</cp:coreProperties>
</file>