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8" r:id="rId2"/>
    <p:sldId id="266" r:id="rId3"/>
    <p:sldId id="265" r:id="rId4"/>
    <p:sldId id="279" r:id="rId5"/>
    <p:sldId id="264" r:id="rId6"/>
    <p:sldId id="263" r:id="rId7"/>
    <p:sldId id="262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6858000" type="screen4x3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4740" autoAdjust="0"/>
  </p:normalViewPr>
  <p:slideViewPr>
    <p:cSldViewPr>
      <p:cViewPr varScale="1">
        <p:scale>
          <a:sx n="62" d="100"/>
          <a:sy n="62" d="100"/>
        </p:scale>
        <p:origin x="2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25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89" y="0"/>
            <a:ext cx="2949525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895"/>
            <a:ext cx="2949525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89" y="9446895"/>
            <a:ext cx="2949525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F3BF10-DA3A-4B3E-867A-1948DE0E08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9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25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0"/>
            <a:ext cx="2949525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6125"/>
            <a:ext cx="4973637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8"/>
            <a:ext cx="4989293" cy="447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895"/>
            <a:ext cx="2949525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5" cy="49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5A3948-6A1D-47AB-B088-1FA4B6F39D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9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Use of n! – used in statistics - solving permutations and combinations problems. </a:t>
            </a:r>
          </a:p>
          <a:p>
            <a:r>
              <a:rPr lang="en-IE" dirty="0"/>
              <a:t>With combinations, order doesn’t matter. It does with permutations. e.g. 1,2,3,4,5 is a different permutation to 2,1,3,4,5.</a:t>
            </a:r>
          </a:p>
          <a:p>
            <a:r>
              <a:rPr lang="en-IE" dirty="0"/>
              <a:t>C(</a:t>
            </a:r>
            <a:r>
              <a:rPr lang="en-IE" dirty="0" err="1"/>
              <a:t>n,r</a:t>
            </a:r>
            <a:r>
              <a:rPr lang="en-IE" dirty="0"/>
              <a:t>) = n! /(r!(n-r</a:t>
            </a:r>
            <a:r>
              <a:rPr lang="en-IE" dirty="0" smtClean="0"/>
              <a:t>)!)</a:t>
            </a:r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47 numbers: choose 6</a:t>
            </a:r>
          </a:p>
          <a:p>
            <a:r>
              <a:rPr lang="en-IE" dirty="0" smtClean="0"/>
              <a:t>47! / (6! </a:t>
            </a:r>
            <a:r>
              <a:rPr lang="en-IE" smtClean="0"/>
              <a:t>* 41!) </a:t>
            </a:r>
            <a:endParaRPr lang="en-IE" dirty="0"/>
          </a:p>
          <a:p>
            <a:r>
              <a:rPr lang="en-IE" dirty="0"/>
              <a:t>P(</a:t>
            </a:r>
            <a:r>
              <a:rPr lang="en-IE" dirty="0" err="1"/>
              <a:t>n,r</a:t>
            </a:r>
            <a:r>
              <a:rPr lang="en-IE" dirty="0"/>
              <a:t>) = n!/(n-r)!</a:t>
            </a:r>
            <a:br>
              <a:rPr lang="en-IE" dirty="0"/>
            </a:br>
            <a:r>
              <a:rPr lang="en-IE" dirty="0"/>
              <a:t> </a:t>
            </a:r>
            <a:br>
              <a:rPr lang="en-IE" dirty="0"/>
            </a:br>
            <a:r>
              <a:rPr lang="en-IE" b="1" dirty="0"/>
              <a:t>Sample problem #1:</a:t>
            </a:r>
            <a:r>
              <a:rPr lang="en-IE" dirty="0"/>
              <a:t> </a:t>
            </a:r>
            <a:r>
              <a:rPr lang="en-IE" i="1" dirty="0"/>
              <a:t>Five bingo numbers are being picked from a ball containing 100 bingo numbers. How many possible ways are there for picking different number combinations?</a:t>
            </a:r>
            <a:endParaRPr lang="en-IE" dirty="0"/>
          </a:p>
          <a:p>
            <a:r>
              <a:rPr lang="en-IE" dirty="0"/>
              <a:t>Step 1: Order doesn’t matter in Bingo. Or for that matter, most lottery games. So this is a combination, not a permutation.</a:t>
            </a:r>
          </a:p>
          <a:p>
            <a:r>
              <a:rPr lang="en-IE" dirty="0"/>
              <a:t>Step 2: </a:t>
            </a:r>
            <a:r>
              <a:rPr lang="en-IE" b="1" dirty="0"/>
              <a:t>Put your numbers into the formula.</a:t>
            </a:r>
            <a:r>
              <a:rPr lang="en-IE" dirty="0"/>
              <a:t> The number of items (Bingo numbers) is “n.” And “k” is the number of items you want to put in order. You have 100 Bingo numbers and are picking 5 at a time, so:</a:t>
            </a:r>
          </a:p>
          <a:p>
            <a:r>
              <a:rPr lang="en-IE" dirty="0"/>
              <a:t>C(100,5) = 100!/(5!* 95!)</a:t>
            </a:r>
            <a:br>
              <a:rPr lang="en-IE" dirty="0"/>
            </a:b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A3948-6A1D-47AB-B088-1FA4B6F39D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67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A3948-6A1D-47AB-B088-1FA4B6F39D9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3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A3948-6A1D-47AB-B088-1FA4B6F39D9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3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A3948-6A1D-47AB-B088-1FA4B6F39D9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41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A3948-6A1D-47AB-B088-1FA4B6F39D9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7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91" indent="-286996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7987" indent="-22959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7182" indent="-22959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6376" indent="-22959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570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4764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3959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3154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66388D-F384-4307-850F-978C71F59F6B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83" tIns="44644" rIns="90883" bIns="44644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91" indent="-286996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7987" indent="-22959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7182" indent="-22959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6376" indent="-22959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570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4764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3959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3154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3960AA-11CA-4D1D-B765-C67DBECA3A61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83" tIns="44644" rIns="90883" bIns="44644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60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91" indent="-286996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7987" indent="-22959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7182" indent="-22959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6376" indent="-22959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570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4764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3959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3154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DEE2DD-FD9C-427D-AF76-F09642884138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83" tIns="44644" rIns="90883" bIns="44644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3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91" indent="-286996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7987" indent="-22959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7182" indent="-22959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6376" indent="-22959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570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4764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3959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3154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1D48FF-24FE-44B8-B879-0E96C8877B8F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83" tIns="44644" rIns="90883" bIns="44644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91" indent="-286996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7987" indent="-22959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7182" indent="-22959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6376" indent="-22959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570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4764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3959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3154" indent="-2295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396F24-D12B-46CB-83C7-D8487859A267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83" tIns="44644" rIns="90883" bIns="44644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33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A3948-6A1D-47AB-B088-1FA4B6F39D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40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A3948-6A1D-47AB-B088-1FA4B6F39D9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A3948-6A1D-47AB-B088-1FA4B6F39D9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7A753-A769-476C-AAF3-9F1A5519FE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8123F3-8192-4FBF-AA91-4AE87A248B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E2B31-B6EA-4127-A247-9D647F1532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1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6A1F05-ED81-4002-A8F8-AF1725742C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DC132-60F0-4974-9B03-178A9CC789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4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C12D0-3842-48F7-BF7C-85EFF2D03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5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25890-5F2F-402A-A14D-E3532ACDB2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41A3-2723-45F5-9959-5F6D69EA2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6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675EB1-1F4B-4D84-B4EE-78FF0DC298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0A8586-3F7A-4F50-A3BB-622A27A85F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7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8C6EFA-A410-4380-81BB-D811E104F5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4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2BE236-4FB5-4736-9AE6-F4FE062531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Recursion</a:t>
            </a: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A recursive function is one which invokes itself</a:t>
            </a:r>
          </a:p>
          <a:p>
            <a:r>
              <a:rPr lang="en-GB" sz="2800" dirty="0" smtClean="0"/>
              <a:t>e.g. a function to evaluate n! is defined as</a:t>
            </a:r>
          </a:p>
          <a:p>
            <a:pPr>
              <a:buFontTx/>
              <a:buNone/>
            </a:pPr>
            <a:r>
              <a:rPr lang="en-GB" sz="2800" dirty="0" smtClean="0"/>
              <a:t>n! = 1,  if n == 0,1</a:t>
            </a:r>
          </a:p>
          <a:p>
            <a:pPr>
              <a:buFontTx/>
              <a:buNone/>
            </a:pPr>
            <a:r>
              <a:rPr lang="en-GB" sz="2800" dirty="0" smtClean="0"/>
              <a:t>   or</a:t>
            </a:r>
          </a:p>
          <a:p>
            <a:pPr>
              <a:buFontTx/>
              <a:buNone/>
            </a:pPr>
            <a:r>
              <a:rPr lang="en-GB" sz="2800" dirty="0" smtClean="0"/>
              <a:t>    =  n * (n-1) * .... * 3*2*1 if n &gt; 1</a:t>
            </a:r>
          </a:p>
          <a:p>
            <a:pPr>
              <a:buFontTx/>
              <a:buNone/>
            </a:pPr>
            <a:r>
              <a:rPr lang="en-GB" sz="2800" dirty="0" smtClean="0"/>
              <a:t>    =  n * (n-1)! </a:t>
            </a:r>
          </a:p>
          <a:p>
            <a:pPr>
              <a:buFontTx/>
              <a:buNone/>
            </a:pPr>
            <a:r>
              <a:rPr lang="en-GB" sz="2800" dirty="0" smtClean="0"/>
              <a:t>i.e. a recursive definition</a:t>
            </a:r>
          </a:p>
          <a:p>
            <a:endParaRPr lang="en-GB" sz="2800" dirty="0" smtClean="0"/>
          </a:p>
        </p:txBody>
      </p:sp>
      <p:sp>
        <p:nvSpPr>
          <p:cNvPr id="205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29664C-7528-42F0-86CC-1ADDF5E5BA46}" type="slidenum">
              <a:rPr lang="en-US" sz="1400"/>
              <a:pPr/>
              <a:t>1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4648200"/>
          </a:xfrm>
        </p:spPr>
        <p:txBody>
          <a:bodyPr/>
          <a:lstStyle/>
          <a:p>
            <a:r>
              <a:rPr lang="en-IE" dirty="0" smtClean="0"/>
              <a:t>Write a recursive version of </a:t>
            </a:r>
            <a:r>
              <a:rPr lang="en-IE" dirty="0" smtClean="0">
                <a:latin typeface="Courier" pitchFamily="49" charset="0"/>
              </a:rPr>
              <a:t>size() </a:t>
            </a:r>
            <a:r>
              <a:rPr lang="en-IE" dirty="0" smtClean="0"/>
              <a:t>method</a:t>
            </a:r>
            <a:endParaRPr lang="en-IE" dirty="0" smtClean="0"/>
          </a:p>
          <a:p>
            <a:r>
              <a:rPr lang="en-IE" dirty="0" smtClean="0"/>
              <a:t>First of all consider a recursive definition of a linked list:</a:t>
            </a:r>
          </a:p>
          <a:p>
            <a:pPr lvl="1"/>
            <a:r>
              <a:rPr lang="en-IE" dirty="0" smtClean="0"/>
              <a:t>A linked list is either empty or it consists of a node (the first node) that stores data and a reference to a linked list</a:t>
            </a:r>
          </a:p>
          <a:p>
            <a:pPr lvl="1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1F05-ED81-4002-A8F8-AF1725742C0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1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86400"/>
          </a:xfrm>
        </p:spPr>
        <p:txBody>
          <a:bodyPr/>
          <a:lstStyle/>
          <a:p>
            <a:r>
              <a:rPr lang="en-IE" dirty="0" smtClean="0"/>
              <a:t>This leads to the following recursive method: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>
                <a:latin typeface="Courier" pitchFamily="49" charset="0"/>
              </a:rPr>
              <a:t>private </a:t>
            </a:r>
            <a:r>
              <a:rPr lang="en-IE" dirty="0" err="1" smtClean="0">
                <a:latin typeface="Courier" pitchFamily="49" charset="0"/>
              </a:rPr>
              <a:t>int</a:t>
            </a:r>
            <a:r>
              <a:rPr lang="en-IE" dirty="0" smtClean="0">
                <a:latin typeface="Courier" pitchFamily="49" charset="0"/>
              </a:rPr>
              <a:t> </a:t>
            </a:r>
            <a:r>
              <a:rPr lang="en-IE" dirty="0" err="1" smtClean="0">
                <a:latin typeface="Courier" pitchFamily="49" charset="0"/>
              </a:rPr>
              <a:t>sizeSub</a:t>
            </a:r>
            <a:r>
              <a:rPr lang="en-IE" dirty="0" smtClean="0">
                <a:latin typeface="Courier" pitchFamily="49" charset="0"/>
              </a:rPr>
              <a:t>(Node head) {</a:t>
            </a:r>
          </a:p>
          <a:p>
            <a:pPr marL="0" indent="0">
              <a:buNone/>
            </a:pPr>
            <a:r>
              <a:rPr lang="en-IE" dirty="0">
                <a:latin typeface="Courier" pitchFamily="49" charset="0"/>
              </a:rPr>
              <a:t> </a:t>
            </a:r>
            <a:r>
              <a:rPr lang="en-IE" dirty="0" smtClean="0">
                <a:latin typeface="Courier" pitchFamily="49" charset="0"/>
              </a:rPr>
              <a:t>    if  (head == null)</a:t>
            </a:r>
          </a:p>
          <a:p>
            <a:pPr marL="0" indent="0">
              <a:buNone/>
            </a:pPr>
            <a:r>
              <a:rPr lang="en-IE" dirty="0">
                <a:latin typeface="Courier" pitchFamily="49" charset="0"/>
              </a:rPr>
              <a:t> </a:t>
            </a:r>
            <a:r>
              <a:rPr lang="en-IE" dirty="0" smtClean="0">
                <a:latin typeface="Courier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IE" dirty="0">
                <a:latin typeface="Courier" pitchFamily="49" charset="0"/>
              </a:rPr>
              <a:t> </a:t>
            </a:r>
            <a:r>
              <a:rPr lang="en-IE" dirty="0" smtClean="0">
                <a:latin typeface="Courier" pitchFamily="49" charset="0"/>
              </a:rPr>
              <a:t>    else return 1 + </a:t>
            </a:r>
            <a:r>
              <a:rPr lang="en-IE" dirty="0" smtClean="0">
                <a:latin typeface="Courier" pitchFamily="49" charset="0"/>
              </a:rPr>
              <a:t>        </a:t>
            </a:r>
            <a:r>
              <a:rPr lang="en-IE" dirty="0" err="1" smtClean="0">
                <a:latin typeface="Courier" pitchFamily="49" charset="0"/>
              </a:rPr>
              <a:t>sizeSub</a:t>
            </a:r>
            <a:r>
              <a:rPr lang="en-IE" dirty="0" smtClean="0">
                <a:latin typeface="Courier" pitchFamily="49" charset="0"/>
              </a:rPr>
              <a:t>(</a:t>
            </a:r>
            <a:r>
              <a:rPr lang="en-IE" dirty="0" err="1" smtClean="0">
                <a:latin typeface="Courier" pitchFamily="49" charset="0"/>
              </a:rPr>
              <a:t>head.next</a:t>
            </a:r>
            <a:r>
              <a:rPr lang="en-IE" dirty="0" smtClean="0"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r>
              <a:rPr lang="en-IE" dirty="0">
                <a:latin typeface="Courier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1F05-ED81-4002-A8F8-AF1725742C0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838200"/>
            <a:ext cx="7772400" cy="4876800"/>
          </a:xfrm>
        </p:spPr>
        <p:txBody>
          <a:bodyPr/>
          <a:lstStyle/>
          <a:p>
            <a:r>
              <a:rPr lang="en-IE" dirty="0" smtClean="0"/>
              <a:t>Then we will have a public method that simply calls the recursive method with a reference to the first node in the list:</a:t>
            </a:r>
          </a:p>
          <a:p>
            <a:pPr marL="57150" indent="0">
              <a:buNone/>
            </a:pPr>
            <a:endParaRPr lang="en-IE" dirty="0"/>
          </a:p>
          <a:p>
            <a:pPr marL="57150" indent="0">
              <a:buNone/>
            </a:pPr>
            <a:r>
              <a:rPr lang="en-IE" dirty="0" smtClean="0">
                <a:latin typeface="Courier" pitchFamily="49" charset="0"/>
              </a:rPr>
              <a:t>public </a:t>
            </a:r>
            <a:r>
              <a:rPr lang="en-IE" dirty="0" err="1" smtClean="0">
                <a:latin typeface="Courier" pitchFamily="49" charset="0"/>
              </a:rPr>
              <a:t>int</a:t>
            </a:r>
            <a:r>
              <a:rPr lang="en-IE" dirty="0" smtClean="0">
                <a:latin typeface="Courier" pitchFamily="49" charset="0"/>
              </a:rPr>
              <a:t> size() {</a:t>
            </a:r>
          </a:p>
          <a:p>
            <a:pPr marL="57150" indent="0">
              <a:buNone/>
            </a:pPr>
            <a:r>
              <a:rPr lang="en-IE" dirty="0">
                <a:latin typeface="Courier" pitchFamily="49" charset="0"/>
              </a:rPr>
              <a:t> </a:t>
            </a:r>
            <a:r>
              <a:rPr lang="en-IE" dirty="0" smtClean="0">
                <a:latin typeface="Courier" pitchFamily="49" charset="0"/>
              </a:rPr>
              <a:t>    return </a:t>
            </a:r>
            <a:r>
              <a:rPr lang="en-IE" dirty="0" err="1" smtClean="0">
                <a:latin typeface="Courier" pitchFamily="49" charset="0"/>
              </a:rPr>
              <a:t>sizeSub</a:t>
            </a:r>
            <a:r>
              <a:rPr lang="en-IE" dirty="0" smtClean="0">
                <a:latin typeface="Courier" pitchFamily="49" charset="0"/>
              </a:rPr>
              <a:t>(first);</a:t>
            </a:r>
          </a:p>
          <a:p>
            <a:pPr marL="57150" indent="0">
              <a:buNone/>
            </a:pPr>
            <a:r>
              <a:rPr lang="en-IE" dirty="0">
                <a:latin typeface="Courier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1F05-ED81-4002-A8F8-AF1725742C0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2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IE" dirty="0" smtClean="0"/>
              <a:t>We will often see this pattern in recursive solutions:</a:t>
            </a:r>
          </a:p>
          <a:p>
            <a:pPr lvl="1"/>
            <a:r>
              <a:rPr lang="en-IE" dirty="0" smtClean="0"/>
              <a:t>a public method that calls a private recursive helper method. </a:t>
            </a:r>
          </a:p>
          <a:p>
            <a:pPr lvl="1"/>
            <a:endParaRPr lang="en-IE" dirty="0"/>
          </a:p>
          <a:p>
            <a:r>
              <a:rPr lang="en-IE" dirty="0" smtClean="0"/>
              <a:t>Use this if recursive methods need more arguments than non-recursive version.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1F05-ED81-4002-A8F8-AF1725742C0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4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229"/>
            <a:ext cx="7772400" cy="5486400"/>
          </a:xfrm>
        </p:spPr>
        <p:txBody>
          <a:bodyPr/>
          <a:lstStyle/>
          <a:p>
            <a:endParaRPr lang="en-IE" smtClean="0"/>
          </a:p>
          <a:p>
            <a:r>
              <a:rPr lang="en-IE" smtClean="0"/>
              <a:t>Recursion </a:t>
            </a:r>
            <a:r>
              <a:rPr lang="en-IE" dirty="0" smtClean="0"/>
              <a:t>is </a:t>
            </a:r>
            <a:r>
              <a:rPr lang="en-IE" dirty="0"/>
              <a:t>more powerful than iteration: </a:t>
            </a:r>
            <a:endParaRPr lang="en-IE" dirty="0" smtClean="0"/>
          </a:p>
          <a:p>
            <a:pPr lvl="1"/>
            <a:r>
              <a:rPr lang="en-IE" dirty="0" smtClean="0"/>
              <a:t>an iterative </a:t>
            </a:r>
            <a:r>
              <a:rPr lang="en-IE" dirty="0"/>
              <a:t>method can be converted into a recursive one; </a:t>
            </a:r>
            <a:endParaRPr lang="en-IE" dirty="0" smtClean="0"/>
          </a:p>
          <a:p>
            <a:pPr lvl="1"/>
            <a:r>
              <a:rPr lang="en-IE" dirty="0" smtClean="0"/>
              <a:t>but </a:t>
            </a:r>
            <a:r>
              <a:rPr lang="en-IE" dirty="0"/>
              <a:t>there are recursive methods </a:t>
            </a:r>
            <a:r>
              <a:rPr lang="en-IE" dirty="0" smtClean="0"/>
              <a:t>that </a:t>
            </a:r>
            <a:r>
              <a:rPr lang="en-IE" dirty="0"/>
              <a:t>cannot be translated into iterative code UNLESS AN EXTRA COLLECTION CLASS IS USED</a:t>
            </a:r>
            <a:r>
              <a:rPr lang="en-IE" dirty="0" smtClean="0"/>
              <a:t>.</a:t>
            </a:r>
          </a:p>
          <a:p>
            <a:pPr lvl="2"/>
            <a:r>
              <a:rPr lang="en-IE" dirty="0" smtClean="0"/>
              <a:t>In such cases </a:t>
            </a:r>
            <a:r>
              <a:rPr lang="en-IE" dirty="0" err="1"/>
              <a:t>iteration+stack</a:t>
            </a:r>
            <a:r>
              <a:rPr lang="en-IE" dirty="0"/>
              <a:t> is equivalent to recursion.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1F05-ED81-4002-A8F8-AF1725742C0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Is iteration or recursion more efficient? </a:t>
            </a:r>
            <a:endParaRPr lang="en-IE" dirty="0" smtClean="0"/>
          </a:p>
          <a:p>
            <a:endParaRPr lang="en-IE" dirty="0"/>
          </a:p>
          <a:p>
            <a:pPr lvl="1"/>
            <a:r>
              <a:rPr lang="en-IE" dirty="0" smtClean="0"/>
              <a:t>See discussion here: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r>
              <a:rPr lang="en-IE" dirty="0" smtClean="0"/>
              <a:t>http</a:t>
            </a:r>
            <a:r>
              <a:rPr lang="en-IE" dirty="0"/>
              <a:t>://stackoverflow.com/questions/15346774/are-recursive-methods-always-better-than-iterative-methods-in-java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1F05-ED81-4002-A8F8-AF1725742C0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2150" y="463550"/>
            <a:ext cx="7759700" cy="56261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GB" smtClean="0"/>
              <a:t>Here two cases have known values (n = 0,1)</a:t>
            </a:r>
          </a:p>
          <a:p>
            <a:r>
              <a:rPr lang="en-GB" smtClean="0"/>
              <a:t>In all other cases, the value is defined using a recursive call to a simpler case</a:t>
            </a:r>
          </a:p>
        </p:txBody>
      </p:sp>
      <p:sp>
        <p:nvSpPr>
          <p:cNvPr id="30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F04726-296F-4F69-860A-FEE09B0655BB}" type="slidenum">
              <a:rPr lang="en-US" sz="1400"/>
              <a:pPr/>
              <a:t>2</a:t>
            </a:fld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2150" y="539750"/>
            <a:ext cx="7759700" cy="55499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GB" dirty="0" smtClean="0"/>
              <a:t>A recursive function to compute this is:-</a:t>
            </a:r>
          </a:p>
          <a:p>
            <a:pPr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r>
              <a:rPr lang="en-GB" dirty="0" smtClean="0">
                <a:latin typeface="Courier" pitchFamily="49" charset="0"/>
              </a:rPr>
              <a:t>public static </a:t>
            </a:r>
            <a:r>
              <a:rPr lang="en-GB" dirty="0" err="1" smtClean="0">
                <a:latin typeface="Courier" pitchFamily="49" charset="0"/>
              </a:rPr>
              <a:t>int</a:t>
            </a:r>
            <a:r>
              <a:rPr lang="en-GB" dirty="0" smtClean="0">
                <a:latin typeface="Courier" pitchFamily="49" charset="0"/>
              </a:rPr>
              <a:t> fact(</a:t>
            </a:r>
            <a:r>
              <a:rPr lang="en-GB" dirty="0" err="1" smtClean="0">
                <a:latin typeface="Courier" pitchFamily="49" charset="0"/>
              </a:rPr>
              <a:t>int</a:t>
            </a:r>
            <a:r>
              <a:rPr lang="en-GB" dirty="0" smtClean="0">
                <a:latin typeface="Courier" pitchFamily="49" charset="0"/>
              </a:rPr>
              <a:t> n)</a:t>
            </a:r>
          </a:p>
          <a:p>
            <a:pPr>
              <a:buFontTx/>
              <a:buNone/>
            </a:pPr>
            <a:r>
              <a:rPr lang="en-GB" dirty="0" smtClean="0">
                <a:latin typeface="Courier" pitchFamily="49" charset="0"/>
              </a:rPr>
              <a:t>{</a:t>
            </a:r>
          </a:p>
          <a:p>
            <a:pPr>
              <a:buFontTx/>
              <a:buNone/>
            </a:pPr>
            <a:r>
              <a:rPr lang="en-GB" dirty="0" smtClean="0">
                <a:latin typeface="Courier" pitchFamily="49" charset="0"/>
              </a:rPr>
              <a:t>    if (n == 1 || n == 0)</a:t>
            </a:r>
          </a:p>
          <a:p>
            <a:pPr>
              <a:buFontTx/>
              <a:buNone/>
            </a:pPr>
            <a:r>
              <a:rPr lang="en-GB" dirty="0" smtClean="0">
                <a:latin typeface="Courier" pitchFamily="49" charset="0"/>
              </a:rPr>
              <a:t>       return 1;</a:t>
            </a:r>
          </a:p>
          <a:p>
            <a:pPr>
              <a:buFontTx/>
              <a:buNone/>
            </a:pPr>
            <a:r>
              <a:rPr lang="en-GB" dirty="0" smtClean="0">
                <a:latin typeface="Courier" pitchFamily="49" charset="0"/>
              </a:rPr>
              <a:t>   else</a:t>
            </a:r>
          </a:p>
          <a:p>
            <a:pPr>
              <a:buFontTx/>
              <a:buNone/>
            </a:pPr>
            <a:r>
              <a:rPr lang="en-GB" dirty="0" smtClean="0">
                <a:latin typeface="Courier" pitchFamily="49" charset="0"/>
              </a:rPr>
              <a:t>       return n * fact(n-1);</a:t>
            </a:r>
          </a:p>
          <a:p>
            <a:pPr>
              <a:buFontTx/>
              <a:buNone/>
            </a:pPr>
            <a:r>
              <a:rPr lang="en-GB" dirty="0" smtClean="0">
                <a:latin typeface="Courier" pitchFamily="49" charset="0"/>
              </a:rPr>
              <a:t>}</a:t>
            </a:r>
          </a:p>
        </p:txBody>
      </p:sp>
      <p:sp>
        <p:nvSpPr>
          <p:cNvPr id="409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733092-BDB2-4AB4-B68C-27ECE36D554D}" type="slidenum">
              <a:rPr lang="en-US" sz="1400"/>
              <a:pPr/>
              <a:t>3</a:t>
            </a:fld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4206-1E5B-460E-B728-06B0F96168A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52965" name="Rectangle 5"/>
          <p:cNvSpPr>
            <a:spLocks noChangeArrowheads="1"/>
          </p:cNvSpPr>
          <p:nvPr/>
        </p:nvSpPr>
        <p:spPr bwMode="auto">
          <a:xfrm>
            <a:off x="838200" y="2744788"/>
            <a:ext cx="1189038" cy="355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altLang="en-US" sz="1600">
                <a:solidFill>
                  <a:srgbClr val="0000FF"/>
                </a:solidFill>
                <a:latin typeface="Courier New" panose="02070309020205020404" pitchFamily="49" charset="0"/>
              </a:rPr>
              <a:t>fact(5)</a:t>
            </a:r>
          </a:p>
        </p:txBody>
      </p:sp>
      <p:grpSp>
        <p:nvGrpSpPr>
          <p:cNvPr id="552966" name="Group 6"/>
          <p:cNvGrpSpPr>
            <a:grpSpLocks/>
          </p:cNvGrpSpPr>
          <p:nvPr/>
        </p:nvGrpSpPr>
        <p:grpSpPr bwMode="auto">
          <a:xfrm>
            <a:off x="2122488" y="2719388"/>
            <a:ext cx="1968500" cy="384175"/>
            <a:chOff x="1448" y="1713"/>
            <a:chExt cx="1343" cy="242"/>
          </a:xfrm>
        </p:grpSpPr>
        <p:grpSp>
          <p:nvGrpSpPr>
            <p:cNvPr id="552967" name="Group 7"/>
            <p:cNvGrpSpPr>
              <a:grpSpLocks/>
            </p:cNvGrpSpPr>
            <p:nvPr/>
          </p:nvGrpSpPr>
          <p:grpSpPr bwMode="auto">
            <a:xfrm>
              <a:off x="1758" y="1713"/>
              <a:ext cx="1033" cy="242"/>
              <a:chOff x="1758" y="1713"/>
              <a:chExt cx="1033" cy="242"/>
            </a:xfrm>
          </p:grpSpPr>
          <p:sp>
            <p:nvSpPr>
              <p:cNvPr id="552968" name="Rectangle 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altLang="en-US" sz="160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fact(4)</a:t>
                </a:r>
              </a:p>
            </p:txBody>
          </p:sp>
          <p:sp>
            <p:nvSpPr>
              <p:cNvPr id="552969" name="Text Box 9"/>
              <p:cNvSpPr txBox="1">
                <a:spLocks noChangeArrowheads="1"/>
              </p:cNvSpPr>
              <p:nvPr/>
            </p:nvSpPr>
            <p:spPr bwMode="auto">
              <a:xfrm>
                <a:off x="1758" y="172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180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5*</a:t>
                </a:r>
              </a:p>
            </p:txBody>
          </p:sp>
        </p:grpSp>
        <p:sp>
          <p:nvSpPr>
            <p:cNvPr id="552970" name="Line 10"/>
            <p:cNvSpPr>
              <a:spLocks noChangeShapeType="1"/>
            </p:cNvSpPr>
            <p:nvPr/>
          </p:nvSpPr>
          <p:spPr bwMode="auto">
            <a:xfrm>
              <a:off x="1448" y="1816"/>
              <a:ext cx="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552971" name="Group 11"/>
          <p:cNvGrpSpPr>
            <a:grpSpLocks/>
          </p:cNvGrpSpPr>
          <p:nvPr/>
        </p:nvGrpSpPr>
        <p:grpSpPr bwMode="auto">
          <a:xfrm>
            <a:off x="2905125" y="3187700"/>
            <a:ext cx="1514475" cy="881063"/>
            <a:chOff x="1982" y="2008"/>
            <a:chExt cx="1033" cy="555"/>
          </a:xfrm>
        </p:grpSpPr>
        <p:grpSp>
          <p:nvGrpSpPr>
            <p:cNvPr id="552972" name="Group 12"/>
            <p:cNvGrpSpPr>
              <a:grpSpLocks/>
            </p:cNvGrpSpPr>
            <p:nvPr/>
          </p:nvGrpSpPr>
          <p:grpSpPr bwMode="auto">
            <a:xfrm>
              <a:off x="1982" y="2321"/>
              <a:ext cx="1033" cy="242"/>
              <a:chOff x="1758" y="1713"/>
              <a:chExt cx="1033" cy="242"/>
            </a:xfrm>
          </p:grpSpPr>
          <p:sp>
            <p:nvSpPr>
              <p:cNvPr id="552973" name="Rectangle 1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altLang="en-US" sz="160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fact(3)</a:t>
                </a:r>
              </a:p>
            </p:txBody>
          </p:sp>
          <p:sp>
            <p:nvSpPr>
              <p:cNvPr id="552974" name="Text Box 14"/>
              <p:cNvSpPr txBox="1">
                <a:spLocks noChangeArrowheads="1"/>
              </p:cNvSpPr>
              <p:nvPr/>
            </p:nvSpPr>
            <p:spPr bwMode="auto">
              <a:xfrm>
                <a:off x="1758" y="172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180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4*</a:t>
                </a:r>
              </a:p>
            </p:txBody>
          </p:sp>
        </p:grpSp>
        <p:sp>
          <p:nvSpPr>
            <p:cNvPr id="552975" name="Line 15"/>
            <p:cNvSpPr>
              <a:spLocks noChangeShapeType="1"/>
            </p:cNvSpPr>
            <p:nvPr/>
          </p:nvSpPr>
          <p:spPr bwMode="auto">
            <a:xfrm>
              <a:off x="2376" y="2008"/>
              <a:ext cx="20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552976" name="Group 16"/>
          <p:cNvGrpSpPr>
            <a:grpSpLocks/>
          </p:cNvGrpSpPr>
          <p:nvPr/>
        </p:nvGrpSpPr>
        <p:grpSpPr bwMode="auto">
          <a:xfrm>
            <a:off x="3375025" y="4127500"/>
            <a:ext cx="1512888" cy="804863"/>
            <a:chOff x="2302" y="2600"/>
            <a:chExt cx="1033" cy="507"/>
          </a:xfrm>
        </p:grpSpPr>
        <p:grpSp>
          <p:nvGrpSpPr>
            <p:cNvPr id="552977" name="Group 17"/>
            <p:cNvGrpSpPr>
              <a:grpSpLocks/>
            </p:cNvGrpSpPr>
            <p:nvPr/>
          </p:nvGrpSpPr>
          <p:grpSpPr bwMode="auto">
            <a:xfrm>
              <a:off x="2302" y="2865"/>
              <a:ext cx="1033" cy="242"/>
              <a:chOff x="1758" y="1713"/>
              <a:chExt cx="1033" cy="242"/>
            </a:xfrm>
          </p:grpSpPr>
          <p:sp>
            <p:nvSpPr>
              <p:cNvPr id="552978" name="Rectangle 1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altLang="en-US" sz="160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fact(2)</a:t>
                </a:r>
              </a:p>
            </p:txBody>
          </p:sp>
          <p:sp>
            <p:nvSpPr>
              <p:cNvPr id="552979" name="Text Box 19"/>
              <p:cNvSpPr txBox="1">
                <a:spLocks noChangeArrowheads="1"/>
              </p:cNvSpPr>
              <p:nvPr/>
            </p:nvSpPr>
            <p:spPr bwMode="auto">
              <a:xfrm>
                <a:off x="1758" y="172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180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3*</a:t>
                </a:r>
              </a:p>
            </p:txBody>
          </p:sp>
        </p:grpSp>
        <p:sp>
          <p:nvSpPr>
            <p:cNvPr id="552980" name="Line 20"/>
            <p:cNvSpPr>
              <a:spLocks noChangeShapeType="1"/>
            </p:cNvSpPr>
            <p:nvPr/>
          </p:nvSpPr>
          <p:spPr bwMode="auto">
            <a:xfrm>
              <a:off x="2632" y="2600"/>
              <a:ext cx="27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552981" name="Group 21"/>
          <p:cNvGrpSpPr>
            <a:grpSpLocks/>
          </p:cNvGrpSpPr>
          <p:nvPr/>
        </p:nvGrpSpPr>
        <p:grpSpPr bwMode="auto">
          <a:xfrm>
            <a:off x="3890963" y="4965700"/>
            <a:ext cx="1512887" cy="804863"/>
            <a:chOff x="2654" y="3128"/>
            <a:chExt cx="1033" cy="507"/>
          </a:xfrm>
        </p:grpSpPr>
        <p:grpSp>
          <p:nvGrpSpPr>
            <p:cNvPr id="552982" name="Group 22"/>
            <p:cNvGrpSpPr>
              <a:grpSpLocks/>
            </p:cNvGrpSpPr>
            <p:nvPr/>
          </p:nvGrpSpPr>
          <p:grpSpPr bwMode="auto">
            <a:xfrm>
              <a:off x="2654" y="3393"/>
              <a:ext cx="1033" cy="242"/>
              <a:chOff x="1758" y="1713"/>
              <a:chExt cx="1033" cy="242"/>
            </a:xfrm>
          </p:grpSpPr>
          <p:sp>
            <p:nvSpPr>
              <p:cNvPr id="552983" name="Rectangle 2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altLang="en-US" sz="160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fact(1)</a:t>
                </a:r>
              </a:p>
            </p:txBody>
          </p:sp>
          <p:sp>
            <p:nvSpPr>
              <p:cNvPr id="552984" name="Text Box 24"/>
              <p:cNvSpPr txBox="1">
                <a:spLocks noChangeArrowheads="1"/>
              </p:cNvSpPr>
              <p:nvPr/>
            </p:nvSpPr>
            <p:spPr bwMode="auto">
              <a:xfrm>
                <a:off x="1758" y="172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180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2*</a:t>
                </a:r>
              </a:p>
            </p:txBody>
          </p:sp>
        </p:grpSp>
        <p:sp>
          <p:nvSpPr>
            <p:cNvPr id="552985" name="Line 25"/>
            <p:cNvSpPr>
              <a:spLocks noChangeShapeType="1"/>
            </p:cNvSpPr>
            <p:nvPr/>
          </p:nvSpPr>
          <p:spPr bwMode="auto">
            <a:xfrm>
              <a:off x="2920" y="3128"/>
              <a:ext cx="35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552986" name="Group 26"/>
          <p:cNvGrpSpPr>
            <a:grpSpLocks/>
          </p:cNvGrpSpPr>
          <p:nvPr/>
        </p:nvGrpSpPr>
        <p:grpSpPr bwMode="auto">
          <a:xfrm>
            <a:off x="4889500" y="5854700"/>
            <a:ext cx="1049338" cy="468313"/>
            <a:chOff x="3336" y="3688"/>
            <a:chExt cx="715" cy="295"/>
          </a:xfrm>
        </p:grpSpPr>
        <p:sp>
          <p:nvSpPr>
            <p:cNvPr id="552987" name="Text Box 27"/>
            <p:cNvSpPr txBox="1">
              <a:spLocks noChangeArrowheads="1"/>
            </p:cNvSpPr>
            <p:nvPr/>
          </p:nvSpPr>
          <p:spPr bwMode="auto">
            <a:xfrm>
              <a:off x="3837" y="3740"/>
              <a:ext cx="214" cy="24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1800">
                  <a:solidFill>
                    <a:srgbClr val="0000F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552988" name="Line 28"/>
            <p:cNvSpPr>
              <a:spLocks noChangeShapeType="1"/>
            </p:cNvSpPr>
            <p:nvPr/>
          </p:nvSpPr>
          <p:spPr bwMode="auto">
            <a:xfrm>
              <a:off x="3336" y="3688"/>
              <a:ext cx="400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552989" name="Group 29"/>
          <p:cNvGrpSpPr>
            <a:grpSpLocks/>
          </p:cNvGrpSpPr>
          <p:nvPr/>
        </p:nvGrpSpPr>
        <p:grpSpPr bwMode="auto">
          <a:xfrm>
            <a:off x="5594350" y="5403850"/>
            <a:ext cx="679450" cy="654050"/>
            <a:chOff x="3816" y="3404"/>
            <a:chExt cx="464" cy="412"/>
          </a:xfrm>
        </p:grpSpPr>
        <p:sp>
          <p:nvSpPr>
            <p:cNvPr id="552990" name="Freeform 30"/>
            <p:cNvSpPr>
              <a:spLocks/>
            </p:cNvSpPr>
            <p:nvPr/>
          </p:nvSpPr>
          <p:spPr bwMode="auto">
            <a:xfrm>
              <a:off x="3816" y="3464"/>
              <a:ext cx="381" cy="352"/>
            </a:xfrm>
            <a:custGeom>
              <a:avLst/>
              <a:gdLst>
                <a:gd name="T0" fmla="*/ 272 w 381"/>
                <a:gd name="T1" fmla="*/ 352 h 352"/>
                <a:gd name="T2" fmla="*/ 336 w 381"/>
                <a:gd name="T3" fmla="*/ 160 h 352"/>
                <a:gd name="T4" fmla="*/ 0 w 381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" h="352">
                  <a:moveTo>
                    <a:pt x="272" y="352"/>
                  </a:moveTo>
                  <a:cubicBezTo>
                    <a:pt x="326" y="285"/>
                    <a:pt x="381" y="219"/>
                    <a:pt x="336" y="160"/>
                  </a:cubicBezTo>
                  <a:cubicBezTo>
                    <a:pt x="291" y="101"/>
                    <a:pt x="145" y="5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52991" name="Text Box 31"/>
            <p:cNvSpPr txBox="1">
              <a:spLocks noChangeArrowheads="1"/>
            </p:cNvSpPr>
            <p:nvPr/>
          </p:nvSpPr>
          <p:spPr bwMode="auto">
            <a:xfrm>
              <a:off x="4078" y="340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1800" b="1">
                  <a:solidFill>
                    <a:srgbClr val="CC0000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552992" name="Group 32"/>
          <p:cNvGrpSpPr>
            <a:grpSpLocks/>
          </p:cNvGrpSpPr>
          <p:nvPr/>
        </p:nvGrpSpPr>
        <p:grpSpPr bwMode="auto">
          <a:xfrm>
            <a:off x="5054600" y="4667250"/>
            <a:ext cx="773113" cy="806450"/>
            <a:chOff x="3448" y="2940"/>
            <a:chExt cx="528" cy="508"/>
          </a:xfrm>
        </p:grpSpPr>
        <p:sp>
          <p:nvSpPr>
            <p:cNvPr id="552993" name="Freeform 33"/>
            <p:cNvSpPr>
              <a:spLocks/>
            </p:cNvSpPr>
            <p:nvPr/>
          </p:nvSpPr>
          <p:spPr bwMode="auto">
            <a:xfrm>
              <a:off x="3448" y="300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52994" name="Text Box 34"/>
            <p:cNvSpPr txBox="1">
              <a:spLocks noChangeArrowheads="1"/>
            </p:cNvSpPr>
            <p:nvPr/>
          </p:nvSpPr>
          <p:spPr bwMode="auto">
            <a:xfrm>
              <a:off x="3726" y="2940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1800" b="1">
                  <a:solidFill>
                    <a:srgbClr val="CC0000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552995" name="Group 35"/>
          <p:cNvGrpSpPr>
            <a:grpSpLocks/>
          </p:cNvGrpSpPr>
          <p:nvPr/>
        </p:nvGrpSpPr>
        <p:grpSpPr bwMode="auto">
          <a:xfrm>
            <a:off x="4608513" y="3778250"/>
            <a:ext cx="774700" cy="806450"/>
            <a:chOff x="3144" y="2380"/>
            <a:chExt cx="528" cy="508"/>
          </a:xfrm>
        </p:grpSpPr>
        <p:sp>
          <p:nvSpPr>
            <p:cNvPr id="552996" name="Freeform 36"/>
            <p:cNvSpPr>
              <a:spLocks/>
            </p:cNvSpPr>
            <p:nvPr/>
          </p:nvSpPr>
          <p:spPr bwMode="auto">
            <a:xfrm>
              <a:off x="3144" y="244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52997" name="Text Box 37"/>
            <p:cNvSpPr txBox="1">
              <a:spLocks noChangeArrowheads="1"/>
            </p:cNvSpPr>
            <p:nvPr/>
          </p:nvSpPr>
          <p:spPr bwMode="auto">
            <a:xfrm>
              <a:off x="3438" y="2380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1800" b="1">
                  <a:solidFill>
                    <a:srgbClr val="CC0000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552998" name="Group 38"/>
          <p:cNvGrpSpPr>
            <a:grpSpLocks/>
          </p:cNvGrpSpPr>
          <p:nvPr/>
        </p:nvGrpSpPr>
        <p:grpSpPr bwMode="auto">
          <a:xfrm>
            <a:off x="4186238" y="2736850"/>
            <a:ext cx="774700" cy="1009650"/>
            <a:chOff x="2856" y="1724"/>
            <a:chExt cx="528" cy="636"/>
          </a:xfrm>
        </p:grpSpPr>
        <p:sp>
          <p:nvSpPr>
            <p:cNvPr id="552999" name="Freeform 39"/>
            <p:cNvSpPr>
              <a:spLocks/>
            </p:cNvSpPr>
            <p:nvPr/>
          </p:nvSpPr>
          <p:spPr bwMode="auto">
            <a:xfrm>
              <a:off x="2856" y="1912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53000" name="Text Box 40"/>
            <p:cNvSpPr txBox="1">
              <a:spLocks noChangeArrowheads="1"/>
            </p:cNvSpPr>
            <p:nvPr/>
          </p:nvSpPr>
          <p:spPr bwMode="auto">
            <a:xfrm>
              <a:off x="2910" y="172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1800" b="1">
                  <a:solidFill>
                    <a:srgbClr val="CC0000"/>
                  </a:solidFill>
                  <a:latin typeface="Courier New" panose="02070309020205020404" pitchFamily="49" charset="0"/>
                </a:rPr>
                <a:t>24</a:t>
              </a:r>
            </a:p>
          </p:txBody>
        </p:sp>
      </p:grpSp>
      <p:grpSp>
        <p:nvGrpSpPr>
          <p:cNvPr id="553001" name="Group 41"/>
          <p:cNvGrpSpPr>
            <a:grpSpLocks/>
          </p:cNvGrpSpPr>
          <p:nvPr/>
        </p:nvGrpSpPr>
        <p:grpSpPr bwMode="auto">
          <a:xfrm>
            <a:off x="1536700" y="2293938"/>
            <a:ext cx="1617663" cy="377825"/>
            <a:chOff x="1048" y="1445"/>
            <a:chExt cx="1104" cy="238"/>
          </a:xfrm>
        </p:grpSpPr>
        <p:sp>
          <p:nvSpPr>
            <p:cNvPr id="553002" name="Freeform 42"/>
            <p:cNvSpPr>
              <a:spLocks/>
            </p:cNvSpPr>
            <p:nvPr/>
          </p:nvSpPr>
          <p:spPr bwMode="auto">
            <a:xfrm>
              <a:off x="1048" y="1445"/>
              <a:ext cx="1104" cy="227"/>
            </a:xfrm>
            <a:custGeom>
              <a:avLst/>
              <a:gdLst>
                <a:gd name="T0" fmla="*/ 1104 w 1104"/>
                <a:gd name="T1" fmla="*/ 227 h 227"/>
                <a:gd name="T2" fmla="*/ 560 w 1104"/>
                <a:gd name="T3" fmla="*/ 3 h 227"/>
                <a:gd name="T4" fmla="*/ 0 w 1104"/>
                <a:gd name="T5" fmla="*/ 2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227">
                  <a:moveTo>
                    <a:pt x="1104" y="227"/>
                  </a:moveTo>
                  <a:cubicBezTo>
                    <a:pt x="924" y="116"/>
                    <a:pt x="744" y="6"/>
                    <a:pt x="560" y="3"/>
                  </a:cubicBezTo>
                  <a:cubicBezTo>
                    <a:pt x="376" y="0"/>
                    <a:pt x="188" y="105"/>
                    <a:pt x="0" y="211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553003" name="Text Box 43"/>
            <p:cNvSpPr txBox="1">
              <a:spLocks noChangeArrowheads="1"/>
            </p:cNvSpPr>
            <p:nvPr/>
          </p:nvSpPr>
          <p:spPr bwMode="auto">
            <a:xfrm>
              <a:off x="1438" y="1452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1800" b="1">
                  <a:solidFill>
                    <a:srgbClr val="CC0000"/>
                  </a:solidFill>
                  <a:latin typeface="Courier New" panose="02070309020205020404" pitchFamily="49" charset="0"/>
                </a:rPr>
                <a:t>120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970757"/>
            <a:ext cx="7772400" cy="5829300"/>
          </a:xfrm>
        </p:spPr>
        <p:txBody>
          <a:bodyPr/>
          <a:lstStyle/>
          <a:p>
            <a:r>
              <a:rPr lang="en-IE" dirty="0" smtClean="0"/>
              <a:t>How recursion works: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106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5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5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5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2150" y="387350"/>
            <a:ext cx="7759700" cy="57023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GB" smtClean="0"/>
              <a:t>In general, all recursive definitions have the following two properties:</a:t>
            </a:r>
          </a:p>
          <a:p>
            <a:pPr lvl="1"/>
            <a:r>
              <a:rPr lang="en-GB" smtClean="0"/>
              <a:t>at least one case has a known result</a:t>
            </a:r>
          </a:p>
          <a:p>
            <a:pPr lvl="1"/>
            <a:r>
              <a:rPr lang="en-GB" smtClean="0"/>
              <a:t>all recursive calls are to simpler cases which lead towards one of the known results</a:t>
            </a:r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DB0415-7B32-4E71-B852-9C8BEF99EF49}" type="slidenum">
              <a:rPr lang="en-US" sz="1400"/>
              <a:pPr/>
              <a:t>5</a:t>
            </a:fld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2150" y="463550"/>
            <a:ext cx="7759700" cy="56261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GB" dirty="0" smtClean="0"/>
              <a:t>Note: recursion can be very inefficient due to memory and time requirements of nested function calls.</a:t>
            </a:r>
          </a:p>
          <a:p>
            <a:r>
              <a:rPr lang="en-GB" dirty="0" smtClean="0"/>
              <a:t>Recursion uses the run-time stack - the variables and return address of a partially executed function/method go on the stack.</a:t>
            </a:r>
          </a:p>
          <a:p>
            <a:endParaRPr lang="en-GB" dirty="0" smtClean="0"/>
          </a:p>
          <a:p>
            <a:pPr>
              <a:buFontTx/>
              <a:buNone/>
            </a:pPr>
            <a:endParaRPr lang="en-GB" dirty="0" smtClean="0"/>
          </a:p>
        </p:txBody>
      </p:sp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2A39BA-4DF8-4262-8A73-3F9874848430}" type="slidenum">
              <a:rPr lang="en-US" sz="1400"/>
              <a:pPr/>
              <a:t>6</a:t>
            </a:fld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2150" y="234950"/>
            <a:ext cx="7759700" cy="58547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mtClean="0"/>
              <a:t>The fact() function can be implemented much  more efficiently using iteration.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Tail recursion (last line recursion) can easily be converted to use iteration 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For data structures that are recursively defined (e.g. trees) recursion can be used to create compact solutions to complex problems</a:t>
            </a:r>
          </a:p>
        </p:txBody>
      </p:sp>
      <p:sp>
        <p:nvSpPr>
          <p:cNvPr id="717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F8DDC5-F563-46A3-A621-51C93B6AC0B9}" type="slidenum">
              <a:rPr lang="en-US" sz="1400"/>
              <a:pPr/>
              <a:t>7</a:t>
            </a:fld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762000"/>
            <a:ext cx="7772400" cy="4800600"/>
          </a:xfrm>
        </p:spPr>
        <p:txBody>
          <a:bodyPr/>
          <a:lstStyle/>
          <a:p>
            <a:r>
              <a:rPr lang="en-IE" dirty="0" smtClean="0"/>
              <a:t>Linked List and Recursion</a:t>
            </a:r>
          </a:p>
          <a:p>
            <a:pPr lvl="1"/>
            <a:r>
              <a:rPr lang="en-IE" dirty="0" smtClean="0"/>
              <a:t>Write a method </a:t>
            </a:r>
            <a:r>
              <a:rPr lang="en-IE" dirty="0" smtClean="0">
                <a:latin typeface="Courier" pitchFamily="49" charset="0"/>
              </a:rPr>
              <a:t>size() </a:t>
            </a:r>
            <a:r>
              <a:rPr lang="en-IE" dirty="0" smtClean="0"/>
              <a:t>for our </a:t>
            </a:r>
            <a:r>
              <a:rPr lang="en-IE" dirty="0" smtClean="0">
                <a:latin typeface="Courier" pitchFamily="49" charset="0"/>
              </a:rPr>
              <a:t>CP3LinkedList</a:t>
            </a:r>
            <a:r>
              <a:rPr lang="en-IE" dirty="0" smtClean="0"/>
              <a:t> class</a:t>
            </a:r>
          </a:p>
          <a:p>
            <a:pPr lvl="1"/>
            <a:endParaRPr lang="en-IE" dirty="0"/>
          </a:p>
          <a:p>
            <a:pPr lvl="1"/>
            <a:r>
              <a:rPr lang="en-IE" dirty="0" smtClean="0"/>
              <a:t>Will need to traverse the linked list</a:t>
            </a:r>
          </a:p>
          <a:p>
            <a:pPr lvl="1"/>
            <a:r>
              <a:rPr lang="en-IE" dirty="0" smtClean="0"/>
              <a:t>The algorithm is:</a:t>
            </a:r>
          </a:p>
          <a:p>
            <a:pPr lvl="2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1F05-ED81-4002-A8F8-AF1725742C0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1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Algorithm to traverse a linked list: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Set current to reference the first node</a:t>
            </a:r>
          </a:p>
          <a:p>
            <a:pPr marL="0" indent="0">
              <a:buNone/>
            </a:pPr>
            <a:r>
              <a:rPr lang="en-IE" dirty="0" smtClean="0"/>
              <a:t>while current is not null</a:t>
            </a:r>
          </a:p>
          <a:p>
            <a:pPr marL="0" indent="0">
              <a:buNone/>
            </a:pPr>
            <a:r>
              <a:rPr lang="en-IE" dirty="0"/>
              <a:t> </a:t>
            </a:r>
            <a:r>
              <a:rPr lang="en-IE" dirty="0" smtClean="0"/>
              <a:t>     do something with node referenced by 		current</a:t>
            </a:r>
          </a:p>
          <a:p>
            <a:pPr marL="0" indent="0">
              <a:buNone/>
            </a:pPr>
            <a:r>
              <a:rPr lang="en-IE" dirty="0" smtClean="0"/>
              <a:t>      set current to </a:t>
            </a:r>
            <a:r>
              <a:rPr lang="en-IE" dirty="0" err="1" smtClean="0"/>
              <a:t>current.next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1F05-ED81-4002-A8F8-AF1725742C0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8257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306</TotalTime>
  <Words>631</Words>
  <Application>Microsoft Office PowerPoint</Application>
  <PresentationFormat>On-screen Show (4:3)</PresentationFormat>
  <Paragraphs>124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Courier</vt:lpstr>
      <vt:lpstr>Courier New</vt:lpstr>
      <vt:lpstr>Times New Roman</vt:lpstr>
      <vt:lpstr>Blank Presentation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Cathryn Casey</dc:creator>
  <cp:lastModifiedBy>Cathryn Casey</cp:lastModifiedBy>
  <cp:revision>24</cp:revision>
  <cp:lastPrinted>2018-10-02T13:41:27Z</cp:lastPrinted>
  <dcterms:created xsi:type="dcterms:W3CDTF">2002-01-25T11:30:31Z</dcterms:created>
  <dcterms:modified xsi:type="dcterms:W3CDTF">2018-10-02T13:43:44Z</dcterms:modified>
</cp:coreProperties>
</file>