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9" r:id="rId4"/>
    <p:sldId id="268" r:id="rId5"/>
    <p:sldId id="260" r:id="rId6"/>
    <p:sldId id="261" r:id="rId7"/>
    <p:sldId id="274" r:id="rId8"/>
    <p:sldId id="273" r:id="rId9"/>
    <p:sldId id="269" r:id="rId10"/>
    <p:sldId id="263" r:id="rId11"/>
    <p:sldId id="275" r:id="rId12"/>
    <p:sldId id="276" r:id="rId13"/>
    <p:sldId id="264" r:id="rId14"/>
    <p:sldId id="266" r:id="rId15"/>
    <p:sldId id="267" r:id="rId16"/>
  </p:sldIdLst>
  <p:sldSz cx="9144000" cy="6858000" type="screen4x3"/>
  <p:notesSz cx="6669088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993" autoAdjust="0"/>
  </p:normalViewPr>
  <p:slideViewPr>
    <p:cSldViewPr>
      <p:cViewPr varScale="1">
        <p:scale>
          <a:sx n="53" d="100"/>
          <a:sy n="53" d="100"/>
        </p:scale>
        <p:origin x="10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3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7673E-85FE-4B29-BDA7-C12B34F18421}" type="datetimeFigureOut">
              <a:rPr lang="en-IE" smtClean="0"/>
              <a:t>02/10/2018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D9D23-895B-4858-AE4E-D345094B1F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8418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0"/>
            <a:ext cx="2889938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715907"/>
            <a:ext cx="5335270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889938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7" y="9430091"/>
            <a:ext cx="2889938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6B0DE9-DFE3-4008-A96B-6A07064148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6606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02FA33-58B8-4D88-AFA3-5A947C5AE2C0}" type="slidenum">
              <a:rPr lang="en-GB"/>
              <a:pPr/>
              <a:t>1</a:t>
            </a:fld>
            <a:endParaRPr lang="en-GB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907"/>
            <a:ext cx="4890665" cy="4467701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56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A32AC7-DBD9-447E-950A-66992E5C19C2}" type="slidenum">
              <a:rPr lang="en-GB"/>
              <a:pPr/>
              <a:t>13</a:t>
            </a:fld>
            <a:endParaRPr lang="en-GB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907"/>
            <a:ext cx="4890665" cy="4467701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74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393EE-955C-44DF-89E8-A518811CFF78}" type="slidenum">
              <a:rPr lang="en-GB"/>
              <a:pPr/>
              <a:t>14</a:t>
            </a:fld>
            <a:endParaRPr lang="en-GB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907"/>
            <a:ext cx="4890665" cy="4467701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60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1F4900-52E0-4E84-8081-F2ED1FBE888C}" type="slidenum">
              <a:rPr lang="en-GB"/>
              <a:pPr/>
              <a:t>15</a:t>
            </a:fld>
            <a:endParaRPr lang="en-GB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907"/>
            <a:ext cx="4890665" cy="4467701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30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41954-02F5-475A-8DEC-A8CDEB915E58}" type="slidenum">
              <a:rPr lang="en-GB"/>
              <a:pPr/>
              <a:t>2</a:t>
            </a:fld>
            <a:endParaRPr lang="en-GB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907"/>
            <a:ext cx="4890665" cy="4467701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86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6F5233-E14A-47F8-87D0-7886B8C0FA0C}" type="slidenum">
              <a:rPr lang="en-GB"/>
              <a:pPr/>
              <a:t>3</a:t>
            </a:fld>
            <a:endParaRPr lang="en-GB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907"/>
            <a:ext cx="4890665" cy="4467701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51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098AE1-6566-42AE-B904-487AC3ED0C68}" type="slidenum">
              <a:rPr lang="en-GB"/>
              <a:pPr/>
              <a:t>5</a:t>
            </a:fld>
            <a:endParaRPr lang="en-GB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907"/>
            <a:ext cx="4890665" cy="4467701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 smtClean="0"/>
              <a:t>Evaluating arithmetic expressions: Use 2 stacks:</a:t>
            </a:r>
            <a:r>
              <a:rPr lang="en-US" baseline="0" dirty="0" smtClean="0"/>
              <a:t> one for operators and one for numbers. Keep stacking until the operator on top of stack is higher than operator just read.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27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6DC356-1527-4119-BF15-6DA8680CF685}" type="slidenum">
              <a:rPr lang="en-GB"/>
              <a:pPr/>
              <a:t>6</a:t>
            </a:fld>
            <a:endParaRPr lang="en-GB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907"/>
            <a:ext cx="4890665" cy="4467701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32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mtClean="0"/>
              <a:t>Also see https://www.geeksforgeeks.org/run-time-stack-mechanism-java/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B0DE9-DFE3-4008-A96B-6A070641485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830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8B1C5-072A-4BC0-8B4F-0C0648D81A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00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B0DE9-DFE3-4008-A96B-6A070641485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640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If you catch the exception,</a:t>
            </a:r>
            <a:r>
              <a:rPr lang="en-IE" baseline="0" dirty="0" smtClean="0"/>
              <a:t> you can output the stack trace:</a:t>
            </a:r>
            <a:endParaRPr lang="en-IE" dirty="0" smtClean="0"/>
          </a:p>
          <a:p>
            <a:r>
              <a:rPr lang="en-IE" dirty="0" smtClean="0"/>
              <a:t>e.g.</a:t>
            </a:r>
          </a:p>
          <a:p>
            <a:r>
              <a:rPr lang="en-IE" smtClean="0"/>
              <a:t>try {  …</a:t>
            </a:r>
          </a:p>
          <a:p>
            <a:endParaRPr lang="en-IE" dirty="0" smtClean="0"/>
          </a:p>
          <a:p>
            <a:r>
              <a:rPr lang="en-IE" dirty="0" smtClean="0"/>
              <a:t>} 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catch </a:t>
            </a:r>
            <a:r>
              <a:rPr lang="en-IE" dirty="0" smtClean="0"/>
              <a:t>(</a:t>
            </a:r>
            <a:r>
              <a:rPr lang="en-IE" dirty="0" err="1" smtClean="0"/>
              <a:t>FileNotFoundException</a:t>
            </a:r>
            <a:r>
              <a:rPr lang="en-IE" dirty="0" smtClean="0"/>
              <a:t> e) {</a:t>
            </a:r>
            <a:br>
              <a:rPr lang="en-IE" dirty="0" smtClean="0"/>
            </a:br>
            <a:r>
              <a:rPr lang="en-IE" dirty="0" smtClean="0"/>
              <a:t>    </a:t>
            </a:r>
            <a:r>
              <a:rPr lang="en-IE" dirty="0" err="1" smtClean="0"/>
              <a:t>System.</a:t>
            </a:r>
            <a:r>
              <a:rPr lang="en-IE" sz="1200" i="1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out</a:t>
            </a:r>
            <a:r>
              <a:rPr lang="en-IE" dirty="0" err="1" smtClean="0"/>
              <a:t>.println</a:t>
            </a:r>
            <a:r>
              <a:rPr lang="en-IE" dirty="0" smtClean="0"/>
              <a:t>(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"File not found"</a:t>
            </a:r>
            <a:r>
              <a:rPr lang="en-IE" dirty="0" smtClean="0"/>
              <a:t>)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;</a:t>
            </a:r>
            <a:br>
              <a:rPr lang="en-IE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IE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</a:t>
            </a:r>
            <a:r>
              <a:rPr lang="en-IE" dirty="0" err="1" smtClean="0"/>
              <a:t>e.printStackTrace</a:t>
            </a:r>
            <a:r>
              <a:rPr lang="en-IE" dirty="0" smtClean="0"/>
              <a:t>()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;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}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B0DE9-DFE3-4008-A96B-6A070641485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56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3F817-4D5B-413A-8C75-E67BDCC765F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61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5AF02-3A0F-4AC9-AD55-7094DB2D8DE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7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7CB8E-54BF-4AE3-8FB3-26ED9A82BEA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21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C7791-1E35-4E5D-9282-2A92784A23E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90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E0195-A9B5-4182-9309-3ABD682686F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50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E523DC-482D-45A5-9A7A-D6EB8135147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11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C75AA6-79CA-4F7F-BC4B-BAFA67ED788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10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BC146E-86C0-4D17-A4F0-CF3C6117287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82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48978C-2DD6-43CC-8BF8-4A8B718F763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15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84DEE-3282-4433-86C0-CF5591129FB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60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D31ED4-7273-4C38-AC63-1F27C46416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20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E2FEFB8-C00B-4CA6-BBDE-1DB85E4B50CE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8747590/intellij-idea-12-viewing-the-call-stac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rogram%20Files\Java\jdk1.6.0_21\docs\api\java\util\Dequ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java-runtime-stack-mechanism-jrsm-youssef-naje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9C9F-C981-4EC1-AEC4-F772231ACCC4}" type="slidenum">
              <a:rPr lang="en-GB"/>
              <a:pPr/>
              <a:t>1</a:t>
            </a:fld>
            <a:endParaRPr lang="en-GB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r>
              <a:rPr lang="en-GB"/>
              <a:t>Stack &amp; Queue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GB"/>
              <a:t>many applications use a list data structure that do not require the full range of operations provided for a general list</a:t>
            </a:r>
          </a:p>
          <a:p>
            <a:r>
              <a:rPr lang="en-GB"/>
              <a:t>stack and queue are lists with restrictions on insertions and deletions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B522-BCEA-49B9-B44F-F921ABD32443}" type="slidenum">
              <a:rPr lang="en-GB"/>
              <a:pPr/>
              <a:t>10</a:t>
            </a:fld>
            <a:endParaRPr lang="en-GB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0"/>
            <a:ext cx="8568952" cy="6096000"/>
          </a:xfrm>
        </p:spPr>
        <p:txBody>
          <a:bodyPr/>
          <a:lstStyle/>
          <a:p>
            <a:pPr>
              <a:buFontTx/>
              <a:buNone/>
            </a:pPr>
            <a:endParaRPr lang="en-IE" dirty="0"/>
          </a:p>
          <a:p>
            <a:pPr>
              <a:buFontTx/>
              <a:buNone/>
            </a:pPr>
            <a:endParaRPr lang="en-GB" dirty="0"/>
          </a:p>
          <a:p>
            <a:pPr>
              <a:buFontTx/>
              <a:buNone/>
            </a:pPr>
            <a:endParaRPr lang="en-GB" dirty="0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524000" y="10668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1447800" cy="429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GB" sz="240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240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240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240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240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240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240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752600" y="1981200"/>
            <a:ext cx="15240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IE" sz="240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240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240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240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240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990600" y="1905000"/>
            <a:ext cx="1905000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IE" sz="24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24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24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GB" sz="2400" dirty="0">
                <a:latin typeface="Times New Roman" pitchFamily="18" charset="0"/>
              </a:rPr>
              <a:t>Call </a:t>
            </a:r>
            <a:r>
              <a:rPr lang="en-GB" sz="2400" dirty="0" err="1" smtClean="0">
                <a:latin typeface="Times New Roman" pitchFamily="18" charset="0"/>
              </a:rPr>
              <a:t>haveFun</a:t>
            </a:r>
            <a:endParaRPr lang="en-GB" sz="24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24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24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GB" sz="2400" dirty="0">
                <a:latin typeface="Times New Roman" pitchFamily="18" charset="0"/>
              </a:rPr>
              <a:t> </a:t>
            </a: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V="1">
            <a:off x="990600" y="3986212"/>
            <a:ext cx="19565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990600" y="4687397"/>
            <a:ext cx="1904999" cy="89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990601" y="5029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3728248" y="2004983"/>
            <a:ext cx="2786852" cy="2677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IE" sz="24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24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GB" sz="2400" dirty="0">
                <a:latin typeface="Times New Roman" pitchFamily="18" charset="0"/>
              </a:rPr>
              <a:t>Call </a:t>
            </a:r>
            <a:r>
              <a:rPr lang="en-GB" sz="2400" dirty="0" err="1" smtClean="0">
                <a:latin typeface="Times New Roman" pitchFamily="18" charset="0"/>
              </a:rPr>
              <a:t>haveMoreFun</a:t>
            </a:r>
            <a:endParaRPr lang="en-GB" sz="24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24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2400" dirty="0">
              <a:latin typeface="Times New Roman" pitchFamily="18" charset="0"/>
            </a:endParaRP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3728248" y="3048002"/>
            <a:ext cx="28249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3728248" y="3581400"/>
            <a:ext cx="28249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7581900" y="2077885"/>
            <a:ext cx="10668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V="1">
            <a:off x="2948319" y="2000225"/>
            <a:ext cx="779929" cy="138548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V="1">
            <a:off x="939052" y="3528477"/>
            <a:ext cx="1956547" cy="5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H="1" flipV="1">
            <a:off x="2895600" y="4114800"/>
            <a:ext cx="832648" cy="56783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V="1">
            <a:off x="6515100" y="2129119"/>
            <a:ext cx="1024218" cy="107127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 flipH="1" flipV="1">
            <a:off x="6553200" y="3885342"/>
            <a:ext cx="1028700" cy="70714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990600" y="4293096"/>
            <a:ext cx="1956548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3690148" y="3986212"/>
            <a:ext cx="28249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457200" y="533400"/>
            <a:ext cx="843528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I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sample code: </a:t>
            </a: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IE" sz="2400" dirty="0" smtClean="0">
                <a:latin typeface="Times New Roman" pitchFamily="18" charset="0"/>
              </a:rPr>
              <a:t> </a:t>
            </a:r>
            <a:r>
              <a:rPr lang="en-IE" sz="2400" dirty="0">
                <a:latin typeface="Times New Roman" pitchFamily="18" charset="0"/>
              </a:rPr>
              <a:t>calls </a:t>
            </a:r>
            <a:r>
              <a:rPr lang="en-I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haveFun</a:t>
            </a:r>
            <a:r>
              <a:rPr lang="en-IE" sz="2400" dirty="0" smtClean="0">
                <a:latin typeface="Times New Roman" pitchFamily="18" charset="0"/>
              </a:rPr>
              <a:t> method, which </a:t>
            </a:r>
            <a:r>
              <a:rPr lang="en-IE" sz="2400" dirty="0">
                <a:latin typeface="Times New Roman" pitchFamily="18" charset="0"/>
              </a:rPr>
              <a:t>calls </a:t>
            </a:r>
            <a:r>
              <a:rPr lang="en-I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haveMoreFun</a:t>
            </a:r>
            <a:r>
              <a:rPr lang="en-IE" sz="2400" dirty="0" smtClean="0">
                <a:latin typeface="Times New Roman" pitchFamily="18" charset="0"/>
              </a:rPr>
              <a:t>. </a:t>
            </a:r>
            <a:r>
              <a:rPr lang="en-IE" sz="2400" dirty="0">
                <a:latin typeface="Times New Roman" pitchFamily="18" charset="0"/>
              </a:rPr>
              <a:t>The return addresses are stored on the stack</a:t>
            </a:r>
          </a:p>
          <a:p>
            <a:pPr eaLnBrk="0" hangingPunct="0">
              <a:spcBef>
                <a:spcPct val="50000"/>
              </a:spcBef>
            </a:pPr>
            <a:r>
              <a:rPr lang="en-IE" sz="2400" dirty="0">
                <a:latin typeface="Times New Roman" pitchFamily="18" charset="0"/>
              </a:rPr>
              <a:t>                  </a:t>
            </a:r>
            <a:r>
              <a:rPr lang="en-IE" sz="2400" dirty="0" smtClean="0">
                <a:latin typeface="Times New Roman" pitchFamily="18" charset="0"/>
              </a:rPr>
              <a:t>main                         </a:t>
            </a:r>
            <a:r>
              <a:rPr lang="en-IE" sz="2400" dirty="0" err="1" smtClean="0">
                <a:latin typeface="Times New Roman" pitchFamily="18" charset="0"/>
              </a:rPr>
              <a:t>haveFun</a:t>
            </a:r>
            <a:r>
              <a:rPr lang="en-IE" sz="2400" dirty="0" smtClean="0">
                <a:latin typeface="Times New Roman" pitchFamily="18" charset="0"/>
              </a:rPr>
              <a:t>                     </a:t>
            </a:r>
            <a:r>
              <a:rPr lang="en-IE" sz="2400" dirty="0" err="1" smtClean="0">
                <a:latin typeface="Times New Roman" pitchFamily="18" charset="0"/>
              </a:rPr>
              <a:t>haveMoreFun</a:t>
            </a:r>
            <a:r>
              <a:rPr lang="en-IE" sz="2400" dirty="0" smtClean="0">
                <a:latin typeface="Times New Roman" pitchFamily="18" charset="0"/>
              </a:rPr>
              <a:t>  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1447800" y="1828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Looking at run-time stack in IntelliJ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197" y="1417638"/>
            <a:ext cx="8390275" cy="5107706"/>
          </a:xfrm>
        </p:spPr>
        <p:txBody>
          <a:bodyPr/>
          <a:lstStyle/>
          <a:p>
            <a:r>
              <a:rPr lang="en-GB" dirty="0" smtClean="0"/>
              <a:t>If </a:t>
            </a:r>
            <a:r>
              <a:rPr lang="en-GB" dirty="0"/>
              <a:t>code generates an </a:t>
            </a:r>
            <a:r>
              <a:rPr lang="en-GB" dirty="0" smtClean="0"/>
              <a:t>exception e.g. divide by 0, </a:t>
            </a:r>
            <a:r>
              <a:rPr lang="en-GB" dirty="0"/>
              <a:t>you will see </a:t>
            </a:r>
            <a:r>
              <a:rPr lang="en-GB" b="1" dirty="0"/>
              <a:t>stack trace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Having </a:t>
            </a:r>
            <a:r>
              <a:rPr lang="en-GB" sz="2400" dirty="0"/>
              <a:t>fun!</a:t>
            </a:r>
          </a:p>
          <a:p>
            <a:pPr marL="0" indent="0">
              <a:buNone/>
            </a:pPr>
            <a:r>
              <a:rPr lang="en-GB" sz="2400" dirty="0"/>
              <a:t>Exception in thread "main" </a:t>
            </a:r>
            <a:r>
              <a:rPr lang="en-GB" sz="2400" dirty="0" err="1"/>
              <a:t>java.lang.ArithmeticException</a:t>
            </a:r>
            <a:r>
              <a:rPr lang="en-GB" sz="2400" dirty="0"/>
              <a:t>: / by zero</a:t>
            </a:r>
          </a:p>
          <a:p>
            <a:pPr marL="0" indent="0">
              <a:buNone/>
            </a:pPr>
            <a:r>
              <a:rPr lang="en-GB" sz="2400" dirty="0"/>
              <a:t>Having more fun!</a:t>
            </a:r>
          </a:p>
          <a:p>
            <a:pPr marL="0" indent="0">
              <a:buNone/>
            </a:pPr>
            <a:r>
              <a:rPr lang="en-GB" sz="2400" dirty="0"/>
              <a:t>	at package1.MoreFun.haveMoreFun(MoreFun.java:6)</a:t>
            </a:r>
          </a:p>
          <a:p>
            <a:pPr marL="0" indent="0">
              <a:buNone/>
            </a:pPr>
            <a:r>
              <a:rPr lang="en-GB" sz="2400" dirty="0"/>
              <a:t>	at package1.Fun.haveFun(Fun.java:8)</a:t>
            </a:r>
          </a:p>
          <a:p>
            <a:pPr marL="0" indent="0">
              <a:buNone/>
            </a:pPr>
            <a:r>
              <a:rPr lang="en-GB" sz="2400" dirty="0"/>
              <a:t>	at package1.Main.main(Main.java:9)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7791-1E35-4E5D-9282-2A92784A23E5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87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en-GB" dirty="0" smtClean="0"/>
              <a:t>The call stack is visible while debugging:</a:t>
            </a:r>
          </a:p>
          <a:p>
            <a:endParaRPr lang="en-GB" dirty="0"/>
          </a:p>
          <a:p>
            <a:r>
              <a:rPr lang="en-IE" dirty="0" smtClean="0">
                <a:hlinkClick r:id="rId2"/>
              </a:rPr>
              <a:t>https</a:t>
            </a:r>
            <a:r>
              <a:rPr lang="en-IE" dirty="0">
                <a:hlinkClick r:id="rId2"/>
              </a:rPr>
              <a:t>://stackoverflow.com/questions/18747590/intellij-idea-12-viewing-the-call-stack</a:t>
            </a:r>
            <a:endParaRPr lang="en-IE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7791-1E35-4E5D-9282-2A92784A23E5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16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5C50-2A38-469F-A6CD-A0E4FDB7615A}" type="slidenum">
              <a:rPr lang="en-GB"/>
              <a:pPr/>
              <a:t>13</a:t>
            </a:fld>
            <a:endParaRPr lang="en-GB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r>
              <a:rPr lang="en-GB"/>
              <a:t>Queue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3136"/>
          </a:xfr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GB" dirty="0"/>
              <a:t>A linear list where </a:t>
            </a:r>
          </a:p>
          <a:p>
            <a:r>
              <a:rPr lang="en-GB" dirty="0"/>
              <a:t>items are added at the rear</a:t>
            </a:r>
          </a:p>
          <a:p>
            <a:r>
              <a:rPr lang="en-GB" dirty="0"/>
              <a:t>items are removed from the front</a:t>
            </a:r>
          </a:p>
          <a:p>
            <a:pPr>
              <a:buFontTx/>
              <a:buNone/>
            </a:pPr>
            <a:r>
              <a:rPr lang="en-GB" dirty="0"/>
              <a:t>i.e. a FIFO (first-in first-out) linear list</a:t>
            </a:r>
          </a:p>
          <a:p>
            <a:r>
              <a:rPr lang="en-GB" dirty="0" smtClean="0"/>
              <a:t>A </a:t>
            </a:r>
            <a:r>
              <a:rPr lang="en-GB" dirty="0"/>
              <a:t>queue can be represented using either an array or a linked list</a:t>
            </a:r>
            <a:r>
              <a:rPr lang="en-GB" dirty="0" smtClean="0"/>
              <a:t>.</a:t>
            </a:r>
          </a:p>
          <a:p>
            <a:r>
              <a:rPr lang="en-GB" dirty="0"/>
              <a:t>In linked list implementation, will need two references: </a:t>
            </a:r>
            <a:r>
              <a:rPr lang="en-GB" i="1" dirty="0"/>
              <a:t>first</a:t>
            </a:r>
            <a:r>
              <a:rPr lang="en-GB" dirty="0"/>
              <a:t> and </a:t>
            </a:r>
            <a:r>
              <a:rPr lang="en-GB" i="1" dirty="0"/>
              <a:t>last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6B82-8CCC-4BAF-BBBD-2D46979CEBED}" type="slidenum">
              <a:rPr lang="en-GB"/>
              <a:pPr/>
              <a:t>14</a:t>
            </a:fld>
            <a:endParaRPr lang="en-GB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r>
              <a:rPr lang="en-GB"/>
              <a:t>Application of queues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GB"/>
              <a:t>often used in system software</a:t>
            </a:r>
          </a:p>
          <a:p>
            <a:pPr>
              <a:buFontTx/>
              <a:buNone/>
            </a:pPr>
            <a:r>
              <a:rPr lang="en-GB"/>
              <a:t>e.g. in a multi-user system, a printer is shared,</a:t>
            </a:r>
          </a:p>
          <a:p>
            <a:pPr>
              <a:buFontTx/>
              <a:buNone/>
            </a:pPr>
            <a:r>
              <a:rPr lang="en-GB"/>
              <a:t>requests to print a file are held in a queue.</a:t>
            </a:r>
          </a:p>
          <a:p>
            <a:r>
              <a:rPr lang="en-GB"/>
              <a:t>Computers on a network are given access to files on file server on a first-come first-served basis i.e. a queue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AB3E-7A1C-49C6-B76E-B3E4A84DF531}" type="slidenum">
              <a:rPr lang="en-GB"/>
              <a:pPr/>
              <a:t>15</a:t>
            </a:fld>
            <a:endParaRPr lang="en-GB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2150" y="844550"/>
            <a:ext cx="7759700" cy="5245100"/>
          </a:xfr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GB"/>
              <a:t>queues are widely used in simulation to model the flow of objects through a system</a:t>
            </a:r>
          </a:p>
          <a:p>
            <a:pPr>
              <a:buFontTx/>
              <a:buNone/>
            </a:pPr>
            <a:r>
              <a:rPr lang="en-GB"/>
              <a:t>e.g. simulate a check-out at a supermarket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F6BF-9CB8-4BCD-AC3F-0D87425A02AB}" type="slidenum">
              <a:rPr lang="en-GB"/>
              <a:pPr/>
              <a:t>2</a:t>
            </a:fld>
            <a:endParaRPr lang="en-GB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r>
              <a:rPr lang="en-GB"/>
              <a:t>Stack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1987550"/>
            <a:ext cx="7759700" cy="4559300"/>
          </a:xfr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GB"/>
              <a:t>A linear list where </a:t>
            </a:r>
          </a:p>
          <a:p>
            <a:r>
              <a:rPr lang="en-GB"/>
              <a:t>insertions and deletions are performed at the same end - called the top of the stack</a:t>
            </a:r>
          </a:p>
          <a:p>
            <a:pPr>
              <a:buFontTx/>
              <a:buNone/>
            </a:pPr>
            <a:r>
              <a:rPr lang="en-GB"/>
              <a:t>i.e. a LIFO (last-in first-out) linear list</a:t>
            </a:r>
          </a:p>
          <a:p>
            <a:pPr>
              <a:buFontTx/>
              <a:buNone/>
            </a:pPr>
            <a:endParaRPr lang="en-GB"/>
          </a:p>
          <a:p>
            <a:r>
              <a:rPr lang="en-GB"/>
              <a:t>A stack can be represented using either an array or a linked list.</a:t>
            </a:r>
          </a:p>
          <a:p>
            <a:pPr>
              <a:buFontTx/>
              <a:buNone/>
            </a:pPr>
            <a:endParaRPr lang="en-GB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144F-BE15-442B-80B2-4F3BB1A3DCD1}" type="slidenum">
              <a:rPr lang="en-GB"/>
              <a:pPr/>
              <a:t>3</a:t>
            </a:fld>
            <a:endParaRPr lang="en-GB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2150" y="463550"/>
            <a:ext cx="7759700" cy="5626100"/>
          </a:xfr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buFontTx/>
              <a:buNone/>
            </a:pPr>
            <a:endParaRPr lang="en-GB" dirty="0"/>
          </a:p>
          <a:p>
            <a:r>
              <a:rPr lang="en-GB" dirty="0"/>
              <a:t>In linked list implementation, will only need one reference: </a:t>
            </a:r>
            <a:r>
              <a:rPr lang="en-GB" i="1" dirty="0"/>
              <a:t>first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push() </a:t>
            </a:r>
            <a:r>
              <a:rPr lang="en-GB" dirty="0"/>
              <a:t>is the function to add an element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pop() </a:t>
            </a:r>
            <a:r>
              <a:rPr lang="en-GB" dirty="0"/>
              <a:t>is the function to remove an element</a:t>
            </a:r>
          </a:p>
          <a:p>
            <a:endParaRPr lang="en-GB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en-GB" dirty="0" err="1" smtClean="0"/>
              <a:t>java.util</a:t>
            </a:r>
            <a:r>
              <a:rPr lang="en-GB" dirty="0" smtClean="0"/>
              <a:t> provides a class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</a:p>
          <a:p>
            <a:endParaRPr lang="en-GB" i="1" dirty="0" smtClean="0"/>
          </a:p>
          <a:p>
            <a:r>
              <a:rPr lang="en-GB" dirty="0" smtClean="0"/>
              <a:t>But the java documentation states:</a:t>
            </a:r>
            <a:endParaRPr lang="en-GB" dirty="0"/>
          </a:p>
          <a:p>
            <a:pPr lvl="1"/>
            <a:r>
              <a:rPr lang="en-IE" dirty="0" smtClean="0"/>
              <a:t>A more complete and consistent set of LIFO stack operations is provided by the </a:t>
            </a:r>
            <a:r>
              <a:rPr lang="en-IE" dirty="0" err="1" smtClean="0">
                <a:hlinkClick r:id="rId2" tooltip="interface in java.util"/>
              </a:rPr>
              <a:t>Deque</a:t>
            </a:r>
            <a:r>
              <a:rPr lang="en-IE" dirty="0" smtClean="0"/>
              <a:t> interface and its implementations, which should be used in preference to this class.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7791-1E35-4E5D-9282-2A92784A23E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39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A322-55CA-4CCE-BB4A-24C224321A77}" type="slidenum">
              <a:rPr lang="en-GB"/>
              <a:pPr/>
              <a:t>5</a:t>
            </a:fld>
            <a:endParaRPr lang="en-GB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r>
              <a:rPr lang="en-GB"/>
              <a:t>Application of stacks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21275"/>
          </a:xfr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GB" dirty="0" smtClean="0"/>
              <a:t>Balancing parentheses </a:t>
            </a:r>
            <a:endParaRPr lang="en-GB" dirty="0"/>
          </a:p>
          <a:p>
            <a:pPr lvl="1"/>
            <a:r>
              <a:rPr lang="en-GB" dirty="0" smtClean="0"/>
              <a:t>E.g</a:t>
            </a:r>
            <a:r>
              <a:rPr lang="en-GB" dirty="0"/>
              <a:t>. </a:t>
            </a:r>
            <a:r>
              <a:rPr lang="en-GB" dirty="0" smtClean="0"/>
              <a:t>(</a:t>
            </a:r>
            <a:r>
              <a:rPr lang="en-GB" dirty="0"/>
              <a:t>2+[5+7]+1</a:t>
            </a:r>
            <a:r>
              <a:rPr lang="en-GB" dirty="0" smtClean="0"/>
              <a:t>) is balanced.</a:t>
            </a:r>
          </a:p>
          <a:p>
            <a:pPr lvl="1"/>
            <a:r>
              <a:rPr lang="en-GB" dirty="0" smtClean="0"/>
              <a:t>Is {x + [4+(1+y)}]   balanced? </a:t>
            </a:r>
            <a:endParaRPr lang="en-GB" dirty="0"/>
          </a:p>
          <a:p>
            <a:r>
              <a:rPr lang="en-GB" dirty="0"/>
              <a:t>Evaluating arithmetic </a:t>
            </a:r>
            <a:r>
              <a:rPr lang="en-GB" dirty="0" smtClean="0"/>
              <a:t>expressions - </a:t>
            </a:r>
          </a:p>
          <a:p>
            <a:r>
              <a:rPr lang="en-GB" dirty="0" smtClean="0"/>
              <a:t>Undo feature of a word processor</a:t>
            </a:r>
          </a:p>
          <a:p>
            <a:pPr lvl="1"/>
            <a:r>
              <a:rPr lang="en-GB" dirty="0" smtClean="0"/>
              <a:t>Issued commands are kept in a stack</a:t>
            </a:r>
          </a:p>
          <a:p>
            <a:pPr lvl="1"/>
            <a:r>
              <a:rPr lang="en-GB" dirty="0" smtClean="0"/>
              <a:t>Select “Undo”, the last command is undone, then the next-to-last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Handling method/function calls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3271-9D53-4374-BB3E-0E9284D19EC7}" type="slidenum">
              <a:rPr lang="en-GB"/>
              <a:pPr/>
              <a:t>6</a:t>
            </a:fld>
            <a:endParaRPr lang="en-GB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7772400" cy="5257800"/>
          </a:xfr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GB" sz="4000" i="1" dirty="0"/>
              <a:t>Handling </a:t>
            </a:r>
            <a:r>
              <a:rPr lang="en-GB" sz="4000" i="1" dirty="0" smtClean="0"/>
              <a:t>method/function </a:t>
            </a:r>
            <a:r>
              <a:rPr lang="en-GB" sz="4000" i="1" dirty="0"/>
              <a:t>calls</a:t>
            </a:r>
            <a:endParaRPr lang="en-GB" dirty="0"/>
          </a:p>
          <a:p>
            <a:r>
              <a:rPr lang="en-GB" dirty="0"/>
              <a:t>When high-level languages are compiled, functions/methods and main routine generate separate blocks of low-level code, each at different locations in memory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JVM Run-time stack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JVM (Java Virtual Machine) maintains a run-time stack when an application is running</a:t>
            </a:r>
          </a:p>
          <a:p>
            <a:endParaRPr lang="en-IE" dirty="0"/>
          </a:p>
          <a:p>
            <a:r>
              <a:rPr lang="en-IE" dirty="0"/>
              <a:t>For each method that is called, JVM saves information about it in the form of an </a:t>
            </a:r>
            <a:r>
              <a:rPr lang="en-IE" i="1" dirty="0"/>
              <a:t>activation </a:t>
            </a:r>
            <a:r>
              <a:rPr lang="en-IE" i="1" dirty="0" smtClean="0"/>
              <a:t>frame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7791-1E35-4E5D-9282-2A92784A23E5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0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3"/>
            <a:ext cx="8229600" cy="6093297"/>
          </a:xfrm>
        </p:spPr>
        <p:txBody>
          <a:bodyPr/>
          <a:lstStyle/>
          <a:p>
            <a:r>
              <a:rPr lang="en-IE" i="1" dirty="0"/>
              <a:t>Activation frame </a:t>
            </a:r>
            <a:r>
              <a:rPr lang="en-IE" dirty="0"/>
              <a:t>has storage for:</a:t>
            </a:r>
          </a:p>
          <a:p>
            <a:pPr lvl="1"/>
            <a:r>
              <a:rPr lang="en-IE" dirty="0"/>
              <a:t>Method arguments</a:t>
            </a:r>
          </a:p>
          <a:p>
            <a:pPr lvl="1"/>
            <a:r>
              <a:rPr lang="en-IE" dirty="0"/>
              <a:t>Local variables</a:t>
            </a:r>
          </a:p>
          <a:p>
            <a:pPr lvl="1"/>
            <a:r>
              <a:rPr lang="en-IE" dirty="0"/>
              <a:t>Return address of the instruction that called the method</a:t>
            </a:r>
          </a:p>
          <a:p>
            <a:r>
              <a:rPr lang="en-IE" dirty="0" smtClean="0"/>
              <a:t>Whenever </a:t>
            </a:r>
            <a:r>
              <a:rPr lang="en-IE" dirty="0"/>
              <a:t>a method is called, java pushes a new activation frame onto the run-time </a:t>
            </a:r>
            <a:r>
              <a:rPr lang="en-IE" dirty="0" smtClean="0"/>
              <a:t>stack</a:t>
            </a:r>
          </a:p>
          <a:p>
            <a:pPr marL="0" indent="0">
              <a:buNone/>
            </a:pPr>
            <a:r>
              <a:rPr lang="en-IE" dirty="0" smtClean="0">
                <a:hlinkClick r:id="rId3"/>
              </a:rPr>
              <a:t>www.linkedin.com/pulse/java-runtime-stack-mechanism-jrsm-youssef-najeh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7791-1E35-4E5D-9282-2A92784A23E5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82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27FE-780C-4055-959F-DDE262026134}" type="slidenum">
              <a:rPr lang="en-US"/>
              <a:pPr/>
              <a:t>9</a:t>
            </a:fld>
            <a:endParaRPr lang="en-US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49275"/>
            <a:ext cx="7772400" cy="5546725"/>
          </a:xfrm>
        </p:spPr>
        <p:txBody>
          <a:bodyPr/>
          <a:lstStyle/>
          <a:p>
            <a:r>
              <a:rPr lang="en-GB"/>
              <a:t>A program (process) in memory</a:t>
            </a:r>
          </a:p>
          <a:p>
            <a:endParaRPr lang="en-GB"/>
          </a:p>
          <a:p>
            <a:endParaRPr lang="en-US"/>
          </a:p>
        </p:txBody>
      </p:sp>
      <p:pic>
        <p:nvPicPr>
          <p:cNvPr id="2324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2" t="1192" r="27121" b="1192"/>
          <a:stretch>
            <a:fillRect/>
          </a:stretch>
        </p:blipFill>
        <p:spPr bwMode="auto">
          <a:xfrm>
            <a:off x="2124075" y="1340768"/>
            <a:ext cx="5486400" cy="4896544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249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620</Words>
  <Application>Microsoft Office PowerPoint</Application>
  <PresentationFormat>On-screen Show (4:3)</PresentationFormat>
  <Paragraphs>123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Courier New</vt:lpstr>
      <vt:lpstr>Times New Roman</vt:lpstr>
      <vt:lpstr>Default Design</vt:lpstr>
      <vt:lpstr>Stack &amp; Queue</vt:lpstr>
      <vt:lpstr>Stack</vt:lpstr>
      <vt:lpstr>PowerPoint Presentation</vt:lpstr>
      <vt:lpstr>PowerPoint Presentation</vt:lpstr>
      <vt:lpstr>Application of stacks</vt:lpstr>
      <vt:lpstr>PowerPoint Presentation</vt:lpstr>
      <vt:lpstr>JVM Run-time stack</vt:lpstr>
      <vt:lpstr>PowerPoint Presentation</vt:lpstr>
      <vt:lpstr>PowerPoint Presentation</vt:lpstr>
      <vt:lpstr>PowerPoint Presentation</vt:lpstr>
      <vt:lpstr>Looking at run-time stack in IntelliJ</vt:lpstr>
      <vt:lpstr>PowerPoint Presentation</vt:lpstr>
      <vt:lpstr>Queue</vt:lpstr>
      <vt:lpstr>Application of queues</vt:lpstr>
      <vt:lpstr>PowerPoint Presentation</vt:lpstr>
    </vt:vector>
  </TitlesOfParts>
  <Company>itt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&amp; Queue</dc:title>
  <dc:creator>itt</dc:creator>
  <cp:lastModifiedBy>Cathryn Casey</cp:lastModifiedBy>
  <cp:revision>28</cp:revision>
  <cp:lastPrinted>2018-09-27T16:20:39Z</cp:lastPrinted>
  <dcterms:created xsi:type="dcterms:W3CDTF">2005-01-18T10:49:54Z</dcterms:created>
  <dcterms:modified xsi:type="dcterms:W3CDTF">2018-10-02T11:38:38Z</dcterms:modified>
</cp:coreProperties>
</file>