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1" r:id="rId2"/>
    <p:sldId id="270" r:id="rId3"/>
    <p:sldId id="271" r:id="rId4"/>
    <p:sldId id="269" r:id="rId5"/>
    <p:sldId id="273" r:id="rId6"/>
    <p:sldId id="272" r:id="rId7"/>
    <p:sldId id="274" r:id="rId8"/>
    <p:sldId id="276" r:id="rId9"/>
    <p:sldId id="277" r:id="rId10"/>
    <p:sldId id="278" r:id="rId11"/>
    <p:sldId id="280" r:id="rId12"/>
    <p:sldId id="279" r:id="rId13"/>
  </p:sldIdLst>
  <p:sldSz cx="9144000" cy="6858000" type="screen4x3"/>
  <p:notesSz cx="6805613" cy="9944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41" autoAdjust="0"/>
  </p:normalViewPr>
  <p:slideViewPr>
    <p:cSldViewPr>
      <p:cViewPr varScale="1">
        <p:scale>
          <a:sx n="67" d="100"/>
          <a:sy n="67" d="100"/>
        </p:scale>
        <p:origin x="6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2272" tIns="46136" rIns="92272" bIns="46136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2272" tIns="46136" rIns="92272" bIns="46136" rtlCol="0"/>
          <a:lstStyle>
            <a:lvl1pPr algn="r">
              <a:defRPr sz="1200"/>
            </a:lvl1pPr>
          </a:lstStyle>
          <a:p>
            <a:fld id="{C897673E-85FE-4B29-BDA7-C12B34F18421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7205"/>
          </a:xfrm>
          <a:prstGeom prst="rect">
            <a:avLst/>
          </a:prstGeom>
        </p:spPr>
        <p:txBody>
          <a:bodyPr vert="horz" lIns="92272" tIns="46136" rIns="92272" bIns="46136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7205"/>
          </a:xfrm>
          <a:prstGeom prst="rect">
            <a:avLst/>
          </a:prstGeom>
        </p:spPr>
        <p:txBody>
          <a:bodyPr vert="horz" lIns="92272" tIns="46136" rIns="92272" bIns="46136" rtlCol="0" anchor="b"/>
          <a:lstStyle>
            <a:lvl1pPr algn="r">
              <a:defRPr sz="1200"/>
            </a:lvl1pPr>
          </a:lstStyle>
          <a:p>
            <a:fld id="{F59D9D23-895B-4858-AE4E-D345094B1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8418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170"/>
            <a:ext cx="2949099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939" y="9445170"/>
            <a:ext cx="2949099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6B0DE9-DFE3-4008-A96B-6A07064148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660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8B1C5-072A-4BC0-8B4F-0C0648D81A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683" indent="-28833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3359" indent="-230672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702" indent="-230672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046" indent="-230672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7388" indent="-23067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8731" indent="-23067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0075" indent="-23067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1418" indent="-23067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3960AA-11CA-4D1D-B765-C67DBECA3A61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308" tIns="44852" rIns="91308" bIns="44852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2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0DE9-DFE3-4008-A96B-6A07064148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8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0DE9-DFE3-4008-A96B-6A07064148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8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0DE9-DFE3-4008-A96B-6A07064148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62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0DE9-DFE3-4008-A96B-6A07064148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83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0DE9-DFE3-4008-A96B-6A07064148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3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0DE9-DFE3-4008-A96B-6A07064148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8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3F817-4D5B-413A-8C75-E67BDCC765F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1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5AF02-3A0F-4AC9-AD55-7094DB2D8DE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7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7CB8E-54BF-4AE3-8FB3-26ED9A82BE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1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C7791-1E35-4E5D-9282-2A92784A23E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0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E0195-A9B5-4182-9309-3ABD682686F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523DC-482D-45A5-9A7A-D6EB8135147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11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75AA6-79CA-4F7F-BC4B-BAFA67ED788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0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C146E-86C0-4D17-A4F0-CF3C6117287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2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8978C-2DD6-43CC-8BF8-4A8B718F763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5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84DEE-3282-4433-86C0-CF5591129FB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0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31ED4-7273-4C38-AC63-1F27C46416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0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2FEFB8-C00B-4CA6-BBDE-1DB85E4B50CE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Run-time stack for factorial method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GB" sz="4000" i="1" dirty="0" smtClean="0"/>
          </a:p>
          <a:p>
            <a:pPr>
              <a:buFontTx/>
              <a:buNone/>
            </a:pPr>
            <a:r>
              <a:rPr lang="en-GB" sz="4000" i="1" dirty="0" smtClean="0"/>
              <a:t>Handling </a:t>
            </a:r>
            <a:r>
              <a:rPr lang="en-GB" sz="4000" i="1" dirty="0"/>
              <a:t>method/function calls</a:t>
            </a:r>
            <a:endParaRPr lang="en-GB" dirty="0"/>
          </a:p>
          <a:p>
            <a:r>
              <a:rPr lang="en-GB" dirty="0"/>
              <a:t>When high-level languages are compiled, functions/methods and main routine generate separate blocks of low-level code, each at different locations in memory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2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32835"/>
          </a:xfrm>
        </p:spPr>
        <p:txBody>
          <a:bodyPr/>
          <a:lstStyle/>
          <a:p>
            <a:r>
              <a:rPr lang="en-IE" dirty="0" smtClean="0"/>
              <a:t>When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fact(1)</a:t>
            </a:r>
            <a:r>
              <a:rPr lang="en-IE" dirty="0" smtClean="0"/>
              <a:t> is executed, there is no further recursion and 1 is returned to previous call </a:t>
            </a:r>
            <a:r>
              <a:rPr lang="en-IE" dirty="0" err="1" smtClean="0"/>
              <a:t>i.e</a:t>
            </a:r>
            <a:r>
              <a:rPr lang="en-IE" dirty="0" smtClean="0"/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fact(2)</a:t>
            </a:r>
            <a:r>
              <a:rPr lang="en-IE" dirty="0" smtClean="0"/>
              <a:t> </a:t>
            </a:r>
          </a:p>
          <a:p>
            <a:r>
              <a:rPr lang="en-IE" dirty="0" smtClean="0"/>
              <a:t>one frame is removed from stack: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10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2625071" y="2636912"/>
            <a:ext cx="7522" cy="3411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25071" y="5980799"/>
            <a:ext cx="2885746" cy="2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316343" y="2636912"/>
            <a:ext cx="60390" cy="3355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40567" y="5472522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main()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3110372" y="4861464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fact(5)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3082697" y="3617147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fact(3)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3082697" y="4230829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fact(4)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3082697" y="2990653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fact(2)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2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32835"/>
          </a:xfrm>
        </p:spPr>
        <p:txBody>
          <a:bodyPr/>
          <a:lstStyle/>
          <a:p>
            <a:r>
              <a:rPr lang="en-IE" dirty="0" smtClean="0"/>
              <a:t>Then 2* 1 is returned to previous call </a:t>
            </a:r>
            <a:r>
              <a:rPr lang="en-IE" dirty="0" err="1" smtClean="0"/>
              <a:t>i.e</a:t>
            </a:r>
            <a:r>
              <a:rPr lang="en-IE" dirty="0" smtClean="0"/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fact(3)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11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632593" y="2136754"/>
            <a:ext cx="30578" cy="3911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25071" y="5980799"/>
            <a:ext cx="2885746" cy="2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511238" y="2030499"/>
            <a:ext cx="46856" cy="3911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40567" y="5472522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main()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3110372" y="4861464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fact(5)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3082697" y="3617147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fact(3)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3082697" y="4230829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fact(4)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33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32835"/>
          </a:xfrm>
        </p:spPr>
        <p:txBody>
          <a:bodyPr/>
          <a:lstStyle/>
          <a:p>
            <a:r>
              <a:rPr lang="en-IE" dirty="0" smtClean="0"/>
              <a:t>As each method calls and returns, frames are removed from stack until just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IE" dirty="0" smtClean="0"/>
              <a:t>is left – 120 will have been returned as value of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fact(5)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IE" dirty="0" smtClean="0"/>
              <a:t>will continue to execute – statement after call to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E" dirty="0" smtClean="0"/>
              <a:t>is next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12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2625071" y="3212976"/>
            <a:ext cx="7522" cy="283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25071" y="5980799"/>
            <a:ext cx="2885746" cy="2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510817" y="3212976"/>
            <a:ext cx="421" cy="2729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40567" y="5472522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main()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777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/>
          <a:lstStyle/>
          <a:p>
            <a:r>
              <a:rPr lang="en-IE" dirty="0" smtClean="0"/>
              <a:t>JVM (Java Virtual Machine) maintains a run-time stack where it saves information in the form of an </a:t>
            </a:r>
            <a:r>
              <a:rPr lang="en-IE" i="1" dirty="0" smtClean="0"/>
              <a:t>activation frame</a:t>
            </a:r>
          </a:p>
          <a:p>
            <a:r>
              <a:rPr lang="en-IE" i="1" dirty="0" smtClean="0"/>
              <a:t>Activation frame </a:t>
            </a:r>
            <a:r>
              <a:rPr lang="en-IE" dirty="0" smtClean="0"/>
              <a:t>has storage for:</a:t>
            </a:r>
          </a:p>
          <a:p>
            <a:pPr lvl="1"/>
            <a:r>
              <a:rPr lang="en-IE" dirty="0" smtClean="0"/>
              <a:t>Method arguments</a:t>
            </a:r>
          </a:p>
          <a:p>
            <a:pPr lvl="1"/>
            <a:r>
              <a:rPr lang="en-IE" dirty="0" smtClean="0"/>
              <a:t>Local variables</a:t>
            </a:r>
          </a:p>
          <a:p>
            <a:pPr lvl="1"/>
            <a:r>
              <a:rPr lang="en-IE" dirty="0" smtClean="0"/>
              <a:t>Return address of the instruction that called the method</a:t>
            </a:r>
          </a:p>
          <a:p>
            <a:r>
              <a:rPr lang="en-IE" dirty="0" smtClean="0"/>
              <a:t>Whenever a method is called, java pushes a new activation frame onto the run-time stack</a:t>
            </a:r>
          </a:p>
          <a:p>
            <a:pPr lvl="1"/>
            <a:endParaRPr lang="en-I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8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stack trace in </a:t>
            </a:r>
            <a:r>
              <a:rPr lang="en-GB" dirty="0" smtClean="0"/>
              <a:t>IntelliJ</a:t>
            </a:r>
          </a:p>
          <a:p>
            <a:endParaRPr lang="en-GB" dirty="0"/>
          </a:p>
          <a:p>
            <a:r>
              <a:rPr lang="en-GB" dirty="0" smtClean="0"/>
              <a:t>The call stack is visible while debugging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2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27FE-780C-4055-959F-DDE262026134}" type="slidenum">
              <a:rPr lang="en-US"/>
              <a:pPr/>
              <a:t>4</a:t>
            </a:fld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5546725"/>
          </a:xfrm>
        </p:spPr>
        <p:txBody>
          <a:bodyPr/>
          <a:lstStyle/>
          <a:p>
            <a:r>
              <a:rPr lang="en-GB"/>
              <a:t>A program (process) in memory</a:t>
            </a:r>
          </a:p>
          <a:p>
            <a:endParaRPr lang="en-GB"/>
          </a:p>
          <a:p>
            <a:endParaRPr lang="en-US"/>
          </a:p>
        </p:txBody>
      </p:sp>
      <p:pic>
        <p:nvPicPr>
          <p:cNvPr id="2324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2124075" y="1340768"/>
            <a:ext cx="5486400" cy="489654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4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539750"/>
            <a:ext cx="7759700" cy="5913586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 dirty="0" smtClean="0"/>
              <a:t>A recursive function to compute factorial is:-</a:t>
            </a:r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buFontTx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== 1 || n == 0)</a:t>
            </a:r>
          </a:p>
          <a:p>
            <a:pPr>
              <a:buFontTx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1;</a:t>
            </a:r>
          </a:p>
          <a:p>
            <a:pPr>
              <a:buFontTx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>
              <a:buFontTx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n * fact(n-1);</a:t>
            </a:r>
          </a:p>
          <a:p>
            <a:pPr>
              <a:buFontTx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733092-BDB2-4AB4-B68C-27ECE36D554D}" type="slidenum">
              <a:rPr lang="en-US" sz="1400"/>
              <a:pPr/>
              <a:t>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17896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Consider run-time stack when fact method is called from main() as follows: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fact(5);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Initially on frame on run-time stack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7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2555776" y="2567037"/>
            <a:ext cx="10852" cy="2757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97206" y="5301208"/>
            <a:ext cx="2885746" cy="2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364088" y="2567037"/>
            <a:ext cx="72008" cy="2757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848" y="4581128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main()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06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After first call to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fact() </a:t>
            </a:r>
            <a:r>
              <a:rPr lang="en-IE" dirty="0" smtClean="0"/>
              <a:t>method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8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2555776" y="2567037"/>
            <a:ext cx="10852" cy="2757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97206" y="5301208"/>
            <a:ext cx="2885746" cy="2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364088" y="2567037"/>
            <a:ext cx="72008" cy="2757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848" y="4581128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main()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3148559" y="3863181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fact(5)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61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IE" dirty="0" smtClean="0"/>
              <a:t>After all recursive calls to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E" dirty="0" smtClean="0"/>
              <a:t>method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9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66628" y="1412776"/>
            <a:ext cx="30578" cy="3911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97206" y="5301208"/>
            <a:ext cx="2885746" cy="2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436096" y="1412776"/>
            <a:ext cx="46856" cy="3911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848" y="4581128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main()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3203848" y="4092734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fact(5)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3195092" y="2976822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fact(3)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3195092" y="3548028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fact(4)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3175983" y="2418866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fact(2)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3122271" y="1730900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fact(1)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55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327</Words>
  <Application>Microsoft Office PowerPoint</Application>
  <PresentationFormat>On-screen Show (4:3)</PresentationFormat>
  <Paragraphs>73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Times New Roman</vt:lpstr>
      <vt:lpstr>Default Design</vt:lpstr>
      <vt:lpstr>Run-time stack for factorial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Queue</dc:title>
  <dc:creator>itt</dc:creator>
  <cp:lastModifiedBy>Cathryn Casey</cp:lastModifiedBy>
  <cp:revision>25</cp:revision>
  <cp:lastPrinted>2018-10-02T13:47:04Z</cp:lastPrinted>
  <dcterms:created xsi:type="dcterms:W3CDTF">2005-01-18T10:49:54Z</dcterms:created>
  <dcterms:modified xsi:type="dcterms:W3CDTF">2018-10-02T13:48:30Z</dcterms:modified>
</cp:coreProperties>
</file>