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7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8015-BE9A-4D13-9345-BA5E5A49A877}" type="datetimeFigureOut">
              <a:rPr lang="en-US" smtClean="0"/>
              <a:t>11/14/2012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74B9-ED33-4D7C-BAB6-88227674E50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JAX-WS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Implementing the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Because the SEI is a standard Java interface, the class that implements it is a standard Java class.</a:t>
            </a:r>
          </a:p>
          <a:p>
            <a:r>
              <a:rPr lang="en-IE" dirty="0" smtClean="0"/>
              <a:t>If you start with a Java class you must modify it to implement the interface.</a:t>
            </a:r>
          </a:p>
          <a:p>
            <a:r>
              <a:rPr lang="en-IE" dirty="0" smtClean="0"/>
              <a:t>If you start with the SEI, the implementation class implements the SEI.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E" dirty="0" smtClean="0"/>
              <a:t>package </a:t>
            </a:r>
            <a:r>
              <a:rPr lang="en-IE" dirty="0" err="1" smtClean="0"/>
              <a:t>com.fusesource.demo</a:t>
            </a:r>
            <a:r>
              <a:rPr lang="en-IE" dirty="0" smtClean="0"/>
              <a:t>;</a:t>
            </a:r>
          </a:p>
          <a:p>
            <a:pPr>
              <a:buNone/>
            </a:pPr>
            <a:r>
              <a:rPr lang="en-IE" dirty="0" smtClean="0"/>
              <a:t> import </a:t>
            </a:r>
            <a:r>
              <a:rPr lang="en-IE" dirty="0" err="1" smtClean="0"/>
              <a:t>java.util</a:t>
            </a:r>
            <a:r>
              <a:rPr lang="en-IE" dirty="0" smtClean="0"/>
              <a:t>.*; </a:t>
            </a:r>
          </a:p>
          <a:p>
            <a:pPr>
              <a:buNone/>
            </a:pPr>
            <a:r>
              <a:rPr lang="en-IE" dirty="0" smtClean="0"/>
              <a:t>public class </a:t>
            </a:r>
            <a:r>
              <a:rPr lang="en-IE" dirty="0" err="1" smtClean="0"/>
              <a:t>stockQuoteReporter</a:t>
            </a:r>
            <a:r>
              <a:rPr lang="en-IE" dirty="0" smtClean="0"/>
              <a:t> implements </a:t>
            </a:r>
            <a:r>
              <a:rPr lang="en-IE" dirty="0" err="1" smtClean="0"/>
              <a:t>quoteReporter</a:t>
            </a:r>
            <a:r>
              <a:rPr lang="en-IE" dirty="0" smtClean="0"/>
              <a:t> </a:t>
            </a:r>
          </a:p>
          <a:p>
            <a:pPr>
              <a:buNone/>
            </a:pPr>
            <a:r>
              <a:rPr lang="en-IE" dirty="0" smtClean="0"/>
              <a:t>{ ... </a:t>
            </a:r>
          </a:p>
          <a:p>
            <a:pPr>
              <a:buNone/>
            </a:pPr>
            <a:r>
              <a:rPr lang="en-IE" dirty="0" smtClean="0"/>
              <a:t>public Quote </a:t>
            </a:r>
            <a:r>
              <a:rPr lang="en-IE" dirty="0" err="1" smtClean="0"/>
              <a:t>getQuote</a:t>
            </a:r>
            <a:r>
              <a:rPr lang="en-IE" dirty="0" smtClean="0"/>
              <a:t>(String ticker)</a:t>
            </a:r>
          </a:p>
          <a:p>
            <a:pPr>
              <a:buNone/>
            </a:pPr>
            <a:r>
              <a:rPr lang="en-IE" dirty="0" smtClean="0"/>
              <a:t> { </a:t>
            </a:r>
          </a:p>
          <a:p>
            <a:pPr>
              <a:buNone/>
            </a:pPr>
            <a:r>
              <a:rPr lang="en-IE" dirty="0" smtClean="0"/>
              <a:t>Quote </a:t>
            </a:r>
            <a:r>
              <a:rPr lang="en-IE" dirty="0" err="1" smtClean="0"/>
              <a:t>retVal</a:t>
            </a:r>
            <a:r>
              <a:rPr lang="en-IE" dirty="0" smtClean="0"/>
              <a:t> = new Quote(); </a:t>
            </a:r>
          </a:p>
          <a:p>
            <a:pPr>
              <a:buNone/>
            </a:pPr>
            <a:r>
              <a:rPr lang="en-IE" dirty="0" err="1" smtClean="0"/>
              <a:t>retVal.setID</a:t>
            </a:r>
            <a:r>
              <a:rPr lang="en-IE" dirty="0" smtClean="0"/>
              <a:t>(ticker); </a:t>
            </a:r>
          </a:p>
          <a:p>
            <a:pPr>
              <a:buNone/>
            </a:pPr>
            <a:r>
              <a:rPr lang="en-IE" dirty="0" err="1" smtClean="0"/>
              <a:t>retVal.setVal</a:t>
            </a:r>
            <a:r>
              <a:rPr lang="en-IE" dirty="0" smtClean="0"/>
              <a:t>(</a:t>
            </a:r>
            <a:r>
              <a:rPr lang="en-IE" dirty="0" err="1" smtClean="0"/>
              <a:t>Board.check</a:t>
            </a:r>
            <a:r>
              <a:rPr lang="en-IE" dirty="0" smtClean="0"/>
              <a:t>(ticker));</a:t>
            </a:r>
            <a:endParaRPr lang="en-IE" baseline="30000" dirty="0"/>
          </a:p>
          <a:p>
            <a:pPr>
              <a:buNone/>
            </a:pPr>
            <a:r>
              <a:rPr lang="en-IE" dirty="0" smtClean="0"/>
              <a:t>Date </a:t>
            </a:r>
            <a:r>
              <a:rPr lang="en-IE" dirty="0" err="1" smtClean="0"/>
              <a:t>retDate</a:t>
            </a:r>
            <a:r>
              <a:rPr lang="en-IE" dirty="0" smtClean="0"/>
              <a:t> = new Date(); </a:t>
            </a:r>
            <a:r>
              <a:rPr lang="en-IE" dirty="0" err="1" smtClean="0"/>
              <a:t>retVal.setTime</a:t>
            </a:r>
            <a:r>
              <a:rPr lang="en-IE" dirty="0" smtClean="0"/>
              <a:t>(</a:t>
            </a:r>
            <a:r>
              <a:rPr lang="en-IE" dirty="0" err="1" smtClean="0"/>
              <a:t>retDate.toString</a:t>
            </a:r>
            <a:r>
              <a:rPr lang="en-IE" dirty="0" smtClean="0"/>
              <a:t>()); </a:t>
            </a:r>
          </a:p>
          <a:p>
            <a:pPr>
              <a:buNone/>
            </a:pPr>
            <a:r>
              <a:rPr lang="en-IE" dirty="0" smtClean="0"/>
              <a:t>return(</a:t>
            </a:r>
            <a:r>
              <a:rPr lang="en-IE" dirty="0" err="1" smtClean="0"/>
              <a:t>retVal</a:t>
            </a:r>
            <a:r>
              <a:rPr lang="en-IE" dirty="0" smtClean="0"/>
              <a:t>); </a:t>
            </a:r>
          </a:p>
          <a:p>
            <a:pPr>
              <a:buNone/>
            </a:pPr>
            <a:r>
              <a:rPr lang="en-IE" dirty="0" smtClean="0"/>
              <a:t>} }</a:t>
            </a:r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Annotating the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JAX-WS relies on the annotation feature of Java 5.</a:t>
            </a:r>
          </a:p>
          <a:p>
            <a:r>
              <a:rPr lang="en-IE" dirty="0" smtClean="0"/>
              <a:t>The JAX-WS annotations specify the metadata used to map the SEI to a fully specified service definition.</a:t>
            </a:r>
          </a:p>
          <a:p>
            <a:r>
              <a:rPr lang="en-IE" dirty="0" smtClean="0"/>
              <a:t>Among the information provided in the annotations are the following:</a:t>
            </a:r>
          </a:p>
          <a:p>
            <a:pPr lvl="1"/>
            <a:r>
              <a:rPr lang="en-IE" dirty="0" smtClean="0"/>
              <a:t>The target namespace for the service.</a:t>
            </a:r>
          </a:p>
          <a:p>
            <a:pPr lvl="1"/>
            <a:r>
              <a:rPr lang="en-IE" dirty="0" smtClean="0"/>
              <a:t>The name of the class used to hold the request message</a:t>
            </a:r>
          </a:p>
          <a:p>
            <a:pPr lvl="1"/>
            <a:r>
              <a:rPr lang="en-IE" dirty="0" smtClean="0"/>
              <a:t>The name of the class used to hold the response message</a:t>
            </a:r>
          </a:p>
          <a:p>
            <a:pPr lvl="1"/>
            <a:r>
              <a:rPr lang="en-IE" dirty="0" smtClean="0"/>
              <a:t>If an operation is a one way operation</a:t>
            </a:r>
          </a:p>
          <a:p>
            <a:pPr lvl="1"/>
            <a:r>
              <a:rPr lang="en-IE" dirty="0" smtClean="0"/>
              <a:t>The binding style the service uses</a:t>
            </a:r>
          </a:p>
          <a:p>
            <a:pPr lvl="1"/>
            <a:r>
              <a:rPr lang="en-IE" dirty="0" smtClean="0"/>
              <a:t>The name of the class used for any custom exceptions</a:t>
            </a:r>
          </a:p>
          <a:p>
            <a:pPr lvl="1"/>
            <a:r>
              <a:rPr lang="en-IE" dirty="0" smtClean="0"/>
              <a:t>The namespaces under which the types used by the service are defined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Required Annotations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order to create a service from Java code you are only required to add one annotation to your code.</a:t>
            </a:r>
          </a:p>
          <a:p>
            <a:r>
              <a:rPr lang="en-IE" dirty="0" smtClean="0"/>
              <a:t>You must add the @</a:t>
            </a:r>
            <a:r>
              <a:rPr lang="en-IE" dirty="0" err="1" smtClean="0"/>
              <a:t>WebService</a:t>
            </a:r>
            <a:r>
              <a:rPr lang="en-IE" dirty="0" smtClean="0"/>
              <a:t> annotation on both the SEI and the implementation class.</a:t>
            </a:r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The @</a:t>
            </a:r>
            <a:r>
              <a:rPr lang="en-IE" b="1" dirty="0" err="1" smtClean="0"/>
              <a:t>WebService</a:t>
            </a:r>
            <a:r>
              <a:rPr lang="en-IE" b="1" dirty="0" smtClean="0"/>
              <a:t> annotation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@</a:t>
            </a:r>
            <a:r>
              <a:rPr lang="en-IE" dirty="0" err="1" smtClean="0"/>
              <a:t>WebService</a:t>
            </a:r>
            <a:r>
              <a:rPr lang="en-IE" dirty="0" smtClean="0"/>
              <a:t> annotation is defined by the </a:t>
            </a:r>
            <a:r>
              <a:rPr lang="en-IE" dirty="0" err="1" smtClean="0"/>
              <a:t>javax.jws.WebService</a:t>
            </a:r>
            <a:r>
              <a:rPr lang="en-IE" dirty="0" smtClean="0"/>
              <a:t> interface and it is placed on an interface or a class that is intended to be used as a service.</a:t>
            </a:r>
          </a:p>
          <a:p>
            <a:r>
              <a:rPr lang="en-IE" dirty="0" smtClean="0"/>
              <a:t>@</a:t>
            </a:r>
            <a:r>
              <a:rPr lang="en-IE" dirty="0" err="1" smtClean="0"/>
              <a:t>WebService</a:t>
            </a:r>
            <a:r>
              <a:rPr lang="en-IE" dirty="0" smtClean="0"/>
              <a:t> has the properties such as the name of the service interface, the name of the published service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E" dirty="0" smtClean="0"/>
              <a:t>package </a:t>
            </a:r>
            <a:r>
              <a:rPr lang="en-IE" dirty="0" err="1" smtClean="0"/>
              <a:t>com.fusesource.demo</a:t>
            </a:r>
            <a:r>
              <a:rPr lang="en-IE" dirty="0" smtClean="0"/>
              <a:t>; </a:t>
            </a:r>
          </a:p>
          <a:p>
            <a:pPr>
              <a:buNone/>
            </a:pPr>
            <a:r>
              <a:rPr lang="en-IE" dirty="0" smtClean="0"/>
              <a:t>import javax.jws.*;</a:t>
            </a:r>
          </a:p>
          <a:p>
            <a:pPr>
              <a:buNone/>
            </a:pPr>
            <a:r>
              <a:rPr lang="en-IE" dirty="0" smtClean="0"/>
              <a:t>@</a:t>
            </a:r>
            <a:r>
              <a:rPr lang="en-IE" dirty="0" err="1" smtClean="0"/>
              <a:t>WebService</a:t>
            </a:r>
            <a:r>
              <a:rPr lang="en-IE" dirty="0" smtClean="0"/>
              <a:t>(name="</a:t>
            </a:r>
            <a:r>
              <a:rPr lang="en-IE" dirty="0" err="1" smtClean="0"/>
              <a:t>quoteUpdater</a:t>
            </a:r>
            <a:r>
              <a:rPr lang="en-IE" dirty="0" smtClean="0"/>
              <a:t>", </a:t>
            </a:r>
            <a:r>
              <a:rPr lang="en-IE" dirty="0" err="1" smtClean="0"/>
              <a:t>targetNamespace</a:t>
            </a:r>
            <a:r>
              <a:rPr lang="en-IE" dirty="0" smtClean="0"/>
              <a:t>="http:\\demos.fusesource.com", </a:t>
            </a:r>
            <a:r>
              <a:rPr lang="en-IE" dirty="0" err="1" smtClean="0"/>
              <a:t>serviceName</a:t>
            </a:r>
            <a:r>
              <a:rPr lang="en-IE" dirty="0" smtClean="0"/>
              <a:t>="</a:t>
            </a:r>
            <a:r>
              <a:rPr lang="en-IE" dirty="0" err="1" smtClean="0"/>
              <a:t>updateQuoteService</a:t>
            </a:r>
            <a:r>
              <a:rPr lang="en-IE" dirty="0" smtClean="0"/>
              <a:t>", </a:t>
            </a:r>
            <a:r>
              <a:rPr lang="en-IE" dirty="0" err="1" smtClean="0"/>
              <a:t>wsdlLocation</a:t>
            </a:r>
            <a:r>
              <a:rPr lang="en-IE" dirty="0" smtClean="0"/>
              <a:t>="http:\\</a:t>
            </a:r>
            <a:r>
              <a:rPr lang="en-IE" dirty="0" err="1" smtClean="0"/>
              <a:t>demos.fusesource.com</a:t>
            </a:r>
            <a:r>
              <a:rPr lang="en-IE" dirty="0" smtClean="0"/>
              <a:t>\</a:t>
            </a:r>
            <a:r>
              <a:rPr lang="en-IE" dirty="0" err="1" smtClean="0"/>
              <a:t>quoteExampleService?wsdl</a:t>
            </a:r>
            <a:r>
              <a:rPr lang="en-IE" dirty="0" smtClean="0"/>
              <a:t>", </a:t>
            </a:r>
            <a:r>
              <a:rPr lang="en-IE" dirty="0" err="1" smtClean="0"/>
              <a:t>portName</a:t>
            </a:r>
            <a:r>
              <a:rPr lang="en-IE" dirty="0" smtClean="0"/>
              <a:t>="</a:t>
            </a:r>
            <a:r>
              <a:rPr lang="en-IE" dirty="0" err="1" smtClean="0"/>
              <a:t>updateQuotePort</a:t>
            </a:r>
            <a:r>
              <a:rPr lang="en-IE" dirty="0" smtClean="0"/>
              <a:t>")</a:t>
            </a:r>
          </a:p>
          <a:p>
            <a:pPr>
              <a:buNone/>
            </a:pPr>
            <a:r>
              <a:rPr lang="en-IE" dirty="0" smtClean="0"/>
              <a:t>public interface </a:t>
            </a:r>
            <a:r>
              <a:rPr lang="en-IE" dirty="0" err="1" smtClean="0"/>
              <a:t>quoteReporter</a:t>
            </a:r>
            <a:r>
              <a:rPr lang="en-IE" dirty="0" smtClean="0"/>
              <a:t> {</a:t>
            </a:r>
          </a:p>
          <a:p>
            <a:pPr>
              <a:buNone/>
            </a:pPr>
            <a:r>
              <a:rPr lang="en-IE" dirty="0" smtClean="0"/>
              <a:t> public Quote </a:t>
            </a:r>
            <a:r>
              <a:rPr lang="en-IE" dirty="0" err="1" smtClean="0"/>
              <a:t>getQuote</a:t>
            </a:r>
            <a:r>
              <a:rPr lang="en-IE" dirty="0" smtClean="0"/>
              <a:t>(String ticker);</a:t>
            </a:r>
          </a:p>
          <a:p>
            <a:pPr>
              <a:buNone/>
            </a:pPr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@</a:t>
            </a:r>
            <a:r>
              <a:rPr lang="en-IE" dirty="0" err="1" smtClean="0"/>
              <a:t>WebService</a:t>
            </a:r>
            <a:r>
              <a:rPr lang="en-IE" dirty="0" smtClean="0"/>
              <a:t> annotation does the following: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Specifies that the value of the name attribute of the </a:t>
            </a:r>
            <a:r>
              <a:rPr lang="en-IE" dirty="0" err="1" smtClean="0"/>
              <a:t>wsdl:portType</a:t>
            </a:r>
            <a:r>
              <a:rPr lang="en-IE" dirty="0" smtClean="0"/>
              <a:t> element defining the service interface is </a:t>
            </a:r>
            <a:r>
              <a:rPr lang="en-IE" dirty="0" err="1" smtClean="0"/>
              <a:t>quoteUpdater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Specifies that the target namespace of the service is http:\\demos.fusesource.com.</a:t>
            </a:r>
          </a:p>
          <a:p>
            <a:r>
              <a:rPr lang="en-IE" dirty="0" smtClean="0"/>
              <a:t>Specifies that the value of the name of the </a:t>
            </a:r>
            <a:r>
              <a:rPr lang="en-IE" dirty="0" err="1" smtClean="0"/>
              <a:t>wsdl:service</a:t>
            </a:r>
            <a:r>
              <a:rPr lang="en-IE" dirty="0" smtClean="0"/>
              <a:t> element defining the published service is </a:t>
            </a:r>
            <a:r>
              <a:rPr lang="en-IE" dirty="0" err="1" smtClean="0"/>
              <a:t>updateQuoteService</a:t>
            </a:r>
            <a:r>
              <a:rPr lang="en-IE" dirty="0" smtClean="0"/>
              <a:t>.</a:t>
            </a:r>
          </a:p>
          <a:p>
            <a:r>
              <a:rPr lang="en-IE" dirty="0" smtClean="0"/>
              <a:t>Specifies that the service will publish its WSDL contract at http:\\</a:t>
            </a:r>
            <a:r>
              <a:rPr lang="en-IE" dirty="0" err="1" smtClean="0"/>
              <a:t>demos.fusesource.com</a:t>
            </a:r>
            <a:r>
              <a:rPr lang="en-IE" dirty="0" smtClean="0"/>
              <a:t>\</a:t>
            </a:r>
            <a:r>
              <a:rPr lang="en-IE" dirty="0" err="1" smtClean="0"/>
              <a:t>quoteExampleService?wsdl</a:t>
            </a:r>
            <a:r>
              <a:rPr lang="en-IE" dirty="0" smtClean="0"/>
              <a:t>.</a:t>
            </a:r>
          </a:p>
          <a:p>
            <a:r>
              <a:rPr lang="en-IE" dirty="0" smtClean="0"/>
              <a:t>Specifies that the value of the name attribute of the </a:t>
            </a:r>
            <a:r>
              <a:rPr lang="en-IE" dirty="0" err="1" smtClean="0"/>
              <a:t>wsdl:port</a:t>
            </a:r>
            <a:r>
              <a:rPr lang="en-IE" dirty="0" smtClean="0"/>
              <a:t> element defining the endpoint exposing the service is </a:t>
            </a:r>
            <a:r>
              <a:rPr lang="en-IE" dirty="0" err="1" smtClean="0"/>
              <a:t>updateQuotePort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>Annotating the service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 addition to annotating the SEI with the @</a:t>
            </a:r>
            <a:r>
              <a:rPr lang="en-IE" dirty="0" err="1" smtClean="0"/>
              <a:t>WebService</a:t>
            </a:r>
            <a:r>
              <a:rPr lang="en-IE" dirty="0" smtClean="0"/>
              <a:t> annotation, you also must annotate the service implementation class with the @</a:t>
            </a:r>
            <a:r>
              <a:rPr lang="en-IE" dirty="0" err="1" smtClean="0"/>
              <a:t>WebService</a:t>
            </a:r>
            <a:r>
              <a:rPr lang="en-IE" dirty="0" smtClean="0"/>
              <a:t> annotation.</a:t>
            </a:r>
          </a:p>
          <a:p>
            <a:r>
              <a:rPr lang="en-IE" dirty="0" smtClean="0"/>
              <a:t>When adding the annotation to the service implementation class you only need to specify the </a:t>
            </a:r>
            <a:r>
              <a:rPr lang="en-IE" dirty="0" err="1" smtClean="0"/>
              <a:t>endpointInterface</a:t>
            </a:r>
            <a:r>
              <a:rPr lang="en-IE" dirty="0" smtClean="0"/>
              <a:t> property.</a:t>
            </a:r>
          </a:p>
          <a:p>
            <a:r>
              <a:rPr lang="en-IE" dirty="0" smtClean="0"/>
              <a:t>As shown below the property must be set to the full name of the SEI.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dirty="0" smtClean="0"/>
              <a:t>package </a:t>
            </a:r>
            <a:r>
              <a:rPr lang="en-IE" dirty="0" err="1" smtClean="0"/>
              <a:t>org.eric.demo</a:t>
            </a:r>
            <a:r>
              <a:rPr lang="en-IE" dirty="0" smtClean="0"/>
              <a:t>;</a:t>
            </a:r>
          </a:p>
          <a:p>
            <a:pPr>
              <a:buNone/>
            </a:pPr>
            <a:r>
              <a:rPr lang="en-IE" dirty="0" smtClean="0"/>
              <a:t>import javax.jws.*;</a:t>
            </a:r>
          </a:p>
          <a:p>
            <a:pPr>
              <a:buNone/>
            </a:pPr>
            <a:r>
              <a:rPr lang="en-IE" dirty="0" smtClean="0"/>
              <a:t>@</a:t>
            </a:r>
            <a:r>
              <a:rPr lang="en-IE" dirty="0" err="1" smtClean="0"/>
              <a:t>WebService</a:t>
            </a:r>
            <a:r>
              <a:rPr lang="en-IE" dirty="0" smtClean="0"/>
              <a:t>(</a:t>
            </a:r>
            <a:r>
              <a:rPr lang="en-IE" dirty="0" err="1" smtClean="0"/>
              <a:t>endpointInterface</a:t>
            </a:r>
            <a:r>
              <a:rPr lang="en-IE" dirty="0" smtClean="0"/>
              <a:t>="</a:t>
            </a:r>
            <a:r>
              <a:rPr lang="en-IE" dirty="0" err="1" smtClean="0"/>
              <a:t>com.fusesource.demo.quoteReporter</a:t>
            </a:r>
            <a:r>
              <a:rPr lang="en-IE" dirty="0" smtClean="0"/>
              <a:t>")</a:t>
            </a:r>
          </a:p>
          <a:p>
            <a:pPr>
              <a:buNone/>
            </a:pPr>
            <a:r>
              <a:rPr lang="en-IE" dirty="0" smtClean="0"/>
              <a:t>public class </a:t>
            </a:r>
            <a:r>
              <a:rPr lang="en-IE" dirty="0" err="1" smtClean="0"/>
              <a:t>stockQuoteReporter</a:t>
            </a:r>
            <a:r>
              <a:rPr lang="en-IE" dirty="0" smtClean="0"/>
              <a:t> implements </a:t>
            </a:r>
            <a:r>
              <a:rPr lang="en-IE" dirty="0" err="1" smtClean="0"/>
              <a:t>quoteReporter</a:t>
            </a:r>
            <a:r>
              <a:rPr lang="en-IE" dirty="0" smtClean="0"/>
              <a:t> </a:t>
            </a:r>
          </a:p>
          <a:p>
            <a:pPr>
              <a:buNone/>
            </a:pPr>
            <a:r>
              <a:rPr lang="en-IE" dirty="0" smtClean="0"/>
              <a:t>{</a:t>
            </a:r>
          </a:p>
          <a:p>
            <a:pPr>
              <a:buNone/>
            </a:pPr>
            <a:r>
              <a:rPr lang="en-IE" dirty="0" smtClean="0"/>
              <a:t>public Quote </a:t>
            </a:r>
            <a:r>
              <a:rPr lang="en-IE" dirty="0" err="1" smtClean="0"/>
              <a:t>getQuote</a:t>
            </a:r>
            <a:r>
              <a:rPr lang="en-IE" dirty="0" smtClean="0"/>
              <a:t>(String ticker) { ... } </a:t>
            </a:r>
          </a:p>
          <a:p>
            <a:pPr>
              <a:buNone/>
            </a:pPr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Optional Annotations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While the @</a:t>
            </a:r>
            <a:r>
              <a:rPr lang="en-IE" dirty="0" err="1" smtClean="0"/>
              <a:t>WebService</a:t>
            </a:r>
            <a:r>
              <a:rPr lang="en-IE" dirty="0" smtClean="0"/>
              <a:t> annotation is sufficient for service enabling a Java interface or a Java class, it does not fully describe how the service will be exposed as a service provider.</a:t>
            </a:r>
          </a:p>
          <a:p>
            <a:r>
              <a:rPr lang="en-IE" dirty="0" smtClean="0"/>
              <a:t>The JAX-WS programming model uses a number of optional annotations for adding details about your service, such as the binding it uses, to the Java code.</a:t>
            </a:r>
          </a:p>
          <a:p>
            <a:r>
              <a:rPr lang="en-IE" dirty="0" smtClean="0"/>
              <a:t>You add these annotations to the service's SEI.</a:t>
            </a:r>
          </a:p>
          <a:p>
            <a:pPr lvl="1"/>
            <a:r>
              <a:rPr lang="en-IE" dirty="0" smtClean="0"/>
              <a:t>Examples include @</a:t>
            </a:r>
            <a:r>
              <a:rPr lang="en-IE" dirty="0" err="1" smtClean="0"/>
              <a:t>SOAPBinding</a:t>
            </a:r>
            <a:r>
              <a:rPr lang="en-IE" dirty="0" smtClean="0"/>
              <a:t>, @</a:t>
            </a:r>
            <a:r>
              <a:rPr lang="en-IE" dirty="0" err="1" smtClean="0"/>
              <a:t>WebMethod</a:t>
            </a:r>
            <a:r>
              <a:rPr lang="en-IE" dirty="0" smtClean="0"/>
              <a:t>, @</a:t>
            </a:r>
            <a:r>
              <a:rPr lang="en-IE" dirty="0" err="1" smtClean="0"/>
              <a:t>RequestWrapper</a:t>
            </a:r>
            <a:r>
              <a:rPr lang="en-IE" dirty="0" smtClean="0"/>
              <a:t>, @</a:t>
            </a:r>
            <a:r>
              <a:rPr lang="en-IE" dirty="0" err="1" smtClean="0"/>
              <a:t>ResponseWrapper</a:t>
            </a:r>
            <a:r>
              <a:rPr lang="en-IE" dirty="0" smtClean="0"/>
              <a:t>, @</a:t>
            </a:r>
            <a:r>
              <a:rPr lang="en-IE" dirty="0" err="1" smtClean="0"/>
              <a:t>WebFault</a:t>
            </a:r>
            <a:r>
              <a:rPr lang="en-IE" dirty="0" smtClean="0"/>
              <a:t>, @</a:t>
            </a:r>
            <a:r>
              <a:rPr lang="en-IE" dirty="0" err="1" smtClean="0"/>
              <a:t>WebParam</a:t>
            </a:r>
            <a:r>
              <a:rPr lang="en-IE" dirty="0" smtClean="0"/>
              <a:t>, @</a:t>
            </a:r>
            <a:r>
              <a:rPr lang="en-IE" dirty="0" err="1" smtClean="0"/>
              <a:t>WebResult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JAX-WS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The JAX-WS APIs let you bypass the WSDL contract when developing services.</a:t>
            </a:r>
          </a:p>
          <a:p>
            <a:r>
              <a:rPr lang="en-IE" dirty="0" smtClean="0"/>
              <a:t>You can start developing your services from a piece of Java code.</a:t>
            </a:r>
          </a:p>
          <a:p>
            <a:r>
              <a:rPr lang="en-IE" dirty="0" smtClean="0"/>
              <a:t>The code might be a class, or classes, from a legacy application that is being upgraded.</a:t>
            </a:r>
          </a:p>
          <a:p>
            <a:r>
              <a:rPr lang="en-IE" dirty="0" smtClean="0"/>
              <a:t>It can also be a class that is currently used as part of a non-distributed application and it implements features that you want to use in a distributed manner.</a:t>
            </a:r>
          </a:p>
          <a:p>
            <a:r>
              <a:rPr lang="en-IE" dirty="0" smtClean="0"/>
              <a:t>You annotate the Java code and generate a WSDL document from the annotated code.</a:t>
            </a:r>
          </a:p>
          <a:p>
            <a:r>
              <a:rPr lang="en-IE" dirty="0" smtClean="0"/>
              <a:t>If you do not want to work with WSDL at all, you can create the entire application without ever generating WSDL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Bottom-Up Service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There are many instances where you have Java code that already implements a set of functionality that you want to expose as part of a service oriented application.</a:t>
            </a:r>
          </a:p>
          <a:p>
            <a:r>
              <a:rPr lang="en-IE" dirty="0" smtClean="0"/>
              <a:t>You may also simply want to avoid using WSDL to define your interface.</a:t>
            </a:r>
          </a:p>
          <a:p>
            <a:r>
              <a:rPr lang="en-IE" dirty="0" smtClean="0"/>
              <a:t>Using JAX-WS annotations, you can add the information required to service enable a Java class</a:t>
            </a:r>
          </a:p>
          <a:p>
            <a:r>
              <a:rPr lang="en-IE" dirty="0" smtClean="0"/>
              <a:t>You can also create a </a:t>
            </a:r>
            <a:r>
              <a:rPr lang="en-IE" i="1" dirty="0" smtClean="0"/>
              <a:t>Service Endpoint Interface</a:t>
            </a:r>
            <a:r>
              <a:rPr lang="en-IE" dirty="0" smtClean="0"/>
              <a:t> (SEI) that can be used in place of a WSDL contract. </a:t>
            </a:r>
          </a:p>
          <a:p>
            <a:r>
              <a:rPr lang="en-IE" dirty="0" smtClean="0"/>
              <a:t>If you want </a:t>
            </a:r>
            <a:r>
              <a:rPr lang="en-IE" dirty="0" smtClean="0"/>
              <a:t>to develop from the </a:t>
            </a:r>
            <a:r>
              <a:rPr lang="en-IE" dirty="0" smtClean="0"/>
              <a:t>WSDL </a:t>
            </a:r>
            <a:r>
              <a:rPr lang="en-IE" dirty="0" smtClean="0"/>
              <a:t>contract you can do that too in most frameworks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To create a service starting from Java you must do the following: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a Service Endpoint Interface (SEI) that defines the methods you want to expose as a service.</a:t>
            </a:r>
          </a:p>
          <a:p>
            <a:r>
              <a:rPr lang="en-IE" dirty="0" smtClean="0"/>
              <a:t>Add the required annotations to your code</a:t>
            </a:r>
          </a:p>
          <a:p>
            <a:r>
              <a:rPr lang="en-IE" dirty="0" smtClean="0"/>
              <a:t>Generate the WSDL contract for your service.</a:t>
            </a:r>
          </a:p>
          <a:p>
            <a:r>
              <a:rPr lang="en-IE" dirty="0" smtClean="0"/>
              <a:t>Publish the service as a service provider.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Creating the SEI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</a:t>
            </a:r>
            <a:r>
              <a:rPr lang="en-IE" i="1" dirty="0" smtClean="0"/>
              <a:t>service endpoint interface</a:t>
            </a:r>
            <a:r>
              <a:rPr lang="en-IE" dirty="0" smtClean="0"/>
              <a:t> (SEI) is the piece of Java code that is shared between a service implementation and the consumers that make requests on that service.</a:t>
            </a:r>
          </a:p>
          <a:p>
            <a:r>
              <a:rPr lang="en-IE" dirty="0" smtClean="0"/>
              <a:t>The SEI defines the methods implemented by the service and provides details about how the service will be exposed as an endpoint.</a:t>
            </a:r>
          </a:p>
          <a:p>
            <a:r>
              <a:rPr lang="en-IE" dirty="0" smtClean="0"/>
              <a:t>When starting with a WSDL contract, the SEI is generated by the code generators.</a:t>
            </a:r>
          </a:p>
          <a:p>
            <a:r>
              <a:rPr lang="en-IE" dirty="0" smtClean="0"/>
              <a:t>However, when starting from Java, it is the developer's responsibility to create the SEI.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Creating the SEI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There are two basic patterns for creating an SEI:</a:t>
            </a:r>
          </a:p>
          <a:p>
            <a:r>
              <a:rPr lang="en-IE" dirty="0" smtClean="0"/>
              <a:t>Green field development — In this pattern, you are developing a new service without any existing Java code or WSDL.</a:t>
            </a:r>
          </a:p>
          <a:p>
            <a:r>
              <a:rPr lang="en-IE" dirty="0" smtClean="0"/>
              <a:t>It is best to start by creating the SEI.</a:t>
            </a:r>
          </a:p>
          <a:p>
            <a:r>
              <a:rPr lang="en-IE" dirty="0" smtClean="0"/>
              <a:t>You can then distribute the SEI to any developers that are responsible for implementing the service providers and consumers that use the SEI.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Creating the SEI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Service enablement — In this pattern, you typically have an existing set of functionality that is implemented as a Java class, and you want to service enable it. This means that you must do two things:</a:t>
            </a:r>
          </a:p>
          <a:p>
            <a:pPr lvl="1"/>
            <a:r>
              <a:rPr lang="en-IE" dirty="0" smtClean="0"/>
              <a:t>Create an SEI that contains </a:t>
            </a:r>
            <a:r>
              <a:rPr lang="en-IE" b="1" dirty="0" smtClean="0"/>
              <a:t>only</a:t>
            </a:r>
            <a:r>
              <a:rPr lang="en-IE" dirty="0" smtClean="0"/>
              <a:t> the operations that are going to be exposed as part of the service.</a:t>
            </a:r>
          </a:p>
          <a:p>
            <a:pPr lvl="1"/>
            <a:r>
              <a:rPr lang="en-IE" dirty="0" smtClean="0"/>
              <a:t>Modify the existing Java class so that it implements the SEI.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Writing the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SEI is a standard Java interface.</a:t>
            </a:r>
          </a:p>
          <a:p>
            <a:r>
              <a:rPr lang="en-IE" dirty="0" smtClean="0"/>
              <a:t>It defines a set of methods that a class implements.</a:t>
            </a:r>
          </a:p>
          <a:p>
            <a:r>
              <a:rPr lang="en-IE" dirty="0" smtClean="0"/>
              <a:t>It can also define a number of member fields and constants to which the implementing class has access.</a:t>
            </a:r>
          </a:p>
          <a:p>
            <a:r>
              <a:rPr lang="en-IE" dirty="0" smtClean="0"/>
              <a:t>In the case of an SEI the methods defined are intended to be mapped to operations exposed by a service.</a:t>
            </a:r>
          </a:p>
          <a:p>
            <a:r>
              <a:rPr lang="en-IE" dirty="0" smtClean="0"/>
              <a:t>The SEI corresponds </a:t>
            </a:r>
            <a:r>
              <a:rPr lang="en-IE" dirty="0" smtClean="0"/>
              <a:t>to WSDL elements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 – Simple SEI for updating stock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package </a:t>
            </a:r>
            <a:r>
              <a:rPr lang="en-IE" dirty="0" err="1" smtClean="0"/>
              <a:t>com.fusesource.demo</a:t>
            </a:r>
            <a:r>
              <a:rPr lang="en-IE" dirty="0" smtClean="0"/>
              <a:t>; </a:t>
            </a:r>
          </a:p>
          <a:p>
            <a:pPr>
              <a:buNone/>
            </a:pPr>
            <a:r>
              <a:rPr lang="en-IE" dirty="0" smtClean="0"/>
              <a:t>public interface </a:t>
            </a:r>
            <a:r>
              <a:rPr lang="en-IE" dirty="0" err="1" smtClean="0"/>
              <a:t>quoteReporter</a:t>
            </a:r>
            <a:r>
              <a:rPr lang="en-IE" dirty="0" smtClean="0"/>
              <a:t> </a:t>
            </a:r>
          </a:p>
          <a:p>
            <a:pPr>
              <a:buNone/>
            </a:pPr>
            <a:r>
              <a:rPr lang="en-IE" dirty="0" smtClean="0"/>
              <a:t>{ </a:t>
            </a:r>
          </a:p>
          <a:p>
            <a:pPr>
              <a:buNone/>
            </a:pPr>
            <a:r>
              <a:rPr lang="en-IE" dirty="0" smtClean="0"/>
              <a:t>public Quote </a:t>
            </a:r>
            <a:r>
              <a:rPr lang="en-IE" dirty="0" err="1" smtClean="0"/>
              <a:t>getQuote</a:t>
            </a:r>
            <a:r>
              <a:rPr lang="en-IE" dirty="0" smtClean="0"/>
              <a:t>(String ticker); </a:t>
            </a:r>
          </a:p>
          <a:p>
            <a:pPr>
              <a:buNone/>
            </a:pPr>
            <a:r>
              <a:rPr lang="en-IE" dirty="0" smtClean="0"/>
              <a:t>}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1214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JAX-WS</vt:lpstr>
      <vt:lpstr>JAX-WS</vt:lpstr>
      <vt:lpstr>Bottom-Up Service Development</vt:lpstr>
      <vt:lpstr>To create a service starting from Java you must do the following:</vt:lpstr>
      <vt:lpstr>Creating the SEI</vt:lpstr>
      <vt:lpstr>Creating the SEI</vt:lpstr>
      <vt:lpstr>Creating the SEI</vt:lpstr>
      <vt:lpstr>Writing the Interface</vt:lpstr>
      <vt:lpstr>Example – Simple SEI for updating stock</vt:lpstr>
      <vt:lpstr>Implementing the interface</vt:lpstr>
      <vt:lpstr>Example</vt:lpstr>
      <vt:lpstr>Annotating the Code</vt:lpstr>
      <vt:lpstr>Required Annotations</vt:lpstr>
      <vt:lpstr>The @WebService annotation</vt:lpstr>
      <vt:lpstr>Example</vt:lpstr>
      <vt:lpstr>The @WebService annotation does the following: </vt:lpstr>
      <vt:lpstr>Annotating the service implementation</vt:lpstr>
      <vt:lpstr>Example</vt:lpstr>
      <vt:lpstr>Optional Annotations</vt:lpstr>
    </vt:vector>
  </TitlesOfParts>
  <Company>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JAX-WS</dc:title>
  <dc:creator>ITT</dc:creator>
  <cp:lastModifiedBy>Computer Services</cp:lastModifiedBy>
  <cp:revision>17</cp:revision>
  <dcterms:created xsi:type="dcterms:W3CDTF">2010-06-08T14:11:02Z</dcterms:created>
  <dcterms:modified xsi:type="dcterms:W3CDTF">2012-11-14T11:04:53Z</dcterms:modified>
</cp:coreProperties>
</file>