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0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81CD-EF06-4C44-A03E-935E9E1FE08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F7DC-A1A5-4D9C-820D-0FA148D29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14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81CD-EF06-4C44-A03E-935E9E1FE08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F7DC-A1A5-4D9C-820D-0FA148D29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6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81CD-EF06-4C44-A03E-935E9E1FE08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F7DC-A1A5-4D9C-820D-0FA148D29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3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81CD-EF06-4C44-A03E-935E9E1FE08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F7DC-A1A5-4D9C-820D-0FA148D29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44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81CD-EF06-4C44-A03E-935E9E1FE08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F7DC-A1A5-4D9C-820D-0FA148D29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17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81CD-EF06-4C44-A03E-935E9E1FE08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F7DC-A1A5-4D9C-820D-0FA148D29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8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81CD-EF06-4C44-A03E-935E9E1FE08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F7DC-A1A5-4D9C-820D-0FA148D29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8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81CD-EF06-4C44-A03E-935E9E1FE08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F7DC-A1A5-4D9C-820D-0FA148D29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44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81CD-EF06-4C44-A03E-935E9E1FE08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F7DC-A1A5-4D9C-820D-0FA148D29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37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81CD-EF06-4C44-A03E-935E9E1FE08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F7DC-A1A5-4D9C-820D-0FA148D29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15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81CD-EF06-4C44-A03E-935E9E1FE08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F7DC-A1A5-4D9C-820D-0FA148D29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18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C81CD-EF06-4C44-A03E-935E9E1FE08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BF7DC-A1A5-4D9C-820D-0FA148D29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1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ervices.io/patter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Principles of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36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Blue Green Deployment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Both of our applications are currently running, but only blue is getting the entire </a:t>
            </a:r>
            <a:r>
              <a:rPr lang="en-GB" dirty="0" smtClean="0"/>
              <a:t>traffic.</a:t>
            </a:r>
          </a:p>
          <a:p>
            <a:r>
              <a:rPr lang="en-GB" dirty="0" smtClean="0"/>
              <a:t>In </a:t>
            </a:r>
            <a:r>
              <a:rPr lang="en-GB" dirty="0"/>
              <a:t>the meantime, the green version goes through all necessary tests (integration, end-to-end, etc</a:t>
            </a:r>
            <a:r>
              <a:rPr lang="en-GB" dirty="0" smtClean="0"/>
              <a:t>.).</a:t>
            </a:r>
          </a:p>
          <a:p>
            <a:r>
              <a:rPr lang="en-GB" dirty="0" smtClean="0"/>
              <a:t>When </a:t>
            </a:r>
            <a:r>
              <a:rPr lang="en-GB" dirty="0"/>
              <a:t>we are satisfied that the new version is working properly, we can flip the switch and route the entire traffic to the green </a:t>
            </a:r>
            <a:r>
              <a:rPr lang="en-GB" dirty="0" smtClean="0"/>
              <a:t>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60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Canary Deployment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GB" dirty="0"/>
              <a:t>Canary is about deploying an application in small, incremental steps, and only to a small </a:t>
            </a:r>
            <a:r>
              <a:rPr lang="en-GB" dirty="0" smtClean="0"/>
              <a:t>group </a:t>
            </a:r>
            <a:r>
              <a:rPr lang="en-GB" dirty="0"/>
              <a:t>of </a:t>
            </a:r>
            <a:r>
              <a:rPr lang="en-GB" dirty="0" smtClean="0"/>
              <a:t>people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12" y="3352800"/>
            <a:ext cx="6603175" cy="33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5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Canary Deployment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want to verify whether the new version of the application is working correctly in our "production" </a:t>
            </a:r>
            <a:r>
              <a:rPr lang="en-GB" dirty="0" smtClean="0"/>
              <a:t>environment.</a:t>
            </a:r>
          </a:p>
          <a:p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want to expose it only to a small amount of clients—to gather </a:t>
            </a:r>
            <a:r>
              <a:rPr lang="en-GB" dirty="0" smtClean="0"/>
              <a:t>feedback</a:t>
            </a:r>
          </a:p>
          <a:p>
            <a:r>
              <a:rPr lang="en-GB" dirty="0" smtClean="0"/>
              <a:t>For </a:t>
            </a:r>
            <a:r>
              <a:rPr lang="en-GB" dirty="0"/>
              <a:t>that we need to configure the route in such a way that only a small percent of the incoming traffic is forwarded to the newer (canary) version of the </a:t>
            </a:r>
            <a:r>
              <a:rPr lang="en-GB" dirty="0" smtClean="0"/>
              <a:t>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69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Independently Deployable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</a:t>
            </a:r>
            <a:r>
              <a:rPr lang="en-GB" dirty="0"/>
              <a:t>should be the norm, not the exception, that you can make a change to a single service and release it into production, without having to deploy any other services in lock-step</a:t>
            </a:r>
            <a:r>
              <a:rPr lang="en-GB" dirty="0" smtClean="0"/>
              <a:t>.</a:t>
            </a:r>
          </a:p>
          <a:p>
            <a:r>
              <a:rPr lang="en-GB" dirty="0"/>
              <a:t>Your </a:t>
            </a:r>
            <a:r>
              <a:rPr lang="en-GB" i="1" dirty="0"/>
              <a:t>consumers should decide when they update themselves</a:t>
            </a:r>
            <a:r>
              <a:rPr lang="en-GB" dirty="0"/>
              <a:t>, and you need to accommodate this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84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Isolate Failure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dirty="0" err="1"/>
              <a:t>microservice</a:t>
            </a:r>
            <a:r>
              <a:rPr lang="en-GB" dirty="0"/>
              <a:t> architecture can be more resilient than a monolithic system, but only if we understand and plan for failures in part of our system.</a:t>
            </a:r>
          </a:p>
          <a:p>
            <a:r>
              <a:rPr lang="en-GB" dirty="0"/>
              <a:t>If we don’t account for the fact that a downstream call can and will fail, our systems might suffer catastrophic cascading </a:t>
            </a:r>
            <a:r>
              <a:rPr lang="en-GB" dirty="0" smtClean="0"/>
              <a:t>failure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92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Isolate Failure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When using network calls, </a:t>
            </a:r>
            <a:r>
              <a:rPr lang="en-GB" i="1" dirty="0"/>
              <a:t>don’t treat remote calls like local calls</a:t>
            </a:r>
            <a:r>
              <a:rPr lang="en-GB" dirty="0"/>
              <a:t>, as this will hide different sorts of failure mode</a:t>
            </a:r>
            <a:r>
              <a:rPr lang="en-GB" dirty="0" smtClean="0"/>
              <a:t>.</a:t>
            </a:r>
          </a:p>
          <a:p>
            <a:r>
              <a:rPr lang="en-GB" dirty="0"/>
              <a:t>Make sure your </a:t>
            </a:r>
            <a:r>
              <a:rPr lang="en-GB" i="1" dirty="0"/>
              <a:t>timeouts </a:t>
            </a:r>
            <a:r>
              <a:rPr lang="en-GB" dirty="0"/>
              <a:t>are set appropriately.</a:t>
            </a:r>
          </a:p>
          <a:p>
            <a:r>
              <a:rPr lang="en-GB" dirty="0"/>
              <a:t>U</a:t>
            </a:r>
            <a:r>
              <a:rPr lang="en-GB" dirty="0" smtClean="0"/>
              <a:t>se </a:t>
            </a:r>
            <a:r>
              <a:rPr lang="en-GB" i="1" dirty="0"/>
              <a:t>bulkheads </a:t>
            </a:r>
            <a:r>
              <a:rPr lang="en-GB" dirty="0"/>
              <a:t>and </a:t>
            </a:r>
            <a:r>
              <a:rPr lang="en-GB" i="1" dirty="0"/>
              <a:t>circuit breakers </a:t>
            </a:r>
            <a:r>
              <a:rPr lang="en-GB" dirty="0"/>
              <a:t>to limit the fallout of a failing </a:t>
            </a:r>
            <a:r>
              <a:rPr lang="en-GB" dirty="0" smtClean="0"/>
              <a:t>component</a:t>
            </a:r>
          </a:p>
          <a:p>
            <a:r>
              <a:rPr lang="en-GB" dirty="0"/>
              <a:t>Know what the implications of a network partition might be, and whether sacrificing </a:t>
            </a:r>
            <a:r>
              <a:rPr lang="en-GB" i="1" dirty="0"/>
              <a:t>availability </a:t>
            </a:r>
            <a:r>
              <a:rPr lang="en-GB" dirty="0"/>
              <a:t>or </a:t>
            </a:r>
            <a:r>
              <a:rPr lang="en-GB" i="1" dirty="0"/>
              <a:t>consistency </a:t>
            </a:r>
            <a:r>
              <a:rPr lang="en-GB" dirty="0"/>
              <a:t>in a given situation is the right call.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39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Bulkhead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Bulkhead isolates critical resources, such as connection pool, memory, and CPU, for each workload or </a:t>
            </a:r>
            <a:r>
              <a:rPr lang="en-GB" dirty="0" smtClean="0"/>
              <a:t>service.</a:t>
            </a:r>
          </a:p>
          <a:p>
            <a:r>
              <a:rPr lang="en-GB" dirty="0" smtClean="0"/>
              <a:t>By </a:t>
            </a:r>
            <a:r>
              <a:rPr lang="en-GB" dirty="0"/>
              <a:t>using bulkheads, a single workload (or service) can’t consume all of the resources, starving </a:t>
            </a:r>
            <a:r>
              <a:rPr lang="en-GB" dirty="0" smtClean="0"/>
              <a:t>others.</a:t>
            </a:r>
          </a:p>
          <a:p>
            <a:r>
              <a:rPr lang="en-GB" dirty="0" smtClean="0"/>
              <a:t>This </a:t>
            </a:r>
            <a:r>
              <a:rPr lang="en-GB" dirty="0"/>
              <a:t>pattern increases the resiliency of the system by preventing cascading failures caused by one service.</a:t>
            </a:r>
          </a:p>
        </p:txBody>
      </p:sp>
    </p:spTree>
    <p:extLst>
      <p:ext uri="{BB962C8B-B14F-4D97-AF65-F5344CB8AC3E}">
        <p14:creationId xmlns:p14="http://schemas.microsoft.com/office/powerpoint/2010/main" val="41870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Circuit Breakers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service client should invoke a remote service via a proxy that functions in a similar fashion to an electrical circuit </a:t>
            </a:r>
            <a:r>
              <a:rPr lang="en-GB" dirty="0" smtClean="0"/>
              <a:t>breaker.</a:t>
            </a:r>
          </a:p>
          <a:p>
            <a:r>
              <a:rPr lang="en-GB" dirty="0" smtClean="0"/>
              <a:t>When </a:t>
            </a:r>
            <a:r>
              <a:rPr lang="en-GB" dirty="0"/>
              <a:t>the number of consecutive failures crosses a threshold, the circuit breaker trips, and for the duration of a timeout period all attempts to invoke the remote service will fail immediately. </a:t>
            </a:r>
            <a:endParaRPr lang="en-GB" dirty="0" smtClean="0"/>
          </a:p>
          <a:p>
            <a:r>
              <a:rPr lang="en-GB" dirty="0" smtClean="0"/>
              <a:t>After </a:t>
            </a:r>
            <a:r>
              <a:rPr lang="en-GB" dirty="0"/>
              <a:t>the timeout expires the circuit breaker allows a limited number of test requests to pass through. If those requests succeed the circuit breaker resumes normal operation.</a:t>
            </a:r>
          </a:p>
        </p:txBody>
      </p:sp>
    </p:spTree>
    <p:extLst>
      <p:ext uri="{BB962C8B-B14F-4D97-AF65-F5344CB8AC3E}">
        <p14:creationId xmlns:p14="http://schemas.microsoft.com/office/powerpoint/2010/main" val="60043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Highly Observable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need a joined-up view of what is </a:t>
            </a:r>
            <a:r>
              <a:rPr lang="en-GB" dirty="0" smtClean="0"/>
              <a:t>happening.</a:t>
            </a:r>
          </a:p>
          <a:p>
            <a:r>
              <a:rPr lang="en-GB" dirty="0" smtClean="0"/>
              <a:t>Use </a:t>
            </a:r>
            <a:r>
              <a:rPr lang="en-GB" i="1" dirty="0"/>
              <a:t>semantic monitoring </a:t>
            </a:r>
            <a:r>
              <a:rPr lang="en-GB" dirty="0"/>
              <a:t>to see if your system is behaving correctly, by injecting </a:t>
            </a:r>
            <a:r>
              <a:rPr lang="en-GB" i="1" dirty="0"/>
              <a:t>synthetic transactions </a:t>
            </a:r>
            <a:r>
              <a:rPr lang="en-GB" dirty="0"/>
              <a:t>into your system to simulate </a:t>
            </a:r>
            <a:r>
              <a:rPr lang="en-GB" dirty="0" smtClean="0"/>
              <a:t>real-user </a:t>
            </a:r>
            <a:r>
              <a:rPr lang="en-GB" dirty="0" err="1" smtClean="0"/>
              <a:t>behavior</a:t>
            </a:r>
            <a:r>
              <a:rPr lang="en-GB" dirty="0" smtClean="0"/>
              <a:t>.</a:t>
            </a:r>
          </a:p>
          <a:p>
            <a:r>
              <a:rPr lang="en-GB" i="1" dirty="0"/>
              <a:t>Aggregate your logs</a:t>
            </a:r>
            <a:r>
              <a:rPr lang="en-GB" dirty="0"/>
              <a:t>, and </a:t>
            </a:r>
            <a:r>
              <a:rPr lang="en-GB" i="1" dirty="0"/>
              <a:t>aggregate your stats</a:t>
            </a:r>
            <a:r>
              <a:rPr lang="en-GB" dirty="0"/>
              <a:t>, so that when you see a problem you can drill down to the source.</a:t>
            </a:r>
          </a:p>
          <a:p>
            <a:r>
              <a:rPr lang="en-GB" dirty="0"/>
              <a:t>And when it comes to reproducing nasty issues or just seeing how your system is interacting in production, use </a:t>
            </a:r>
            <a:r>
              <a:rPr lang="en-GB" i="1" dirty="0"/>
              <a:t>correlation IDs </a:t>
            </a:r>
            <a:r>
              <a:rPr lang="en-GB" dirty="0"/>
              <a:t>to allow you to trace calls through the system.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687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Semantic Monitoring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Semantic monitoring (a.k.a. synthetic monitoring) runs a subset of an application's automated tests against the live production system on a regular </a:t>
            </a:r>
            <a:r>
              <a:rPr lang="en-GB" dirty="0" smtClean="0"/>
              <a:t>basis.</a:t>
            </a:r>
          </a:p>
          <a:p>
            <a:r>
              <a:rPr lang="en-GB" dirty="0" smtClean="0"/>
              <a:t>The </a:t>
            </a:r>
            <a:r>
              <a:rPr lang="en-GB" dirty="0"/>
              <a:t>results are pushed into the monitoring service, which triggers alerts in case of </a:t>
            </a:r>
            <a:r>
              <a:rPr lang="en-GB" dirty="0" smtClean="0"/>
              <a:t>failures.</a:t>
            </a:r>
          </a:p>
          <a:p>
            <a:r>
              <a:rPr lang="en-GB" dirty="0" smtClean="0"/>
              <a:t>This </a:t>
            </a:r>
            <a:r>
              <a:rPr lang="en-GB" dirty="0"/>
              <a:t>technique combines automated testing with monitoring in order to detect failing business requirements in production.</a:t>
            </a:r>
          </a:p>
        </p:txBody>
      </p:sp>
    </p:spTree>
    <p:extLst>
      <p:ext uri="{BB962C8B-B14F-4D97-AF65-F5344CB8AC3E}">
        <p14:creationId xmlns:p14="http://schemas.microsoft.com/office/powerpoint/2010/main" val="356636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Model Around Business Concepts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nterfaces structured around business-bounded contexts are more stable than those structured around technical concepts.</a:t>
            </a:r>
          </a:p>
          <a:p>
            <a:r>
              <a:rPr lang="en-GB" dirty="0" smtClean="0"/>
              <a:t>They are better able to reflect changes to business processes</a:t>
            </a:r>
          </a:p>
          <a:p>
            <a:r>
              <a:rPr lang="en-GB" dirty="0"/>
              <a:t>Use </a:t>
            </a:r>
            <a:r>
              <a:rPr lang="en-GB" i="1" dirty="0"/>
              <a:t>bounded contexts </a:t>
            </a:r>
            <a:r>
              <a:rPr lang="en-GB" dirty="0"/>
              <a:t>to define potential domain boundaries</a:t>
            </a:r>
          </a:p>
        </p:txBody>
      </p:sp>
    </p:spTree>
    <p:extLst>
      <p:ext uri="{BB962C8B-B14F-4D97-AF65-F5344CB8AC3E}">
        <p14:creationId xmlns:p14="http://schemas.microsoft.com/office/powerpoint/2010/main" val="4056352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r>
              <a:rPr lang="en-GB" dirty="0" smtClean="0"/>
              <a:t>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https://microservices.io/patterns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/>
              <a:t>Source: </a:t>
            </a:r>
            <a:r>
              <a:rPr lang="en-GB" smtClean="0"/>
              <a:t>Newman’s book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07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Bounded Contexts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Bounded </a:t>
            </a:r>
            <a:r>
              <a:rPr lang="en-GB" dirty="0" smtClean="0"/>
              <a:t>contexts</a:t>
            </a:r>
            <a:r>
              <a:rPr lang="en-GB" dirty="0"/>
              <a:t> </a:t>
            </a:r>
            <a:r>
              <a:rPr lang="en-GB" dirty="0" smtClean="0"/>
              <a:t>try </a:t>
            </a:r>
            <a:r>
              <a:rPr lang="en-GB" dirty="0"/>
              <a:t>to define boundaries of </a:t>
            </a:r>
            <a:r>
              <a:rPr lang="en-GB" dirty="0" smtClean="0"/>
              <a:t>a complex </a:t>
            </a:r>
            <a:r>
              <a:rPr lang="en-GB" dirty="0"/>
              <a:t>domain into business </a:t>
            </a:r>
            <a:r>
              <a:rPr lang="en-GB" dirty="0" smtClean="0"/>
              <a:t>context.</a:t>
            </a:r>
          </a:p>
          <a:p>
            <a:r>
              <a:rPr lang="en-GB" dirty="0" smtClean="0"/>
              <a:t>Bounded </a:t>
            </a:r>
            <a:r>
              <a:rPr lang="en-GB" dirty="0"/>
              <a:t>contexts are important because they allow us to define an ubiquitous language that is shared and valid within a boundary</a:t>
            </a:r>
            <a:r>
              <a:rPr lang="en-GB" dirty="0" smtClean="0"/>
              <a:t>.</a:t>
            </a:r>
          </a:p>
          <a:p>
            <a:r>
              <a:rPr lang="en-GB" dirty="0"/>
              <a:t>The meaning of a product for the shipping bounded context is not the same as for the product bounded context</a:t>
            </a:r>
            <a:r>
              <a:rPr lang="en-GB" dirty="0" smtClean="0"/>
              <a:t>.</a:t>
            </a:r>
          </a:p>
          <a:p>
            <a:r>
              <a:rPr lang="en-GB" dirty="0"/>
              <a:t>The domain expert of the product may not understand anything about the shipping rules or what box to use to deliver the product to the </a:t>
            </a:r>
            <a:r>
              <a:rPr lang="en-GB" dirty="0" smtClean="0"/>
              <a:t>customer.</a:t>
            </a:r>
          </a:p>
          <a:p>
            <a:r>
              <a:rPr lang="en-GB" dirty="0" smtClean="0"/>
              <a:t>However</a:t>
            </a:r>
            <a:r>
              <a:rPr lang="en-GB" dirty="0"/>
              <a:t>, this information is part of day to day activity of the delivery domain expert and he may even be able to help you to automate part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34710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Adopt a Culture of Automation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r>
              <a:rPr lang="en-GB" dirty="0" smtClean="0"/>
              <a:t> add more moving parts</a:t>
            </a:r>
          </a:p>
          <a:p>
            <a:r>
              <a:rPr lang="en-GB" dirty="0" smtClean="0"/>
              <a:t>A culture of automation to handle complexity</a:t>
            </a:r>
          </a:p>
          <a:p>
            <a:r>
              <a:rPr lang="en-GB" dirty="0" smtClean="0"/>
              <a:t>Automates testing and continuous delivery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58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Hide Internal Implementation Details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Allows services to evolve independently</a:t>
            </a:r>
          </a:p>
          <a:p>
            <a:r>
              <a:rPr lang="en-GB" dirty="0" err="1"/>
              <a:t>Modeling</a:t>
            </a:r>
            <a:r>
              <a:rPr lang="en-GB" dirty="0"/>
              <a:t> </a:t>
            </a:r>
            <a:r>
              <a:rPr lang="en-GB" i="1" dirty="0"/>
              <a:t>bounded contexts </a:t>
            </a:r>
            <a:r>
              <a:rPr lang="en-GB" dirty="0"/>
              <a:t>can help, as this helps us focus on those models that should be shared, and those that should be hidden. </a:t>
            </a:r>
          </a:p>
          <a:p>
            <a:r>
              <a:rPr lang="en-GB" dirty="0"/>
              <a:t>Services should also </a:t>
            </a:r>
            <a:r>
              <a:rPr lang="en-GB" i="1" dirty="0"/>
              <a:t>hide their databases </a:t>
            </a:r>
            <a:r>
              <a:rPr lang="en-GB" dirty="0"/>
              <a:t>to </a:t>
            </a:r>
            <a:r>
              <a:rPr lang="en-GB" dirty="0" smtClean="0"/>
              <a:t>avoid tight coupling</a:t>
            </a:r>
          </a:p>
          <a:p>
            <a:r>
              <a:rPr lang="en-GB" dirty="0" smtClean="0"/>
              <a:t>Use data pumps to consolidate data</a:t>
            </a:r>
          </a:p>
          <a:p>
            <a:r>
              <a:rPr lang="en-GB" dirty="0"/>
              <a:t>P</a:t>
            </a:r>
            <a:r>
              <a:rPr lang="en-GB" dirty="0" smtClean="0"/>
              <a:t>ick </a:t>
            </a:r>
            <a:r>
              <a:rPr lang="en-GB" i="1" dirty="0"/>
              <a:t>technology-agnostic APIs </a:t>
            </a:r>
            <a:r>
              <a:rPr lang="en-GB" dirty="0"/>
              <a:t>to give you freedom to use different technology stacks.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05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Hide Internal Implementation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using </a:t>
            </a:r>
            <a:r>
              <a:rPr lang="en-GB" i="1" dirty="0"/>
              <a:t>REST</a:t>
            </a:r>
            <a:r>
              <a:rPr lang="en-GB" dirty="0"/>
              <a:t>, which formalizes the separation of internal and external implementation </a:t>
            </a:r>
            <a:r>
              <a:rPr lang="en-GB" dirty="0" smtClean="0"/>
              <a:t>details</a:t>
            </a:r>
          </a:p>
          <a:p>
            <a:r>
              <a:rPr lang="en-GB" dirty="0"/>
              <a:t>A</a:t>
            </a:r>
            <a:r>
              <a:rPr lang="en-GB" dirty="0" smtClean="0"/>
              <a:t>lthough </a:t>
            </a:r>
            <a:r>
              <a:rPr lang="en-GB" dirty="0"/>
              <a:t>even if using remote procedure calls (RPCs), you can still embrace these ideas.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35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Decentralize All the Things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Delegate </a:t>
            </a:r>
            <a:r>
              <a:rPr lang="en-GB" dirty="0"/>
              <a:t>decision making and control to the teams that own the services </a:t>
            </a:r>
            <a:r>
              <a:rPr lang="en-GB" dirty="0" smtClean="0"/>
              <a:t>themselves</a:t>
            </a:r>
          </a:p>
          <a:p>
            <a:r>
              <a:rPr lang="en-GB" dirty="0"/>
              <a:t>A</a:t>
            </a:r>
            <a:r>
              <a:rPr lang="en-GB" dirty="0" smtClean="0"/>
              <a:t>llow </a:t>
            </a:r>
            <a:r>
              <a:rPr lang="en-GB" dirty="0"/>
              <a:t>people to </a:t>
            </a:r>
            <a:r>
              <a:rPr lang="en-GB" dirty="0" smtClean="0"/>
              <a:t>test/deploy </a:t>
            </a:r>
            <a:r>
              <a:rPr lang="en-GB" dirty="0"/>
              <a:t>software on </a:t>
            </a:r>
            <a:r>
              <a:rPr lang="en-GB" dirty="0" smtClean="0"/>
              <a:t>demand</a:t>
            </a:r>
          </a:p>
          <a:p>
            <a:r>
              <a:rPr lang="en-GB" dirty="0" smtClean="0"/>
              <a:t>Make </a:t>
            </a:r>
            <a:r>
              <a:rPr lang="en-GB" dirty="0"/>
              <a:t>teams responsible for the changes that are </a:t>
            </a:r>
            <a:r>
              <a:rPr lang="en-GB" dirty="0" smtClean="0"/>
              <a:t>made</a:t>
            </a:r>
          </a:p>
          <a:p>
            <a:r>
              <a:rPr lang="en-GB" dirty="0" smtClean="0"/>
              <a:t>Have </a:t>
            </a:r>
            <a:r>
              <a:rPr lang="en-GB" dirty="0"/>
              <a:t>them decide when to release </a:t>
            </a:r>
            <a:r>
              <a:rPr lang="en-GB" dirty="0" smtClean="0"/>
              <a:t>changes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15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Independently Deployable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</a:t>
            </a:r>
            <a:r>
              <a:rPr lang="en-GB" dirty="0" smtClean="0"/>
              <a:t>nsure </a:t>
            </a:r>
            <a:r>
              <a:rPr lang="en-GB" dirty="0"/>
              <a:t>that </a:t>
            </a:r>
            <a:r>
              <a:rPr lang="en-GB" dirty="0" err="1" smtClean="0"/>
              <a:t>microservices</a:t>
            </a:r>
            <a:r>
              <a:rPr lang="en-GB" dirty="0" smtClean="0"/>
              <a:t> </a:t>
            </a:r>
            <a:r>
              <a:rPr lang="en-GB" dirty="0"/>
              <a:t>can and are deployed by themselves</a:t>
            </a:r>
            <a:r>
              <a:rPr lang="en-GB" dirty="0" smtClean="0"/>
              <a:t>.</a:t>
            </a:r>
          </a:p>
          <a:p>
            <a:r>
              <a:rPr lang="en-GB" dirty="0"/>
              <a:t>W</a:t>
            </a:r>
            <a:r>
              <a:rPr lang="en-GB" dirty="0" smtClean="0"/>
              <a:t>hen </a:t>
            </a:r>
            <a:r>
              <a:rPr lang="en-GB" dirty="0"/>
              <a:t>breaking changes are required, we should seek to </a:t>
            </a:r>
            <a:r>
              <a:rPr lang="en-GB" i="1" dirty="0"/>
              <a:t>coexist</a:t>
            </a:r>
            <a:r>
              <a:rPr lang="en-GB" dirty="0"/>
              <a:t> </a:t>
            </a:r>
            <a:r>
              <a:rPr lang="en-GB" i="1" dirty="0"/>
              <a:t>versioned endpoints </a:t>
            </a:r>
            <a:r>
              <a:rPr lang="en-GB" dirty="0"/>
              <a:t>to allow </a:t>
            </a:r>
            <a:r>
              <a:rPr lang="en-GB" dirty="0" smtClean="0"/>
              <a:t>consumers </a:t>
            </a:r>
            <a:r>
              <a:rPr lang="en-GB" dirty="0"/>
              <a:t>to change over </a:t>
            </a:r>
            <a:r>
              <a:rPr lang="en-GB" dirty="0" smtClean="0"/>
              <a:t>time</a:t>
            </a:r>
          </a:p>
          <a:p>
            <a:r>
              <a:rPr lang="en-GB" dirty="0" smtClean="0"/>
              <a:t>Adopt </a:t>
            </a:r>
            <a:r>
              <a:rPr lang="en-GB" dirty="0"/>
              <a:t>a </a:t>
            </a:r>
            <a:r>
              <a:rPr lang="en-GB" i="1" dirty="0"/>
              <a:t>one-service-per-host </a:t>
            </a:r>
            <a:r>
              <a:rPr lang="en-GB" dirty="0"/>
              <a:t>model, you reduce side effects that could cause deploying one service to impact another unrelated service</a:t>
            </a:r>
            <a:r>
              <a:rPr lang="en-GB" dirty="0" smtClean="0"/>
              <a:t>.</a:t>
            </a:r>
          </a:p>
          <a:p>
            <a:r>
              <a:rPr lang="en-GB" dirty="0"/>
              <a:t>U</a:t>
            </a:r>
            <a:r>
              <a:rPr lang="en-GB" dirty="0" smtClean="0"/>
              <a:t>sing </a:t>
            </a:r>
            <a:r>
              <a:rPr lang="en-GB" i="1" dirty="0"/>
              <a:t>blue/green </a:t>
            </a:r>
            <a:r>
              <a:rPr lang="en-GB" dirty="0"/>
              <a:t>or </a:t>
            </a:r>
            <a:r>
              <a:rPr lang="en-GB" i="1" dirty="0"/>
              <a:t>canary </a:t>
            </a:r>
            <a:r>
              <a:rPr lang="en-GB" dirty="0"/>
              <a:t>release techniques to separate deployment from release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61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Blue Green Deployment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Blue-green </a:t>
            </a:r>
            <a:r>
              <a:rPr lang="en-GB" dirty="0" smtClean="0"/>
              <a:t>deployment is </a:t>
            </a:r>
            <a:r>
              <a:rPr lang="en-GB" dirty="0"/>
              <a:t>about having two identical environments, in front of which there is a router or load balancer that allows you to direct traffic to the appropriate </a:t>
            </a:r>
            <a:r>
              <a:rPr lang="en-GB" dirty="0" smtClean="0"/>
              <a:t>environment</a:t>
            </a:r>
          </a:p>
          <a:p>
            <a:endParaRPr lang="en-GB" dirty="0"/>
          </a:p>
        </p:txBody>
      </p:sp>
      <p:pic>
        <p:nvPicPr>
          <p:cNvPr id="1028" name="Picture 4" descr="Blue-green deploym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86200"/>
            <a:ext cx="4953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33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874</Words>
  <Application>Microsoft Office PowerPoint</Application>
  <PresentationFormat>On-screen Show (4:3)</PresentationFormat>
  <Paragraphs>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Principles of Microservices</vt:lpstr>
      <vt:lpstr>Model Around Business Concepts </vt:lpstr>
      <vt:lpstr>Bounded Contexts</vt:lpstr>
      <vt:lpstr>Adopt a Culture of Automation </vt:lpstr>
      <vt:lpstr>Hide Internal Implementation Details </vt:lpstr>
      <vt:lpstr>Hide Internal Implementation Details</vt:lpstr>
      <vt:lpstr>Decentralize All the Things </vt:lpstr>
      <vt:lpstr>Independently Deployable </vt:lpstr>
      <vt:lpstr>Blue Green Deployment</vt:lpstr>
      <vt:lpstr>Blue Green Deployment</vt:lpstr>
      <vt:lpstr>Canary Deployment</vt:lpstr>
      <vt:lpstr>Canary Deployment</vt:lpstr>
      <vt:lpstr>Independently Deployable</vt:lpstr>
      <vt:lpstr>Isolate Failure </vt:lpstr>
      <vt:lpstr>Isolate Failure</vt:lpstr>
      <vt:lpstr>Bulkhead Pattern</vt:lpstr>
      <vt:lpstr>Circuit Breakers</vt:lpstr>
      <vt:lpstr>Highly Observable </vt:lpstr>
      <vt:lpstr>Semantic Monitoring</vt:lpstr>
      <vt:lpstr>Microservices Patterns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Microservices</dc:title>
  <dc:creator>Susan</dc:creator>
  <cp:lastModifiedBy>Susan</cp:lastModifiedBy>
  <cp:revision>13</cp:revision>
  <dcterms:created xsi:type="dcterms:W3CDTF">2020-03-22T08:50:16Z</dcterms:created>
  <dcterms:modified xsi:type="dcterms:W3CDTF">2020-03-22T21:10:45Z</dcterms:modified>
</cp:coreProperties>
</file>