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2" r:id="rId3"/>
    <p:sldId id="273" r:id="rId4"/>
    <p:sldId id="258" r:id="rId5"/>
    <p:sldId id="259" r:id="rId6"/>
    <p:sldId id="260" r:id="rId7"/>
    <p:sldId id="261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CD19-415B-4737-A7AD-E2A6045ED7DD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25C0A-2EFF-4481-83F0-EF741C6825C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4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E0A6AB9-CCA5-4B83-8A90-175498E8CDFC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76B2D3-373F-4CD0-9BCF-3B40BD342187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0035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035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F3EC8B9-BEF0-441E-94EB-3499942E7EC9}" type="slidenum">
              <a:rPr lang="en-US" altLang="en-US" sz="1100"/>
              <a:pPr algn="r"/>
              <a:t>1</a:t>
            </a:fld>
            <a:endParaRPr lang="en-US" altLang="en-US" sz="1100"/>
          </a:p>
        </p:txBody>
      </p:sp>
      <p:sp>
        <p:nvSpPr>
          <p:cNvPr id="1003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470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B650603-50F1-4483-9043-4353057FCB62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041B2C3-63BF-4E16-856C-85543D9AAC03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11162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162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55F22C9-B2B1-46E5-8659-D189A5782C73}" type="slidenum">
              <a:rPr lang="en-US" altLang="en-US" sz="1100"/>
              <a:pPr algn="r"/>
              <a:t>13</a:t>
            </a:fld>
            <a:endParaRPr lang="en-US" altLang="en-US" sz="1100"/>
          </a:p>
        </p:txBody>
      </p:sp>
      <p:sp>
        <p:nvSpPr>
          <p:cNvPr id="1116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68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F24AD9B-2751-486F-86D7-5A6ABAC0C6E2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31C8C3-0594-4A19-BC69-B2E693858078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11264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264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70283065-EB67-4949-87FC-5B94E9E545B2}" type="slidenum">
              <a:rPr lang="en-US" altLang="en-US" sz="1100"/>
              <a:pPr algn="r"/>
              <a:t>14</a:t>
            </a:fld>
            <a:endParaRPr lang="en-US" altLang="en-US" sz="1100"/>
          </a:p>
        </p:txBody>
      </p:sp>
      <p:sp>
        <p:nvSpPr>
          <p:cNvPr id="1126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767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54AD915-37AA-47A4-9E9B-2804F70B4B2D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CD3EB33-0741-4595-8128-D6901C33B28D}" type="slidenum">
              <a:rPr lang="en-US" altLang="en-US" sz="1100"/>
              <a:pPr/>
              <a:t>15</a:t>
            </a:fld>
            <a:endParaRPr lang="en-US" altLang="en-US" sz="1100"/>
          </a:p>
        </p:txBody>
      </p:sp>
      <p:sp>
        <p:nvSpPr>
          <p:cNvPr id="11366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367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364ABF2-2365-4A03-B1D0-B39BEF31DE45}" type="slidenum">
              <a:rPr lang="en-US" altLang="en-US" sz="1100"/>
              <a:pPr algn="r"/>
              <a:t>15</a:t>
            </a:fld>
            <a:endParaRPr lang="en-US" altLang="en-US" sz="1100"/>
          </a:p>
        </p:txBody>
      </p:sp>
      <p:sp>
        <p:nvSpPr>
          <p:cNvPr id="1136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75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F10B06F-DDD2-4ACA-8840-3FB83195B260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8D5F82-F361-414F-82A8-E14D60551503}" type="slidenum">
              <a:rPr lang="en-US" altLang="en-US" sz="1100"/>
              <a:pPr/>
              <a:t>16</a:t>
            </a:fld>
            <a:endParaRPr lang="en-US" altLang="en-US" sz="1100"/>
          </a:p>
        </p:txBody>
      </p:sp>
      <p:sp>
        <p:nvSpPr>
          <p:cNvPr id="11469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469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676883F-F7D9-4FE4-9736-AD79B1F7F8BF}" type="slidenum">
              <a:rPr lang="en-US" altLang="en-US" sz="1100"/>
              <a:pPr algn="r"/>
              <a:t>16</a:t>
            </a:fld>
            <a:endParaRPr lang="en-US" altLang="en-US" sz="1100"/>
          </a:p>
        </p:txBody>
      </p:sp>
      <p:sp>
        <p:nvSpPr>
          <p:cNvPr id="1146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22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83A1629-1C3C-4235-8F5C-0BE8CAE1F3A3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AAA7B95-1354-4091-9671-F16BC37AC73B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0138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138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D6D2187F-FD26-4960-BD7F-BCC042CBCA74}" type="slidenum">
              <a:rPr lang="en-US" altLang="en-US" sz="1100"/>
              <a:pPr algn="r"/>
              <a:t>4</a:t>
            </a:fld>
            <a:endParaRPr lang="en-US" altLang="en-US" sz="1100"/>
          </a:p>
        </p:txBody>
      </p:sp>
      <p:sp>
        <p:nvSpPr>
          <p:cNvPr id="1013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780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2E6E0F8-D0D6-4631-9607-AD285CD3E591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456402C-0E76-47C8-A62A-C99B71EACCE1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0240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240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08F4F37-6D25-4560-B722-81808EFE4987}" type="slidenum">
              <a:rPr lang="en-US" altLang="en-US" sz="1100"/>
              <a:pPr algn="r"/>
              <a:t>5</a:t>
            </a:fld>
            <a:endParaRPr lang="en-US" altLang="en-US" sz="1100"/>
          </a:p>
        </p:txBody>
      </p:sp>
      <p:sp>
        <p:nvSpPr>
          <p:cNvPr id="1024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804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6CB34AF-E8E6-483E-B527-23F23747E826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EFB8371-8F4E-4317-B7D8-1441B2A64A20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0342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343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C3F33D2-CF0F-4000-8E67-43229C48EE28}" type="slidenum">
              <a:rPr lang="en-US" altLang="en-US" sz="1100"/>
              <a:pPr algn="r"/>
              <a:t>6</a:t>
            </a:fld>
            <a:endParaRPr lang="en-US" altLang="en-US" sz="1100"/>
          </a:p>
        </p:txBody>
      </p:sp>
      <p:sp>
        <p:nvSpPr>
          <p:cNvPr id="1034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88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9F45870-07E3-4DA2-9367-FEA6507F3640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DEC31ED-FEE0-45ED-BC4B-0E4AA4C6EDFC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10445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445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0833E6-B540-4A8B-A52D-3E37E362D7B7}" type="slidenum">
              <a:rPr lang="en-US" altLang="en-US" sz="1100"/>
              <a:pPr algn="r"/>
              <a:t>7</a:t>
            </a:fld>
            <a:endParaRPr lang="en-US" altLang="en-US" sz="1100"/>
          </a:p>
        </p:txBody>
      </p:sp>
      <p:sp>
        <p:nvSpPr>
          <p:cNvPr id="1044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61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064AAD0-237E-41D3-A864-556BEC47B8EF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174406A-A581-4D61-BF8B-B01ED5C1343C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10752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752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B1BF60B-A242-4DD0-BA38-9FB917360185}" type="slidenum">
              <a:rPr lang="en-US" altLang="en-US" sz="1100"/>
              <a:pPr algn="r"/>
              <a:t>9</a:t>
            </a:fld>
            <a:endParaRPr lang="en-US" altLang="en-US" sz="1100"/>
          </a:p>
        </p:txBody>
      </p:sp>
      <p:sp>
        <p:nvSpPr>
          <p:cNvPr id="1075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202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9B36C0-B44D-437E-B450-E9EA306D2B4B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7B7D0E3-BADA-4EEC-A254-47399190C712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10854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855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FFF95981-1647-45F8-B6CB-4DECD866BFC9}" type="slidenum">
              <a:rPr lang="en-US" altLang="en-US" sz="1100"/>
              <a:pPr algn="r"/>
              <a:t>10</a:t>
            </a:fld>
            <a:endParaRPr lang="en-US" altLang="en-US" sz="1100"/>
          </a:p>
        </p:txBody>
      </p:sp>
      <p:sp>
        <p:nvSpPr>
          <p:cNvPr id="1085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89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D612555-91A3-4E8B-833D-F371FEE1AE2E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DD0CBA0-403F-473B-BA8F-F9C445E34FDC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10957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957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745B0D-B14D-48F2-8659-EB4010D71F08}" type="slidenum">
              <a:rPr lang="en-US" altLang="en-US" sz="1100"/>
              <a:pPr algn="r"/>
              <a:t>11</a:t>
            </a:fld>
            <a:endParaRPr lang="en-US" altLang="en-US" sz="1100"/>
          </a:p>
        </p:txBody>
      </p:sp>
      <p:sp>
        <p:nvSpPr>
          <p:cNvPr id="1095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492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5CEF716-BA40-4D96-BCC8-EC5F4A964C99}" type="datetime1">
              <a:rPr lang="en-GB" sz="1100"/>
              <a:pPr/>
              <a:t>13/09/2017</a:t>
            </a:fld>
            <a:endParaRPr lang="en-US" altLang="en-US" sz="110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8A2F4BC-4806-4EF8-922E-BA3BDD967B06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11059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059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52B994A-77A0-48EE-9415-60D651F52032}" type="slidenum">
              <a:rPr lang="en-US" altLang="en-US" sz="1100"/>
              <a:pPr algn="r"/>
              <a:t>12</a:t>
            </a:fld>
            <a:endParaRPr lang="en-US" altLang="en-US" sz="1100"/>
          </a:p>
        </p:txBody>
      </p:sp>
      <p:sp>
        <p:nvSpPr>
          <p:cNvPr id="1105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30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40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82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0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1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7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528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71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41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61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9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E7A5-48C9-48BD-B188-D565ECD6E888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ava/index.htm" TargetMode="External"/><Relationship Id="rId5" Type="http://schemas.openxmlformats.org/officeDocument/2006/relationships/hyperlink" Target="https://www.thenewboston.com/videos.php?cat=31" TargetMode="External"/><Relationship Id="rId4" Type="http://schemas.openxmlformats.org/officeDocument/2006/relationships/hyperlink" Target="https://docs.oracle.com/javase/tutoria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772400" cy="1143000"/>
          </a:xfr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O O Programming 2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743200"/>
            <a:ext cx="6400800" cy="3657600"/>
          </a:xfrm>
        </p:spPr>
        <p:txBody>
          <a:bodyPr/>
          <a:lstStyle/>
          <a:p>
            <a:r>
              <a:rPr lang="en-IE" dirty="0" smtClean="0"/>
              <a:t>Semester 3</a:t>
            </a:r>
          </a:p>
          <a:p>
            <a:r>
              <a:rPr lang="en-IE" dirty="0" smtClean="0"/>
              <a:t>students from CPSD2, CPMM2, CPGD2, KCMAD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285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36588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Course Outline, more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1697037"/>
          </a:xfrm>
        </p:spPr>
        <p:txBody>
          <a:bodyPr>
            <a:normAutofit fontScale="92500" lnSpcReduction="10000"/>
          </a:bodyPr>
          <a:lstStyle/>
          <a:p>
            <a:r>
              <a:rPr lang="en-GB" sz="2800" smtClean="0"/>
              <a:t>One collection class ( ArrayList or LinkedList)</a:t>
            </a:r>
          </a:p>
          <a:p>
            <a:endParaRPr lang="en-GB" sz="2800" smtClean="0"/>
          </a:p>
          <a:p>
            <a:r>
              <a:rPr lang="en-GB" sz="2800" smtClean="0"/>
              <a:t>Writing / reading objects to/from persistent storage (using ObjectOutputStream)</a:t>
            </a:r>
          </a:p>
          <a:p>
            <a:endParaRPr lang="en-GB" sz="280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3573463"/>
            <a:ext cx="7772400" cy="273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N.B. This course prepares you for the Semester 4 subjects </a:t>
            </a:r>
            <a:r>
              <a:rPr lang="en-GB" sz="2800" dirty="0" smtClean="0"/>
              <a:t>Algorithms and Data Structures/OOP3 </a:t>
            </a:r>
            <a:r>
              <a:rPr lang="en-GB" sz="2800" dirty="0"/>
              <a:t>and Project so it is vital to get to grips with the material presented.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It builds on last year’s Java programming so a good knowledge of that material is a prerequisite</a:t>
            </a:r>
          </a:p>
        </p:txBody>
      </p:sp>
    </p:spTree>
    <p:extLst>
      <p:ext uri="{BB962C8B-B14F-4D97-AF65-F5344CB8AC3E}">
        <p14:creationId xmlns:p14="http://schemas.microsoft.com/office/powerpoint/2010/main" val="124279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Textbooks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210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 smtClean="0"/>
              <a:t>Essential Text: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“Big Java Early Objects”</a:t>
            </a:r>
            <a:r>
              <a:rPr lang="en-GB" sz="2400" dirty="0"/>
              <a:t> by </a:t>
            </a:r>
            <a:r>
              <a:rPr lang="en-GB" sz="2400" dirty="0" err="1"/>
              <a:t>Horstmann</a:t>
            </a:r>
            <a:r>
              <a:rPr lang="en-GB" sz="2400" dirty="0"/>
              <a:t>, pub. Wiley, ISBN 9781118318775 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b="1" dirty="0" smtClean="0"/>
              <a:t>“Big Java Late Objects”</a:t>
            </a:r>
            <a:r>
              <a:rPr lang="en-GB" sz="2400" dirty="0" smtClean="0"/>
              <a:t> by </a:t>
            </a:r>
            <a:r>
              <a:rPr lang="en-GB" sz="2400" dirty="0" err="1" smtClean="0"/>
              <a:t>Horstmann</a:t>
            </a:r>
            <a:r>
              <a:rPr lang="en-GB" sz="2400" dirty="0" smtClean="0"/>
              <a:t>, pub. Wiley, ISBN 9781118087886</a:t>
            </a:r>
            <a:br>
              <a:rPr lang="en-GB" sz="2400" dirty="0" smtClean="0"/>
            </a:b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Recommended Text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“Intro to OO Programming with Java </a:t>
            </a:r>
            <a:r>
              <a:rPr lang="en-GB" sz="2400" b="1" dirty="0" err="1" smtClean="0"/>
              <a:t>ed</a:t>
            </a:r>
            <a:r>
              <a:rPr lang="en-GB" sz="2400" b="1" dirty="0" smtClean="0"/>
              <a:t> 4”</a:t>
            </a:r>
            <a:r>
              <a:rPr lang="en-GB" sz="2400" dirty="0" smtClean="0"/>
              <a:t> by Wu, pub McGraw Hill, ISBN 007111680X</a:t>
            </a:r>
          </a:p>
        </p:txBody>
      </p:sp>
    </p:spTree>
    <p:extLst>
      <p:ext uri="{BB962C8B-B14F-4D97-AF65-F5344CB8AC3E}">
        <p14:creationId xmlns:p14="http://schemas.microsoft.com/office/powerpoint/2010/main" val="4760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Other resources</a:t>
            </a:r>
            <a:endParaRPr lang="en-GB" smtClean="0"/>
          </a:p>
        </p:txBody>
      </p:sp>
      <p:sp>
        <p:nvSpPr>
          <p:cNvPr id="133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772400" cy="4548188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Java API (Java doc files)</a:t>
            </a:r>
          </a:p>
          <a:p>
            <a:r>
              <a:rPr lang="en-IE">
                <a:hlinkClick r:id="rId3"/>
              </a:rPr>
              <a:t>http://docs.oracle.com/javase/7/docs/api</a:t>
            </a:r>
            <a:r>
              <a:rPr lang="en-IE" smtClean="0">
                <a:hlinkClick r:id="rId3"/>
              </a:rPr>
              <a:t>/</a:t>
            </a:r>
            <a:r>
              <a:rPr lang="en-IE" smtClean="0"/>
              <a:t> </a:t>
            </a:r>
            <a:endParaRPr lang="en-IE" dirty="0" smtClean="0"/>
          </a:p>
          <a:p>
            <a:r>
              <a:rPr lang="en-IE" dirty="0" smtClean="0">
                <a:hlinkClick r:id="rId4"/>
              </a:rPr>
              <a:t>Oracle java tutorials</a:t>
            </a:r>
          </a:p>
          <a:p>
            <a:r>
              <a:rPr lang="en-IE" dirty="0" smtClean="0">
                <a:hlinkClick r:id="rId4"/>
              </a:rPr>
              <a:t>https://docs.oracle.com/javase/tutorial/ </a:t>
            </a:r>
            <a:endParaRPr lang="en-IE" dirty="0" smtClean="0"/>
          </a:p>
          <a:p>
            <a:r>
              <a:rPr lang="en-IE" dirty="0" smtClean="0"/>
              <a:t>Internet tutorials.  A lot of on line tutorials are available. We can share information as we go.</a:t>
            </a:r>
          </a:p>
          <a:p>
            <a:r>
              <a:rPr lang="en-IE" dirty="0" err="1" smtClean="0"/>
              <a:t>thenewboston</a:t>
            </a:r>
            <a:r>
              <a:rPr lang="en-IE" dirty="0" smtClean="0"/>
              <a:t> </a:t>
            </a:r>
            <a:r>
              <a:rPr lang="en-IE" dirty="0">
                <a:hlinkClick r:id="rId5"/>
              </a:rPr>
              <a:t>https://</a:t>
            </a:r>
            <a:r>
              <a:rPr lang="en-IE" dirty="0" smtClean="0">
                <a:hlinkClick r:id="rId5"/>
              </a:rPr>
              <a:t>www.thenewboston.com/videos.php?cat=31</a:t>
            </a:r>
            <a:endParaRPr lang="en-IE" dirty="0" smtClean="0"/>
          </a:p>
          <a:p>
            <a:r>
              <a:rPr lang="en-IE" dirty="0" err="1" smtClean="0"/>
              <a:t>tutorialspoint</a:t>
            </a:r>
            <a:endParaRPr lang="en-IE" dirty="0" smtClean="0"/>
          </a:p>
          <a:p>
            <a:r>
              <a:rPr lang="en-IE" i="1" dirty="0" smtClean="0">
                <a:hlinkClick r:id="rId6"/>
              </a:rPr>
              <a:t>http://www.tutorialspoint.com/java/index.htm - </a:t>
            </a:r>
            <a:endParaRPr lang="en-IE" i="1" dirty="0" smtClean="0"/>
          </a:p>
        </p:txBody>
      </p:sp>
    </p:spTree>
    <p:extLst>
      <p:ext uri="{BB962C8B-B14F-4D97-AF65-F5344CB8AC3E}">
        <p14:creationId xmlns:p14="http://schemas.microsoft.com/office/powerpoint/2010/main" val="11773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CP Dept. Policy on Hand-in Assessments</a:t>
            </a:r>
            <a:endParaRPr lang="en-GB" sz="32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Deduction of 20% of available marks for every working day late:</a:t>
            </a:r>
          </a:p>
          <a:p>
            <a:r>
              <a:rPr lang="en-IE" dirty="0" smtClean="0"/>
              <a:t>    1 day late, subtract 2/10 or 3/15</a:t>
            </a:r>
          </a:p>
          <a:p>
            <a:pPr lvl="1">
              <a:buFontTx/>
              <a:buNone/>
            </a:pPr>
            <a:r>
              <a:rPr lang="en-IE" dirty="0" smtClean="0"/>
              <a:t>   2 days late, 		   4/10  or 6/15</a:t>
            </a:r>
          </a:p>
          <a:p>
            <a:pPr lvl="1">
              <a:buFontTx/>
              <a:buNone/>
            </a:pPr>
            <a:r>
              <a:rPr lang="en-IE" dirty="0" smtClean="0"/>
              <a:t>   3			   	   6/10  or  9/15</a:t>
            </a:r>
          </a:p>
          <a:p>
            <a:pPr lvl="1">
              <a:buFontTx/>
              <a:buNone/>
            </a:pPr>
            <a:r>
              <a:rPr lang="en-IE" dirty="0" smtClean="0"/>
              <a:t>   4 			   not much left</a:t>
            </a:r>
          </a:p>
          <a:p>
            <a:pPr lvl="1">
              <a:buFontTx/>
              <a:buNone/>
            </a:pPr>
            <a:r>
              <a:rPr lang="en-IE" dirty="0" smtClean="0"/>
              <a:t>   5 days late: 	  not worth handing in</a:t>
            </a:r>
          </a:p>
          <a:p>
            <a:r>
              <a:rPr lang="en-IE" dirty="0" smtClean="0"/>
              <a:t>Exception: certified absence</a:t>
            </a:r>
          </a:p>
        </p:txBody>
      </p:sp>
    </p:spTree>
    <p:extLst>
      <p:ext uri="{BB962C8B-B14F-4D97-AF65-F5344CB8AC3E}">
        <p14:creationId xmlns:p14="http://schemas.microsoft.com/office/powerpoint/2010/main" val="3911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Approach</a:t>
            </a:r>
            <a:endParaRPr lang="en-US" sz="3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/>
              <a:t>Outline obectives and new concepts in the lecture hours</a:t>
            </a:r>
          </a:p>
          <a:p>
            <a:pPr>
              <a:lnSpc>
                <a:spcPct val="90000"/>
              </a:lnSpc>
            </a:pPr>
            <a:r>
              <a:rPr lang="en-IE" smtClean="0"/>
              <a:t>Fill in the details in hands-on lectures (you try it out step by step)</a:t>
            </a:r>
          </a:p>
          <a:p>
            <a:pPr>
              <a:lnSpc>
                <a:spcPct val="90000"/>
              </a:lnSpc>
            </a:pPr>
            <a:r>
              <a:rPr lang="en-IE" smtClean="0"/>
              <a:t>Build up your own skills by solving problems on your own in the problem-solving labs and in the evenings</a:t>
            </a:r>
          </a:p>
          <a:p>
            <a:pPr>
              <a:lnSpc>
                <a:spcPct val="90000"/>
              </a:lnSpc>
            </a:pPr>
            <a:r>
              <a:rPr lang="en-IE" smtClean="0"/>
              <a:t>You MUST spend some of your own time on this subject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16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Lectures</a:t>
            </a:r>
            <a:endParaRPr lang="en-GB" smtClean="0"/>
          </a:p>
        </p:txBody>
      </p:sp>
      <p:sp>
        <p:nvSpPr>
          <p:cNvPr id="1638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Will require your input</a:t>
            </a:r>
            <a:endParaRPr lang="en-IE" u="sng" dirty="0" smtClean="0"/>
          </a:p>
          <a:p>
            <a:r>
              <a:rPr lang="en-IE" dirty="0" smtClean="0"/>
              <a:t>notes available beforehand</a:t>
            </a:r>
          </a:p>
          <a:p>
            <a:r>
              <a:rPr lang="en-IE" dirty="0" smtClean="0"/>
              <a:t> “This </a:t>
            </a:r>
            <a:r>
              <a:rPr lang="en-IE" dirty="0"/>
              <a:t>material is reproduced with permission of John Wiley &amp; Sons, Inc</a:t>
            </a:r>
            <a:r>
              <a:rPr lang="en-IE" dirty="0" smtClean="0"/>
              <a:t>.”</a:t>
            </a:r>
          </a:p>
          <a:p>
            <a:r>
              <a:rPr lang="en-IE" dirty="0" smtClean="0"/>
              <a:t>sample programs : copy them across to your own drive</a:t>
            </a:r>
          </a:p>
          <a:p>
            <a:endParaRPr lang="en-IE" dirty="0" smtClean="0"/>
          </a:p>
          <a:p>
            <a:r>
              <a:rPr lang="en-IE" dirty="0" smtClean="0"/>
              <a:t>Individual help during practical sessions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98922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Asked of you:  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 smtClean="0"/>
              <a:t>Show up on time</a:t>
            </a:r>
          </a:p>
          <a:p>
            <a:r>
              <a:rPr lang="en-IE" sz="2800" dirty="0" smtClean="0"/>
              <a:t>Read through lecture notes before the next lecture: check that you have met the objectives</a:t>
            </a:r>
          </a:p>
          <a:p>
            <a:endParaRPr lang="en-IE" sz="2800" dirty="0" smtClean="0"/>
          </a:p>
          <a:p>
            <a:r>
              <a:rPr lang="en-IE" sz="2800" dirty="0" smtClean="0"/>
              <a:t>Ask lots of questions  </a:t>
            </a:r>
          </a:p>
          <a:p>
            <a:r>
              <a:rPr lang="en-IE" sz="2800" dirty="0" smtClean="0"/>
              <a:t>Make up any missed lectures quickly</a:t>
            </a:r>
          </a:p>
          <a:p>
            <a:endParaRPr lang="en-IE" sz="2800" dirty="0" smtClean="0"/>
          </a:p>
          <a:p>
            <a:r>
              <a:rPr lang="en-IE" sz="2800" dirty="0" smtClean="0">
                <a:solidFill>
                  <a:srgbClr val="FF0000"/>
                </a:solidFill>
              </a:rPr>
              <a:t>Engage and take ownership</a:t>
            </a:r>
          </a:p>
        </p:txBody>
      </p:sp>
    </p:spTree>
    <p:extLst>
      <p:ext uri="{BB962C8B-B14F-4D97-AF65-F5344CB8AC3E}">
        <p14:creationId xmlns:p14="http://schemas.microsoft.com/office/powerpoint/2010/main" val="26069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Aim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Ensure the learner understands and can apply the fundamentals of object-oriented programming.</a:t>
            </a:r>
            <a:br>
              <a:rPr lang="en-IE" dirty="0"/>
            </a:br>
            <a:r>
              <a:rPr lang="en-IE" dirty="0"/>
              <a:t>Enable the learner to design, document, program and test small to medium event-driven systems composed of modular, re-usable object-oriented program segments, following standard conventions</a:t>
            </a:r>
          </a:p>
        </p:txBody>
      </p:sp>
    </p:spTree>
    <p:extLst>
      <p:ext uri="{BB962C8B-B14F-4D97-AF65-F5344CB8AC3E}">
        <p14:creationId xmlns:p14="http://schemas.microsoft.com/office/powerpoint/2010/main" val="147273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outcomes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71060"/>
              </p:ext>
            </p:extLst>
          </p:nvPr>
        </p:nvGraphicFramePr>
        <p:xfrm>
          <a:off x="457200" y="1600200"/>
          <a:ext cx="8229600" cy="4641663"/>
        </p:xfrm>
        <a:graphic>
          <a:graphicData uri="http://schemas.openxmlformats.org/drawingml/2006/table">
            <a:tbl>
              <a:tblPr/>
              <a:tblGrid>
                <a:gridCol w="355575">
                  <a:extLst>
                    <a:ext uri="{9D8B030D-6E8A-4147-A177-3AD203B41FA5}">
                      <a16:colId xmlns:a16="http://schemas.microsoft.com/office/drawing/2014/main" val="3031606090"/>
                    </a:ext>
                  </a:extLst>
                </a:gridCol>
                <a:gridCol w="7874025">
                  <a:extLst>
                    <a:ext uri="{9D8B030D-6E8A-4147-A177-3AD203B41FA5}">
                      <a16:colId xmlns:a16="http://schemas.microsoft.com/office/drawing/2014/main" val="1378588191"/>
                    </a:ext>
                  </a:extLst>
                </a:gridCol>
              </a:tblGrid>
              <a:tr h="465908">
                <a:tc>
                  <a:txBody>
                    <a:bodyPr/>
                    <a:lstStyle/>
                    <a:p>
                      <a:r>
                        <a:rPr lang="en-IE" sz="1300"/>
                        <a:t>1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Explain the fundamental OO concepts and principles. 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61086"/>
                  </a:ext>
                </a:extLst>
              </a:tr>
              <a:tr h="865258">
                <a:tc>
                  <a:txBody>
                    <a:bodyPr/>
                    <a:lstStyle/>
                    <a:p>
                      <a:r>
                        <a:rPr lang="en-IE" sz="1300"/>
                        <a:t>2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Formulate problems as steps to be solved systematically and implement the solutions programmatically making use of classes from the standard API.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146166"/>
                  </a:ext>
                </a:extLst>
              </a:tr>
              <a:tr h="1264607">
                <a:tc>
                  <a:txBody>
                    <a:bodyPr/>
                    <a:lstStyle/>
                    <a:p>
                      <a:r>
                        <a:rPr lang="en-IE" sz="1300"/>
                        <a:t>3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Design, write and test small object oriented systems making use of user defined classes, using inheritance and interfaces at a basic level, and adhering to standard coding conventions on style and security.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583285"/>
                  </a:ext>
                </a:extLst>
              </a:tr>
              <a:tr h="1064932">
                <a:tc>
                  <a:txBody>
                    <a:bodyPr/>
                    <a:lstStyle/>
                    <a:p>
                      <a:r>
                        <a:rPr lang="en-IE" sz="1300"/>
                        <a:t>4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Use data structures from the collections framework and implement modules that write such structures to / read them back from persistent storage, dealing with any exceptions that may arise.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753500"/>
                  </a:ext>
                </a:extLst>
              </a:tr>
              <a:tr h="865258">
                <a:tc>
                  <a:txBody>
                    <a:bodyPr/>
                    <a:lstStyle/>
                    <a:p>
                      <a:r>
                        <a:rPr lang="en-IE" sz="1300"/>
                        <a:t>5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Use UML diagrams, an automatic documentation tool such as Javadoc, and version control, to develop and document a system effectively.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0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Object Oriented Programming</a:t>
            </a:r>
            <a:r>
              <a:rPr lang="en-GB" sz="2800" dirty="0" smtClean="0"/>
              <a:t> </a:t>
            </a:r>
            <a:br>
              <a:rPr lang="en-GB" sz="2800" dirty="0" smtClean="0"/>
            </a:br>
            <a:endParaRPr lang="en-GB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GB" sz="2800" dirty="0" smtClean="0"/>
              <a:t>Semester 3: 	</a:t>
            </a:r>
            <a:r>
              <a:rPr lang="en-GB" sz="2800" b="1" dirty="0" smtClean="0"/>
              <a:t>10 credits</a:t>
            </a:r>
          </a:p>
          <a:p>
            <a:r>
              <a:rPr lang="en-GB" sz="2800" dirty="0" smtClean="0"/>
              <a:t>Class contact per week: 		    8 hours</a:t>
            </a:r>
          </a:p>
          <a:p>
            <a:r>
              <a:rPr lang="en-GB" sz="2800" dirty="0" smtClean="0"/>
              <a:t>Independent study required per week:  7 hours</a:t>
            </a:r>
          </a:p>
          <a:p>
            <a:r>
              <a:rPr lang="en-GB" sz="2800" dirty="0" smtClean="0"/>
              <a:t>Directed study:				    2 hours</a:t>
            </a:r>
          </a:p>
          <a:p>
            <a:endParaRPr lang="en-GB" sz="2800" dirty="0" smtClean="0"/>
          </a:p>
          <a:p>
            <a:r>
              <a:rPr lang="en-GB" sz="2800" dirty="0" smtClean="0"/>
              <a:t>Lecturer: John Walsh</a:t>
            </a:r>
          </a:p>
          <a:p>
            <a:r>
              <a:rPr lang="en-GB" sz="2800" dirty="0" smtClean="0"/>
              <a:t>email john.walsh@ittralee.ie</a:t>
            </a:r>
          </a:p>
          <a:p>
            <a:r>
              <a:rPr lang="en-GB" sz="2800" dirty="0" smtClean="0"/>
              <a:t>office phone (719) 1883</a:t>
            </a:r>
          </a:p>
        </p:txBody>
      </p:sp>
    </p:spTree>
    <p:extLst>
      <p:ext uri="{BB962C8B-B14F-4D97-AF65-F5344CB8AC3E}">
        <p14:creationId xmlns:p14="http://schemas.microsoft.com/office/powerpoint/2010/main" val="3995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Module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Lecture Theatre	       -   2 hours per week</a:t>
            </a:r>
          </a:p>
          <a:p>
            <a:r>
              <a:rPr lang="en-GB" sz="2800" dirty="0" smtClean="0"/>
              <a:t>Hands-on Lecture      -  2 hours per week</a:t>
            </a:r>
          </a:p>
          <a:p>
            <a:r>
              <a:rPr lang="en-GB" sz="2800" dirty="0" smtClean="0"/>
              <a:t>Problem-Solving       -   4 hours per week</a:t>
            </a:r>
            <a:endParaRPr lang="en-GB" dirty="0" smtClean="0"/>
          </a:p>
          <a:p>
            <a:endParaRPr lang="en-GB" dirty="0" smtClean="0"/>
          </a:p>
          <a:p>
            <a:r>
              <a:rPr lang="en-GB" sz="2800" dirty="0" smtClean="0"/>
              <a:t>All times/locations still subject to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01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066800"/>
          </a:xfrm>
        </p:spPr>
        <p:txBody>
          <a:bodyPr/>
          <a:lstStyle/>
          <a:p>
            <a:pPr algn="ctr"/>
            <a:r>
              <a:rPr lang="en-GB" smtClean="0"/>
              <a:t>Attendance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00200"/>
            <a:ext cx="7974013" cy="44958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Subject is very much “</a:t>
            </a:r>
            <a:r>
              <a:rPr lang="en-GB" sz="2800" b="1" dirty="0" smtClean="0"/>
              <a:t>hands-on</a:t>
            </a:r>
            <a:r>
              <a:rPr lang="en-GB" sz="2800" dirty="0" smtClean="0"/>
              <a:t>” with lots of lab time and so requires maximum attendance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3000" b="1" dirty="0" smtClean="0"/>
              <a:t>Attendance</a:t>
            </a:r>
            <a:r>
              <a:rPr lang="en-GB" sz="2800" dirty="0" smtClean="0"/>
              <a:t> at labs is </a:t>
            </a:r>
            <a:r>
              <a:rPr lang="en-GB" sz="3000" b="1" i="1" dirty="0" smtClean="0"/>
              <a:t>essential</a:t>
            </a:r>
            <a:r>
              <a:rPr lang="en-GB" sz="2800" dirty="0" smtClean="0"/>
              <a:t>. </a:t>
            </a:r>
          </a:p>
          <a:p>
            <a:endParaRPr lang="en-GB" sz="2800" dirty="0" smtClean="0"/>
          </a:p>
          <a:p>
            <a:r>
              <a:rPr lang="en-GB" sz="2800" dirty="0" smtClean="0"/>
              <a:t>Medical cert required if attendance at a CA is not possible or for any extended period of absence.</a:t>
            </a:r>
          </a:p>
          <a:p>
            <a:endParaRPr lang="en-GB" sz="2800" dirty="0" smtClean="0"/>
          </a:p>
          <a:p>
            <a:r>
              <a:rPr lang="en-GB" sz="2800" dirty="0" smtClean="0"/>
              <a:t>Unexplained absence at 4 hands-on sessions = letter sent out to home address, followed by request for de-registration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190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Allocation of Marks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1</a:t>
            </a:r>
            <a:r>
              <a:rPr lang="en-GB" sz="2800" b="1" dirty="0" smtClean="0"/>
              <a:t> sit-down CA 	 				20%</a:t>
            </a:r>
          </a:p>
          <a:p>
            <a:pPr>
              <a:buFontTx/>
              <a:buNone/>
            </a:pPr>
            <a:r>
              <a:rPr lang="en-GB" sz="2800" b="1" dirty="0" smtClean="0"/>
              <a:t>           </a:t>
            </a:r>
            <a:r>
              <a:rPr lang="en-GB" sz="2800" i="1" dirty="0" smtClean="0"/>
              <a:t>(early on, probably week 5)</a:t>
            </a:r>
          </a:p>
          <a:p>
            <a:r>
              <a:rPr lang="en-GB" sz="2800" dirty="0" smtClean="0"/>
              <a:t>1 </a:t>
            </a:r>
            <a:r>
              <a:rPr lang="en-GB" sz="2800" b="1" dirty="0" smtClean="0"/>
              <a:t>hand-in</a:t>
            </a:r>
            <a:r>
              <a:rPr lang="en-GB" sz="2800" dirty="0" smtClean="0"/>
              <a:t> CA including a mini-project built on </a:t>
            </a:r>
            <a:r>
              <a:rPr lang="en-GB" sz="2800" b="1" dirty="0" smtClean="0"/>
              <a:t>problems</a:t>
            </a:r>
            <a:r>
              <a:rPr lang="en-GB" sz="2800" dirty="0" smtClean="0"/>
              <a:t> from lab sheets  			</a:t>
            </a:r>
            <a:r>
              <a:rPr lang="en-GB" sz="2800" b="1" dirty="0" smtClean="0"/>
              <a:t>30%</a:t>
            </a:r>
          </a:p>
          <a:p>
            <a:pPr>
              <a:buFontTx/>
              <a:buNone/>
            </a:pPr>
            <a:r>
              <a:rPr lang="en-GB" sz="2800" b="1" dirty="0" smtClean="0"/>
              <a:t>            </a:t>
            </a:r>
            <a:r>
              <a:rPr lang="en-GB" sz="2800" i="1" dirty="0" smtClean="0"/>
              <a:t>(about 2/3 of the way, possibly week 8)</a:t>
            </a:r>
          </a:p>
          <a:p>
            <a:r>
              <a:rPr lang="en-GB" sz="2800" b="1" dirty="0" smtClean="0"/>
              <a:t>Final exam</a:t>
            </a:r>
            <a:r>
              <a:rPr lang="en-GB" sz="2800" dirty="0" smtClean="0"/>
              <a:t>, </a:t>
            </a:r>
            <a:r>
              <a:rPr lang="en-GB" sz="2800" b="1" dirty="0" smtClean="0"/>
              <a:t>written 		</a:t>
            </a:r>
            <a:r>
              <a:rPr lang="en-GB" sz="2800" dirty="0" smtClean="0"/>
              <a:t>		</a:t>
            </a:r>
            <a:r>
              <a:rPr lang="en-GB" sz="2800" b="1" dirty="0" smtClean="0"/>
              <a:t>50%</a:t>
            </a:r>
          </a:p>
          <a:p>
            <a:pPr>
              <a:buFontTx/>
              <a:buNone/>
            </a:pPr>
            <a:r>
              <a:rPr lang="en-GB" sz="2800" i="1" dirty="0" smtClean="0"/>
              <a:t>             (Before or after Christmas, </a:t>
            </a:r>
          </a:p>
          <a:p>
            <a:pPr>
              <a:buFontTx/>
              <a:buNone/>
            </a:pPr>
            <a:r>
              <a:rPr lang="en-GB" sz="2800" i="1" dirty="0" smtClean="0"/>
              <a:t>               date decided by Exams Office:</a:t>
            </a:r>
          </a:p>
        </p:txBody>
      </p:sp>
    </p:spTree>
    <p:extLst>
      <p:ext uri="{BB962C8B-B14F-4D97-AF65-F5344CB8AC3E}">
        <p14:creationId xmlns:p14="http://schemas.microsoft.com/office/powerpoint/2010/main" val="70725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Indicative Syllabus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452916"/>
              </p:ext>
            </p:extLst>
          </p:nvPr>
        </p:nvGraphicFramePr>
        <p:xfrm>
          <a:off x="457200" y="1556792"/>
          <a:ext cx="8229600" cy="5184457"/>
        </p:xfrm>
        <a:graphic>
          <a:graphicData uri="http://schemas.openxmlformats.org/drawingml/2006/table">
            <a:tbl>
              <a:tblPr/>
              <a:tblGrid>
                <a:gridCol w="490766">
                  <a:extLst>
                    <a:ext uri="{9D8B030D-6E8A-4147-A177-3AD203B41FA5}">
                      <a16:colId xmlns:a16="http://schemas.microsoft.com/office/drawing/2014/main" val="3708427364"/>
                    </a:ext>
                  </a:extLst>
                </a:gridCol>
                <a:gridCol w="1463794">
                  <a:extLst>
                    <a:ext uri="{9D8B030D-6E8A-4147-A177-3AD203B41FA5}">
                      <a16:colId xmlns:a16="http://schemas.microsoft.com/office/drawing/2014/main" val="1772802809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256517576"/>
                    </a:ext>
                  </a:extLst>
                </a:gridCol>
              </a:tblGrid>
              <a:tr h="490313">
                <a:tc>
                  <a:txBody>
                    <a:bodyPr/>
                    <a:lstStyle/>
                    <a:p>
                      <a:r>
                        <a:rPr lang="en-IE" sz="1800" dirty="0"/>
                        <a:t>1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/>
                        <a:t>Principles of OOP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Abstraction, Encapsulation, Inheritance, Polymorphism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38036"/>
                  </a:ext>
                </a:extLst>
              </a:tr>
              <a:tr h="1395505">
                <a:tc>
                  <a:txBody>
                    <a:bodyPr/>
                    <a:lstStyle/>
                    <a:p>
                      <a:r>
                        <a:rPr lang="en-IE" sz="1800" dirty="0"/>
                        <a:t>2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Fundamental OO concepts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Classes, Interfaces, objects, constructor, access and </a:t>
                      </a:r>
                      <a:r>
                        <a:rPr lang="en-IE" sz="1800" dirty="0" err="1"/>
                        <a:t>mutator</a:t>
                      </a:r>
                      <a:r>
                        <a:rPr lang="en-IE" sz="1800" dirty="0"/>
                        <a:t> methods, class and instance methods and variables, abstract classes and methods, overloading, overriding, scope, API, 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22286"/>
                  </a:ext>
                </a:extLst>
              </a:tr>
              <a:tr h="603462">
                <a:tc>
                  <a:txBody>
                    <a:bodyPr/>
                    <a:lstStyle/>
                    <a:p>
                      <a:r>
                        <a:rPr lang="en-IE" sz="1800" dirty="0"/>
                        <a:t>3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Event-handling and API GUI classes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Events, handlers, </a:t>
                      </a:r>
                      <a:r>
                        <a:rPr lang="en-IE" sz="1800" dirty="0" err="1"/>
                        <a:t>gui</a:t>
                      </a:r>
                      <a:r>
                        <a:rPr lang="en-IE" sz="1800" dirty="0"/>
                        <a:t> component classes, inner classes, anonymous inner classes.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44579"/>
                  </a:ext>
                </a:extLst>
              </a:tr>
              <a:tr h="603462">
                <a:tc>
                  <a:txBody>
                    <a:bodyPr/>
                    <a:lstStyle/>
                    <a:p>
                      <a:r>
                        <a:rPr lang="en-IE" sz="1800"/>
                        <a:t>4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/>
                        <a:t>Code Conventions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Style, security, resilience, robustness, usability, </a:t>
                      </a:r>
                      <a:r>
                        <a:rPr lang="en-IE" sz="1800" dirty="0" err="1"/>
                        <a:t>understandability</a:t>
                      </a:r>
                      <a:r>
                        <a:rPr lang="en-IE" sz="1800" dirty="0"/>
                        <a:t>,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5767"/>
                  </a:ext>
                </a:extLst>
              </a:tr>
              <a:tr h="603462">
                <a:tc>
                  <a:txBody>
                    <a:bodyPr/>
                    <a:lstStyle/>
                    <a:p>
                      <a:r>
                        <a:rPr lang="en-IE" sz="1800"/>
                        <a:t>5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/>
                        <a:t>Documenting OO systems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UML (a subset); documenting tool such as </a:t>
                      </a:r>
                      <a:r>
                        <a:rPr lang="en-IE" sz="1800" dirty="0" err="1"/>
                        <a:t>javadoc</a:t>
                      </a:r>
                      <a:r>
                        <a:rPr lang="en-IE" sz="1800" dirty="0"/>
                        <a:t>; version control tool such as git.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52336"/>
                  </a:ext>
                </a:extLst>
              </a:tr>
              <a:tr h="829760">
                <a:tc>
                  <a:txBody>
                    <a:bodyPr/>
                    <a:lstStyle/>
                    <a:p>
                      <a:r>
                        <a:rPr lang="en-IE" sz="1800"/>
                        <a:t>6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/>
                        <a:t>Data structures and persistence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One collection class; writing data/objects to persistent storage and reading them back; handling exceptions.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32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4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Course Outline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1550" y="1628775"/>
            <a:ext cx="79930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Programming language used – </a:t>
            </a:r>
            <a:r>
              <a:rPr lang="en-GB" sz="2800" b="1" dirty="0"/>
              <a:t>Java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IDE:  </a:t>
            </a:r>
            <a:r>
              <a:rPr lang="en-GB" sz="2800" dirty="0" err="1" smtClean="0"/>
              <a:t>Intellij</a:t>
            </a:r>
            <a:r>
              <a:rPr lang="en-GB" sz="2800" dirty="0" smtClean="0"/>
              <a:t>/</a:t>
            </a:r>
            <a:r>
              <a:rPr lang="en-GB" sz="2800" dirty="0" err="1" smtClean="0"/>
              <a:t>Jcreator</a:t>
            </a:r>
            <a:r>
              <a:rPr lang="en-GB" sz="2800" dirty="0" smtClean="0"/>
              <a:t>? </a:t>
            </a:r>
            <a:r>
              <a:rPr lang="en-GB" sz="2800" dirty="0"/>
              <a:t>in the labs, up to you at </a:t>
            </a:r>
            <a:r>
              <a:rPr lang="en-GB" sz="2800" dirty="0" smtClean="0"/>
              <a:t>home</a:t>
            </a: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Introduction to OO concepts including classes, objects, encapsulation, methods, constructors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/>
              <a:t>GUIs </a:t>
            </a:r>
            <a:r>
              <a:rPr lang="en-GB" sz="2800" dirty="0"/>
              <a:t>and event-handling, including basics of inheritance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/>
              <a:t>Testing and Documenting </a:t>
            </a:r>
            <a:r>
              <a:rPr lang="en-GB" sz="2800" dirty="0"/>
              <a:t>OO Systems using </a:t>
            </a:r>
            <a:r>
              <a:rPr lang="en-GB" sz="2800" dirty="0" err="1"/>
              <a:t>javadoc</a:t>
            </a:r>
            <a:r>
              <a:rPr lang="en-GB" sz="2800" dirty="0"/>
              <a:t>, </a:t>
            </a:r>
            <a:r>
              <a:rPr lang="en-GB" sz="2800" dirty="0" smtClean="0"/>
              <a:t>UML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28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965</Words>
  <Application>Microsoft Office PowerPoint</Application>
  <PresentationFormat>On-screen Show (4:3)</PresentationFormat>
  <Paragraphs>187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</vt:lpstr>
      <vt:lpstr>Office Theme</vt:lpstr>
      <vt:lpstr>O O Programming 2</vt:lpstr>
      <vt:lpstr>Module Aim</vt:lpstr>
      <vt:lpstr>Learning outcomes</vt:lpstr>
      <vt:lpstr>Object Oriented Programming  </vt:lpstr>
      <vt:lpstr>Module Structure</vt:lpstr>
      <vt:lpstr>Attendance</vt:lpstr>
      <vt:lpstr>Allocation of Marks</vt:lpstr>
      <vt:lpstr>Indicative Syllabus</vt:lpstr>
      <vt:lpstr>Course Outline</vt:lpstr>
      <vt:lpstr>Course Outline, more</vt:lpstr>
      <vt:lpstr>Textbooks</vt:lpstr>
      <vt:lpstr>Other resources</vt:lpstr>
      <vt:lpstr>CP Dept. Policy on Hand-in Assessments</vt:lpstr>
      <vt:lpstr>Approach</vt:lpstr>
      <vt:lpstr>Lectures</vt:lpstr>
      <vt:lpstr>Asked of you:  </vt:lpstr>
    </vt:vector>
  </TitlesOfParts>
  <Company>IT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Services</dc:creator>
  <cp:lastModifiedBy>John Walsh</cp:lastModifiedBy>
  <cp:revision>21</cp:revision>
  <dcterms:created xsi:type="dcterms:W3CDTF">2011-09-09T11:05:21Z</dcterms:created>
  <dcterms:modified xsi:type="dcterms:W3CDTF">2017-09-13T11:33:26Z</dcterms:modified>
</cp:coreProperties>
</file>