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2.xml" ContentType="application/vnd.openxmlformats-officedocument.presentationml.tags+xml"/>
  <Override PartName="/ppt/notesSlides/notesSlide38.xml" ContentType="application/vnd.openxmlformats-officedocument.presentationml.notesSlide+xml"/>
  <Override PartName="/ppt/tags/tag13.xml" ContentType="application/vnd.openxmlformats-officedocument.presentationml.tags+xml"/>
  <Override PartName="/ppt/notesSlides/notesSlide39.xml" ContentType="application/vnd.openxmlformats-officedocument.presentationml.notesSlide+xml"/>
  <Override PartName="/ppt/tags/tag1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5.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tags/tag17.xml" ContentType="application/vnd.openxmlformats-officedocument.presentationml.tags+xml"/>
  <Override PartName="/ppt/notesSlides/notesSlide45.xml" ContentType="application/vnd.openxmlformats-officedocument.presentationml.notesSlide+xml"/>
  <Override PartName="/ppt/tags/tag18.xml" ContentType="application/vnd.openxmlformats-officedocument.presentationml.tags+xml"/>
  <Override PartName="/ppt/notesSlides/notesSlide46.xml" ContentType="application/vnd.openxmlformats-officedocument.presentationml.notesSlide+xml"/>
  <Override PartName="/ppt/tags/tag19.xml" ContentType="application/vnd.openxmlformats-officedocument.presentationml.tags+xml"/>
  <Override PartName="/ppt/notesSlides/notesSlide47.xml" ContentType="application/vnd.openxmlformats-officedocument.presentationml.notesSlide+xml"/>
  <Override PartName="/ppt/tags/tag20.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1.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0"/>
  </p:notesMasterIdLst>
  <p:handoutMasterIdLst>
    <p:handoutMasterId r:id="rId81"/>
  </p:handoutMasterIdLst>
  <p:sldIdLst>
    <p:sldId id="33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Lst>
  <p:sldSz cx="9144000" cy="6858000" type="screen4x3"/>
  <p:notesSz cx="7315200" cy="9601200"/>
  <p:defaultTextStyle>
    <a:defPPr>
      <a:defRPr lang="en-I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6"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3379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000"/>
            </a:lvl1pPr>
          </a:lstStyle>
          <a:p>
            <a:pPr>
              <a:defRPr/>
            </a:pPr>
            <a:fld id="{1B2BD353-7199-4CB8-B1D1-835E4C58ACA5}" type="datetime1">
              <a:rPr lang="en-IE"/>
              <a:pPr>
                <a:defRPr/>
              </a:pPr>
              <a:t>10/11/2017</a:t>
            </a:fld>
            <a:endParaRPr lang="en-US"/>
          </a:p>
        </p:txBody>
      </p:sp>
      <p:sp>
        <p:nvSpPr>
          <p:cNvPr id="3379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000"/>
            </a:lvl1pPr>
          </a:lstStyle>
          <a:p>
            <a:pPr>
              <a:defRPr/>
            </a:pPr>
            <a:r>
              <a:rPr lang="en-US"/>
              <a:t>OOP3 Slides 3: Exceptions     A nic G</a:t>
            </a:r>
          </a:p>
        </p:txBody>
      </p:sp>
      <p:sp>
        <p:nvSpPr>
          <p:cNvPr id="3379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000" smtClean="0"/>
            </a:lvl1pPr>
          </a:lstStyle>
          <a:p>
            <a:pPr>
              <a:defRPr/>
            </a:pPr>
            <a:fld id="{EC2693CB-0381-488E-88E0-22A45136DAC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IE"/>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fld id="{20C6D43D-EFD2-4623-879D-C0F9B9DEBA3E}" type="datetime1">
              <a:rPr lang="en-IE"/>
              <a:pPr>
                <a:defRPr/>
              </a:pPr>
              <a:t>10/11/2017</a:t>
            </a:fld>
            <a:endParaRPr lang="en-IE"/>
          </a:p>
        </p:txBody>
      </p:sp>
      <p:sp>
        <p:nvSpPr>
          <p:cNvPr id="2052" name="Rectangle 4"/>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r>
              <a:rPr lang="en-IE"/>
              <a:t>OOP3 Slides 3: Exceptions     A nic G</a:t>
            </a:r>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9D23127E-EC7E-4995-9352-2916FB758B2A}" type="slidenum">
              <a:rPr lang="en-IE" altLang="en-US"/>
              <a:pPr>
                <a:defRPr/>
              </a:pPr>
              <a:t>‹#›</a:t>
            </a:fld>
            <a:endParaRPr lang="en-IE" alt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1BD6327-2E69-4CED-939D-0E6D326ACD65}" type="datetime1">
              <a:rPr lang="en-IE" altLang="en-US" sz="1300" smtClean="0"/>
              <a:pPr/>
              <a:t>10/11/2017</a:t>
            </a:fld>
            <a:endParaRPr lang="en-IE" altLang="en-US" sz="1300" smtClean="0"/>
          </a:p>
        </p:txBody>
      </p:sp>
      <p:sp>
        <p:nvSpPr>
          <p:cNvPr id="51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51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B5C2C72-FD53-4A02-A68C-9028858ECBCF}" type="slidenum">
              <a:rPr lang="en-IE" altLang="en-US" sz="1300"/>
              <a:pPr/>
              <a:t>1</a:t>
            </a:fld>
            <a:endParaRPr lang="en-IE" altLang="en-US" sz="1300"/>
          </a:p>
        </p:txBody>
      </p:sp>
      <p:sp>
        <p:nvSpPr>
          <p:cNvPr id="5125" name="Rectangle 2"/>
          <p:cNvSpPr>
            <a:spLocks noChangeArrowheads="1" noTextEdit="1"/>
          </p:cNvSpPr>
          <p:nvPr>
            <p:ph type="sldImg"/>
          </p:nvPr>
        </p:nvSpPr>
        <p:spPr>
          <a:xfrm>
            <a:off x="1258888" y="720725"/>
            <a:ext cx="4800600" cy="3600450"/>
          </a:xfrm>
          <a:ln/>
        </p:spPr>
      </p:sp>
      <p:sp>
        <p:nvSpPr>
          <p:cNvPr id="51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72ADCA6-2E41-47B6-8DAB-E04C3C873950}" type="datetime1">
              <a:rPr lang="en-IE" altLang="en-US" sz="1300" smtClean="0"/>
              <a:pPr/>
              <a:t>10/11/2017</a:t>
            </a:fld>
            <a:endParaRPr lang="en-IE" altLang="en-US" sz="1300" smtClean="0"/>
          </a:p>
        </p:txBody>
      </p:sp>
      <p:sp>
        <p:nvSpPr>
          <p:cNvPr id="235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235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06976F4-2682-41CD-AF70-D23054A55DE0}" type="slidenum">
              <a:rPr lang="en-IE" altLang="en-US" sz="1300"/>
              <a:pPr/>
              <a:t>10</a:t>
            </a:fld>
            <a:endParaRPr lang="en-IE" altLang="en-US" sz="1300"/>
          </a:p>
        </p:txBody>
      </p:sp>
      <p:sp>
        <p:nvSpPr>
          <p:cNvPr id="23557" name="Rectangle 2"/>
          <p:cNvSpPr>
            <a:spLocks noChangeArrowheads="1" noTextEdit="1"/>
          </p:cNvSpPr>
          <p:nvPr>
            <p:ph type="sldImg"/>
          </p:nvPr>
        </p:nvSpPr>
        <p:spPr>
          <a:xfrm>
            <a:off x="1258888" y="720725"/>
            <a:ext cx="4800600" cy="3600450"/>
          </a:xfrm>
          <a:ln/>
        </p:spPr>
      </p:sp>
      <p:sp>
        <p:nvSpPr>
          <p:cNvPr id="235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E049BDF-13F0-49DE-A5F6-177380C75BFA}" type="datetime1">
              <a:rPr lang="en-IE" altLang="en-US" sz="1300" smtClean="0"/>
              <a:pPr/>
              <a:t>10/11/2017</a:t>
            </a:fld>
            <a:endParaRPr lang="en-IE" altLang="en-US" sz="1300" smtClean="0"/>
          </a:p>
        </p:txBody>
      </p:sp>
      <p:sp>
        <p:nvSpPr>
          <p:cNvPr id="256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256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0A17C94-0552-4215-9691-D3246CFAA60C}" type="slidenum">
              <a:rPr lang="en-IE" altLang="en-US" sz="1300"/>
              <a:pPr/>
              <a:t>11</a:t>
            </a:fld>
            <a:endParaRPr lang="en-IE" altLang="en-US" sz="1300"/>
          </a:p>
        </p:txBody>
      </p:sp>
      <p:sp>
        <p:nvSpPr>
          <p:cNvPr id="25605" name="Rectangle 2"/>
          <p:cNvSpPr>
            <a:spLocks noChangeArrowheads="1" noTextEdit="1"/>
          </p:cNvSpPr>
          <p:nvPr>
            <p:ph type="sldImg"/>
          </p:nvPr>
        </p:nvSpPr>
        <p:spPr>
          <a:xfrm>
            <a:off x="1258888" y="720725"/>
            <a:ext cx="4800600" cy="3600450"/>
          </a:xfrm>
          <a:ln/>
        </p:spPr>
      </p:sp>
      <p:sp>
        <p:nvSpPr>
          <p:cNvPr id="256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C391A67-3B47-4BE0-97ED-5F4B36F51DD3}" type="datetime1">
              <a:rPr lang="en-IE" altLang="en-US" sz="1300" smtClean="0"/>
              <a:pPr/>
              <a:t>10/11/2017</a:t>
            </a:fld>
            <a:endParaRPr lang="en-IE" altLang="en-US" sz="1300" smtClean="0"/>
          </a:p>
        </p:txBody>
      </p:sp>
      <p:sp>
        <p:nvSpPr>
          <p:cNvPr id="286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286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27CA9C7-A5A8-4F9B-A453-71C811E096A9}" type="slidenum">
              <a:rPr lang="en-IE" altLang="en-US" sz="1300"/>
              <a:pPr/>
              <a:t>13</a:t>
            </a:fld>
            <a:endParaRPr lang="en-IE" altLang="en-US" sz="1300"/>
          </a:p>
        </p:txBody>
      </p:sp>
      <p:sp>
        <p:nvSpPr>
          <p:cNvPr id="28677" name="Rectangle 2"/>
          <p:cNvSpPr>
            <a:spLocks noChangeArrowheads="1" noTextEdit="1"/>
          </p:cNvSpPr>
          <p:nvPr>
            <p:ph type="sldImg"/>
          </p:nvPr>
        </p:nvSpPr>
        <p:spPr>
          <a:ln/>
        </p:spPr>
      </p:sp>
      <p:sp>
        <p:nvSpPr>
          <p:cNvPr id="286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F4F8D1B-4FB1-4089-B4D9-C323E102C1A6}" type="datetime1">
              <a:rPr lang="en-IE" altLang="en-US" sz="1300" smtClean="0"/>
              <a:pPr/>
              <a:t>10/11/2017</a:t>
            </a:fld>
            <a:endParaRPr lang="en-IE" altLang="en-US" sz="1300" smtClean="0"/>
          </a:p>
        </p:txBody>
      </p:sp>
      <p:sp>
        <p:nvSpPr>
          <p:cNvPr id="317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31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BFEEFD3-072F-46CF-AB03-519ED45A8C0E}" type="slidenum">
              <a:rPr lang="en-IE" altLang="en-US" sz="1300"/>
              <a:pPr/>
              <a:t>15</a:t>
            </a:fld>
            <a:endParaRPr lang="en-IE" altLang="en-US" sz="1300"/>
          </a:p>
        </p:txBody>
      </p:sp>
      <p:sp>
        <p:nvSpPr>
          <p:cNvPr id="31749" name="Rectangle 2"/>
          <p:cNvSpPr>
            <a:spLocks noChangeArrowheads="1" noTextEdit="1"/>
          </p:cNvSpPr>
          <p:nvPr>
            <p:ph type="sldImg"/>
          </p:nvPr>
        </p:nvSpPr>
        <p:spPr>
          <a:xfrm>
            <a:off x="1258888" y="720725"/>
            <a:ext cx="4800600" cy="3600450"/>
          </a:xfrm>
          <a:ln/>
        </p:spPr>
      </p:sp>
      <p:sp>
        <p:nvSpPr>
          <p:cNvPr id="31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0B2A450-848B-42F0-A43F-F27EDC5A2E20}" type="datetime1">
              <a:rPr lang="en-IE" altLang="en-US" sz="1300" smtClean="0"/>
              <a:pPr/>
              <a:t>10/11/2017</a:t>
            </a:fld>
            <a:endParaRPr lang="en-IE" altLang="en-US" sz="1300" smtClean="0"/>
          </a:p>
        </p:txBody>
      </p:sp>
      <p:sp>
        <p:nvSpPr>
          <p:cNvPr id="337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33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3C20C40-DF87-4FE1-88FB-056DCEF15FE5}" type="slidenum">
              <a:rPr lang="en-IE" altLang="en-US" sz="1300"/>
              <a:pPr/>
              <a:t>16</a:t>
            </a:fld>
            <a:endParaRPr lang="en-IE" altLang="en-US" sz="1300"/>
          </a:p>
        </p:txBody>
      </p:sp>
      <p:sp>
        <p:nvSpPr>
          <p:cNvPr id="33797" name="Rectangle 2"/>
          <p:cNvSpPr>
            <a:spLocks noChangeArrowheads="1" noTextEdit="1"/>
          </p:cNvSpPr>
          <p:nvPr>
            <p:ph type="sldImg"/>
          </p:nvPr>
        </p:nvSpPr>
        <p:spPr>
          <a:xfrm>
            <a:off x="1258888" y="720725"/>
            <a:ext cx="4800600" cy="3600450"/>
          </a:xfrm>
          <a:ln/>
        </p:spPr>
      </p:sp>
      <p:sp>
        <p:nvSpPr>
          <p:cNvPr id="337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A4A8033-39C7-4BE0-A81E-8DF1A823075C}" type="datetime1">
              <a:rPr lang="en-IE" altLang="en-US" sz="1300" smtClean="0"/>
              <a:pPr/>
              <a:t>10/11/2017</a:t>
            </a:fld>
            <a:endParaRPr lang="en-IE" altLang="en-US" sz="1300" smtClean="0"/>
          </a:p>
        </p:txBody>
      </p:sp>
      <p:sp>
        <p:nvSpPr>
          <p:cNvPr id="358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35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571F38A-BC3C-4A6D-B137-70E5D96ADF01}" type="slidenum">
              <a:rPr lang="en-IE" altLang="en-US" sz="1300"/>
              <a:pPr/>
              <a:t>17</a:t>
            </a:fld>
            <a:endParaRPr lang="en-IE" altLang="en-US" sz="1300"/>
          </a:p>
        </p:txBody>
      </p:sp>
      <p:sp>
        <p:nvSpPr>
          <p:cNvPr id="35845" name="Rectangle 2"/>
          <p:cNvSpPr>
            <a:spLocks noChangeArrowheads="1" noTextEdit="1"/>
          </p:cNvSpPr>
          <p:nvPr>
            <p:ph type="sldImg"/>
          </p:nvPr>
        </p:nvSpPr>
        <p:spPr>
          <a:xfrm>
            <a:off x="1258888" y="720725"/>
            <a:ext cx="4800600" cy="3600450"/>
          </a:xfrm>
          <a:ln/>
        </p:spPr>
      </p:sp>
      <p:sp>
        <p:nvSpPr>
          <p:cNvPr id="358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77672B5-9093-43E5-871A-05AA238935FE}" type="datetime1">
              <a:rPr lang="en-IE" altLang="en-US" sz="1300" smtClean="0"/>
              <a:pPr/>
              <a:t>10/11/2017</a:t>
            </a:fld>
            <a:endParaRPr lang="en-IE" altLang="en-US" sz="1300" smtClean="0"/>
          </a:p>
        </p:txBody>
      </p:sp>
      <p:sp>
        <p:nvSpPr>
          <p:cNvPr id="37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08B0A0D-3F37-4980-B094-94C187E34174}" type="slidenum">
              <a:rPr lang="en-IE" altLang="en-US" sz="1300"/>
              <a:pPr/>
              <a:t>18</a:t>
            </a:fld>
            <a:endParaRPr lang="en-IE" altLang="en-US" sz="1300"/>
          </a:p>
        </p:txBody>
      </p:sp>
      <p:sp>
        <p:nvSpPr>
          <p:cNvPr id="37893" name="Rectangle 2"/>
          <p:cNvSpPr>
            <a:spLocks noChangeArrowheads="1" noTextEdit="1"/>
          </p:cNvSpPr>
          <p:nvPr>
            <p:ph type="sldImg"/>
          </p:nvPr>
        </p:nvSpPr>
        <p:spPr>
          <a:xfrm>
            <a:off x="1258888" y="720725"/>
            <a:ext cx="4800600" cy="3600450"/>
          </a:xfrm>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Consider the given example. What would happen if the user enters a value such as the text 'ten' instead of 10? The parseInt method cannot convert such an input to an internal numerical format. This type of error is called an exception, and it will result in displaying an error message such as the one shown here. We say the parseInt method has thrown a NumberFormatException.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3695469-160F-49E3-A298-7E14D7F6512F}" type="datetime1">
              <a:rPr lang="en-IE" altLang="en-US" sz="1300" smtClean="0"/>
              <a:pPr/>
              <a:t>10/11/2017</a:t>
            </a:fld>
            <a:endParaRPr lang="en-IE" altLang="en-US" sz="1300" smtClean="0"/>
          </a:p>
        </p:txBody>
      </p:sp>
      <p:sp>
        <p:nvSpPr>
          <p:cNvPr id="399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39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67468A9-8D45-4B38-B009-D841F4D55639}" type="slidenum">
              <a:rPr lang="en-IE" altLang="en-US" sz="1300"/>
              <a:pPr/>
              <a:t>19</a:t>
            </a:fld>
            <a:endParaRPr lang="en-IE" altLang="en-US" sz="1300"/>
          </a:p>
        </p:txBody>
      </p:sp>
      <p:sp>
        <p:nvSpPr>
          <p:cNvPr id="39941" name="Rectangle 2"/>
          <p:cNvSpPr>
            <a:spLocks noChangeArrowheads="1" noTextEdit="1"/>
          </p:cNvSpPr>
          <p:nvPr>
            <p:ph type="sldImg"/>
          </p:nvPr>
        </p:nvSpPr>
        <p:spPr>
          <a:xfrm>
            <a:off x="1258888" y="720725"/>
            <a:ext cx="4800600" cy="3600450"/>
          </a:xfrm>
          <a:ln/>
        </p:spPr>
      </p:sp>
      <p:sp>
        <p:nvSpPr>
          <p:cNvPr id="399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F0FFFC5-5282-424A-8B75-002BC7D73665}" type="datetime1">
              <a:rPr lang="en-IE" altLang="en-US" sz="1300" smtClean="0"/>
              <a:pPr/>
              <a:t>10/11/2017</a:t>
            </a:fld>
            <a:endParaRPr lang="en-IE" altLang="en-US" sz="1300" smtClean="0"/>
          </a:p>
        </p:txBody>
      </p:sp>
      <p:sp>
        <p:nvSpPr>
          <p:cNvPr id="419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419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3DF54E5-B07B-434A-BCB7-E99C0C13C22B}" type="slidenum">
              <a:rPr lang="en-IE" altLang="en-US" sz="1300"/>
              <a:pPr/>
              <a:t>20</a:t>
            </a:fld>
            <a:endParaRPr lang="en-IE" altLang="en-US" sz="1300"/>
          </a:p>
        </p:txBody>
      </p:sp>
      <p:sp>
        <p:nvSpPr>
          <p:cNvPr id="41989" name="Rectangle 2"/>
          <p:cNvSpPr>
            <a:spLocks noChangeArrowheads="1" noTextEdit="1"/>
          </p:cNvSpPr>
          <p:nvPr>
            <p:ph type="sldImg"/>
          </p:nvPr>
        </p:nvSpPr>
        <p:spPr>
          <a:xfrm>
            <a:off x="1258888" y="720725"/>
            <a:ext cx="4800600" cy="3600450"/>
          </a:xfrm>
          <a:ln/>
        </p:spPr>
      </p:sp>
      <p:sp>
        <p:nvSpPr>
          <p:cNvPr id="419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CE0CB4F-75D0-440F-B132-477F466A1E5D}" type="datetime1">
              <a:rPr lang="en-IE" altLang="en-US" sz="1300" smtClean="0"/>
              <a:pPr/>
              <a:t>10/11/2017</a:t>
            </a:fld>
            <a:endParaRPr lang="en-IE" altLang="en-US" sz="1300" smtClean="0"/>
          </a:p>
        </p:txBody>
      </p:sp>
      <p:sp>
        <p:nvSpPr>
          <p:cNvPr id="440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440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DC15E61-4B4C-446B-8112-780655B1187B}" type="slidenum">
              <a:rPr lang="en-IE" altLang="en-US" sz="1300"/>
              <a:pPr/>
              <a:t>21</a:t>
            </a:fld>
            <a:endParaRPr lang="en-IE" altLang="en-US" sz="1300"/>
          </a:p>
        </p:txBody>
      </p:sp>
      <p:sp>
        <p:nvSpPr>
          <p:cNvPr id="44037" name="Rectangle 2"/>
          <p:cNvSpPr>
            <a:spLocks noChangeArrowheads="1" noTextEdit="1"/>
          </p:cNvSpPr>
          <p:nvPr>
            <p:ph type="sldImg"/>
          </p:nvPr>
        </p:nvSpPr>
        <p:spPr>
          <a:xfrm>
            <a:off x="1258888" y="720725"/>
            <a:ext cx="4800600" cy="3600450"/>
          </a:xfrm>
          <a:ln/>
        </p:spPr>
      </p:sp>
      <p:sp>
        <p:nvSpPr>
          <p:cNvPr id="440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1CE10AE-CD75-4852-927B-CB84590BE979}" type="datetime1">
              <a:rPr lang="en-IE" altLang="en-US" sz="1300" smtClean="0"/>
              <a:pPr/>
              <a:t>10/11/2017</a:t>
            </a:fld>
            <a:endParaRPr lang="en-IE" altLang="en-US" sz="1300" smtClean="0"/>
          </a:p>
        </p:txBody>
      </p:sp>
      <p:sp>
        <p:nvSpPr>
          <p:cNvPr id="71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71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CC9EAE2-FD0C-441B-8833-7102CDCA447C}" type="slidenum">
              <a:rPr lang="en-IE" altLang="en-US" sz="1300"/>
              <a:pPr/>
              <a:t>2</a:t>
            </a:fld>
            <a:endParaRPr lang="en-IE" altLang="en-US" sz="1300"/>
          </a:p>
        </p:txBody>
      </p:sp>
      <p:sp>
        <p:nvSpPr>
          <p:cNvPr id="7173" name="Rectangle 2"/>
          <p:cNvSpPr>
            <a:spLocks noChangeArrowheads="1" noTextEdit="1"/>
          </p:cNvSpPr>
          <p:nvPr>
            <p:ph type="sldImg"/>
          </p:nvPr>
        </p:nvSpPr>
        <p:spPr>
          <a:xfrm>
            <a:off x="1258888" y="720725"/>
            <a:ext cx="4800600" cy="3600450"/>
          </a:xfrm>
          <a:ln/>
        </p:spPr>
      </p:sp>
      <p:sp>
        <p:nvSpPr>
          <p:cNvPr id="71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A305267-1EFB-49A6-8B5F-4F447B36BBFF}" type="datetime1">
              <a:rPr lang="en-IE" altLang="en-US" sz="1300" smtClean="0"/>
              <a:pPr/>
              <a:t>10/11/2017</a:t>
            </a:fld>
            <a:endParaRPr lang="en-IE" altLang="en-US" sz="1300" smtClean="0"/>
          </a:p>
        </p:txBody>
      </p:sp>
      <p:sp>
        <p:nvSpPr>
          <p:cNvPr id="460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460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FB7DEB2-5A3B-4195-9A8C-2FD01698CE27}" type="slidenum">
              <a:rPr lang="en-IE" altLang="en-US" sz="1300"/>
              <a:pPr/>
              <a:t>22</a:t>
            </a:fld>
            <a:endParaRPr lang="en-IE" altLang="en-US" sz="1300"/>
          </a:p>
        </p:txBody>
      </p:sp>
      <p:sp>
        <p:nvSpPr>
          <p:cNvPr id="46085" name="Rectangle 2"/>
          <p:cNvSpPr>
            <a:spLocks noChangeArrowheads="1" noTextEdit="1"/>
          </p:cNvSpPr>
          <p:nvPr>
            <p:ph type="sldImg"/>
          </p:nvPr>
        </p:nvSpPr>
        <p:spPr>
          <a:xfrm>
            <a:off x="1258888" y="720725"/>
            <a:ext cx="4800600" cy="3600450"/>
          </a:xfrm>
          <a:ln/>
        </p:spPr>
      </p:sp>
      <p:sp>
        <p:nvSpPr>
          <p:cNvPr id="460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35945AB-47D4-4951-BAB1-DFF1F0DCE637}" type="datetime1">
              <a:rPr lang="en-IE" altLang="en-US" sz="1300" smtClean="0"/>
              <a:pPr/>
              <a:t>10/11/2017</a:t>
            </a:fld>
            <a:endParaRPr lang="en-IE" altLang="en-US" sz="1300" smtClean="0"/>
          </a:p>
        </p:txBody>
      </p:sp>
      <p:sp>
        <p:nvSpPr>
          <p:cNvPr id="48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48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BEDA5BD-6E89-4F7B-AA49-F3A5C9A593FE}" type="slidenum">
              <a:rPr lang="en-IE" altLang="en-US" sz="1300"/>
              <a:pPr/>
              <a:t>23</a:t>
            </a:fld>
            <a:endParaRPr lang="en-IE" altLang="en-US" sz="1300"/>
          </a:p>
        </p:txBody>
      </p:sp>
      <p:sp>
        <p:nvSpPr>
          <p:cNvPr id="48133" name="Rectangle 2"/>
          <p:cNvSpPr>
            <a:spLocks noChangeArrowheads="1" noTextEdit="1"/>
          </p:cNvSpPr>
          <p:nvPr>
            <p:ph type="sldImg"/>
          </p:nvPr>
        </p:nvSpPr>
        <p:spPr>
          <a:xfrm>
            <a:off x="1258888" y="720725"/>
            <a:ext cx="4800600" cy="3600450"/>
          </a:xfrm>
          <a:ln/>
        </p:spPr>
      </p:sp>
      <p:sp>
        <p:nvSpPr>
          <p:cNvPr id="481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96667E5-9AF8-4C02-B3A4-BD01ED45FA93}" type="datetime1">
              <a:rPr lang="en-IE" altLang="en-US" sz="1300" smtClean="0"/>
              <a:pPr/>
              <a:t>10/11/2017</a:t>
            </a:fld>
            <a:endParaRPr lang="en-IE" altLang="en-US" sz="1300" smtClean="0"/>
          </a:p>
        </p:txBody>
      </p:sp>
      <p:sp>
        <p:nvSpPr>
          <p:cNvPr id="501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50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529059B-C7C9-47C2-A5F0-0509DEC37B6D}" type="slidenum">
              <a:rPr lang="en-IE" altLang="en-US" sz="1300"/>
              <a:pPr/>
              <a:t>24</a:t>
            </a:fld>
            <a:endParaRPr lang="en-IE" altLang="en-US" sz="1300"/>
          </a:p>
        </p:txBody>
      </p:sp>
      <p:sp>
        <p:nvSpPr>
          <p:cNvPr id="50181" name="Rectangle 2"/>
          <p:cNvSpPr>
            <a:spLocks noChangeArrowheads="1" noTextEdit="1"/>
          </p:cNvSpPr>
          <p:nvPr>
            <p:ph type="sldImg"/>
          </p:nvPr>
        </p:nvSpPr>
        <p:spPr>
          <a:xfrm>
            <a:off x="1258888" y="720725"/>
            <a:ext cx="4800600" cy="3600450"/>
          </a:xfrm>
          <a:ln/>
        </p:spPr>
      </p:sp>
      <p:sp>
        <p:nvSpPr>
          <p:cNvPr id="501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BDB6449-2CB5-4C0D-9D9A-9FDF6A06C52C}" type="datetime1">
              <a:rPr lang="en-IE" altLang="en-US" sz="1300" smtClean="0"/>
              <a:pPr/>
              <a:t>10/11/2017</a:t>
            </a:fld>
            <a:endParaRPr lang="en-IE" altLang="en-US" sz="1300" smtClean="0"/>
          </a:p>
        </p:txBody>
      </p:sp>
      <p:sp>
        <p:nvSpPr>
          <p:cNvPr id="522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522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F06BA2A-2BFB-470D-ABC0-477AE5F830B9}" type="slidenum">
              <a:rPr lang="en-IE" altLang="en-US" sz="1300"/>
              <a:pPr/>
              <a:t>25</a:t>
            </a:fld>
            <a:endParaRPr lang="en-IE" altLang="en-US" sz="1300"/>
          </a:p>
        </p:txBody>
      </p:sp>
      <p:sp>
        <p:nvSpPr>
          <p:cNvPr id="52229" name="Rectangle 2"/>
          <p:cNvSpPr>
            <a:spLocks noChangeArrowheads="1" noTextEdit="1"/>
          </p:cNvSpPr>
          <p:nvPr>
            <p:ph type="sldImg"/>
          </p:nvPr>
        </p:nvSpPr>
        <p:spPr>
          <a:xfrm>
            <a:off x="1258888" y="720725"/>
            <a:ext cx="4800600" cy="3600450"/>
          </a:xfrm>
          <a:ln/>
        </p:spPr>
      </p:sp>
      <p:sp>
        <p:nvSpPr>
          <p:cNvPr id="522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7E42C85-C719-4327-B994-EA93A844DB82}" type="datetime1">
              <a:rPr lang="en-IE" altLang="en-US" sz="1300" smtClean="0"/>
              <a:pPr/>
              <a:t>10/11/2017</a:t>
            </a:fld>
            <a:endParaRPr lang="en-IE" altLang="en-US" sz="1300" smtClean="0"/>
          </a:p>
        </p:txBody>
      </p:sp>
      <p:sp>
        <p:nvSpPr>
          <p:cNvPr id="542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54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C2A5D7C-2682-4CB1-8C07-F48C3094EFDC}" type="slidenum">
              <a:rPr lang="en-IE" altLang="en-US" sz="1300"/>
              <a:pPr/>
              <a:t>26</a:t>
            </a:fld>
            <a:endParaRPr lang="en-IE" altLang="en-US" sz="1300"/>
          </a:p>
        </p:txBody>
      </p:sp>
      <p:sp>
        <p:nvSpPr>
          <p:cNvPr id="54277" name="Rectangle 2"/>
          <p:cNvSpPr>
            <a:spLocks noChangeArrowheads="1" noTextEdit="1"/>
          </p:cNvSpPr>
          <p:nvPr>
            <p:ph type="sldImg"/>
          </p:nvPr>
        </p:nvSpPr>
        <p:spPr>
          <a:xfrm>
            <a:off x="1258888" y="720725"/>
            <a:ext cx="4800600" cy="3600450"/>
          </a:xfrm>
          <a:ln/>
        </p:spPr>
      </p:sp>
      <p:sp>
        <p:nvSpPr>
          <p:cNvPr id="542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ACD2ECA-1695-42C5-A072-C39D1651071F}" type="datetime1">
              <a:rPr lang="en-IE" altLang="en-US" sz="1300" smtClean="0"/>
              <a:pPr/>
              <a:t>10/11/2017</a:t>
            </a:fld>
            <a:endParaRPr lang="en-IE" altLang="en-US" sz="1300" smtClean="0"/>
          </a:p>
        </p:txBody>
      </p:sp>
      <p:sp>
        <p:nvSpPr>
          <p:cNvPr id="573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57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481B5C1-3E9A-4FF8-9955-428CA2BAF707}" type="slidenum">
              <a:rPr lang="en-IE" altLang="en-US" sz="1300"/>
              <a:pPr/>
              <a:t>28</a:t>
            </a:fld>
            <a:endParaRPr lang="en-IE" altLang="en-US" sz="1300"/>
          </a:p>
        </p:txBody>
      </p:sp>
      <p:sp>
        <p:nvSpPr>
          <p:cNvPr id="57349" name="Rectangle 2"/>
          <p:cNvSpPr>
            <a:spLocks noChangeArrowheads="1" noTextEdit="1"/>
          </p:cNvSpPr>
          <p:nvPr>
            <p:ph type="sldImg"/>
          </p:nvPr>
        </p:nvSpPr>
        <p:spPr>
          <a:xfrm>
            <a:off x="1258888" y="720725"/>
            <a:ext cx="4800600" cy="3600450"/>
          </a:xfrm>
          <a:ln/>
        </p:spPr>
      </p:sp>
      <p:sp>
        <p:nvSpPr>
          <p:cNvPr id="573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This example shows a way to handle a thrown exception in our code, instead of letting the system handle it, as in the previous example. If any statement inside the try block throws an exception, then the statements in the matching catch block are executed. And the program continues the execution from the statement that follows this try-catch statement.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A7DF2B9-3EE0-4181-8326-F94B6B32487C}" type="datetime1">
              <a:rPr lang="en-IE" altLang="en-US" sz="1300" smtClean="0"/>
              <a:pPr/>
              <a:t>10/11/2017</a:t>
            </a:fld>
            <a:endParaRPr lang="en-IE" altLang="en-US" sz="1300" smtClean="0"/>
          </a:p>
        </p:txBody>
      </p:sp>
      <p:sp>
        <p:nvSpPr>
          <p:cNvPr id="593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59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8F9AB93-0E4F-4692-8911-E50387280E73}" type="slidenum">
              <a:rPr lang="en-IE" altLang="en-US" sz="1300"/>
              <a:pPr/>
              <a:t>29</a:t>
            </a:fld>
            <a:endParaRPr lang="en-IE" altLang="en-US" sz="1300"/>
          </a:p>
        </p:txBody>
      </p:sp>
      <p:sp>
        <p:nvSpPr>
          <p:cNvPr id="59397" name="Rectangle 2"/>
          <p:cNvSpPr>
            <a:spLocks noChangeArrowheads="1" noTextEdit="1"/>
          </p:cNvSpPr>
          <p:nvPr>
            <p:ph type="sldImg"/>
          </p:nvPr>
        </p:nvSpPr>
        <p:spPr>
          <a:xfrm>
            <a:off x="1258888" y="720725"/>
            <a:ext cx="4800600" cy="3600450"/>
          </a:xfrm>
          <a:ln/>
        </p:spPr>
      </p:sp>
      <p:sp>
        <p:nvSpPr>
          <p:cNvPr id="593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2E34D3F-6E49-47FD-A7D9-55309382CFE0}" type="datetime1">
              <a:rPr lang="en-IE" altLang="en-US" sz="1300" smtClean="0"/>
              <a:pPr/>
              <a:t>10/11/2017</a:t>
            </a:fld>
            <a:endParaRPr lang="en-IE" altLang="en-US" sz="1300" smtClean="0"/>
          </a:p>
        </p:txBody>
      </p:sp>
      <p:sp>
        <p:nvSpPr>
          <p:cNvPr id="614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614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8E08E45-4290-4647-B592-C02C59FFBAE8}" type="slidenum">
              <a:rPr lang="en-IE" altLang="en-US" sz="1300"/>
              <a:pPr/>
              <a:t>30</a:t>
            </a:fld>
            <a:endParaRPr lang="en-IE" altLang="en-US" sz="1300"/>
          </a:p>
        </p:txBody>
      </p:sp>
      <p:sp>
        <p:nvSpPr>
          <p:cNvPr id="61445" name="Rectangle 2"/>
          <p:cNvSpPr>
            <a:spLocks noChangeArrowheads="1" noTextEdit="1"/>
          </p:cNvSpPr>
          <p:nvPr>
            <p:ph type="sldImg"/>
          </p:nvPr>
        </p:nvSpPr>
        <p:spPr>
          <a:xfrm>
            <a:off x="1258888" y="720725"/>
            <a:ext cx="4800600" cy="3600450"/>
          </a:xfrm>
          <a:ln/>
        </p:spPr>
      </p:sp>
      <p:sp>
        <p:nvSpPr>
          <p:cNvPr id="614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This example shows a way to handle a thrown exception in our code, instead of letting the system handle it, as in the previous example. If any statement inside the try block throws an exception, then the statements in the matching catch block are executed. And the program continues the execution from the statement that follows this try-catch statement.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49CE7D0-4C07-4E2E-BF92-7B4384FF8264}" type="datetime1">
              <a:rPr lang="en-IE" altLang="en-US" sz="1300" smtClean="0"/>
              <a:pPr/>
              <a:t>10/11/2017</a:t>
            </a:fld>
            <a:endParaRPr lang="en-IE" altLang="en-US" sz="1300" smtClean="0"/>
          </a:p>
        </p:txBody>
      </p:sp>
      <p:sp>
        <p:nvSpPr>
          <p:cNvPr id="634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634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1303704-CAA3-48D2-BFD4-710A2A7F1E1B}" type="slidenum">
              <a:rPr lang="en-IE" altLang="en-US" sz="1300"/>
              <a:pPr/>
              <a:t>31</a:t>
            </a:fld>
            <a:endParaRPr lang="en-IE" altLang="en-US" sz="1300"/>
          </a:p>
        </p:txBody>
      </p:sp>
      <p:sp>
        <p:nvSpPr>
          <p:cNvPr id="63493" name="Rectangle 2"/>
          <p:cNvSpPr>
            <a:spLocks noChangeArrowheads="1" noTextEdit="1"/>
          </p:cNvSpPr>
          <p:nvPr>
            <p:ph type="sldImg"/>
          </p:nvPr>
        </p:nvSpPr>
        <p:spPr>
          <a:xfrm>
            <a:off x="1258888" y="720725"/>
            <a:ext cx="4800600" cy="3600450"/>
          </a:xfrm>
          <a:ln/>
        </p:spPr>
      </p:sp>
      <p:sp>
        <p:nvSpPr>
          <p:cNvPr id="634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AAC26FE-7011-4633-99A1-6EB57988D4F7}" type="datetime1">
              <a:rPr lang="en-IE" altLang="en-US" sz="1300" smtClean="0"/>
              <a:pPr/>
              <a:t>10/11/2017</a:t>
            </a:fld>
            <a:endParaRPr lang="en-IE" altLang="en-US" sz="1300" smtClean="0"/>
          </a:p>
        </p:txBody>
      </p:sp>
      <p:sp>
        <p:nvSpPr>
          <p:cNvPr id="665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665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018CD42-09EC-431F-BEEC-A115EB695A3C}" type="slidenum">
              <a:rPr lang="en-IE" altLang="en-US" sz="1300"/>
              <a:pPr/>
              <a:t>33</a:t>
            </a:fld>
            <a:endParaRPr lang="en-IE" altLang="en-US" sz="1300"/>
          </a:p>
        </p:txBody>
      </p:sp>
      <p:sp>
        <p:nvSpPr>
          <p:cNvPr id="66565" name="Rectangle 2"/>
          <p:cNvSpPr>
            <a:spLocks noChangeArrowheads="1" noTextEdit="1"/>
          </p:cNvSpPr>
          <p:nvPr>
            <p:ph type="sldImg"/>
          </p:nvPr>
        </p:nvSpPr>
        <p:spPr>
          <a:xfrm>
            <a:off x="1258888" y="720725"/>
            <a:ext cx="4800600" cy="3600450"/>
          </a:xfrm>
          <a:ln/>
        </p:spPr>
      </p:sp>
      <p:sp>
        <p:nvSpPr>
          <p:cNvPr id="665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In the previous example, we simply displayed a fixed error message. We can get display a more generic error message by using the getMessage or printStrackTrace methods. We will experiment with these methods in the lab.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2421B97-061B-48F4-9ADA-9DBB2844E3AB}" type="datetime1">
              <a:rPr lang="en-IE" altLang="en-US" sz="1300" smtClean="0"/>
              <a:pPr/>
              <a:t>10/11/2017</a:t>
            </a:fld>
            <a:endParaRPr lang="en-IE" altLang="en-US" sz="1300" smtClean="0"/>
          </a:p>
        </p:txBody>
      </p:sp>
      <p:sp>
        <p:nvSpPr>
          <p:cNvPr id="92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92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FA02B50-51FE-4AC3-8668-1AE9B488E623}" type="slidenum">
              <a:rPr lang="en-IE" altLang="en-US" sz="1300"/>
              <a:pPr/>
              <a:t>3</a:t>
            </a:fld>
            <a:endParaRPr lang="en-IE" altLang="en-US" sz="1300"/>
          </a:p>
        </p:txBody>
      </p:sp>
      <p:sp>
        <p:nvSpPr>
          <p:cNvPr id="9221" name="Rectangle 2"/>
          <p:cNvSpPr>
            <a:spLocks noChangeArrowheads="1" noTextEdit="1"/>
          </p:cNvSpPr>
          <p:nvPr>
            <p:ph type="sldImg"/>
          </p:nvPr>
        </p:nvSpPr>
        <p:spPr>
          <a:xfrm>
            <a:off x="1258888" y="720725"/>
            <a:ext cx="4800600" cy="3600450"/>
          </a:xfrm>
          <a:ln/>
        </p:spPr>
      </p:sp>
      <p:sp>
        <p:nvSpPr>
          <p:cNvPr id="92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EF84314-10A3-451A-A9A5-881764E31467}" type="datetime1">
              <a:rPr lang="en-IE" altLang="en-US" sz="1300" smtClean="0"/>
              <a:pPr/>
              <a:t>10/11/2017</a:t>
            </a:fld>
            <a:endParaRPr lang="en-IE" altLang="en-US" sz="1300" smtClean="0"/>
          </a:p>
        </p:txBody>
      </p:sp>
      <p:sp>
        <p:nvSpPr>
          <p:cNvPr id="686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686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F90B4C0-428F-4645-98E9-69145B79A8AA}" type="slidenum">
              <a:rPr lang="en-IE" altLang="en-US" sz="1300"/>
              <a:pPr/>
              <a:t>34</a:t>
            </a:fld>
            <a:endParaRPr lang="en-IE" altLang="en-US" sz="1300"/>
          </a:p>
        </p:txBody>
      </p:sp>
      <p:sp>
        <p:nvSpPr>
          <p:cNvPr id="68613" name="Rectangle 2"/>
          <p:cNvSpPr>
            <a:spLocks noChangeArrowheads="1" noTextEdit="1"/>
          </p:cNvSpPr>
          <p:nvPr>
            <p:ph type="sldImg"/>
          </p:nvPr>
        </p:nvSpPr>
        <p:spPr>
          <a:xfrm>
            <a:off x="1258888" y="720725"/>
            <a:ext cx="4800600" cy="3600450"/>
          </a:xfrm>
          <a:ln/>
        </p:spPr>
      </p:sp>
      <p:sp>
        <p:nvSpPr>
          <p:cNvPr id="686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5F45FCB-5592-4BFD-81C5-B9CEA8C36B5B}" type="datetime1">
              <a:rPr lang="en-IE" altLang="en-US" sz="1300" smtClean="0"/>
              <a:pPr/>
              <a:t>10/11/2017</a:t>
            </a:fld>
            <a:endParaRPr lang="en-IE" altLang="en-US" sz="1300" smtClean="0"/>
          </a:p>
        </p:txBody>
      </p:sp>
      <p:sp>
        <p:nvSpPr>
          <p:cNvPr id="706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706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7122773-4B57-4C7B-B464-4FD5859AD5EA}" type="slidenum">
              <a:rPr lang="en-IE" altLang="en-US" sz="1300"/>
              <a:pPr/>
              <a:t>35</a:t>
            </a:fld>
            <a:endParaRPr lang="en-IE" altLang="en-US" sz="1300"/>
          </a:p>
        </p:txBody>
      </p:sp>
      <p:sp>
        <p:nvSpPr>
          <p:cNvPr id="70661" name="Rectangle 2"/>
          <p:cNvSpPr>
            <a:spLocks noChangeArrowheads="1" noTextEdit="1"/>
          </p:cNvSpPr>
          <p:nvPr>
            <p:ph type="sldImg"/>
          </p:nvPr>
        </p:nvSpPr>
        <p:spPr>
          <a:xfrm>
            <a:off x="1258888" y="720725"/>
            <a:ext cx="4800600" cy="3600450"/>
          </a:xfrm>
          <a:ln/>
        </p:spPr>
      </p:sp>
      <p:sp>
        <p:nvSpPr>
          <p:cNvPr id="706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E9D7900-3213-44C2-B5E8-93A444D68348}" type="datetime1">
              <a:rPr lang="en-IE" altLang="en-US" sz="1300" smtClean="0"/>
              <a:pPr/>
              <a:t>10/11/2017</a:t>
            </a:fld>
            <a:endParaRPr lang="en-IE" altLang="en-US" sz="1300" smtClean="0"/>
          </a:p>
        </p:txBody>
      </p:sp>
      <p:sp>
        <p:nvSpPr>
          <p:cNvPr id="727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727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DAD8FF9-40B0-4A77-AF42-D9A60C0BE359}" type="slidenum">
              <a:rPr lang="en-IE" altLang="en-US" sz="1300"/>
              <a:pPr/>
              <a:t>36</a:t>
            </a:fld>
            <a:endParaRPr lang="en-IE" altLang="en-US" sz="1300"/>
          </a:p>
        </p:txBody>
      </p:sp>
      <p:sp>
        <p:nvSpPr>
          <p:cNvPr id="72709" name="Rectangle 2"/>
          <p:cNvSpPr>
            <a:spLocks noChangeArrowheads="1" noTextEdit="1"/>
          </p:cNvSpPr>
          <p:nvPr>
            <p:ph type="sldImg"/>
          </p:nvPr>
        </p:nvSpPr>
        <p:spPr>
          <a:xfrm>
            <a:off x="1258888" y="720725"/>
            <a:ext cx="4800600" cy="3600450"/>
          </a:xfrm>
          <a:ln/>
        </p:spPr>
      </p:sp>
      <p:sp>
        <p:nvSpPr>
          <p:cNvPr id="727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This illustrates how the control flows when there is an exception and when there is no exception.</a:t>
            </a:r>
          </a:p>
          <a:p>
            <a:endParaRPr lang="en-US" altLang="en-US" smtClean="0"/>
          </a:p>
          <a:p>
            <a:r>
              <a:rPr lang="en-US" altLang="en-US" smtClean="0"/>
              <a:t>In the case when no statements in the try block throw an exception, then the catch block is skipped and execution continues with the next statement following the try-catch statement.</a:t>
            </a:r>
          </a:p>
          <a:p>
            <a:endParaRPr lang="en-US" altLang="en-US" smtClean="0"/>
          </a:p>
          <a:p>
            <a:r>
              <a:rPr lang="en-US" altLang="en-US" smtClean="0"/>
              <a:t>If any one of the statements throws an exception, the statements in the catch block are executed. Execution then continues to the statement following the try-catch statement, ignoring any remaining statements in the try block.</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27548EF-D446-4FFA-9DA1-2A82639D47F5}" type="datetime1">
              <a:rPr lang="en-IE" altLang="en-US" sz="1300" smtClean="0"/>
              <a:pPr/>
              <a:t>10/11/2017</a:t>
            </a:fld>
            <a:endParaRPr lang="en-IE" altLang="en-US" sz="1300" smtClean="0"/>
          </a:p>
        </p:txBody>
      </p:sp>
      <p:sp>
        <p:nvSpPr>
          <p:cNvPr id="747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747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5828CC4-2EDD-4FF3-96DD-87BFEF73515B}" type="slidenum">
              <a:rPr lang="en-IE" altLang="en-US" sz="1300"/>
              <a:pPr/>
              <a:t>37</a:t>
            </a:fld>
            <a:endParaRPr lang="en-IE" altLang="en-US" sz="1300"/>
          </a:p>
        </p:txBody>
      </p:sp>
      <p:sp>
        <p:nvSpPr>
          <p:cNvPr id="74757" name="Rectangle 2"/>
          <p:cNvSpPr>
            <a:spLocks noChangeArrowheads="1" noTextEdit="1"/>
          </p:cNvSpPr>
          <p:nvPr>
            <p:ph type="sldImg"/>
          </p:nvPr>
        </p:nvSpPr>
        <p:spPr>
          <a:xfrm>
            <a:off x="1258888" y="720725"/>
            <a:ext cx="4800600" cy="3600450"/>
          </a:xfrm>
          <a:ln/>
        </p:spPr>
      </p:sp>
      <p:sp>
        <p:nvSpPr>
          <p:cNvPr id="747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FD58002-730B-456D-A8A7-B70093E0392B}" type="datetime1">
              <a:rPr lang="en-IE" altLang="en-US" sz="1300" smtClean="0"/>
              <a:pPr/>
              <a:t>10/11/2017</a:t>
            </a:fld>
            <a:endParaRPr lang="en-IE" altLang="en-US" sz="1300" smtClean="0"/>
          </a:p>
        </p:txBody>
      </p:sp>
      <p:sp>
        <p:nvSpPr>
          <p:cNvPr id="768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768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F9EE6D4-76D1-4B81-AF06-63C40C31AD69}" type="slidenum">
              <a:rPr lang="en-IE" altLang="en-US" sz="1300"/>
              <a:pPr/>
              <a:t>38</a:t>
            </a:fld>
            <a:endParaRPr lang="en-IE" altLang="en-US" sz="1300"/>
          </a:p>
        </p:txBody>
      </p:sp>
      <p:sp>
        <p:nvSpPr>
          <p:cNvPr id="76805" name="Rectangle 2"/>
          <p:cNvSpPr>
            <a:spLocks noChangeArrowheads="1" noTextEdit="1"/>
          </p:cNvSpPr>
          <p:nvPr>
            <p:ph type="sldImg"/>
          </p:nvPr>
        </p:nvSpPr>
        <p:spPr>
          <a:xfrm>
            <a:off x="1258888" y="720725"/>
            <a:ext cx="4800600" cy="3600450"/>
          </a:xfrm>
          <a:ln/>
        </p:spPr>
      </p:sp>
      <p:sp>
        <p:nvSpPr>
          <p:cNvPr id="768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F45870D-7FF2-48C2-AF23-F401AC5FBD36}" type="datetime1">
              <a:rPr lang="en-IE" altLang="en-US" sz="1300" smtClean="0"/>
              <a:pPr/>
              <a:t>10/11/2017</a:t>
            </a:fld>
            <a:endParaRPr lang="en-IE" altLang="en-US" sz="1300" smtClean="0"/>
          </a:p>
        </p:txBody>
      </p:sp>
      <p:sp>
        <p:nvSpPr>
          <p:cNvPr id="788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788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B690C61-B391-4A28-89F6-B6998E7C7AEE}" type="slidenum">
              <a:rPr lang="en-IE" altLang="en-US" sz="1300"/>
              <a:pPr/>
              <a:t>39</a:t>
            </a:fld>
            <a:endParaRPr lang="en-IE" altLang="en-US" sz="1300"/>
          </a:p>
        </p:txBody>
      </p:sp>
      <p:sp>
        <p:nvSpPr>
          <p:cNvPr id="78853" name="Rectangle 2"/>
          <p:cNvSpPr>
            <a:spLocks noChangeArrowheads="1" noTextEdit="1"/>
          </p:cNvSpPr>
          <p:nvPr>
            <p:ph type="sldImg"/>
          </p:nvPr>
        </p:nvSpPr>
        <p:spPr>
          <a:xfrm>
            <a:off x="1258888" y="720725"/>
            <a:ext cx="4800600" cy="3600450"/>
          </a:xfrm>
          <a:ln/>
        </p:spPr>
      </p:sp>
      <p:sp>
        <p:nvSpPr>
          <p:cNvPr id="788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677F8DE-CF59-4D2A-B2C0-587AEF045BCC}" type="datetime1">
              <a:rPr lang="en-IE" altLang="en-US" sz="1300" smtClean="0"/>
              <a:pPr/>
              <a:t>10/11/2017</a:t>
            </a:fld>
            <a:endParaRPr lang="en-IE" altLang="en-US" sz="1300" smtClean="0"/>
          </a:p>
        </p:txBody>
      </p:sp>
      <p:sp>
        <p:nvSpPr>
          <p:cNvPr id="80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80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F0A3021-FFFB-4C8D-AC83-AA1D264F79CF}" type="slidenum">
              <a:rPr lang="en-IE" altLang="en-US" sz="1300"/>
              <a:pPr/>
              <a:t>40</a:t>
            </a:fld>
            <a:endParaRPr lang="en-IE" altLang="en-US" sz="1300"/>
          </a:p>
        </p:txBody>
      </p:sp>
      <p:sp>
        <p:nvSpPr>
          <p:cNvPr id="80901" name="Rectangle 2"/>
          <p:cNvSpPr>
            <a:spLocks noChangeArrowheads="1" noTextEdit="1"/>
          </p:cNvSpPr>
          <p:nvPr>
            <p:ph type="sldImg"/>
          </p:nvPr>
        </p:nvSpPr>
        <p:spPr>
          <a:xfrm>
            <a:off x="1258888" y="720725"/>
            <a:ext cx="4800600" cy="3600450"/>
          </a:xfrm>
          <a:ln/>
        </p:spPr>
      </p:sp>
      <p:sp>
        <p:nvSpPr>
          <p:cNvPr id="809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In this example, we see two statements in the try block that can potentially throw exceptions. The parseInt method throws a NumberFormatException while the get method throws an ArrayIndexOutOfBoundsException when the argument id is outside the range of valid values.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1536F31-0407-423A-B73D-BF722970A2CB}" type="datetime1">
              <a:rPr lang="en-IE" altLang="en-US" sz="1300" smtClean="0"/>
              <a:pPr/>
              <a:t>10/11/2017</a:t>
            </a:fld>
            <a:endParaRPr lang="en-IE" altLang="en-US" sz="1300" smtClean="0"/>
          </a:p>
        </p:txBody>
      </p:sp>
      <p:sp>
        <p:nvSpPr>
          <p:cNvPr id="829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829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B33F243-3E24-4DAD-8183-A18E67BA460F}" type="slidenum">
              <a:rPr lang="en-IE" altLang="en-US" sz="1300"/>
              <a:pPr/>
              <a:t>41</a:t>
            </a:fld>
            <a:endParaRPr lang="en-IE" altLang="en-US" sz="1300"/>
          </a:p>
        </p:txBody>
      </p:sp>
      <p:sp>
        <p:nvSpPr>
          <p:cNvPr id="82949" name="Rectangle 2"/>
          <p:cNvSpPr>
            <a:spLocks noChangeArrowheads="1" noTextEdit="1"/>
          </p:cNvSpPr>
          <p:nvPr>
            <p:ph type="sldImg"/>
          </p:nvPr>
        </p:nvSpPr>
        <p:spPr>
          <a:xfrm>
            <a:off x="1258888" y="720725"/>
            <a:ext cx="4800600" cy="3600450"/>
          </a:xfrm>
          <a:ln/>
        </p:spPr>
      </p:sp>
      <p:sp>
        <p:nvSpPr>
          <p:cNvPr id="829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1BD5525-7030-48DA-9750-9A4E94B9520D}" type="datetime1">
              <a:rPr lang="en-IE" altLang="en-US" sz="1300" smtClean="0"/>
              <a:pPr/>
              <a:t>10/11/2017</a:t>
            </a:fld>
            <a:endParaRPr lang="en-IE" altLang="en-US" sz="1300" smtClean="0"/>
          </a:p>
        </p:txBody>
      </p:sp>
      <p:sp>
        <p:nvSpPr>
          <p:cNvPr id="849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849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EAD914E-641D-4803-BB8E-7D7D4A606EDA}" type="slidenum">
              <a:rPr lang="en-IE" altLang="en-US" sz="1300"/>
              <a:pPr/>
              <a:t>42</a:t>
            </a:fld>
            <a:endParaRPr lang="en-IE" altLang="en-US" sz="1300"/>
          </a:p>
        </p:txBody>
      </p:sp>
      <p:sp>
        <p:nvSpPr>
          <p:cNvPr id="84997" name="Rectangle 2"/>
          <p:cNvSpPr>
            <a:spLocks noChangeArrowheads="1" noTextEdit="1"/>
          </p:cNvSpPr>
          <p:nvPr>
            <p:ph type="sldImg"/>
          </p:nvPr>
        </p:nvSpPr>
        <p:spPr>
          <a:xfrm>
            <a:off x="1258888" y="720725"/>
            <a:ext cx="4800600" cy="3600450"/>
          </a:xfrm>
          <a:ln/>
        </p:spPr>
      </p:sp>
      <p:sp>
        <p:nvSpPr>
          <p:cNvPr id="849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Here's how the control flows when there are multiple catch blocks.</a:t>
            </a:r>
          </a:p>
          <a:p>
            <a:endParaRPr lang="en-US" altLang="en-US" smtClean="0"/>
          </a:p>
          <a:p>
            <a:r>
              <a:rPr lang="en-US" altLang="en-US" smtClean="0"/>
              <a:t>In the case when no statements in the try block throw an exception, then all catch blocks are skipped and execution continues with the next statement following the try-catch statement.</a:t>
            </a:r>
          </a:p>
          <a:p>
            <a:endParaRPr lang="en-US" altLang="en-US" smtClean="0"/>
          </a:p>
          <a:p>
            <a:r>
              <a:rPr lang="en-US" altLang="en-US" smtClean="0"/>
              <a:t>If any one of the statements throws an exception, the statements in the matching catch block are executed. Execution then continues to the statement following the try-catch statement, ignoring any remaining statements in the try block.</a:t>
            </a:r>
          </a:p>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AE47FE8-BD58-416F-A16F-3FC95D4C2DDF}" type="datetime1">
              <a:rPr lang="en-IE" altLang="en-US" sz="1300" smtClean="0"/>
              <a:pPr/>
              <a:t>10/11/2017</a:t>
            </a:fld>
            <a:endParaRPr lang="en-IE" altLang="en-US" sz="1300" smtClean="0"/>
          </a:p>
        </p:txBody>
      </p:sp>
      <p:sp>
        <p:nvSpPr>
          <p:cNvPr id="87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87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92B0745-609F-4B98-820A-D37166091276}" type="slidenum">
              <a:rPr lang="en-IE" altLang="en-US" sz="1300"/>
              <a:pPr/>
              <a:t>43</a:t>
            </a:fld>
            <a:endParaRPr lang="en-IE" altLang="en-US" sz="1300"/>
          </a:p>
        </p:txBody>
      </p:sp>
      <p:sp>
        <p:nvSpPr>
          <p:cNvPr id="87045" name="Rectangle 2"/>
          <p:cNvSpPr>
            <a:spLocks noChangeArrowheads="1" noTextEdit="1"/>
          </p:cNvSpPr>
          <p:nvPr>
            <p:ph type="sldImg"/>
          </p:nvPr>
        </p:nvSpPr>
        <p:spPr>
          <a:xfrm>
            <a:off x="1258888" y="720725"/>
            <a:ext cx="4800600" cy="3600450"/>
          </a:xfrm>
          <a:ln/>
        </p:spPr>
      </p:sp>
      <p:sp>
        <p:nvSpPr>
          <p:cNvPr id="870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The finally block is not used often in introductory level programs, but we will introduce them here for the sake of complete coverage of the topic. For example, suppose we open a communication channel from our Java program to a remote web server to exchange data. If the data exchange is successfully completed in the try block, then we close the communication channel and finish the operation. If the data exchange is interrupted for some reason, an exception is thrown and the operation is aborted. In this case also, we need to close the communication channel, because leaving the channel open by one application blocks other applications from using it. The code to close the communication channel should therefore be placed in the finally block.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AC66FC1-6934-464C-808D-77DF3440F7E9}" type="datetime1">
              <a:rPr lang="en-IE" altLang="en-US" sz="1300" smtClean="0"/>
              <a:pPr/>
              <a:t>10/11/2017</a:t>
            </a:fld>
            <a:endParaRPr lang="en-IE" altLang="en-US" sz="1300" smtClean="0"/>
          </a:p>
        </p:txBody>
      </p:sp>
      <p:sp>
        <p:nvSpPr>
          <p:cNvPr id="112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12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5AFB460-6298-4BBD-A319-AF36270E4F80}" type="slidenum">
              <a:rPr lang="en-IE" altLang="en-US" sz="1300"/>
              <a:pPr/>
              <a:t>4</a:t>
            </a:fld>
            <a:endParaRPr lang="en-IE" altLang="en-US" sz="1300"/>
          </a:p>
        </p:txBody>
      </p:sp>
      <p:sp>
        <p:nvSpPr>
          <p:cNvPr id="11269" name="Rectangle 2"/>
          <p:cNvSpPr>
            <a:spLocks noChangeArrowheads="1" noTextEdit="1"/>
          </p:cNvSpPr>
          <p:nvPr>
            <p:ph type="sldImg"/>
          </p:nvPr>
        </p:nvSpPr>
        <p:spPr>
          <a:xfrm>
            <a:off x="1258888" y="720725"/>
            <a:ext cx="4800600" cy="3600450"/>
          </a:xfrm>
          <a:ln/>
        </p:spPr>
      </p:sp>
      <p:sp>
        <p:nvSpPr>
          <p:cNvPr id="112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AFD7CE0-09C2-4D24-A7E6-C7BFF248997C}" type="datetime1">
              <a:rPr lang="en-IE" altLang="en-US" sz="1300" smtClean="0"/>
              <a:pPr/>
              <a:t>10/11/2017</a:t>
            </a:fld>
            <a:endParaRPr lang="en-IE" altLang="en-US" sz="1300" smtClean="0"/>
          </a:p>
        </p:txBody>
      </p:sp>
      <p:sp>
        <p:nvSpPr>
          <p:cNvPr id="890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890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EC78E42-BAEB-4C36-B9FB-7A36AB7690BB}" type="slidenum">
              <a:rPr lang="en-IE" altLang="en-US" sz="1300"/>
              <a:pPr/>
              <a:t>44</a:t>
            </a:fld>
            <a:endParaRPr lang="en-IE" altLang="en-US" sz="1300"/>
          </a:p>
        </p:txBody>
      </p:sp>
      <p:sp>
        <p:nvSpPr>
          <p:cNvPr id="89093" name="Rectangle 2"/>
          <p:cNvSpPr>
            <a:spLocks noChangeArrowheads="1" noTextEdit="1"/>
          </p:cNvSpPr>
          <p:nvPr>
            <p:ph type="sldImg"/>
          </p:nvPr>
        </p:nvSpPr>
        <p:spPr>
          <a:xfrm>
            <a:off x="1258888" y="720725"/>
            <a:ext cx="4800600" cy="3600450"/>
          </a:xfrm>
          <a:ln/>
        </p:spPr>
      </p:sp>
      <p:sp>
        <p:nvSpPr>
          <p:cNvPr id="890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Here's how the control flows when there are multiple catch blocks and the finally block.</a:t>
            </a:r>
          </a:p>
          <a:p>
            <a:endParaRPr lang="en-US" altLang="en-US" smtClean="0"/>
          </a:p>
          <a:p>
            <a:r>
              <a:rPr lang="en-US" altLang="en-US" smtClean="0"/>
              <a:t>In the case when no statements in the try block throw an exception, then all catch blocks are skipped, but the statements in the finally block are executed. Execution continues with the next statement following the try-catch statement.</a:t>
            </a:r>
          </a:p>
          <a:p>
            <a:endParaRPr lang="en-US" altLang="en-US" smtClean="0"/>
          </a:p>
          <a:p>
            <a:r>
              <a:rPr lang="en-US" altLang="en-US" smtClean="0"/>
              <a:t>If any one of the statements throws an exception, the statements in the matching catch block are executed first and the statements in the finally block are executed next. Execution then continues to the statement following the try-catch statement, ignoring any remaining statements in the try block.</a:t>
            </a:r>
          </a:p>
          <a:p>
            <a:endParaRPr lang="en-US" altLang="en-US" smtClean="0"/>
          </a:p>
          <a:p>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92FE23F-4270-49FB-86DF-A5E0672E12AB}" type="datetime1">
              <a:rPr lang="en-IE" altLang="en-US" sz="1300" smtClean="0"/>
              <a:pPr/>
              <a:t>10/11/2017</a:t>
            </a:fld>
            <a:endParaRPr lang="en-IE" altLang="en-US" sz="1300" smtClean="0"/>
          </a:p>
        </p:txBody>
      </p:sp>
      <p:sp>
        <p:nvSpPr>
          <p:cNvPr id="921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921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38B34B6-2300-40B0-B433-6E6C4D2866AE}" type="slidenum">
              <a:rPr lang="en-IE" altLang="en-US" sz="1300"/>
              <a:pPr/>
              <a:t>46</a:t>
            </a:fld>
            <a:endParaRPr lang="en-IE" altLang="en-US" sz="1300"/>
          </a:p>
        </p:txBody>
      </p:sp>
      <p:sp>
        <p:nvSpPr>
          <p:cNvPr id="92165" name="Rectangle 2"/>
          <p:cNvSpPr>
            <a:spLocks noChangeArrowheads="1" noTextEdit="1"/>
          </p:cNvSpPr>
          <p:nvPr>
            <p:ph type="sldImg"/>
          </p:nvPr>
        </p:nvSpPr>
        <p:spPr>
          <a:xfrm>
            <a:off x="1258888" y="720725"/>
            <a:ext cx="4800600" cy="3600450"/>
          </a:xfrm>
          <a:ln/>
        </p:spPr>
      </p:sp>
      <p:sp>
        <p:nvSpPr>
          <p:cNvPr id="921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EDDB3EB-C82D-4A72-8F9E-4ADBB114F9D4}" type="datetime1">
              <a:rPr lang="en-IE" altLang="en-US" sz="1300" smtClean="0"/>
              <a:pPr/>
              <a:t>10/11/2017</a:t>
            </a:fld>
            <a:endParaRPr lang="en-IE" altLang="en-US" sz="1300" smtClean="0"/>
          </a:p>
        </p:txBody>
      </p:sp>
      <p:sp>
        <p:nvSpPr>
          <p:cNvPr id="942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942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2A94B1E-3371-4C73-ACED-2CAF30F7FA17}" type="slidenum">
              <a:rPr lang="en-IE" altLang="en-US" sz="1300"/>
              <a:pPr/>
              <a:t>47</a:t>
            </a:fld>
            <a:endParaRPr lang="en-IE" altLang="en-US" sz="1300"/>
          </a:p>
        </p:txBody>
      </p:sp>
      <p:sp>
        <p:nvSpPr>
          <p:cNvPr id="94213" name="Rectangle 2"/>
          <p:cNvSpPr>
            <a:spLocks noChangeArrowheads="1" noTextEdit="1"/>
          </p:cNvSpPr>
          <p:nvPr>
            <p:ph type="sldImg"/>
          </p:nvPr>
        </p:nvSpPr>
        <p:spPr>
          <a:xfrm>
            <a:off x="1258888" y="720725"/>
            <a:ext cx="4800600" cy="3600450"/>
          </a:xfrm>
          <a:ln/>
        </p:spPr>
      </p:sp>
      <p:sp>
        <p:nvSpPr>
          <p:cNvPr id="942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Using the try-catch statement is the first way to handle the exceptions. The second way is to propagate the thrown exception back to the caller of the method. The method that includes the statement that calls our method must either catch it or propagate it back to their caller.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41D82AC-1841-4CB7-A25A-D0EE9C30E121}" type="datetime1">
              <a:rPr lang="en-IE" altLang="en-US" sz="1300" smtClean="0"/>
              <a:pPr/>
              <a:t>10/11/2017</a:t>
            </a:fld>
            <a:endParaRPr lang="en-IE" altLang="en-US" sz="1300" smtClean="0"/>
          </a:p>
        </p:txBody>
      </p:sp>
      <p:sp>
        <p:nvSpPr>
          <p:cNvPr id="962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962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E91310E-02BB-4C02-9118-574E898F3676}" type="slidenum">
              <a:rPr lang="en-IE" altLang="en-US" sz="1300"/>
              <a:pPr/>
              <a:t>48</a:t>
            </a:fld>
            <a:endParaRPr lang="en-IE" altLang="en-US" sz="1300"/>
          </a:p>
        </p:txBody>
      </p:sp>
      <p:sp>
        <p:nvSpPr>
          <p:cNvPr id="96261" name="Rectangle 2"/>
          <p:cNvSpPr>
            <a:spLocks noChangeArrowheads="1" noTextEdit="1"/>
          </p:cNvSpPr>
          <p:nvPr>
            <p:ph type="sldImg"/>
          </p:nvPr>
        </p:nvSpPr>
        <p:spPr>
          <a:xfrm>
            <a:off x="1258888" y="720725"/>
            <a:ext cx="4800600" cy="3600450"/>
          </a:xfrm>
          <a:ln/>
        </p:spPr>
      </p:sp>
      <p:sp>
        <p:nvSpPr>
          <p:cNvPr id="962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21815C4-15CA-406F-9012-6B58034F68D7}" type="datetime1">
              <a:rPr lang="en-IE" altLang="en-US" sz="1300" smtClean="0"/>
              <a:pPr/>
              <a:t>10/11/2017</a:t>
            </a:fld>
            <a:endParaRPr lang="en-IE" altLang="en-US" sz="1300" smtClean="0"/>
          </a:p>
        </p:txBody>
      </p:sp>
      <p:sp>
        <p:nvSpPr>
          <p:cNvPr id="983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983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8936559-D4A9-4B1E-8412-28AFCF3D4E92}" type="slidenum">
              <a:rPr lang="en-IE" altLang="en-US" sz="1300"/>
              <a:pPr/>
              <a:t>49</a:t>
            </a:fld>
            <a:endParaRPr lang="en-IE" altLang="en-US" sz="1300"/>
          </a:p>
        </p:txBody>
      </p:sp>
      <p:sp>
        <p:nvSpPr>
          <p:cNvPr id="98309" name="Rectangle 2"/>
          <p:cNvSpPr>
            <a:spLocks noChangeArrowheads="1" noTextEdit="1"/>
          </p:cNvSpPr>
          <p:nvPr>
            <p:ph type="sldImg"/>
          </p:nvPr>
        </p:nvSpPr>
        <p:spPr>
          <a:xfrm>
            <a:off x="1258888" y="720725"/>
            <a:ext cx="4800600" cy="3600450"/>
          </a:xfrm>
          <a:ln/>
        </p:spPr>
      </p:sp>
      <p:sp>
        <p:nvSpPr>
          <p:cNvPr id="983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We say a method throws an exception directly when the method includes the throw statement. Otherwise, a method is throwing an exception indirectly.</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0D91546-7CC4-4868-BA3F-59B81860DEC0}" type="datetime1">
              <a:rPr lang="en-IE" altLang="en-US" sz="1300" smtClean="0"/>
              <a:pPr/>
              <a:t>10/11/2017</a:t>
            </a:fld>
            <a:endParaRPr lang="en-IE" altLang="en-US" sz="1300" smtClean="0"/>
          </a:p>
        </p:txBody>
      </p:sp>
      <p:sp>
        <p:nvSpPr>
          <p:cNvPr id="1003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003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4C98D56-C3BD-43F1-B13B-5029D98AE6D0}" type="slidenum">
              <a:rPr lang="en-IE" altLang="en-US" sz="1300"/>
              <a:pPr/>
              <a:t>50</a:t>
            </a:fld>
            <a:endParaRPr lang="en-IE" altLang="en-US" sz="1300"/>
          </a:p>
        </p:txBody>
      </p:sp>
      <p:sp>
        <p:nvSpPr>
          <p:cNvPr id="100357" name="Rectangle 2"/>
          <p:cNvSpPr>
            <a:spLocks noChangeArrowheads="1" noTextEdit="1"/>
          </p:cNvSpPr>
          <p:nvPr>
            <p:ph type="sldImg"/>
          </p:nvPr>
        </p:nvSpPr>
        <p:spPr>
          <a:xfrm>
            <a:off x="1258888" y="720725"/>
            <a:ext cx="4800600" cy="3600450"/>
          </a:xfrm>
          <a:ln/>
        </p:spPr>
      </p:sp>
      <p:sp>
        <p:nvSpPr>
          <p:cNvPr id="1003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6FEDE62-8106-48DC-992E-01DDF301C7DD}" type="datetime1">
              <a:rPr lang="en-IE" altLang="en-US" sz="1300" smtClean="0"/>
              <a:pPr/>
              <a:t>10/11/2017</a:t>
            </a:fld>
            <a:endParaRPr lang="en-IE" altLang="en-US" sz="1300" smtClean="0"/>
          </a:p>
        </p:txBody>
      </p:sp>
      <p:sp>
        <p:nvSpPr>
          <p:cNvPr id="1024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024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4D1F19D-0816-43B7-A260-3502DA64C7C9}" type="slidenum">
              <a:rPr lang="en-IE" altLang="en-US" sz="1300"/>
              <a:pPr/>
              <a:t>51</a:t>
            </a:fld>
            <a:endParaRPr lang="en-IE" altLang="en-US" sz="1300"/>
          </a:p>
        </p:txBody>
      </p:sp>
      <p:sp>
        <p:nvSpPr>
          <p:cNvPr id="102405" name="Rectangle 2"/>
          <p:cNvSpPr>
            <a:spLocks noChangeArrowheads="1" noTextEdit="1"/>
          </p:cNvSpPr>
          <p:nvPr>
            <p:ph type="sldImg"/>
          </p:nvPr>
        </p:nvSpPr>
        <p:spPr>
          <a:xfrm>
            <a:off x="1258888" y="720725"/>
            <a:ext cx="4800600" cy="3600450"/>
          </a:xfrm>
          <a:ln/>
        </p:spPr>
      </p:sp>
      <p:sp>
        <p:nvSpPr>
          <p:cNvPr id="1024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This illustration shows a sequence of method calls among the exception throwers. </a:t>
            </a:r>
          </a:p>
          <a:p>
            <a:r>
              <a:rPr lang="en-US" altLang="en-US" smtClean="0"/>
              <a:t>Method D throws an instance of Exception. The green arrows indicate the direction of calls. The red arrows show the reversing of call sequence, looking for a matching catcher. Method B is the catcher.  </a:t>
            </a:r>
          </a:p>
          <a:p>
            <a:r>
              <a:rPr lang="en-US" altLang="en-US" smtClean="0"/>
              <a:t>The call sequence is traced by using a stack.</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EC74929-5331-4158-A25D-1D91EDD45832}" type="datetime1">
              <a:rPr lang="en-IE" altLang="en-US" sz="1300" smtClean="0"/>
              <a:pPr/>
              <a:t>10/11/2017</a:t>
            </a:fld>
            <a:endParaRPr lang="en-IE" altLang="en-US" sz="1300" smtClean="0"/>
          </a:p>
        </p:txBody>
      </p:sp>
      <p:sp>
        <p:nvSpPr>
          <p:cNvPr id="1044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044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72C288E-A099-40F5-AB03-6321456E9208}" type="slidenum">
              <a:rPr lang="en-IE" altLang="en-US" sz="1300"/>
              <a:pPr/>
              <a:t>52</a:t>
            </a:fld>
            <a:endParaRPr lang="en-IE" altLang="en-US" sz="1300"/>
          </a:p>
        </p:txBody>
      </p:sp>
      <p:sp>
        <p:nvSpPr>
          <p:cNvPr id="104453" name="Rectangle 2"/>
          <p:cNvSpPr>
            <a:spLocks noChangeArrowheads="1" noTextEdit="1"/>
          </p:cNvSpPr>
          <p:nvPr>
            <p:ph type="sldImg"/>
          </p:nvPr>
        </p:nvSpPr>
        <p:spPr>
          <a:xfrm>
            <a:off x="1258888" y="720725"/>
            <a:ext cx="4800600" cy="3600450"/>
          </a:xfrm>
          <a:ln/>
        </p:spPr>
      </p:sp>
      <p:sp>
        <p:nvSpPr>
          <p:cNvPr id="1044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Callers of a method that can throw a checked exception must include the try-catch statement in the method body or the throws clause in the header.</a:t>
            </a:r>
          </a:p>
          <a:p>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BD894A2-05AB-4FB7-B3F7-DD3A2C0DC51A}" type="datetime1">
              <a:rPr lang="en-IE" altLang="en-US" sz="1300" smtClean="0"/>
              <a:pPr/>
              <a:t>10/11/2017</a:t>
            </a:fld>
            <a:endParaRPr lang="en-IE" altLang="en-US" sz="1300" smtClean="0"/>
          </a:p>
        </p:txBody>
      </p:sp>
      <p:sp>
        <p:nvSpPr>
          <p:cNvPr id="1064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065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722C65B-AEDD-4E92-8B30-58D2454B3376}" type="slidenum">
              <a:rPr lang="en-IE" altLang="en-US" sz="1300"/>
              <a:pPr/>
              <a:t>53</a:t>
            </a:fld>
            <a:endParaRPr lang="en-IE" altLang="en-US" sz="1300"/>
          </a:p>
        </p:txBody>
      </p:sp>
      <p:sp>
        <p:nvSpPr>
          <p:cNvPr id="106501" name="Rectangle 2"/>
          <p:cNvSpPr>
            <a:spLocks noChangeArrowheads="1" noTextEdit="1"/>
          </p:cNvSpPr>
          <p:nvPr>
            <p:ph type="sldImg"/>
          </p:nvPr>
        </p:nvSpPr>
        <p:spPr>
          <a:xfrm>
            <a:off x="1258888" y="720725"/>
            <a:ext cx="4800600" cy="3600450"/>
          </a:xfrm>
          <a:ln/>
        </p:spPr>
      </p:sp>
      <p:sp>
        <p:nvSpPr>
          <p:cNvPr id="1065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It is optional for callers of a method that can throw runtime exceptions to include the try-catch statement in the method body or the throws clause in the header.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5313498-DDE1-4756-8AB1-4D28372BAFA4}" type="datetime1">
              <a:rPr lang="en-IE" altLang="en-US" sz="1300" smtClean="0"/>
              <a:pPr/>
              <a:t>10/11/2017</a:t>
            </a:fld>
            <a:endParaRPr lang="en-IE" altLang="en-US" sz="1300" smtClean="0"/>
          </a:p>
        </p:txBody>
      </p:sp>
      <p:sp>
        <p:nvSpPr>
          <p:cNvPr id="1085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085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E763F2C-3BCA-4450-98A7-ABF91C141601}" type="slidenum">
              <a:rPr lang="en-IE" altLang="en-US" sz="1300"/>
              <a:pPr/>
              <a:t>54</a:t>
            </a:fld>
            <a:endParaRPr lang="en-IE" altLang="en-US" sz="1300"/>
          </a:p>
        </p:txBody>
      </p:sp>
      <p:sp>
        <p:nvSpPr>
          <p:cNvPr id="108549" name="Rectangle 2"/>
          <p:cNvSpPr>
            <a:spLocks noChangeArrowheads="1" noTextEdit="1"/>
          </p:cNvSpPr>
          <p:nvPr>
            <p:ph type="sldImg"/>
          </p:nvPr>
        </p:nvSpPr>
        <p:spPr>
          <a:xfrm>
            <a:off x="1258888" y="720725"/>
            <a:ext cx="4800600" cy="3600450"/>
          </a:xfrm>
          <a:ln/>
        </p:spPr>
      </p:sp>
      <p:sp>
        <p:nvSpPr>
          <p:cNvPr id="1085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9B06CEE-5B7A-414F-BC5D-9A1ACACF6665}" type="datetime1">
              <a:rPr lang="en-IE" altLang="en-US" sz="1300" smtClean="0"/>
              <a:pPr/>
              <a:t>10/11/2017</a:t>
            </a:fld>
            <a:endParaRPr lang="en-IE" altLang="en-US" sz="1300" smtClean="0"/>
          </a:p>
        </p:txBody>
      </p:sp>
      <p:sp>
        <p:nvSpPr>
          <p:cNvPr id="133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33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73DEC80-A6F7-4554-AFB3-91F95F83FBC3}" type="slidenum">
              <a:rPr lang="en-IE" altLang="en-US" sz="1300"/>
              <a:pPr/>
              <a:t>5</a:t>
            </a:fld>
            <a:endParaRPr lang="en-IE" altLang="en-US" sz="1300"/>
          </a:p>
        </p:txBody>
      </p:sp>
      <p:sp>
        <p:nvSpPr>
          <p:cNvPr id="13317" name="Rectangle 2"/>
          <p:cNvSpPr>
            <a:spLocks noChangeArrowheads="1" noTextEdit="1"/>
          </p:cNvSpPr>
          <p:nvPr>
            <p:ph type="sldImg"/>
          </p:nvPr>
        </p:nvSpPr>
        <p:spPr>
          <a:xfrm>
            <a:off x="1258888" y="720725"/>
            <a:ext cx="4800600" cy="3600450"/>
          </a:xfrm>
          <a:ln/>
        </p:spPr>
      </p:sp>
      <p:sp>
        <p:nvSpPr>
          <p:cNvPr id="133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We can increase our programs’ reliability and robustness if we catch the exceptions ourselves using error recovery routines we develop.</a:t>
            </a:r>
          </a:p>
          <a:p>
            <a:endParaRPr lang="en-US" altLang="en-US" smtClean="0"/>
          </a:p>
          <a:p>
            <a:r>
              <a:rPr lang="en-US" altLang="en-US" smtClean="0"/>
              <a:t>One way to do this is to wrap the statements that may throw an exception with the try-catch control statement.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FEB43F3-D9F1-4CF0-8C79-E0F3F71D6A99}" type="datetime1">
              <a:rPr lang="en-IE" altLang="en-US" sz="1300" smtClean="0"/>
              <a:pPr/>
              <a:t>10/11/2017</a:t>
            </a:fld>
            <a:endParaRPr lang="en-IE" altLang="en-US" sz="1300" smtClean="0"/>
          </a:p>
        </p:txBody>
      </p:sp>
      <p:sp>
        <p:nvSpPr>
          <p:cNvPr id="1105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105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25A3D10-7178-4091-B586-555F3F99062F}" type="slidenum">
              <a:rPr lang="en-IE" altLang="en-US" sz="1300"/>
              <a:pPr/>
              <a:t>55</a:t>
            </a:fld>
            <a:endParaRPr lang="en-IE" altLang="en-US" sz="1300"/>
          </a:p>
        </p:txBody>
      </p:sp>
      <p:sp>
        <p:nvSpPr>
          <p:cNvPr id="110597" name="Rectangle 2"/>
          <p:cNvSpPr>
            <a:spLocks noChangeArrowheads="1" noTextEdit="1"/>
          </p:cNvSpPr>
          <p:nvPr>
            <p:ph type="sldImg"/>
          </p:nvPr>
        </p:nvSpPr>
        <p:spPr>
          <a:xfrm>
            <a:off x="1258888" y="720725"/>
            <a:ext cx="4800600" cy="3600450"/>
          </a:xfrm>
          <a:ln/>
        </p:spPr>
      </p:sp>
      <p:sp>
        <p:nvSpPr>
          <p:cNvPr id="1105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It is possible to throw an exception from our own method.</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D6EB597-32C1-47D0-B7A7-FCF6B06348E6}" type="datetime1">
              <a:rPr lang="en-IE" altLang="en-US" sz="1300" smtClean="0"/>
              <a:pPr/>
              <a:t>10/11/2017</a:t>
            </a:fld>
            <a:endParaRPr lang="en-IE" altLang="en-US" sz="1300" smtClean="0"/>
          </a:p>
        </p:txBody>
      </p:sp>
      <p:sp>
        <p:nvSpPr>
          <p:cNvPr id="1126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126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7316C35-40D6-48FB-B64B-96F6A1F04845}" type="slidenum">
              <a:rPr lang="en-IE" altLang="en-US" sz="1300"/>
              <a:pPr/>
              <a:t>56</a:t>
            </a:fld>
            <a:endParaRPr lang="en-IE" altLang="en-US" sz="1300"/>
          </a:p>
        </p:txBody>
      </p:sp>
      <p:sp>
        <p:nvSpPr>
          <p:cNvPr id="112645" name="Rectangle 2"/>
          <p:cNvSpPr>
            <a:spLocks noChangeArrowheads="1" noTextEdit="1"/>
          </p:cNvSpPr>
          <p:nvPr>
            <p:ph type="sldImg"/>
          </p:nvPr>
        </p:nvSpPr>
        <p:spPr>
          <a:xfrm>
            <a:off x="1258888" y="720725"/>
            <a:ext cx="4800600" cy="3600450"/>
          </a:xfrm>
          <a:ln/>
        </p:spPr>
      </p:sp>
      <p:sp>
        <p:nvSpPr>
          <p:cNvPr id="1126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6C50CAB-A60B-4C48-BF95-C66FCC365004}" type="datetime1">
              <a:rPr lang="en-IE" altLang="en-US" sz="1300" smtClean="0"/>
              <a:pPr/>
              <a:t>10/11/2017</a:t>
            </a:fld>
            <a:endParaRPr lang="en-IE" altLang="en-US" sz="1300" smtClean="0"/>
          </a:p>
        </p:txBody>
      </p:sp>
      <p:sp>
        <p:nvSpPr>
          <p:cNvPr id="1146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146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6F4BEF9-6345-49F6-B36C-F35AD0D9A269}" type="slidenum">
              <a:rPr lang="en-IE" altLang="en-US" sz="1300"/>
              <a:pPr/>
              <a:t>57</a:t>
            </a:fld>
            <a:endParaRPr lang="en-IE" altLang="en-US" sz="1300"/>
          </a:p>
        </p:txBody>
      </p:sp>
      <p:sp>
        <p:nvSpPr>
          <p:cNvPr id="114693" name="Rectangle 2"/>
          <p:cNvSpPr>
            <a:spLocks noChangeArrowheads="1" noTextEdit="1"/>
          </p:cNvSpPr>
          <p:nvPr>
            <p:ph type="sldImg"/>
          </p:nvPr>
        </p:nvSpPr>
        <p:spPr>
          <a:xfrm>
            <a:off x="1258888" y="720725"/>
            <a:ext cx="4800600" cy="3600450"/>
          </a:xfrm>
          <a:ln/>
        </p:spPr>
      </p:sp>
      <p:sp>
        <p:nvSpPr>
          <p:cNvPr id="1146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7792349-AB5A-4F3B-BD9F-43D0CC6CF107}" type="datetime1">
              <a:rPr lang="en-IE" altLang="en-US" sz="1300" smtClean="0"/>
              <a:pPr/>
              <a:t>10/11/2017</a:t>
            </a:fld>
            <a:endParaRPr lang="en-IE" altLang="en-US" sz="1300" smtClean="0"/>
          </a:p>
        </p:txBody>
      </p:sp>
      <p:sp>
        <p:nvSpPr>
          <p:cNvPr id="1167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167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1ACF888-AA7F-4365-8EDC-FEBF541B1FB5}" type="slidenum">
              <a:rPr lang="en-IE" altLang="en-US" sz="1300"/>
              <a:pPr/>
              <a:t>58</a:t>
            </a:fld>
            <a:endParaRPr lang="en-IE" altLang="en-US" sz="1300"/>
          </a:p>
        </p:txBody>
      </p:sp>
      <p:sp>
        <p:nvSpPr>
          <p:cNvPr id="116741" name="Rectangle 2"/>
          <p:cNvSpPr>
            <a:spLocks noChangeArrowheads="1" noTextEdit="1"/>
          </p:cNvSpPr>
          <p:nvPr>
            <p:ph type="sldImg"/>
          </p:nvPr>
        </p:nvSpPr>
        <p:spPr>
          <a:xfrm>
            <a:off x="1258888" y="720725"/>
            <a:ext cx="4800600" cy="3600450"/>
          </a:xfrm>
          <a:ln/>
        </p:spPr>
      </p:sp>
      <p:sp>
        <p:nvSpPr>
          <p:cNvPr id="1167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3979533-B416-4512-8E73-11CE9C435812}" type="datetime1">
              <a:rPr lang="en-IE" altLang="en-US" sz="1300" smtClean="0"/>
              <a:pPr/>
              <a:t>10/11/2017</a:t>
            </a:fld>
            <a:endParaRPr lang="en-IE" altLang="en-US" sz="1300" smtClean="0"/>
          </a:p>
        </p:txBody>
      </p:sp>
      <p:sp>
        <p:nvSpPr>
          <p:cNvPr id="1187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187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190737B-571B-4A6B-9BB8-A03747061815}" type="slidenum">
              <a:rPr lang="en-IE" altLang="en-US" sz="1300"/>
              <a:pPr/>
              <a:t>59</a:t>
            </a:fld>
            <a:endParaRPr lang="en-IE" altLang="en-US" sz="1300"/>
          </a:p>
        </p:txBody>
      </p:sp>
      <p:sp>
        <p:nvSpPr>
          <p:cNvPr id="118789" name="Rectangle 2"/>
          <p:cNvSpPr>
            <a:spLocks noChangeArrowheads="1" noTextEdit="1"/>
          </p:cNvSpPr>
          <p:nvPr>
            <p:ph type="sldImg"/>
          </p:nvPr>
        </p:nvSpPr>
        <p:spPr>
          <a:ln/>
        </p:spPr>
      </p:sp>
      <p:sp>
        <p:nvSpPr>
          <p:cNvPr id="1187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EFE2F21-13FB-45E3-ADF2-4CF1DB759F17}" type="datetime1">
              <a:rPr lang="en-IE" altLang="en-US" sz="1300" smtClean="0"/>
              <a:pPr/>
              <a:t>10/11/2017</a:t>
            </a:fld>
            <a:endParaRPr lang="en-IE" altLang="en-US" sz="1300" smtClean="0"/>
          </a:p>
        </p:txBody>
      </p:sp>
      <p:sp>
        <p:nvSpPr>
          <p:cNvPr id="1218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218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13E1A20-FF68-496C-802A-31FE5CB241C4}" type="slidenum">
              <a:rPr lang="en-IE" altLang="en-US" sz="1300"/>
              <a:pPr/>
              <a:t>61</a:t>
            </a:fld>
            <a:endParaRPr lang="en-IE" altLang="en-US" sz="1300"/>
          </a:p>
        </p:txBody>
      </p:sp>
      <p:sp>
        <p:nvSpPr>
          <p:cNvPr id="121861" name="Rectangle 2"/>
          <p:cNvSpPr>
            <a:spLocks noChangeArrowheads="1" noTextEdit="1"/>
          </p:cNvSpPr>
          <p:nvPr>
            <p:ph type="sldImg"/>
          </p:nvPr>
        </p:nvSpPr>
        <p:spPr>
          <a:xfrm>
            <a:off x="1258888" y="720725"/>
            <a:ext cx="4800600" cy="3600450"/>
          </a:xfrm>
          <a:ln/>
        </p:spPr>
      </p:sp>
      <p:sp>
        <p:nvSpPr>
          <p:cNvPr id="1218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03E051A-B72A-4872-BCAE-0EF69669AA7B}" type="datetime1">
              <a:rPr lang="en-IE" altLang="en-US" sz="1300" smtClean="0"/>
              <a:pPr/>
              <a:t>10/11/2017</a:t>
            </a:fld>
            <a:endParaRPr lang="en-IE" altLang="en-US" sz="1300" smtClean="0"/>
          </a:p>
        </p:txBody>
      </p:sp>
      <p:sp>
        <p:nvSpPr>
          <p:cNvPr id="1239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239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956EB17-7AF7-4589-9EA2-1A8516496654}" type="slidenum">
              <a:rPr lang="en-IE" altLang="en-US" sz="1300"/>
              <a:pPr/>
              <a:t>62</a:t>
            </a:fld>
            <a:endParaRPr lang="en-IE" altLang="en-US" sz="1300"/>
          </a:p>
        </p:txBody>
      </p:sp>
      <p:sp>
        <p:nvSpPr>
          <p:cNvPr id="123909" name="Rectangle 2"/>
          <p:cNvSpPr>
            <a:spLocks noChangeArrowheads="1" noTextEdit="1"/>
          </p:cNvSpPr>
          <p:nvPr>
            <p:ph type="sldImg"/>
          </p:nvPr>
        </p:nvSpPr>
        <p:spPr>
          <a:xfrm>
            <a:off x="1258888" y="720725"/>
            <a:ext cx="4800600" cy="3600450"/>
          </a:xfrm>
          <a:ln/>
        </p:spPr>
      </p:sp>
      <p:sp>
        <p:nvSpPr>
          <p:cNvPr id="1239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D17F298-7138-49FD-ADED-F832181F20D7}" type="datetime1">
              <a:rPr lang="en-IE" altLang="en-US" sz="1300" smtClean="0"/>
              <a:pPr/>
              <a:t>10/11/2017</a:t>
            </a:fld>
            <a:endParaRPr lang="en-IE" altLang="en-US" sz="1300" smtClean="0"/>
          </a:p>
        </p:txBody>
      </p:sp>
      <p:sp>
        <p:nvSpPr>
          <p:cNvPr id="1259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259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5BBCDB4-974B-47CC-8A7D-36000A416F5B}" type="slidenum">
              <a:rPr lang="en-IE" altLang="en-US" sz="1300"/>
              <a:pPr/>
              <a:t>63</a:t>
            </a:fld>
            <a:endParaRPr lang="en-IE" altLang="en-US" sz="1300"/>
          </a:p>
        </p:txBody>
      </p:sp>
      <p:sp>
        <p:nvSpPr>
          <p:cNvPr id="125957" name="Rectangle 2"/>
          <p:cNvSpPr>
            <a:spLocks noChangeArrowheads="1" noTextEdit="1"/>
          </p:cNvSpPr>
          <p:nvPr>
            <p:ph type="sldImg"/>
          </p:nvPr>
        </p:nvSpPr>
        <p:spPr>
          <a:xfrm>
            <a:off x="1258888" y="720725"/>
            <a:ext cx="4800600" cy="3600450"/>
          </a:xfrm>
          <a:ln/>
        </p:spPr>
      </p:sp>
      <p:sp>
        <p:nvSpPr>
          <p:cNvPr id="1259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D88641E-5D7E-4529-A6F2-1890BF6C087A}" type="datetime1">
              <a:rPr lang="en-IE" altLang="en-US" sz="1300" smtClean="0"/>
              <a:pPr/>
              <a:t>10/11/2017</a:t>
            </a:fld>
            <a:endParaRPr lang="en-IE" altLang="en-US" sz="1300" smtClean="0"/>
          </a:p>
        </p:txBody>
      </p:sp>
      <p:sp>
        <p:nvSpPr>
          <p:cNvPr id="1280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280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F0C0E2C-BD80-4796-AC62-27E5B056C5A0}" type="slidenum">
              <a:rPr lang="en-IE" altLang="en-US" sz="1300"/>
              <a:pPr/>
              <a:t>64</a:t>
            </a:fld>
            <a:endParaRPr lang="en-IE" altLang="en-US" sz="1300"/>
          </a:p>
        </p:txBody>
      </p:sp>
      <p:sp>
        <p:nvSpPr>
          <p:cNvPr id="128005" name="Rectangle 2"/>
          <p:cNvSpPr>
            <a:spLocks noChangeArrowheads="1" noTextEdit="1"/>
          </p:cNvSpPr>
          <p:nvPr>
            <p:ph type="sldImg"/>
          </p:nvPr>
        </p:nvSpPr>
        <p:spPr>
          <a:xfrm>
            <a:off x="1258888" y="720725"/>
            <a:ext cx="4800600" cy="3600450"/>
          </a:xfrm>
          <a:ln/>
        </p:spPr>
      </p:sp>
      <p:sp>
        <p:nvSpPr>
          <p:cNvPr id="1280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E9F8B32-CE85-4FBD-AF79-2D6EA338ABDE}" type="datetime1">
              <a:rPr lang="en-IE" altLang="en-US" sz="1300" smtClean="0"/>
              <a:pPr/>
              <a:t>10/11/2017</a:t>
            </a:fld>
            <a:endParaRPr lang="en-IE" altLang="en-US" sz="1300" smtClean="0"/>
          </a:p>
        </p:txBody>
      </p:sp>
      <p:sp>
        <p:nvSpPr>
          <p:cNvPr id="1300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300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B0EE08C-0A43-4810-B761-AFB5167BCF34}" type="slidenum">
              <a:rPr lang="en-IE" altLang="en-US" sz="1300"/>
              <a:pPr/>
              <a:t>65</a:t>
            </a:fld>
            <a:endParaRPr lang="en-IE" altLang="en-US" sz="1300"/>
          </a:p>
        </p:txBody>
      </p:sp>
      <p:sp>
        <p:nvSpPr>
          <p:cNvPr id="130053" name="Rectangle 2"/>
          <p:cNvSpPr>
            <a:spLocks noChangeArrowheads="1" noTextEdit="1"/>
          </p:cNvSpPr>
          <p:nvPr>
            <p:ph type="sldImg"/>
          </p:nvPr>
        </p:nvSpPr>
        <p:spPr>
          <a:xfrm>
            <a:off x="1258888" y="720725"/>
            <a:ext cx="4800600" cy="3600450"/>
          </a:xfrm>
          <a:ln/>
        </p:spPr>
      </p:sp>
      <p:sp>
        <p:nvSpPr>
          <p:cNvPr id="1300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7A44B06-A3A8-472E-84F8-414504A59F6F}" type="datetime1">
              <a:rPr lang="en-IE" altLang="en-US" sz="1300" smtClean="0"/>
              <a:pPr/>
              <a:t>10/11/2017</a:t>
            </a:fld>
            <a:endParaRPr lang="en-IE" altLang="en-US" sz="1300" smtClean="0"/>
          </a:p>
        </p:txBody>
      </p:sp>
      <p:sp>
        <p:nvSpPr>
          <p:cNvPr id="15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FDC6DA2-744E-4381-B457-22F382D09574}" type="slidenum">
              <a:rPr lang="en-IE" altLang="en-US" sz="1300"/>
              <a:pPr/>
              <a:t>6</a:t>
            </a:fld>
            <a:endParaRPr lang="en-IE" altLang="en-US" sz="1300"/>
          </a:p>
        </p:txBody>
      </p:sp>
      <p:sp>
        <p:nvSpPr>
          <p:cNvPr id="15365" name="Rectangle 2"/>
          <p:cNvSpPr>
            <a:spLocks noChangeArrowheads="1" noTextEdit="1"/>
          </p:cNvSpPr>
          <p:nvPr>
            <p:ph type="sldImg"/>
          </p:nvPr>
        </p:nvSpPr>
        <p:spPr>
          <a:xfrm>
            <a:off x="1258888" y="720725"/>
            <a:ext cx="4800600" cy="3600450"/>
          </a:xfrm>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The classes shown here are some of the more common classes in the Throwable class hierarchy. We will be seeing most of the Exception and its subclasses shown here in the later modules.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4548830-2F7B-4466-81D8-8801B4DE7299}" type="datetime1">
              <a:rPr lang="en-IE" altLang="en-US" sz="1300" smtClean="0"/>
              <a:pPr/>
              <a:t>10/11/2017</a:t>
            </a:fld>
            <a:endParaRPr lang="en-IE" altLang="en-US" sz="1300" smtClean="0"/>
          </a:p>
        </p:txBody>
      </p:sp>
      <p:sp>
        <p:nvSpPr>
          <p:cNvPr id="132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32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0F4C502-3CC7-44C5-AA32-B3162C55146F}" type="slidenum">
              <a:rPr lang="en-IE" altLang="en-US" sz="1300"/>
              <a:pPr/>
              <a:t>66</a:t>
            </a:fld>
            <a:endParaRPr lang="en-IE" altLang="en-US" sz="1300"/>
          </a:p>
        </p:txBody>
      </p:sp>
      <p:sp>
        <p:nvSpPr>
          <p:cNvPr id="132101" name="Rectangle 2"/>
          <p:cNvSpPr>
            <a:spLocks noChangeArrowheads="1" noTextEdit="1"/>
          </p:cNvSpPr>
          <p:nvPr>
            <p:ph type="sldImg"/>
          </p:nvPr>
        </p:nvSpPr>
        <p:spPr>
          <a:xfrm>
            <a:off x="1258888" y="720725"/>
            <a:ext cx="4800600" cy="3600450"/>
          </a:xfrm>
          <a:ln/>
        </p:spPr>
      </p:sp>
      <p:sp>
        <p:nvSpPr>
          <p:cNvPr id="132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F40351E-E528-4E29-AF2B-2557AF4BEF08}" type="datetime1">
              <a:rPr lang="en-IE" altLang="en-US" sz="1300" smtClean="0"/>
              <a:pPr/>
              <a:t>10/11/2017</a:t>
            </a:fld>
            <a:endParaRPr lang="en-IE" altLang="en-US" sz="1300" smtClean="0"/>
          </a:p>
        </p:txBody>
      </p:sp>
      <p:sp>
        <p:nvSpPr>
          <p:cNvPr id="1341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34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599A355-CCB2-4144-AAFF-78F3311F29A5}" type="slidenum">
              <a:rPr lang="en-IE" altLang="en-US" sz="1300"/>
              <a:pPr/>
              <a:t>67</a:t>
            </a:fld>
            <a:endParaRPr lang="en-IE" altLang="en-US" sz="1300"/>
          </a:p>
        </p:txBody>
      </p:sp>
      <p:sp>
        <p:nvSpPr>
          <p:cNvPr id="134149" name="Rectangle 2"/>
          <p:cNvSpPr>
            <a:spLocks noChangeArrowheads="1" noTextEdit="1"/>
          </p:cNvSpPr>
          <p:nvPr>
            <p:ph type="sldImg"/>
          </p:nvPr>
        </p:nvSpPr>
        <p:spPr>
          <a:xfrm>
            <a:off x="1258888" y="720725"/>
            <a:ext cx="4800600" cy="3600450"/>
          </a:xfrm>
          <a:ln/>
        </p:spPr>
      </p:sp>
      <p:sp>
        <p:nvSpPr>
          <p:cNvPr id="134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DE56F52-3A22-4014-81B2-564E0B9864BA}" type="datetime1">
              <a:rPr lang="en-IE" altLang="en-US" sz="1300" smtClean="0"/>
              <a:pPr/>
              <a:t>10/11/2017</a:t>
            </a:fld>
            <a:endParaRPr lang="en-IE" altLang="en-US" sz="1300" smtClean="0"/>
          </a:p>
        </p:txBody>
      </p:sp>
      <p:sp>
        <p:nvSpPr>
          <p:cNvPr id="1361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361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954B536-B519-48A1-BF0C-50DB34DCF0E1}" type="slidenum">
              <a:rPr lang="en-IE" altLang="en-US" sz="1300"/>
              <a:pPr/>
              <a:t>68</a:t>
            </a:fld>
            <a:endParaRPr lang="en-IE" altLang="en-US" sz="1300"/>
          </a:p>
        </p:txBody>
      </p:sp>
      <p:sp>
        <p:nvSpPr>
          <p:cNvPr id="136197" name="Rectangle 2"/>
          <p:cNvSpPr>
            <a:spLocks noChangeArrowheads="1" noTextEdit="1"/>
          </p:cNvSpPr>
          <p:nvPr>
            <p:ph type="sldImg"/>
          </p:nvPr>
        </p:nvSpPr>
        <p:spPr>
          <a:xfrm>
            <a:off x="1258888" y="720725"/>
            <a:ext cx="4800600" cy="3600450"/>
          </a:xfrm>
          <a:ln/>
        </p:spPr>
      </p:sp>
      <p:sp>
        <p:nvSpPr>
          <p:cNvPr id="136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88B804D-5197-4981-867A-61A1986E27B7}" type="datetime1">
              <a:rPr lang="en-IE" altLang="en-US" sz="1300" smtClean="0"/>
              <a:pPr/>
              <a:t>10/11/2017</a:t>
            </a:fld>
            <a:endParaRPr lang="en-IE" altLang="en-US" sz="1300" smtClean="0"/>
          </a:p>
        </p:txBody>
      </p:sp>
      <p:sp>
        <p:nvSpPr>
          <p:cNvPr id="1382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382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291BB20-5BF4-4302-8412-EE12DBC7CF84}" type="slidenum">
              <a:rPr lang="en-IE" altLang="en-US" sz="1300"/>
              <a:pPr/>
              <a:t>69</a:t>
            </a:fld>
            <a:endParaRPr lang="en-IE" altLang="en-US" sz="1300"/>
          </a:p>
        </p:txBody>
      </p:sp>
      <p:sp>
        <p:nvSpPr>
          <p:cNvPr id="138245" name="Rectangle 2"/>
          <p:cNvSpPr>
            <a:spLocks noChangeArrowheads="1" noTextEdit="1"/>
          </p:cNvSpPr>
          <p:nvPr>
            <p:ph type="sldImg"/>
          </p:nvPr>
        </p:nvSpPr>
        <p:spPr>
          <a:xfrm>
            <a:off x="1258888" y="720725"/>
            <a:ext cx="4800600" cy="3600450"/>
          </a:xfrm>
          <a:ln/>
        </p:spPr>
      </p:sp>
      <p:sp>
        <p:nvSpPr>
          <p:cNvPr id="138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ACD4101-4F9D-46FF-B901-F766114DC0C8}" type="datetime1">
              <a:rPr lang="en-IE" altLang="en-US" sz="1300" smtClean="0"/>
              <a:pPr/>
              <a:t>10/11/2017</a:t>
            </a:fld>
            <a:endParaRPr lang="en-IE" altLang="en-US" sz="1300" smtClean="0"/>
          </a:p>
        </p:txBody>
      </p:sp>
      <p:sp>
        <p:nvSpPr>
          <p:cNvPr id="1402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402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C0E0591-79BB-45AF-943D-F5163AB43001}" type="slidenum">
              <a:rPr lang="en-IE" altLang="en-US" sz="1300"/>
              <a:pPr/>
              <a:t>70</a:t>
            </a:fld>
            <a:endParaRPr lang="en-IE" altLang="en-US" sz="1300"/>
          </a:p>
        </p:txBody>
      </p:sp>
      <p:sp>
        <p:nvSpPr>
          <p:cNvPr id="140293" name="Rectangle 2"/>
          <p:cNvSpPr>
            <a:spLocks noChangeArrowheads="1" noTextEdit="1"/>
          </p:cNvSpPr>
          <p:nvPr>
            <p:ph type="sldImg"/>
          </p:nvPr>
        </p:nvSpPr>
        <p:spPr>
          <a:xfrm>
            <a:off x="1258888" y="720725"/>
            <a:ext cx="4800600" cy="3600450"/>
          </a:xfrm>
          <a:ln/>
        </p:spPr>
      </p:sp>
      <p:sp>
        <p:nvSpPr>
          <p:cNvPr id="140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6F58EF3-B615-4641-862E-EDE494DFAD6F}" type="datetime1">
              <a:rPr lang="en-IE" altLang="en-US" sz="1300" smtClean="0"/>
              <a:pPr/>
              <a:t>10/11/2017</a:t>
            </a:fld>
            <a:endParaRPr lang="en-IE" altLang="en-US" sz="1300" smtClean="0"/>
          </a:p>
        </p:txBody>
      </p:sp>
      <p:sp>
        <p:nvSpPr>
          <p:cNvPr id="1423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42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EC820D8-26A0-4E82-AB76-2F9A1FA31677}" type="slidenum">
              <a:rPr lang="en-IE" altLang="en-US" sz="1300"/>
              <a:pPr/>
              <a:t>71</a:t>
            </a:fld>
            <a:endParaRPr lang="en-IE" altLang="en-US" sz="1300"/>
          </a:p>
        </p:txBody>
      </p:sp>
      <p:sp>
        <p:nvSpPr>
          <p:cNvPr id="142341" name="Rectangle 2"/>
          <p:cNvSpPr>
            <a:spLocks noChangeArrowheads="1" noTextEdit="1"/>
          </p:cNvSpPr>
          <p:nvPr>
            <p:ph type="sldImg"/>
          </p:nvPr>
        </p:nvSpPr>
        <p:spPr>
          <a:xfrm>
            <a:off x="1258888" y="720725"/>
            <a:ext cx="4800600" cy="3600450"/>
          </a:xfrm>
          <a:ln/>
        </p:spPr>
      </p:sp>
      <p:sp>
        <p:nvSpPr>
          <p:cNvPr id="142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E0A61F5-CF49-411B-852E-122126C7EFBF}" type="datetime1">
              <a:rPr lang="en-IE" altLang="en-US" sz="1300" smtClean="0"/>
              <a:pPr/>
              <a:t>10/11/2017</a:t>
            </a:fld>
            <a:endParaRPr lang="en-IE" altLang="en-US" sz="1300" smtClean="0"/>
          </a:p>
        </p:txBody>
      </p:sp>
      <p:sp>
        <p:nvSpPr>
          <p:cNvPr id="1443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443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36B684E-93C4-47B8-AE9F-02A1D3E6D903}" type="slidenum">
              <a:rPr lang="en-IE" altLang="en-US" sz="1300"/>
              <a:pPr/>
              <a:t>72</a:t>
            </a:fld>
            <a:endParaRPr lang="en-IE" altLang="en-US" sz="1300"/>
          </a:p>
        </p:txBody>
      </p:sp>
      <p:sp>
        <p:nvSpPr>
          <p:cNvPr id="144389" name="Rectangle 2"/>
          <p:cNvSpPr>
            <a:spLocks noChangeArrowheads="1" noTextEdit="1"/>
          </p:cNvSpPr>
          <p:nvPr>
            <p:ph type="sldImg"/>
          </p:nvPr>
        </p:nvSpPr>
        <p:spPr>
          <a:xfrm>
            <a:off x="1258888" y="720725"/>
            <a:ext cx="4800600" cy="3600450"/>
          </a:xfrm>
          <a:ln/>
        </p:spPr>
      </p:sp>
      <p:sp>
        <p:nvSpPr>
          <p:cNvPr id="144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B48B5DF-7D7D-4D62-8706-3A3938E72FD2}" type="datetime1">
              <a:rPr lang="en-IE" altLang="en-US" sz="1300" smtClean="0"/>
              <a:pPr/>
              <a:t>10/11/2017</a:t>
            </a:fld>
            <a:endParaRPr lang="en-IE" altLang="en-US" sz="1300" smtClean="0"/>
          </a:p>
        </p:txBody>
      </p:sp>
      <p:sp>
        <p:nvSpPr>
          <p:cNvPr id="1464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464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D33008F-03E9-4451-B839-B2F3889B05AE}" type="slidenum">
              <a:rPr lang="en-IE" altLang="en-US" sz="1300"/>
              <a:pPr/>
              <a:t>73</a:t>
            </a:fld>
            <a:endParaRPr lang="en-IE" altLang="en-US" sz="1300"/>
          </a:p>
        </p:txBody>
      </p:sp>
      <p:sp>
        <p:nvSpPr>
          <p:cNvPr id="146437" name="Rectangle 2"/>
          <p:cNvSpPr>
            <a:spLocks noChangeArrowheads="1" noTextEdit="1"/>
          </p:cNvSpPr>
          <p:nvPr>
            <p:ph type="sldImg"/>
          </p:nvPr>
        </p:nvSpPr>
        <p:spPr>
          <a:xfrm>
            <a:off x="1258888" y="720725"/>
            <a:ext cx="4800600" cy="3600450"/>
          </a:xfrm>
          <a:ln/>
        </p:spPr>
      </p:sp>
      <p:sp>
        <p:nvSpPr>
          <p:cNvPr id="146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E685254-B640-4AFF-89C9-3462BFC3D3AA}" type="datetime1">
              <a:rPr lang="en-IE" altLang="en-US" sz="1300" smtClean="0"/>
              <a:pPr/>
              <a:t>10/11/2017</a:t>
            </a:fld>
            <a:endParaRPr lang="en-IE" altLang="en-US" sz="1300" smtClean="0"/>
          </a:p>
        </p:txBody>
      </p:sp>
      <p:sp>
        <p:nvSpPr>
          <p:cNvPr id="148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48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5414110-DF77-46CE-9C41-031676C31474}" type="slidenum">
              <a:rPr lang="en-IE" altLang="en-US" sz="1300"/>
              <a:pPr/>
              <a:t>74</a:t>
            </a:fld>
            <a:endParaRPr lang="en-IE" altLang="en-US" sz="1300"/>
          </a:p>
        </p:txBody>
      </p:sp>
      <p:sp>
        <p:nvSpPr>
          <p:cNvPr id="148485" name="Rectangle 2"/>
          <p:cNvSpPr>
            <a:spLocks noChangeArrowheads="1" noTextEdit="1"/>
          </p:cNvSpPr>
          <p:nvPr>
            <p:ph type="sldImg"/>
          </p:nvPr>
        </p:nvSpPr>
        <p:spPr>
          <a:xfrm>
            <a:off x="1258888" y="720725"/>
            <a:ext cx="4800600" cy="3600450"/>
          </a:xfrm>
          <a:ln/>
        </p:spPr>
      </p:sp>
      <p:sp>
        <p:nvSpPr>
          <p:cNvPr id="148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518456E-5386-47FC-A027-1B2A9B163E73}" type="datetime1">
              <a:rPr lang="en-IE" altLang="en-US" sz="1300" smtClean="0"/>
              <a:pPr/>
              <a:t>10/11/2017</a:t>
            </a:fld>
            <a:endParaRPr lang="en-IE" altLang="en-US" sz="1300" smtClean="0"/>
          </a:p>
        </p:txBody>
      </p:sp>
      <p:sp>
        <p:nvSpPr>
          <p:cNvPr id="1505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50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EDA4E22-6C40-45C9-98ED-9406BF357061}" type="slidenum">
              <a:rPr lang="en-IE" altLang="en-US" sz="1300"/>
              <a:pPr/>
              <a:t>75</a:t>
            </a:fld>
            <a:endParaRPr lang="en-IE" altLang="en-US" sz="1300"/>
          </a:p>
        </p:txBody>
      </p:sp>
      <p:sp>
        <p:nvSpPr>
          <p:cNvPr id="150533" name="Rectangle 2"/>
          <p:cNvSpPr>
            <a:spLocks noChangeArrowheads="1" noTextEdit="1"/>
          </p:cNvSpPr>
          <p:nvPr>
            <p:ph type="sldImg"/>
          </p:nvPr>
        </p:nvSpPr>
        <p:spPr>
          <a:xfrm>
            <a:off x="1258888" y="720725"/>
            <a:ext cx="4800600" cy="3600450"/>
          </a:xfrm>
          <a:ln/>
        </p:spPr>
      </p:sp>
      <p:sp>
        <p:nvSpPr>
          <p:cNvPr id="150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10A4B66-CD4E-467C-A314-E7689FE98EA3}" type="datetime1">
              <a:rPr lang="en-IE" altLang="en-US" sz="1300" smtClean="0"/>
              <a:pPr/>
              <a:t>10/11/2017</a:t>
            </a:fld>
            <a:endParaRPr lang="en-IE" altLang="en-US" sz="1300" smtClean="0"/>
          </a:p>
        </p:txBody>
      </p:sp>
      <p:sp>
        <p:nvSpPr>
          <p:cNvPr id="17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7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F5FC8D2-4B36-4175-A7F9-580746DCAE5C}" type="slidenum">
              <a:rPr lang="en-IE" altLang="en-US" sz="1300"/>
              <a:pPr/>
              <a:t>7</a:t>
            </a:fld>
            <a:endParaRPr lang="en-IE" altLang="en-US" sz="1300"/>
          </a:p>
        </p:txBody>
      </p:sp>
      <p:sp>
        <p:nvSpPr>
          <p:cNvPr id="17413" name="Rectangle 2"/>
          <p:cNvSpPr>
            <a:spLocks noChangeArrowheads="1" noTextEdit="1"/>
          </p:cNvSpPr>
          <p:nvPr>
            <p:ph type="sldImg"/>
          </p:nvPr>
        </p:nvSpPr>
        <p:spPr>
          <a:xfrm>
            <a:off x="1258888" y="720725"/>
            <a:ext cx="4800600" cy="3600450"/>
          </a:xfrm>
          <a:ln/>
        </p:spPr>
      </p:sp>
      <p:sp>
        <p:nvSpPr>
          <p:cNvPr id="174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38C004D-D13D-4DF5-9F3E-4DE21982F064}" type="datetime1">
              <a:rPr lang="en-IE" altLang="en-US" sz="1300" smtClean="0"/>
              <a:pPr/>
              <a:t>10/11/2017</a:t>
            </a:fld>
            <a:endParaRPr lang="en-IE" altLang="en-US" sz="1300" smtClean="0"/>
          </a:p>
        </p:txBody>
      </p:sp>
      <p:sp>
        <p:nvSpPr>
          <p:cNvPr id="1525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525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AAC4ED3-E9BA-4898-926F-06760EB526F1}" type="slidenum">
              <a:rPr lang="en-IE" altLang="en-US" sz="1300"/>
              <a:pPr/>
              <a:t>76</a:t>
            </a:fld>
            <a:endParaRPr lang="en-IE" altLang="en-US" sz="1300"/>
          </a:p>
        </p:txBody>
      </p:sp>
      <p:sp>
        <p:nvSpPr>
          <p:cNvPr id="152581" name="Rectangle 2"/>
          <p:cNvSpPr>
            <a:spLocks noChangeArrowheads="1" noTextEdit="1"/>
          </p:cNvSpPr>
          <p:nvPr>
            <p:ph type="sldImg"/>
          </p:nvPr>
        </p:nvSpPr>
        <p:spPr>
          <a:xfrm>
            <a:off x="1258888" y="720725"/>
            <a:ext cx="4800600" cy="3600450"/>
          </a:xfrm>
          <a:ln/>
        </p:spPr>
      </p:sp>
      <p:sp>
        <p:nvSpPr>
          <p:cNvPr id="152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5F79188-1593-4331-BEBD-5459D267EE6A}" type="datetime1">
              <a:rPr lang="en-IE" altLang="en-US" sz="1300" smtClean="0"/>
              <a:pPr/>
              <a:t>10/11/2017</a:t>
            </a:fld>
            <a:endParaRPr lang="en-IE" altLang="en-US" sz="1300" smtClean="0"/>
          </a:p>
        </p:txBody>
      </p:sp>
      <p:sp>
        <p:nvSpPr>
          <p:cNvPr id="194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194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616D350-2130-4E54-8528-B3B33A1A655C}" type="slidenum">
              <a:rPr lang="en-IE" altLang="en-US" sz="1300"/>
              <a:pPr/>
              <a:t>8</a:t>
            </a:fld>
            <a:endParaRPr lang="en-IE" altLang="en-US" sz="1300"/>
          </a:p>
        </p:txBody>
      </p:sp>
      <p:sp>
        <p:nvSpPr>
          <p:cNvPr id="19461" name="Rectangle 2"/>
          <p:cNvSpPr>
            <a:spLocks noChangeArrowheads="1" noTextEdit="1"/>
          </p:cNvSpPr>
          <p:nvPr>
            <p:ph type="sldImg"/>
          </p:nvPr>
        </p:nvSpPr>
        <p:spPr>
          <a:xfrm>
            <a:off x="1258888" y="720725"/>
            <a:ext cx="4800600" cy="3600450"/>
          </a:xfrm>
          <a:ln/>
        </p:spPr>
      </p:sp>
      <p:sp>
        <p:nvSpPr>
          <p:cNvPr id="194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220E1AA-961C-4088-AB67-5AA1971C32E3}" type="datetime1">
              <a:rPr lang="en-IE" altLang="en-US" sz="1300" smtClean="0"/>
              <a:pPr/>
              <a:t>10/11/2017</a:t>
            </a:fld>
            <a:endParaRPr lang="en-IE" altLang="en-US" sz="1300" smtClean="0"/>
          </a:p>
        </p:txBody>
      </p:sp>
      <p:sp>
        <p:nvSpPr>
          <p:cNvPr id="215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300" smtClean="0"/>
              <a:t>OOP3 Slides 3: Exceptions     A nic G</a:t>
            </a:r>
          </a:p>
        </p:txBody>
      </p:sp>
      <p:sp>
        <p:nvSpPr>
          <p:cNvPr id="215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39896A4-2E8D-4D8F-9267-FAB83FD71ECA}" type="slidenum">
              <a:rPr lang="en-IE" altLang="en-US" sz="1300"/>
              <a:pPr/>
              <a:t>9</a:t>
            </a:fld>
            <a:endParaRPr lang="en-IE" altLang="en-US" sz="1300"/>
          </a:p>
        </p:txBody>
      </p:sp>
      <p:sp>
        <p:nvSpPr>
          <p:cNvPr id="21509" name="Rectangle 2"/>
          <p:cNvSpPr>
            <a:spLocks noChangeArrowheads="1" noTextEdit="1"/>
          </p:cNvSpPr>
          <p:nvPr>
            <p:ph type="sldImg"/>
          </p:nvPr>
        </p:nvSpPr>
        <p:spPr>
          <a:xfrm>
            <a:off x="1258888" y="720725"/>
            <a:ext cx="4800600" cy="3600450"/>
          </a:xfrm>
          <a:ln/>
        </p:spPr>
      </p:sp>
      <p:sp>
        <p:nvSpPr>
          <p:cNvPr id="215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en-US" smtClean="0"/>
              <a:t>We can increase our programs’ reliability and robustness if we catch the exceptions ourselves using error recovery routines we develop.</a:t>
            </a:r>
          </a:p>
          <a:p>
            <a:endParaRPr lang="en-US" altLang="en-US" smtClean="0"/>
          </a:p>
          <a:p>
            <a:r>
              <a:rPr lang="en-US" altLang="en-US" smtClean="0"/>
              <a:t>One way to do this is to wrap the statements that may throw an exception with the try-catch control statement.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9C45555B-BC6B-44F9-A170-441704C32ABC}" type="datetime1">
              <a:rPr lang="en-IE"/>
              <a:pPr>
                <a:defRPr/>
              </a:pPr>
              <a:t>10/11/2017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ltLang="en-US"/>
              <a:t>Slide </a:t>
            </a:r>
            <a:fld id="{B1F3EE01-3356-4E14-AC43-D4E9031D6DD6}" type="slidenum">
              <a:rPr lang="en-IE" altLang="en-US"/>
              <a:pPr>
                <a:defRPr/>
              </a:pPr>
              <a:t>‹#›</a:t>
            </a:fld>
            <a:endParaRPr lang="en-IE" altLang="en-US"/>
          </a:p>
        </p:txBody>
      </p:sp>
    </p:spTree>
    <p:extLst>
      <p:ext uri="{BB962C8B-B14F-4D97-AF65-F5344CB8AC3E}">
        <p14:creationId xmlns:p14="http://schemas.microsoft.com/office/powerpoint/2010/main" val="2110714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30DBA4A5-EF68-4CCA-B5E5-8672EA8A95F6}" type="datetime1">
              <a:rPr lang="en-IE"/>
              <a:pPr>
                <a:defRPr/>
              </a:pPr>
              <a:t>10/11/2017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ltLang="en-US"/>
              <a:t>Slide </a:t>
            </a:r>
            <a:fld id="{E76500E0-97E9-411E-8867-E0923A1B18FC}" type="slidenum">
              <a:rPr lang="en-IE" altLang="en-US"/>
              <a:pPr>
                <a:defRPr/>
              </a:pPr>
              <a:t>‹#›</a:t>
            </a:fld>
            <a:endParaRPr lang="en-IE" altLang="en-US"/>
          </a:p>
        </p:txBody>
      </p:sp>
    </p:spTree>
    <p:extLst>
      <p:ext uri="{BB962C8B-B14F-4D97-AF65-F5344CB8AC3E}">
        <p14:creationId xmlns:p14="http://schemas.microsoft.com/office/powerpoint/2010/main" val="240450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410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4572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7A33A374-4B82-4484-8FE2-E1455EB5C136}" type="datetime1">
              <a:rPr lang="en-IE"/>
              <a:pPr>
                <a:defRPr/>
              </a:pPr>
              <a:t>10/11/2017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ltLang="en-US"/>
              <a:t>Slide </a:t>
            </a:r>
            <a:fld id="{7FC2D8C2-1C10-46D6-83FC-8D04AD2AFC60}" type="slidenum">
              <a:rPr lang="en-IE" altLang="en-US"/>
              <a:pPr>
                <a:defRPr/>
              </a:pPr>
              <a:t>‹#›</a:t>
            </a:fld>
            <a:endParaRPr lang="en-IE" altLang="en-US"/>
          </a:p>
        </p:txBody>
      </p:sp>
    </p:spTree>
    <p:extLst>
      <p:ext uri="{BB962C8B-B14F-4D97-AF65-F5344CB8AC3E}">
        <p14:creationId xmlns:p14="http://schemas.microsoft.com/office/powerpoint/2010/main" val="245594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FEFC717F-9DE0-4273-AA5B-A8837B8A2B4E}" type="datetime1">
              <a:rPr lang="en-IE"/>
              <a:pPr>
                <a:defRPr/>
              </a:pPr>
              <a:t>10/11/2017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ltLang="en-US"/>
              <a:t>Slide </a:t>
            </a:r>
            <a:fld id="{2BB64C94-F665-43C3-B136-8D9BB9BC1009}" type="slidenum">
              <a:rPr lang="en-IE" altLang="en-US"/>
              <a:pPr>
                <a:defRPr/>
              </a:pPr>
              <a:t>‹#›</a:t>
            </a:fld>
            <a:endParaRPr lang="en-IE" altLang="en-US"/>
          </a:p>
        </p:txBody>
      </p:sp>
    </p:spTree>
    <p:extLst>
      <p:ext uri="{BB962C8B-B14F-4D97-AF65-F5344CB8AC3E}">
        <p14:creationId xmlns:p14="http://schemas.microsoft.com/office/powerpoint/2010/main" val="112713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B492E6A-0062-426B-BB15-955F2FD18B2E}" type="datetime1">
              <a:rPr lang="en-IE"/>
              <a:pPr>
                <a:defRPr/>
              </a:pPr>
              <a:t>10/11/2017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ltLang="en-US"/>
              <a:t>Slide </a:t>
            </a:r>
            <a:fld id="{4CFD09B5-A96F-440F-8579-F346D59C2066}" type="slidenum">
              <a:rPr lang="en-IE" altLang="en-US"/>
              <a:pPr>
                <a:defRPr/>
              </a:pPr>
              <a:t>‹#›</a:t>
            </a:fld>
            <a:endParaRPr lang="en-IE" altLang="en-US"/>
          </a:p>
        </p:txBody>
      </p:sp>
    </p:spTree>
    <p:extLst>
      <p:ext uri="{BB962C8B-B14F-4D97-AF65-F5344CB8AC3E}">
        <p14:creationId xmlns:p14="http://schemas.microsoft.com/office/powerpoint/2010/main" val="427327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5C165471-AC52-4AFD-BA63-91AAC0364738}" type="datetime1">
              <a:rPr lang="en-IE"/>
              <a:pPr>
                <a:defRPr/>
              </a:pPr>
              <a:t>10/11/2017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ltLang="en-US"/>
              <a:t>Slide </a:t>
            </a:r>
            <a:fld id="{570D386A-0FFE-447F-9CFA-4DB291E17D48}" type="slidenum">
              <a:rPr lang="en-IE" altLang="en-US"/>
              <a:pPr>
                <a:defRPr/>
              </a:pPr>
              <a:t>‹#›</a:t>
            </a:fld>
            <a:endParaRPr lang="en-IE" altLang="en-US"/>
          </a:p>
        </p:txBody>
      </p:sp>
    </p:spTree>
    <p:extLst>
      <p:ext uri="{BB962C8B-B14F-4D97-AF65-F5344CB8AC3E}">
        <p14:creationId xmlns:p14="http://schemas.microsoft.com/office/powerpoint/2010/main" val="317105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80FDCC22-77B0-4D36-9AFA-7744A511FD3E}" type="datetime1">
              <a:rPr lang="en-IE"/>
              <a:pPr>
                <a:defRPr/>
              </a:pPr>
              <a:t>10/11/2017</a:t>
            </a:fld>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r>
              <a:rPr lang="en-IE" altLang="en-US"/>
              <a:t>Slide </a:t>
            </a:r>
            <a:fld id="{E5CC82E7-0FD7-4445-96FA-30C548FDAA27}" type="slidenum">
              <a:rPr lang="en-IE" altLang="en-US"/>
              <a:pPr>
                <a:defRPr/>
              </a:pPr>
              <a:t>‹#›</a:t>
            </a:fld>
            <a:endParaRPr lang="en-IE" altLang="en-US"/>
          </a:p>
        </p:txBody>
      </p:sp>
    </p:spTree>
    <p:extLst>
      <p:ext uri="{BB962C8B-B14F-4D97-AF65-F5344CB8AC3E}">
        <p14:creationId xmlns:p14="http://schemas.microsoft.com/office/powerpoint/2010/main" val="146004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A91CDC97-623D-4E2C-B25A-4FE3BD8AB54E}" type="datetime1">
              <a:rPr lang="en-IE"/>
              <a:pPr>
                <a:defRPr/>
              </a:pPr>
              <a:t>10/11/2017</a:t>
            </a:fld>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r>
              <a:rPr lang="en-IE" altLang="en-US"/>
              <a:t>Slide </a:t>
            </a:r>
            <a:fld id="{F4311A5B-3698-46A1-9B4C-A0A66E5F64C9}" type="slidenum">
              <a:rPr lang="en-IE" altLang="en-US"/>
              <a:pPr>
                <a:defRPr/>
              </a:pPr>
              <a:t>‹#›</a:t>
            </a:fld>
            <a:endParaRPr lang="en-IE" altLang="en-US"/>
          </a:p>
        </p:txBody>
      </p:sp>
    </p:spTree>
    <p:extLst>
      <p:ext uri="{BB962C8B-B14F-4D97-AF65-F5344CB8AC3E}">
        <p14:creationId xmlns:p14="http://schemas.microsoft.com/office/powerpoint/2010/main" val="4169158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EEC001E-2CAC-4625-8690-16EFD26C88FA}" type="datetime1">
              <a:rPr lang="en-IE"/>
              <a:pPr>
                <a:defRPr/>
              </a:pPr>
              <a:t>10/11/2017</a:t>
            </a:fld>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r>
              <a:rPr lang="en-IE" altLang="en-US"/>
              <a:t>Slide </a:t>
            </a:r>
            <a:fld id="{944DFCE3-B364-4AA0-93F0-462ED53CC7C6}" type="slidenum">
              <a:rPr lang="en-IE" altLang="en-US"/>
              <a:pPr>
                <a:defRPr/>
              </a:pPr>
              <a:t>‹#›</a:t>
            </a:fld>
            <a:endParaRPr lang="en-IE" altLang="en-US"/>
          </a:p>
        </p:txBody>
      </p:sp>
    </p:spTree>
    <p:extLst>
      <p:ext uri="{BB962C8B-B14F-4D97-AF65-F5344CB8AC3E}">
        <p14:creationId xmlns:p14="http://schemas.microsoft.com/office/powerpoint/2010/main" val="128234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AB447EC-CA76-41B5-8F8F-72F361BE7428}" type="datetime1">
              <a:rPr lang="en-IE"/>
              <a:pPr>
                <a:defRPr/>
              </a:pPr>
              <a:t>10/11/2017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ltLang="en-US"/>
              <a:t>Slide </a:t>
            </a:r>
            <a:fld id="{9F7FC9DB-2BCD-48D6-B0D0-F411D1BADEC9}" type="slidenum">
              <a:rPr lang="en-IE" altLang="en-US"/>
              <a:pPr>
                <a:defRPr/>
              </a:pPr>
              <a:t>‹#›</a:t>
            </a:fld>
            <a:endParaRPr lang="en-IE" altLang="en-US"/>
          </a:p>
        </p:txBody>
      </p:sp>
    </p:spTree>
    <p:extLst>
      <p:ext uri="{BB962C8B-B14F-4D97-AF65-F5344CB8AC3E}">
        <p14:creationId xmlns:p14="http://schemas.microsoft.com/office/powerpoint/2010/main" val="66832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4C3374F-2F8F-424C-B057-F984C78EDFF2}" type="datetime1">
              <a:rPr lang="en-IE"/>
              <a:pPr>
                <a:defRPr/>
              </a:pPr>
              <a:t>10/11/2017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ltLang="en-US"/>
              <a:t>Slide </a:t>
            </a:r>
            <a:fld id="{01231626-DCE8-4504-8033-654BEC5DF6FF}" type="slidenum">
              <a:rPr lang="en-IE" altLang="en-US"/>
              <a:pPr>
                <a:defRPr/>
              </a:pPr>
              <a:t>‹#›</a:t>
            </a:fld>
            <a:endParaRPr lang="en-IE" altLang="en-US"/>
          </a:p>
        </p:txBody>
      </p:sp>
    </p:spTree>
    <p:extLst>
      <p:ext uri="{BB962C8B-B14F-4D97-AF65-F5344CB8AC3E}">
        <p14:creationId xmlns:p14="http://schemas.microsoft.com/office/powerpoint/2010/main" val="130737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altLang="en-US" smtClean="0"/>
              <a:t>Click to edit Master title</a:t>
            </a:r>
          </a:p>
        </p:txBody>
      </p:sp>
      <p:sp>
        <p:nvSpPr>
          <p:cNvPr id="1027"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altLang="en-US" smtClean="0"/>
              <a:t>Click to edit Master text styles</a:t>
            </a:r>
          </a:p>
          <a:p>
            <a:pPr lvl="1"/>
            <a:r>
              <a:rPr lang="en-IE" altLang="en-US" smtClean="0"/>
              <a:t>Second level</a:t>
            </a:r>
          </a:p>
          <a:p>
            <a:pPr lvl="2"/>
            <a:r>
              <a:rPr lang="en-IE" altLang="en-US" smtClean="0"/>
              <a:t>Third level</a:t>
            </a:r>
          </a:p>
          <a:p>
            <a:pPr lvl="3"/>
            <a:r>
              <a:rPr lang="en-IE" altLang="en-US" smtClean="0"/>
              <a:t>Fourth level</a:t>
            </a:r>
          </a:p>
          <a:p>
            <a:pPr lvl="4"/>
            <a:r>
              <a:rPr lang="en-IE" altLang="en-US"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213AE89C-0674-4CFF-81D3-27B7901380F5}" type="datetime1">
              <a:rPr lang="en-IE"/>
              <a:pPr>
                <a:defRPr/>
              </a:pPr>
              <a:t>10/11/2017</a:t>
            </a:fld>
            <a:endParaRPr lang="en-IE"/>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IE"/>
          </a:p>
        </p:txBody>
      </p:sp>
      <p:sp>
        <p:nvSpPr>
          <p:cNvPr id="1030" name="Rectangle 6"/>
          <p:cNvSpPr>
            <a:spLocks noGrp="1" noChangeArrowheads="1"/>
          </p:cNvSpPr>
          <p:nvPr>
            <p:ph type="sldNum" sz="quarter" idx="4"/>
          </p:nvPr>
        </p:nvSpPr>
        <p:spPr bwMode="auto">
          <a:xfrm>
            <a:off x="6324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r>
              <a:rPr lang="en-IE" altLang="en-US"/>
              <a:t>Slide </a:t>
            </a:r>
            <a:fld id="{75E74E74-CB67-44F7-AE48-E53C714B1450}" type="slidenum">
              <a:rPr lang="en-IE" altLang="en-US"/>
              <a:pPr>
                <a:defRPr/>
              </a:pPr>
              <a:t>‹#›</a:t>
            </a:fld>
            <a:endParaRPr lang="en-IE" altLang="en-US"/>
          </a:p>
        </p:txBody>
      </p:sp>
      <p:graphicFrame>
        <p:nvGraphicFramePr>
          <p:cNvPr id="1031" name="Object 8"/>
          <p:cNvGraphicFramePr>
            <a:graphicFrameLocks noChangeAspect="1"/>
          </p:cNvGraphicFramePr>
          <p:nvPr/>
        </p:nvGraphicFramePr>
        <p:xfrm>
          <a:off x="0" y="0"/>
          <a:ext cx="390525" cy="6858000"/>
        </p:xfrm>
        <a:graphic>
          <a:graphicData uri="http://schemas.openxmlformats.org/presentationml/2006/ole">
            <mc:AlternateContent xmlns:mc="http://schemas.openxmlformats.org/markup-compatibility/2006">
              <mc:Choice xmlns:v="urn:schemas-microsoft-com:vml" Requires="v">
                <p:oleObj spid="_x0000_s1032" name="Photo Editor Photo" r:id="rId14" imgW="285866" imgH="5028571" progId="MSPhotoEd.3">
                  <p:embed/>
                </p:oleObj>
              </mc:Choice>
              <mc:Fallback>
                <p:oleObj name="Photo Editor Photo" r:id="rId14" imgW="285866" imgH="5028571" progId="MSPhotoEd.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905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a:solidFill>
            <a:srgbClr val="008000"/>
          </a:solidFill>
          <a:latin typeface="+mj-lt"/>
          <a:ea typeface="+mj-ea"/>
          <a:cs typeface="+mj-cs"/>
        </a:defRPr>
      </a:lvl1pPr>
      <a:lvl2pPr algn="l" rtl="0" eaLnBrk="0" fontAlgn="base" hangingPunct="0">
        <a:spcBef>
          <a:spcPct val="0"/>
        </a:spcBef>
        <a:spcAft>
          <a:spcPct val="0"/>
        </a:spcAft>
        <a:defRPr sz="4400">
          <a:solidFill>
            <a:srgbClr val="008000"/>
          </a:solidFill>
          <a:latin typeface="Comic Sans MS" pitchFamily="66" charset="0"/>
        </a:defRPr>
      </a:lvl2pPr>
      <a:lvl3pPr algn="l" rtl="0" eaLnBrk="0" fontAlgn="base" hangingPunct="0">
        <a:spcBef>
          <a:spcPct val="0"/>
        </a:spcBef>
        <a:spcAft>
          <a:spcPct val="0"/>
        </a:spcAft>
        <a:defRPr sz="4400">
          <a:solidFill>
            <a:srgbClr val="008000"/>
          </a:solidFill>
          <a:latin typeface="Comic Sans MS" pitchFamily="66" charset="0"/>
        </a:defRPr>
      </a:lvl3pPr>
      <a:lvl4pPr algn="l" rtl="0" eaLnBrk="0" fontAlgn="base" hangingPunct="0">
        <a:spcBef>
          <a:spcPct val="0"/>
        </a:spcBef>
        <a:spcAft>
          <a:spcPct val="0"/>
        </a:spcAft>
        <a:defRPr sz="4400">
          <a:solidFill>
            <a:srgbClr val="008000"/>
          </a:solidFill>
          <a:latin typeface="Comic Sans MS" pitchFamily="66" charset="0"/>
        </a:defRPr>
      </a:lvl4pPr>
      <a:lvl5pPr algn="l" rtl="0" eaLnBrk="0" fontAlgn="base" hangingPunct="0">
        <a:spcBef>
          <a:spcPct val="0"/>
        </a:spcBef>
        <a:spcAft>
          <a:spcPct val="0"/>
        </a:spcAft>
        <a:defRPr sz="4400">
          <a:solidFill>
            <a:srgbClr val="008000"/>
          </a:solidFill>
          <a:latin typeface="Comic Sans MS" pitchFamily="66" charset="0"/>
        </a:defRPr>
      </a:lvl5pPr>
      <a:lvl6pPr marL="457200" algn="l" rtl="0" eaLnBrk="0" fontAlgn="base" hangingPunct="0">
        <a:spcBef>
          <a:spcPct val="0"/>
        </a:spcBef>
        <a:spcAft>
          <a:spcPct val="0"/>
        </a:spcAft>
        <a:defRPr sz="4400">
          <a:solidFill>
            <a:srgbClr val="008000"/>
          </a:solidFill>
          <a:latin typeface="Comic Sans MS" pitchFamily="66" charset="0"/>
        </a:defRPr>
      </a:lvl6pPr>
      <a:lvl7pPr marL="914400" algn="l" rtl="0" eaLnBrk="0" fontAlgn="base" hangingPunct="0">
        <a:spcBef>
          <a:spcPct val="0"/>
        </a:spcBef>
        <a:spcAft>
          <a:spcPct val="0"/>
        </a:spcAft>
        <a:defRPr sz="4400">
          <a:solidFill>
            <a:srgbClr val="008000"/>
          </a:solidFill>
          <a:latin typeface="Comic Sans MS" pitchFamily="66" charset="0"/>
        </a:defRPr>
      </a:lvl7pPr>
      <a:lvl8pPr marL="1371600" algn="l" rtl="0" eaLnBrk="0" fontAlgn="base" hangingPunct="0">
        <a:spcBef>
          <a:spcPct val="0"/>
        </a:spcBef>
        <a:spcAft>
          <a:spcPct val="0"/>
        </a:spcAft>
        <a:defRPr sz="4400">
          <a:solidFill>
            <a:srgbClr val="008000"/>
          </a:solidFill>
          <a:latin typeface="Comic Sans MS" pitchFamily="66" charset="0"/>
        </a:defRPr>
      </a:lvl8pPr>
      <a:lvl9pPr marL="1828800" algn="l" rtl="0" eaLnBrk="0" fontAlgn="base" hangingPunct="0">
        <a:spcBef>
          <a:spcPct val="0"/>
        </a:spcBef>
        <a:spcAft>
          <a:spcPct val="0"/>
        </a:spcAft>
        <a:defRPr sz="4400">
          <a:solidFill>
            <a:srgbClr val="008000"/>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9.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0.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1.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3.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4.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1981200"/>
            <a:ext cx="8001000" cy="1143000"/>
          </a:xfrm>
        </p:spPr>
        <p:txBody>
          <a:bodyPr/>
          <a:lstStyle/>
          <a:p>
            <a:pPr algn="ctr"/>
            <a:r>
              <a:rPr lang="en-GB" altLang="en-US" dirty="0" smtClean="0"/>
              <a:t>OOP</a:t>
            </a:r>
            <a:r>
              <a:rPr lang="en-GB" altLang="en-US" dirty="0"/>
              <a:t/>
            </a:r>
            <a:br>
              <a:rPr lang="en-GB" altLang="en-US" dirty="0"/>
            </a:br>
            <a:r>
              <a:rPr lang="en-GB" altLang="en-US" dirty="0" smtClean="0"/>
              <a:t> </a:t>
            </a:r>
            <a:r>
              <a:rPr lang="en-GB" altLang="en-US" dirty="0" smtClean="0"/>
              <a:t>Exceptions</a:t>
            </a:r>
            <a:br>
              <a:rPr lang="en-GB" altLang="en-US" dirty="0" smtClean="0"/>
            </a:br>
            <a:endParaRPr lang="en-GB" altLang="en-US" dirty="0" smtClean="0"/>
          </a:p>
        </p:txBody>
      </p:sp>
      <p:sp>
        <p:nvSpPr>
          <p:cNvPr id="4099" name="Rectangle 3"/>
          <p:cNvSpPr>
            <a:spLocks noGrp="1" noChangeArrowheads="1"/>
          </p:cNvSpPr>
          <p:nvPr>
            <p:ph type="subTitle" idx="1"/>
          </p:nvPr>
        </p:nvSpPr>
        <p:spPr/>
        <p:txBody>
          <a:bodyPr/>
          <a:lstStyle/>
          <a:p>
            <a:pPr algn="l"/>
            <a:r>
              <a:rPr lang="en-GB" altLang="en-US" smtClean="0"/>
              <a:t>Unit 9: try, catch and Exceptions: the basic mechanisms</a:t>
            </a:r>
          </a:p>
          <a:p>
            <a:pPr algn="l"/>
            <a:r>
              <a:rPr lang="en-GB" altLang="en-US" smtClean="0"/>
              <a:t>Unit 10: making code more robust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148B09F0-8F40-497E-8DBF-78306091B8D5}" type="slidenum">
              <a:rPr lang="en-IE" altLang="en-US" sz="1400"/>
              <a:pPr>
                <a:spcBef>
                  <a:spcPct val="0"/>
                </a:spcBef>
                <a:buFontTx/>
                <a:buNone/>
              </a:pPr>
              <a:t>10</a:t>
            </a:fld>
            <a:endParaRPr lang="en-IE" altLang="en-US" sz="1400"/>
          </a:p>
        </p:txBody>
      </p:sp>
      <p:sp>
        <p:nvSpPr>
          <p:cNvPr id="22531" name="Rectangle 2"/>
          <p:cNvSpPr>
            <a:spLocks noGrp="1" noChangeArrowheads="1"/>
          </p:cNvSpPr>
          <p:nvPr>
            <p:ph type="title"/>
          </p:nvPr>
        </p:nvSpPr>
        <p:spPr/>
        <p:txBody>
          <a:bodyPr/>
          <a:lstStyle/>
          <a:p>
            <a:r>
              <a:rPr lang="en-IE" altLang="en-US" sz="4000" smtClean="0"/>
              <a:t>Throwing an Exception</a:t>
            </a:r>
            <a:endParaRPr lang="en-US" altLang="en-US" sz="4000" smtClean="0"/>
          </a:p>
        </p:txBody>
      </p:sp>
      <p:sp>
        <p:nvSpPr>
          <p:cNvPr id="22532" name="Rectangle 3"/>
          <p:cNvSpPr>
            <a:spLocks noGrp="1" noChangeArrowheads="1"/>
          </p:cNvSpPr>
          <p:nvPr>
            <p:ph type="body" idx="1"/>
          </p:nvPr>
        </p:nvSpPr>
        <p:spPr/>
        <p:txBody>
          <a:bodyPr/>
          <a:lstStyle/>
          <a:p>
            <a:r>
              <a:rPr lang="en-IE" altLang="en-US" smtClean="0"/>
              <a:t>When something goes wrong, the program pulls the emergency cord that stops the train..</a:t>
            </a:r>
            <a:endParaRPr lang="en-US" altLang="en-US" smtClean="0"/>
          </a:p>
        </p:txBody>
      </p:sp>
      <p:pic>
        <p:nvPicPr>
          <p:cNvPr id="22533" name="Picture 4" descr="StopTr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213100"/>
            <a:ext cx="1584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9AA1A13C-9680-456A-8E90-AD5F935BA226}" type="slidenum">
              <a:rPr lang="en-IE" altLang="en-US" sz="1400"/>
              <a:pPr>
                <a:spcBef>
                  <a:spcPct val="0"/>
                </a:spcBef>
                <a:buFontTx/>
                <a:buNone/>
              </a:pPr>
              <a:t>11</a:t>
            </a:fld>
            <a:endParaRPr lang="en-IE" altLang="en-US" sz="1400"/>
          </a:p>
        </p:txBody>
      </p:sp>
      <p:sp>
        <p:nvSpPr>
          <p:cNvPr id="24579" name="Rectangle 2"/>
          <p:cNvSpPr>
            <a:spLocks noGrp="1" noChangeArrowheads="1"/>
          </p:cNvSpPr>
          <p:nvPr>
            <p:ph type="title"/>
          </p:nvPr>
        </p:nvSpPr>
        <p:spPr/>
        <p:txBody>
          <a:bodyPr/>
          <a:lstStyle/>
          <a:p>
            <a:r>
              <a:rPr lang="en-GB" altLang="en-US" sz="4000" smtClean="0"/>
              <a:t>Advantages of the Java approach</a:t>
            </a:r>
            <a:endParaRPr lang="en-US" altLang="en-US" sz="4000" smtClean="0"/>
          </a:p>
        </p:txBody>
      </p:sp>
      <p:sp>
        <p:nvSpPr>
          <p:cNvPr id="24580" name="Rectangle 3"/>
          <p:cNvSpPr>
            <a:spLocks noGrp="1" noChangeArrowheads="1"/>
          </p:cNvSpPr>
          <p:nvPr>
            <p:ph type="body" idx="1"/>
          </p:nvPr>
        </p:nvSpPr>
        <p:spPr/>
        <p:txBody>
          <a:bodyPr/>
          <a:lstStyle/>
          <a:p>
            <a:r>
              <a:rPr lang="en-GB" altLang="en-US" smtClean="0"/>
              <a:t>Each method signals problems which arise within it by throwing exceptions</a:t>
            </a:r>
          </a:p>
          <a:p>
            <a:endParaRPr lang="en-GB" altLang="en-US" smtClean="0"/>
          </a:p>
          <a:p>
            <a:r>
              <a:rPr lang="en-GB" altLang="en-US" smtClean="0"/>
              <a:t>Calling methods can decide to ignore some of these possible problems, deal with others, and throw some back to their own calling method</a:t>
            </a:r>
          </a:p>
          <a:p>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CD037433-4B6F-44EB-B1C4-3983B7A061EC}" type="slidenum">
              <a:rPr lang="en-IE" altLang="en-US" sz="1400"/>
              <a:pPr>
                <a:spcBef>
                  <a:spcPct val="0"/>
                </a:spcBef>
                <a:buFontTx/>
                <a:buNone/>
              </a:pPr>
              <a:t>12</a:t>
            </a:fld>
            <a:endParaRPr lang="en-IE" altLang="en-US" sz="1400"/>
          </a:p>
        </p:txBody>
      </p:sp>
      <p:sp>
        <p:nvSpPr>
          <p:cNvPr id="26627" name="Rectangle 2"/>
          <p:cNvSpPr>
            <a:spLocks noGrp="1" noChangeArrowheads="1"/>
          </p:cNvSpPr>
          <p:nvPr>
            <p:ph type="title"/>
          </p:nvPr>
        </p:nvSpPr>
        <p:spPr/>
        <p:txBody>
          <a:bodyPr/>
          <a:lstStyle/>
          <a:p>
            <a:r>
              <a:rPr lang="en-IE" altLang="en-US" sz="4000" smtClean="0"/>
              <a:t>Why not handle the problem within the method?</a:t>
            </a:r>
            <a:endParaRPr lang="en-US" altLang="en-US" sz="4000" smtClean="0"/>
          </a:p>
        </p:txBody>
      </p:sp>
      <p:sp>
        <p:nvSpPr>
          <p:cNvPr id="26628" name="Rectangle 3"/>
          <p:cNvSpPr>
            <a:spLocks noGrp="1" noChangeArrowheads="1"/>
          </p:cNvSpPr>
          <p:nvPr>
            <p:ph type="body" idx="1"/>
          </p:nvPr>
        </p:nvSpPr>
        <p:spPr/>
        <p:txBody>
          <a:bodyPr/>
          <a:lstStyle/>
          <a:p>
            <a:pPr>
              <a:lnSpc>
                <a:spcPct val="90000"/>
              </a:lnSpc>
            </a:pPr>
            <a:r>
              <a:rPr lang="en-IE" altLang="en-US" smtClean="0"/>
              <a:t>The parseInt method knows that the String it’s parsing doesn’t correspond to an integer</a:t>
            </a:r>
          </a:p>
          <a:p>
            <a:pPr>
              <a:lnSpc>
                <a:spcPct val="90000"/>
              </a:lnSpc>
            </a:pPr>
            <a:r>
              <a:rPr lang="en-IE" altLang="en-US" smtClean="0"/>
              <a:t>It doesn’t have enough information to decide what to do about it: should the program stop, or should the user be asked to try again?</a:t>
            </a:r>
          </a:p>
          <a:p>
            <a:pPr>
              <a:lnSpc>
                <a:spcPct val="90000"/>
              </a:lnSpc>
            </a:pPr>
            <a:r>
              <a:rPr lang="en-IE" altLang="en-US" smtClean="0"/>
              <a:t>So it throws an exception, and leaves the decision to its invoking method</a:t>
            </a:r>
            <a:endParaRPr lang="en-US"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F510D641-A781-4D01-A988-A18C22169398}" type="slidenum">
              <a:rPr lang="en-IE" altLang="en-US" sz="1400"/>
              <a:pPr>
                <a:spcBef>
                  <a:spcPct val="0"/>
                </a:spcBef>
                <a:buFontTx/>
                <a:buNone/>
              </a:pPr>
              <a:t>13</a:t>
            </a:fld>
            <a:endParaRPr lang="en-IE" altLang="en-US" sz="1400"/>
          </a:p>
        </p:txBody>
      </p:sp>
      <p:sp>
        <p:nvSpPr>
          <p:cNvPr id="27651" name="Rectangle 2"/>
          <p:cNvSpPr>
            <a:spLocks noGrp="1" noChangeArrowheads="1"/>
          </p:cNvSpPr>
          <p:nvPr>
            <p:ph type="title"/>
          </p:nvPr>
        </p:nvSpPr>
        <p:spPr>
          <a:xfrm>
            <a:off x="685800" y="457200"/>
            <a:ext cx="7772400" cy="274638"/>
          </a:xfrm>
        </p:spPr>
        <p:txBody>
          <a:bodyPr/>
          <a:lstStyle/>
          <a:p>
            <a:r>
              <a:rPr lang="en-GB" altLang="en-US" sz="4000" smtClean="0"/>
              <a:t>Common Exceptions</a:t>
            </a:r>
          </a:p>
        </p:txBody>
      </p:sp>
      <p:sp>
        <p:nvSpPr>
          <p:cNvPr id="27652" name="Rectangle 3"/>
          <p:cNvSpPr>
            <a:spLocks noGrp="1" noChangeArrowheads="1"/>
          </p:cNvSpPr>
          <p:nvPr>
            <p:ph type="body" idx="1"/>
          </p:nvPr>
        </p:nvSpPr>
        <p:spPr>
          <a:xfrm>
            <a:off x="827088" y="1196975"/>
            <a:ext cx="7772400" cy="4800600"/>
          </a:xfrm>
        </p:spPr>
        <p:txBody>
          <a:bodyPr/>
          <a:lstStyle/>
          <a:p>
            <a:r>
              <a:rPr lang="en-GB" altLang="en-US" smtClean="0"/>
              <a:t>Examples of exceptions that a program should be able to handle without aborting include</a:t>
            </a:r>
          </a:p>
          <a:p>
            <a:pPr lvl="1"/>
            <a:r>
              <a:rPr lang="en-GB" altLang="en-US" smtClean="0"/>
              <a:t>attempting to divide by zero, </a:t>
            </a:r>
          </a:p>
          <a:p>
            <a:pPr lvl="1"/>
            <a:r>
              <a:rPr lang="en-GB" altLang="en-US" smtClean="0"/>
              <a:t>getting the square root of a negative number,</a:t>
            </a:r>
          </a:p>
          <a:p>
            <a:pPr lvl="1"/>
            <a:r>
              <a:rPr lang="en-GB" altLang="en-US" smtClean="0"/>
              <a:t>attempting to read a floating-point number or text into an </a:t>
            </a:r>
            <a:r>
              <a:rPr lang="en-GB" altLang="en-US" smtClean="0">
                <a:latin typeface="Courier New" panose="02070309020205020404" pitchFamily="49" charset="0"/>
              </a:rPr>
              <a:t>int</a:t>
            </a:r>
            <a:r>
              <a:rPr lang="en-GB" altLang="en-US" smtClean="0"/>
              <a:t> variable</a:t>
            </a:r>
          </a:p>
          <a:p>
            <a:pPr lvl="1"/>
            <a:r>
              <a:rPr lang="en-GB" altLang="en-US" smtClean="0"/>
              <a:t> trying to access an element of an array outside its bounds.</a:t>
            </a:r>
            <a:endParaRPr lang="en-GB" altLang="en-US" sz="32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8EA0C8CC-2CD1-48A1-8E29-D67D0F63D865}" type="slidenum">
              <a:rPr lang="en-IE" altLang="en-US" sz="1400"/>
              <a:pPr>
                <a:spcBef>
                  <a:spcPct val="0"/>
                </a:spcBef>
                <a:buFontTx/>
                <a:buNone/>
              </a:pPr>
              <a:t>14</a:t>
            </a:fld>
            <a:endParaRPr lang="en-IE" altLang="en-US" sz="1400"/>
          </a:p>
        </p:txBody>
      </p:sp>
      <p:sp>
        <p:nvSpPr>
          <p:cNvPr id="29699" name="Rectangle 2"/>
          <p:cNvSpPr>
            <a:spLocks noGrp="1" noChangeArrowheads="1"/>
          </p:cNvSpPr>
          <p:nvPr>
            <p:ph type="title"/>
          </p:nvPr>
        </p:nvSpPr>
        <p:spPr/>
        <p:txBody>
          <a:bodyPr/>
          <a:lstStyle/>
          <a:p>
            <a:r>
              <a:rPr lang="en-IE" altLang="en-US" sz="4000" smtClean="0"/>
              <a:t>Exercise</a:t>
            </a:r>
            <a:endParaRPr lang="en-US" altLang="en-US" sz="4000" smtClean="0"/>
          </a:p>
        </p:txBody>
      </p:sp>
      <p:sp>
        <p:nvSpPr>
          <p:cNvPr id="29700" name="Rectangle 3"/>
          <p:cNvSpPr>
            <a:spLocks noGrp="1" noChangeArrowheads="1"/>
          </p:cNvSpPr>
          <p:nvPr>
            <p:ph type="body" idx="1"/>
          </p:nvPr>
        </p:nvSpPr>
        <p:spPr/>
        <p:txBody>
          <a:bodyPr/>
          <a:lstStyle/>
          <a:p>
            <a:r>
              <a:rPr lang="en-IE" altLang="en-US" smtClean="0"/>
              <a:t>Examine the documentation for the class RuntimeException, and in particular the list of known direct subclasses.  Identify which of these is most likely to be thrown for each of the operations listed on the previous slide.</a:t>
            </a:r>
          </a:p>
          <a:p>
            <a:r>
              <a:rPr lang="en-IE" altLang="en-US" smtClean="0"/>
              <a:t>If you can’t guess, write a short tester program to find out.</a:t>
            </a:r>
            <a:endParaRPr lang="en-US"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8ADB6C53-593B-4C85-A8C1-9949BB7ECC81}" type="slidenum">
              <a:rPr lang="en-IE" altLang="en-US" sz="1400"/>
              <a:pPr>
                <a:spcBef>
                  <a:spcPct val="0"/>
                </a:spcBef>
                <a:buFontTx/>
                <a:buNone/>
              </a:pPr>
              <a:t>15</a:t>
            </a:fld>
            <a:endParaRPr lang="en-IE" altLang="en-US" sz="1400"/>
          </a:p>
        </p:txBody>
      </p:sp>
      <p:sp>
        <p:nvSpPr>
          <p:cNvPr id="30723" name="Rectangle 2"/>
          <p:cNvSpPr>
            <a:spLocks noGrp="1" noChangeArrowheads="1"/>
          </p:cNvSpPr>
          <p:nvPr>
            <p:ph type="title"/>
          </p:nvPr>
        </p:nvSpPr>
        <p:spPr>
          <a:xfrm>
            <a:off x="468313" y="457200"/>
            <a:ext cx="7989887" cy="884238"/>
          </a:xfrm>
        </p:spPr>
        <p:txBody>
          <a:bodyPr/>
          <a:lstStyle/>
          <a:p>
            <a:pPr algn="ctr"/>
            <a:r>
              <a:rPr lang="en-GB" altLang="en-US" sz="4000" smtClean="0"/>
              <a:t>Exceptions when communicating with Files</a:t>
            </a:r>
          </a:p>
        </p:txBody>
      </p:sp>
      <p:sp>
        <p:nvSpPr>
          <p:cNvPr id="30724" name="Rectangle 3"/>
          <p:cNvSpPr>
            <a:spLocks noGrp="1" noChangeArrowheads="1"/>
          </p:cNvSpPr>
          <p:nvPr>
            <p:ph type="body" idx="1"/>
          </p:nvPr>
        </p:nvSpPr>
        <p:spPr>
          <a:xfrm>
            <a:off x="827088" y="1628775"/>
            <a:ext cx="7772400" cy="4800600"/>
          </a:xfrm>
        </p:spPr>
        <p:txBody>
          <a:bodyPr/>
          <a:lstStyle/>
          <a:p>
            <a:pPr>
              <a:buFontTx/>
              <a:buNone/>
            </a:pPr>
            <a:r>
              <a:rPr lang="en-GB" altLang="en-US" sz="2800" smtClean="0"/>
              <a:t>Many things can go wrong when dealing with files:</a:t>
            </a:r>
          </a:p>
          <a:p>
            <a:r>
              <a:rPr lang="en-GB" altLang="en-US" sz="2800" smtClean="0"/>
              <a:t>the file could be damaged </a:t>
            </a:r>
          </a:p>
          <a:p>
            <a:r>
              <a:rPr lang="en-GB" altLang="en-US" sz="2800" smtClean="0"/>
              <a:t>it could be read-only so you aren’t allowed to write to it </a:t>
            </a:r>
          </a:p>
          <a:p>
            <a:r>
              <a:rPr lang="en-GB" altLang="en-US" sz="2800" smtClean="0"/>
              <a:t>its name could be misspelt by you </a:t>
            </a:r>
          </a:p>
          <a:p>
            <a:r>
              <a:rPr lang="en-GB" altLang="en-US" sz="2800" smtClean="0"/>
              <a:t>you might be referring to the wrong device (e.g. USB key instead of hard disk) </a:t>
            </a:r>
          </a:p>
          <a:p>
            <a:r>
              <a:rPr lang="en-GB" altLang="en-US" sz="2800" smtClean="0"/>
              <a:t>you may have reached the end of the file etc etc.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7A58113E-0D74-4DA6-A133-666E21419C48}" type="slidenum">
              <a:rPr lang="en-IE" altLang="en-US" sz="1400"/>
              <a:pPr>
                <a:spcBef>
                  <a:spcPct val="0"/>
                </a:spcBef>
                <a:buFontTx/>
                <a:buNone/>
              </a:pPr>
              <a:t>16</a:t>
            </a:fld>
            <a:endParaRPr lang="en-IE" altLang="en-US" sz="1400"/>
          </a:p>
        </p:txBody>
      </p:sp>
      <p:sp>
        <p:nvSpPr>
          <p:cNvPr id="32771" name="Rectangle 2"/>
          <p:cNvSpPr>
            <a:spLocks noGrp="1" noChangeArrowheads="1"/>
          </p:cNvSpPr>
          <p:nvPr>
            <p:ph type="title"/>
          </p:nvPr>
        </p:nvSpPr>
        <p:spPr/>
        <p:txBody>
          <a:bodyPr/>
          <a:lstStyle/>
          <a:p>
            <a:r>
              <a:rPr lang="en-US" altLang="en-US" sz="4000" smtClean="0"/>
              <a:t>Checked vs. Runtime Exceptions</a:t>
            </a:r>
          </a:p>
        </p:txBody>
      </p:sp>
      <p:sp>
        <p:nvSpPr>
          <p:cNvPr id="32772" name="Rectangle 3"/>
          <p:cNvSpPr>
            <a:spLocks noGrp="1" noChangeArrowheads="1"/>
          </p:cNvSpPr>
          <p:nvPr>
            <p:ph type="body" idx="1"/>
          </p:nvPr>
        </p:nvSpPr>
        <p:spPr/>
        <p:txBody>
          <a:bodyPr/>
          <a:lstStyle/>
          <a:p>
            <a:r>
              <a:rPr lang="en-US" altLang="en-US" smtClean="0"/>
              <a:t>There are two types of exceptions:</a:t>
            </a:r>
          </a:p>
          <a:p>
            <a:pPr lvl="1"/>
            <a:r>
              <a:rPr lang="en-US" altLang="en-US" sz="2400" smtClean="0"/>
              <a:t>Checked.</a:t>
            </a:r>
          </a:p>
          <a:p>
            <a:pPr lvl="1"/>
            <a:r>
              <a:rPr lang="en-US" altLang="en-US" sz="2400" smtClean="0"/>
              <a:t>Unchecked, or runtime.</a:t>
            </a:r>
          </a:p>
          <a:p>
            <a:r>
              <a:rPr lang="en-US" altLang="en-US" smtClean="0"/>
              <a:t>A </a:t>
            </a:r>
            <a:r>
              <a:rPr lang="en-US" altLang="en-US" i="1" smtClean="0">
                <a:solidFill>
                  <a:srgbClr val="B2311C"/>
                </a:solidFill>
              </a:rPr>
              <a:t>checked exception</a:t>
            </a:r>
            <a:r>
              <a:rPr lang="en-US" altLang="en-US" smtClean="0"/>
              <a:t> is an exception that is checked at compile time. </a:t>
            </a:r>
          </a:p>
          <a:p>
            <a:r>
              <a:rPr lang="en-US" altLang="en-US" smtClean="0"/>
              <a:t>All other exceptions are </a:t>
            </a:r>
            <a:r>
              <a:rPr lang="en-US" altLang="en-US" i="1" smtClean="0">
                <a:solidFill>
                  <a:srgbClr val="B2311C"/>
                </a:solidFill>
              </a:rPr>
              <a:t>unchecked</a:t>
            </a:r>
            <a:r>
              <a:rPr lang="en-US" altLang="en-US" smtClean="0"/>
              <a:t>, or </a:t>
            </a:r>
            <a:r>
              <a:rPr lang="en-US" altLang="en-US" i="1" smtClean="0">
                <a:solidFill>
                  <a:srgbClr val="B2311C"/>
                </a:solidFill>
              </a:rPr>
              <a:t>runtime, exceptions</a:t>
            </a:r>
            <a:r>
              <a:rPr lang="en-US" altLang="en-US" smtClean="0"/>
              <a:t>. As the name suggests, they are detected only at runtime.</a:t>
            </a:r>
          </a:p>
        </p:txBody>
      </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5B47240A-237C-4151-BCFE-1D52BBC50EF1}" type="slidenum">
              <a:rPr lang="en-IE" altLang="en-US" sz="1400"/>
              <a:pPr>
                <a:spcBef>
                  <a:spcPct val="0"/>
                </a:spcBef>
                <a:buFontTx/>
                <a:buNone/>
              </a:pPr>
              <a:t>17</a:t>
            </a:fld>
            <a:endParaRPr lang="en-IE" altLang="en-US" sz="1400"/>
          </a:p>
        </p:txBody>
      </p:sp>
      <p:sp>
        <p:nvSpPr>
          <p:cNvPr id="34819" name="Rectangle 2"/>
          <p:cNvSpPr>
            <a:spLocks noGrp="1" noChangeArrowheads="1"/>
          </p:cNvSpPr>
          <p:nvPr>
            <p:ph type="title"/>
          </p:nvPr>
        </p:nvSpPr>
        <p:spPr/>
        <p:txBody>
          <a:bodyPr/>
          <a:lstStyle/>
          <a:p>
            <a:r>
              <a:rPr lang="en-IE" altLang="en-US" sz="4000" smtClean="0"/>
              <a:t>You can ignore runtime Exceptions</a:t>
            </a:r>
            <a:endParaRPr lang="en-US" altLang="en-US" sz="4000" smtClean="0"/>
          </a:p>
        </p:txBody>
      </p:sp>
      <p:sp>
        <p:nvSpPr>
          <p:cNvPr id="34820" name="Rectangle 3"/>
          <p:cNvSpPr>
            <a:spLocks noGrp="1" noChangeArrowheads="1"/>
          </p:cNvSpPr>
          <p:nvPr>
            <p:ph type="body" idx="1"/>
          </p:nvPr>
        </p:nvSpPr>
        <p:spPr/>
        <p:txBody>
          <a:bodyPr/>
          <a:lstStyle/>
          <a:p>
            <a:r>
              <a:rPr lang="en-IE" altLang="en-US" smtClean="0"/>
              <a:t>There’s no law that forces these folks to wear a helmet</a:t>
            </a:r>
          </a:p>
          <a:p>
            <a:endParaRPr lang="en-IE" altLang="en-US" smtClean="0"/>
          </a:p>
          <a:p>
            <a:endParaRPr lang="en-IE" altLang="en-US" smtClean="0"/>
          </a:p>
          <a:p>
            <a:endParaRPr lang="en-IE" altLang="en-US" smtClean="0"/>
          </a:p>
          <a:p>
            <a:endParaRPr lang="en-IE" altLang="en-US" smtClean="0"/>
          </a:p>
          <a:p>
            <a:r>
              <a:rPr lang="en-IE" altLang="en-US" smtClean="0"/>
              <a:t>If they crash, tough…</a:t>
            </a:r>
          </a:p>
          <a:p>
            <a:endParaRPr lang="en-US" altLang="en-US" smtClean="0"/>
          </a:p>
        </p:txBody>
      </p:sp>
      <p:pic>
        <p:nvPicPr>
          <p:cNvPr id="34821" name="Picture 4" descr="downhill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500438"/>
            <a:ext cx="12382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5" descr="downhill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500438"/>
            <a:ext cx="11334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FA84800A-92A7-4F47-AA4E-CD1EDFE57DCA}" type="slidenum">
              <a:rPr lang="en-IE" altLang="en-US" sz="1400"/>
              <a:pPr>
                <a:spcBef>
                  <a:spcPct val="0"/>
                </a:spcBef>
                <a:buFontTx/>
                <a:buNone/>
              </a:pPr>
              <a:t>18</a:t>
            </a:fld>
            <a:endParaRPr lang="en-IE" altLang="en-US" sz="1400"/>
          </a:p>
        </p:txBody>
      </p:sp>
      <p:sp>
        <p:nvSpPr>
          <p:cNvPr id="36867" name="Rectangle 2"/>
          <p:cNvSpPr>
            <a:spLocks noGrp="1" noChangeArrowheads="1"/>
          </p:cNvSpPr>
          <p:nvPr>
            <p:ph type="title"/>
          </p:nvPr>
        </p:nvSpPr>
        <p:spPr/>
        <p:txBody>
          <a:bodyPr/>
          <a:lstStyle/>
          <a:p>
            <a:r>
              <a:rPr lang="en-US" altLang="en-US" sz="4000" smtClean="0"/>
              <a:t>Ignoring RuntimeExceptions</a:t>
            </a:r>
          </a:p>
        </p:txBody>
      </p:sp>
      <p:grpSp>
        <p:nvGrpSpPr>
          <p:cNvPr id="36868" name="Group 3"/>
          <p:cNvGrpSpPr>
            <a:grpSpLocks/>
          </p:cNvGrpSpPr>
          <p:nvPr/>
        </p:nvGrpSpPr>
        <p:grpSpPr bwMode="auto">
          <a:xfrm>
            <a:off x="730250" y="1214438"/>
            <a:ext cx="7956550" cy="2001837"/>
            <a:chOff x="691" y="737"/>
            <a:chExt cx="4469" cy="2598"/>
          </a:xfrm>
        </p:grpSpPr>
        <p:sp>
          <p:nvSpPr>
            <p:cNvPr id="36873" name="Rectangle 4"/>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36874" name="Rectangle 5"/>
            <p:cNvSpPr>
              <a:spLocks noChangeArrowheads="1"/>
            </p:cNvSpPr>
            <p:nvPr/>
          </p:nvSpPr>
          <p:spPr bwMode="auto">
            <a:xfrm>
              <a:off x="806" y="877"/>
              <a:ext cx="4303" cy="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457200" algn="l"/>
                </a:tabLst>
                <a:defRPr sz="3200">
                  <a:solidFill>
                    <a:schemeClr val="tx1"/>
                  </a:solidFill>
                  <a:latin typeface="Times New Roman" panose="02020603050405020304" pitchFamily="18" charset="0"/>
                </a:defRPr>
              </a:lvl1pPr>
              <a:lvl2pPr marL="742950" indent="-285750">
                <a:spcBef>
                  <a:spcPct val="20000"/>
                </a:spcBef>
                <a:buChar char="–"/>
                <a:tabLst>
                  <a:tab pos="457200" algn="l"/>
                </a:tabLst>
                <a:defRPr sz="2800">
                  <a:solidFill>
                    <a:schemeClr val="tx1"/>
                  </a:solidFill>
                  <a:latin typeface="Times New Roman" panose="02020603050405020304" pitchFamily="18" charset="0"/>
                </a:defRPr>
              </a:lvl2pPr>
              <a:lvl3pPr marL="1143000" indent="-228600">
                <a:spcBef>
                  <a:spcPct val="20000"/>
                </a:spcBef>
                <a:buChar char="•"/>
                <a:tabLst>
                  <a:tab pos="457200" algn="l"/>
                </a:tabLst>
                <a:defRPr sz="2400">
                  <a:solidFill>
                    <a:schemeClr val="tx1"/>
                  </a:solidFill>
                  <a:latin typeface="Times New Roman" panose="02020603050405020304" pitchFamily="18" charset="0"/>
                </a:defRPr>
              </a:lvl3pPr>
              <a:lvl4pPr marL="1600200" indent="-228600">
                <a:spcBef>
                  <a:spcPct val="20000"/>
                </a:spcBef>
                <a:buChar char="–"/>
                <a:tabLst>
                  <a:tab pos="457200" algn="l"/>
                </a:tabLst>
                <a:defRPr sz="2000">
                  <a:solidFill>
                    <a:schemeClr val="tx1"/>
                  </a:solidFill>
                  <a:latin typeface="Times New Roman" panose="02020603050405020304" pitchFamily="18" charset="0"/>
                </a:defRPr>
              </a:lvl4pPr>
              <a:lvl5pPr marL="2057400" indent="-228600">
                <a:spcBef>
                  <a:spcPct val="20000"/>
                </a:spcBef>
                <a:buChar char="»"/>
                <a:tabLst>
                  <a:tab pos="45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9pPr>
            </a:lstStyle>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String inputStr;</a:t>
              </a:r>
            </a:p>
            <a:p>
              <a:pPr eaLnBrk="1" hangingPunct="1">
                <a:lnSpc>
                  <a:spcPct val="80000"/>
                </a:lnSpc>
                <a:spcBef>
                  <a:spcPct val="50000"/>
                </a:spcBef>
                <a:buFontTx/>
                <a:buNone/>
              </a:pPr>
              <a:r>
                <a:rPr lang="en-US" altLang="en-US" sz="1800">
                  <a:solidFill>
                    <a:schemeClr val="accent2"/>
                  </a:solidFill>
                  <a:latin typeface="Courier New" panose="02070309020205020404" pitchFamily="49" charset="0"/>
                  <a:ea typeface="ＭＳ Ｐゴシック" panose="020B0600070205080204" pitchFamily="34" charset="-128"/>
                </a:rPr>
                <a:t>int</a:t>
              </a:r>
              <a:r>
                <a:rPr lang="en-US" altLang="en-US" sz="1800">
                  <a:latin typeface="Courier New" panose="02070309020205020404" pitchFamily="49" charset="0"/>
                  <a:ea typeface="ＭＳ Ｐゴシック" panose="020B0600070205080204" pitchFamily="34" charset="-128"/>
                </a:rPr>
                <a:t>    age;</a:t>
              </a:r>
            </a:p>
            <a:p>
              <a:pPr eaLnBrk="1" hangingPunct="1">
                <a:lnSpc>
                  <a:spcPct val="80000"/>
                </a:lnSpc>
                <a:spcBef>
                  <a:spcPct val="50000"/>
                </a:spcBef>
                <a:buFontTx/>
                <a:buNone/>
              </a:pPr>
              <a:r>
                <a:rPr lang="en-GB" altLang="en-US" sz="1800">
                  <a:latin typeface="Courier New" panose="02070309020205020404" pitchFamily="49" charset="0"/>
                  <a:ea typeface="ＭＳ Ｐゴシック" panose="020B0600070205080204" pitchFamily="34" charset="-128"/>
                </a:rPr>
                <a:t>                   // user enters “ten” as text</a:t>
              </a:r>
              <a:endParaRPr lang="en-US" altLang="en-US" sz="1800">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inputStr = JOptionPane.showInputDialog</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solidFill>
                    <a:srgbClr val="66CCFF"/>
                  </a:solidFill>
                  <a:latin typeface="Courier New" panose="02070309020205020404" pitchFamily="49" charset="0"/>
                  <a:ea typeface="ＭＳ Ｐゴシック" panose="020B0600070205080204" pitchFamily="34" charset="-128"/>
                </a:rPr>
                <a:t>"Age:"</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age      = Integer.parseInt</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inputStr</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a:t>
              </a:r>
            </a:p>
          </p:txBody>
        </p:sp>
      </p:grpSp>
      <p:grpSp>
        <p:nvGrpSpPr>
          <p:cNvPr id="36869" name="Group 6"/>
          <p:cNvGrpSpPr>
            <a:grpSpLocks/>
          </p:cNvGrpSpPr>
          <p:nvPr/>
        </p:nvGrpSpPr>
        <p:grpSpPr bwMode="auto">
          <a:xfrm>
            <a:off x="1244600" y="4438650"/>
            <a:ext cx="6975475" cy="1377950"/>
            <a:chOff x="791" y="2450"/>
            <a:chExt cx="4394" cy="868"/>
          </a:xfrm>
        </p:grpSpPr>
        <p:sp>
          <p:nvSpPr>
            <p:cNvPr id="36871" name="Freeform 7"/>
            <p:cNvSpPr>
              <a:spLocks/>
            </p:cNvSpPr>
            <p:nvPr/>
          </p:nvSpPr>
          <p:spPr bwMode="auto">
            <a:xfrm>
              <a:off x="791" y="2450"/>
              <a:ext cx="4386" cy="868"/>
            </a:xfrm>
            <a:custGeom>
              <a:avLst/>
              <a:gdLst>
                <a:gd name="T0" fmla="*/ 0 w 4117"/>
                <a:gd name="T1" fmla="*/ 147 h 1567"/>
                <a:gd name="T2" fmla="*/ 12 w 4117"/>
                <a:gd name="T3" fmla="*/ 142 h 1567"/>
                <a:gd name="T4" fmla="*/ 12 w 4117"/>
                <a:gd name="T5" fmla="*/ 0 h 1567"/>
                <a:gd name="T6" fmla="*/ 5303 w 4117"/>
                <a:gd name="T7" fmla="*/ 0 h 1567"/>
                <a:gd name="T8" fmla="*/ 5303 w 4117"/>
                <a:gd name="T9" fmla="*/ 88 h 1567"/>
                <a:gd name="T10" fmla="*/ 0 60000 65536"/>
                <a:gd name="T11" fmla="*/ 0 60000 65536"/>
                <a:gd name="T12" fmla="*/ 0 60000 65536"/>
                <a:gd name="T13" fmla="*/ 0 60000 65536"/>
                <a:gd name="T14" fmla="*/ 0 60000 65536"/>
                <a:gd name="T15" fmla="*/ 0 w 4117"/>
                <a:gd name="T16" fmla="*/ 0 h 1567"/>
                <a:gd name="T17" fmla="*/ 4117 w 4117"/>
                <a:gd name="T18" fmla="*/ 1567 h 1567"/>
              </a:gdLst>
              <a:ahLst/>
              <a:cxnLst>
                <a:cxn ang="T10">
                  <a:pos x="T0" y="T1"/>
                </a:cxn>
                <a:cxn ang="T11">
                  <a:pos x="T2" y="T3"/>
                </a:cxn>
                <a:cxn ang="T12">
                  <a:pos x="T4" y="T5"/>
                </a:cxn>
                <a:cxn ang="T13">
                  <a:pos x="T6" y="T7"/>
                </a:cxn>
                <a:cxn ang="T14">
                  <a:pos x="T8" y="T9"/>
                </a:cxn>
              </a:cxnLst>
              <a:rect l="T15" t="T16" r="T17" b="T18"/>
              <a:pathLst>
                <a:path w="4117" h="1567">
                  <a:moveTo>
                    <a:pt x="0" y="1567"/>
                  </a:moveTo>
                  <a:cubicBezTo>
                    <a:pt x="3" y="1546"/>
                    <a:pt x="8" y="1505"/>
                    <a:pt x="8" y="1505"/>
                  </a:cubicBezTo>
                  <a:lnTo>
                    <a:pt x="8" y="0"/>
                  </a:lnTo>
                  <a:lnTo>
                    <a:pt x="4117" y="0"/>
                  </a:lnTo>
                  <a:lnTo>
                    <a:pt x="4117" y="929"/>
                  </a:ln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IE"/>
            </a:p>
          </p:txBody>
        </p:sp>
        <p:sp>
          <p:nvSpPr>
            <p:cNvPr id="36872" name="Text Box 8"/>
            <p:cNvSpPr txBox="1">
              <a:spLocks noChangeArrowheads="1"/>
            </p:cNvSpPr>
            <p:nvPr/>
          </p:nvSpPr>
          <p:spPr bwMode="auto">
            <a:xfrm>
              <a:off x="833" y="2484"/>
              <a:ext cx="4352"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latin typeface="Courier New" panose="02070309020205020404" pitchFamily="49" charset="0"/>
                </a:rPr>
                <a:t>java.lang.NumberFormatException: ten</a:t>
              </a:r>
            </a:p>
            <a:p>
              <a:pPr eaLnBrk="1" hangingPunct="1">
                <a:spcBef>
                  <a:spcPct val="0"/>
                </a:spcBef>
                <a:buFontTx/>
                <a:buNone/>
              </a:pPr>
              <a:r>
                <a:rPr lang="en-US" altLang="en-US" sz="1600">
                  <a:latin typeface="Courier New" panose="02070309020205020404" pitchFamily="49" charset="0"/>
                </a:rPr>
                <a:t>	at java.lang.Integer.parseInt(Integer.java:405)</a:t>
              </a:r>
            </a:p>
            <a:p>
              <a:pPr eaLnBrk="1" hangingPunct="1">
                <a:spcBef>
                  <a:spcPct val="0"/>
                </a:spcBef>
                <a:buFontTx/>
                <a:buNone/>
              </a:pPr>
              <a:r>
                <a:rPr lang="en-US" altLang="en-US" sz="1600">
                  <a:latin typeface="Courier New" panose="02070309020205020404" pitchFamily="49" charset="0"/>
                </a:rPr>
                <a:t>	at java.lang.Integer.parseInt(Integer.java:454)</a:t>
              </a:r>
            </a:p>
            <a:p>
              <a:pPr eaLnBrk="1" hangingPunct="1">
                <a:spcBef>
                  <a:spcPct val="0"/>
                </a:spcBef>
                <a:buFontTx/>
                <a:buNone/>
              </a:pPr>
              <a:r>
                <a:rPr lang="en-US" altLang="en-US" sz="1600">
                  <a:latin typeface="Courier New" panose="02070309020205020404" pitchFamily="49" charset="0"/>
                </a:rPr>
                <a:t>	at AgeInput1.main(AgeInput1.java:20)</a:t>
              </a:r>
            </a:p>
            <a:p>
              <a:pPr eaLnBrk="1" hangingPunct="1">
                <a:spcBef>
                  <a:spcPct val="0"/>
                </a:spcBef>
                <a:buFontTx/>
                <a:buNone/>
              </a:pPr>
              <a:r>
                <a:rPr lang="en-US" altLang="en-US" sz="1600">
                  <a:latin typeface="Courier New" panose="02070309020205020404" pitchFamily="49" charset="0"/>
                </a:rPr>
                <a:t>// AgeInput1</a:t>
              </a:r>
            </a:p>
          </p:txBody>
        </p:sp>
      </p:grpSp>
      <p:sp>
        <p:nvSpPr>
          <p:cNvPr id="36870" name="Text Box 9"/>
          <p:cNvSpPr txBox="1">
            <a:spLocks noChangeArrowheads="1"/>
          </p:cNvSpPr>
          <p:nvPr/>
        </p:nvSpPr>
        <p:spPr bwMode="auto">
          <a:xfrm>
            <a:off x="639763" y="3792538"/>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chemeClr val="accent2"/>
                </a:solidFill>
                <a:latin typeface="Arial" panose="020B0604020202020204" pitchFamily="34" charset="0"/>
              </a:rPr>
              <a:t>Error message for invalid input</a:t>
            </a:r>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3438B397-6784-493A-8B83-9FA0E5AF428F}" type="slidenum">
              <a:rPr lang="en-IE" altLang="en-US" sz="1400"/>
              <a:pPr>
                <a:spcBef>
                  <a:spcPct val="0"/>
                </a:spcBef>
                <a:buFontTx/>
                <a:buNone/>
              </a:pPr>
              <a:t>19</a:t>
            </a:fld>
            <a:endParaRPr lang="en-IE" altLang="en-US" sz="1400"/>
          </a:p>
        </p:txBody>
      </p:sp>
      <p:sp>
        <p:nvSpPr>
          <p:cNvPr id="38915" name="Rectangle 2"/>
          <p:cNvSpPr>
            <a:spLocks noGrp="1" noChangeArrowheads="1"/>
          </p:cNvSpPr>
          <p:nvPr>
            <p:ph type="title"/>
          </p:nvPr>
        </p:nvSpPr>
        <p:spPr/>
        <p:txBody>
          <a:bodyPr/>
          <a:lstStyle/>
          <a:p>
            <a:r>
              <a:rPr lang="en-IE" altLang="en-US" sz="3600" smtClean="0"/>
              <a:t>Catching runtime exceptions makes a program more user-friendly</a:t>
            </a:r>
            <a:endParaRPr lang="en-US" altLang="en-US" sz="3600" smtClean="0"/>
          </a:p>
        </p:txBody>
      </p:sp>
      <p:sp>
        <p:nvSpPr>
          <p:cNvPr id="38916" name="Rectangle 3"/>
          <p:cNvSpPr>
            <a:spLocks noGrp="1" noChangeArrowheads="1"/>
          </p:cNvSpPr>
          <p:nvPr>
            <p:ph type="body" idx="1"/>
          </p:nvPr>
        </p:nvSpPr>
        <p:spPr/>
        <p:txBody>
          <a:bodyPr/>
          <a:lstStyle/>
          <a:p>
            <a:r>
              <a:rPr lang="en-IE" altLang="en-US" smtClean="0"/>
              <a:t>Up to now, we have ignored things like NumberFormatExceptions</a:t>
            </a:r>
          </a:p>
          <a:p>
            <a:endParaRPr lang="en-IE" altLang="en-US" smtClean="0"/>
          </a:p>
          <a:p>
            <a:r>
              <a:rPr lang="en-IE" altLang="en-US" smtClean="0"/>
              <a:t>You have the option of handling them, generating a more understandable error message, and possibly allowing the user to try again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CB772A0B-8822-4EDB-9F22-200488DA4D39}" type="slidenum">
              <a:rPr lang="en-IE" altLang="en-US" sz="1400"/>
              <a:pPr>
                <a:spcBef>
                  <a:spcPct val="0"/>
                </a:spcBef>
                <a:buFontTx/>
                <a:buNone/>
              </a:pPr>
              <a:t>2</a:t>
            </a:fld>
            <a:endParaRPr lang="en-IE" altLang="en-US" sz="1400"/>
          </a:p>
        </p:txBody>
      </p:sp>
      <p:sp>
        <p:nvSpPr>
          <p:cNvPr id="6147" name="Rectangle 2"/>
          <p:cNvSpPr>
            <a:spLocks noGrp="1" noChangeArrowheads="1"/>
          </p:cNvSpPr>
          <p:nvPr>
            <p:ph type="title"/>
          </p:nvPr>
        </p:nvSpPr>
        <p:spPr/>
        <p:txBody>
          <a:bodyPr/>
          <a:lstStyle/>
          <a:p>
            <a:r>
              <a:rPr lang="en-IE" altLang="en-US" smtClean="0"/>
              <a:t>Related Material, both units</a:t>
            </a:r>
            <a:endParaRPr lang="en-US" altLang="en-US" smtClean="0"/>
          </a:p>
        </p:txBody>
      </p:sp>
      <p:sp>
        <p:nvSpPr>
          <p:cNvPr id="6148" name="Rectangle 3"/>
          <p:cNvSpPr>
            <a:spLocks noGrp="1" noChangeArrowheads="1"/>
          </p:cNvSpPr>
          <p:nvPr>
            <p:ph type="body" idx="1"/>
          </p:nvPr>
        </p:nvSpPr>
        <p:spPr/>
        <p:txBody>
          <a:bodyPr/>
          <a:lstStyle/>
          <a:p>
            <a:pPr>
              <a:lnSpc>
                <a:spcPct val="90000"/>
              </a:lnSpc>
            </a:pPr>
            <a:r>
              <a:rPr lang="en-IE" altLang="en-US" sz="2800" smtClean="0"/>
              <a:t>Horstmann Ch 7</a:t>
            </a:r>
          </a:p>
          <a:p>
            <a:pPr>
              <a:lnSpc>
                <a:spcPct val="90000"/>
              </a:lnSpc>
            </a:pPr>
            <a:endParaRPr lang="en-IE" altLang="en-US" sz="2800" smtClean="0"/>
          </a:p>
          <a:p>
            <a:pPr>
              <a:lnSpc>
                <a:spcPct val="90000"/>
              </a:lnSpc>
            </a:pPr>
            <a:r>
              <a:rPr lang="en-IE" altLang="en-US" sz="2800" smtClean="0"/>
              <a:t>Sample Programs (both units) AgeInput1-5, AgeInputException, Manager2, Manager2Test1_3, Employee</a:t>
            </a:r>
          </a:p>
          <a:p>
            <a:pPr>
              <a:lnSpc>
                <a:spcPct val="90000"/>
              </a:lnSpc>
            </a:pPr>
            <a:r>
              <a:rPr lang="en-IE" altLang="en-US" sz="2800" smtClean="0"/>
              <a:t>Extra programs for labs:  CountingButton, ExceptionPropagator, ChristmasList8, Gift</a:t>
            </a:r>
            <a:endParaRPr lang="en-US" altLang="en-US" sz="2800"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B5D0A502-8D47-4771-8674-F79450308251}" type="slidenum">
              <a:rPr lang="en-IE" altLang="en-US" sz="1400"/>
              <a:pPr>
                <a:spcBef>
                  <a:spcPct val="0"/>
                </a:spcBef>
                <a:buFontTx/>
                <a:buNone/>
              </a:pPr>
              <a:t>20</a:t>
            </a:fld>
            <a:endParaRPr lang="en-IE" altLang="en-US" sz="1400"/>
          </a:p>
        </p:txBody>
      </p:sp>
      <p:sp>
        <p:nvSpPr>
          <p:cNvPr id="40963" name="Rectangle 2"/>
          <p:cNvSpPr>
            <a:spLocks noGrp="1" noChangeArrowheads="1"/>
          </p:cNvSpPr>
          <p:nvPr>
            <p:ph type="title"/>
          </p:nvPr>
        </p:nvSpPr>
        <p:spPr/>
        <p:txBody>
          <a:bodyPr/>
          <a:lstStyle/>
          <a:p>
            <a:r>
              <a:rPr lang="en-IE" altLang="en-US" sz="3600" smtClean="0"/>
              <a:t>You must deal with or declare checked Exceptions</a:t>
            </a:r>
            <a:endParaRPr lang="en-US" altLang="en-US" sz="3600" smtClean="0"/>
          </a:p>
        </p:txBody>
      </p:sp>
      <p:sp>
        <p:nvSpPr>
          <p:cNvPr id="40964" name="Rectangle 3"/>
          <p:cNvSpPr>
            <a:spLocks noGrp="1" noChangeArrowheads="1"/>
          </p:cNvSpPr>
          <p:nvPr>
            <p:ph type="body" idx="1"/>
          </p:nvPr>
        </p:nvSpPr>
        <p:spPr/>
        <p:txBody>
          <a:bodyPr/>
          <a:lstStyle/>
          <a:p>
            <a:pPr>
              <a:lnSpc>
                <a:spcPct val="90000"/>
              </a:lnSpc>
            </a:pPr>
            <a:r>
              <a:rPr lang="en-IE" altLang="en-US" smtClean="0"/>
              <a:t>If you enter for a competition, there are safety rules about helmets:</a:t>
            </a:r>
          </a:p>
          <a:p>
            <a:pPr>
              <a:lnSpc>
                <a:spcPct val="90000"/>
              </a:lnSpc>
            </a:pPr>
            <a:endParaRPr lang="en-IE" altLang="en-US" smtClean="0"/>
          </a:p>
          <a:p>
            <a:pPr>
              <a:lnSpc>
                <a:spcPct val="90000"/>
              </a:lnSpc>
            </a:pPr>
            <a:endParaRPr lang="en-IE" altLang="en-US" smtClean="0"/>
          </a:p>
          <a:p>
            <a:pPr>
              <a:lnSpc>
                <a:spcPct val="90000"/>
              </a:lnSpc>
            </a:pPr>
            <a:endParaRPr lang="en-IE" altLang="en-US" smtClean="0"/>
          </a:p>
          <a:p>
            <a:pPr>
              <a:lnSpc>
                <a:spcPct val="90000"/>
              </a:lnSpc>
            </a:pPr>
            <a:endParaRPr lang="en-IE" altLang="en-US" smtClean="0"/>
          </a:p>
          <a:p>
            <a:pPr>
              <a:lnSpc>
                <a:spcPct val="90000"/>
              </a:lnSpc>
            </a:pPr>
            <a:r>
              <a:rPr lang="en-IE" altLang="en-US" smtClean="0"/>
              <a:t>If the cyclist crashes, the organisers will have done their best to avoid a broken skull.</a:t>
            </a:r>
          </a:p>
          <a:p>
            <a:pPr>
              <a:lnSpc>
                <a:spcPct val="90000"/>
              </a:lnSpc>
            </a:pPr>
            <a:endParaRPr lang="en-US" altLang="en-US" smtClean="0"/>
          </a:p>
        </p:txBody>
      </p:sp>
      <p:pic>
        <p:nvPicPr>
          <p:cNvPr id="40965" name="Picture 4" descr="downhill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2852738"/>
            <a:ext cx="208915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E9556AB0-DC9F-46F3-AC4F-795AB97C2DB4}" type="slidenum">
              <a:rPr lang="en-IE" altLang="en-US" sz="1400"/>
              <a:pPr>
                <a:spcBef>
                  <a:spcPct val="0"/>
                </a:spcBef>
                <a:buFontTx/>
                <a:buNone/>
              </a:pPr>
              <a:t>21</a:t>
            </a:fld>
            <a:endParaRPr lang="en-IE" altLang="en-US" sz="1400"/>
          </a:p>
        </p:txBody>
      </p:sp>
      <p:sp>
        <p:nvSpPr>
          <p:cNvPr id="43011" name="Rectangle 2"/>
          <p:cNvSpPr>
            <a:spLocks noGrp="1" noChangeArrowheads="1"/>
          </p:cNvSpPr>
          <p:nvPr>
            <p:ph type="title"/>
          </p:nvPr>
        </p:nvSpPr>
        <p:spPr/>
        <p:txBody>
          <a:bodyPr/>
          <a:lstStyle/>
          <a:p>
            <a:r>
              <a:rPr lang="en-US" altLang="en-US" sz="3600" smtClean="0"/>
              <a:t>The compiler forces you to acknowledge checked Exceptions</a:t>
            </a:r>
          </a:p>
        </p:txBody>
      </p:sp>
      <p:sp>
        <p:nvSpPr>
          <p:cNvPr id="43012" name="Rectangle 3"/>
          <p:cNvSpPr>
            <a:spLocks noGrp="1" noChangeArrowheads="1"/>
          </p:cNvSpPr>
          <p:nvPr>
            <p:ph type="body" idx="1"/>
          </p:nvPr>
        </p:nvSpPr>
        <p:spPr/>
        <p:txBody>
          <a:bodyPr/>
          <a:lstStyle/>
          <a:p>
            <a:pPr>
              <a:lnSpc>
                <a:spcPct val="90000"/>
              </a:lnSpc>
            </a:pPr>
            <a:r>
              <a:rPr lang="en-US" altLang="en-US" smtClean="0"/>
              <a:t>When calling a method that can throw checked exceptions you must either: </a:t>
            </a:r>
          </a:p>
          <a:p>
            <a:pPr>
              <a:lnSpc>
                <a:spcPct val="90000"/>
              </a:lnSpc>
            </a:pPr>
            <a:r>
              <a:rPr lang="en-US" altLang="en-US" smtClean="0"/>
              <a:t>catch them by using </a:t>
            </a:r>
            <a:r>
              <a:rPr lang="en-US" altLang="en-US" b="1" smtClean="0"/>
              <a:t>try-catch</a:t>
            </a:r>
            <a:r>
              <a:rPr lang="en-US" altLang="en-US" smtClean="0"/>
              <a:t>, placing the call in the </a:t>
            </a:r>
            <a:r>
              <a:rPr lang="en-US" altLang="en-US" b="1" smtClean="0"/>
              <a:t>try</a:t>
            </a:r>
            <a:r>
              <a:rPr lang="en-US" altLang="en-US" smtClean="0"/>
              <a:t> block, or </a:t>
            </a:r>
          </a:p>
          <a:p>
            <a:pPr>
              <a:lnSpc>
                <a:spcPct val="90000"/>
              </a:lnSpc>
            </a:pPr>
            <a:r>
              <a:rPr lang="en-US" altLang="en-US" smtClean="0"/>
              <a:t>declare them, by modifying the method header to include the appropriate </a:t>
            </a:r>
            <a:r>
              <a:rPr lang="en-US" altLang="en-US" b="1" smtClean="0"/>
              <a:t>throws</a:t>
            </a:r>
            <a:r>
              <a:rPr lang="en-US" altLang="en-US" smtClean="0"/>
              <a:t> clause (passing the buck back to the invoking method).</a:t>
            </a:r>
          </a:p>
          <a:p>
            <a:pPr lvl="2">
              <a:lnSpc>
                <a:spcPct val="90000"/>
              </a:lnSpc>
            </a:pPr>
            <a:endParaRPr lang="en-US" altLang="en-US" smtClean="0"/>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F8F5E748-1583-4532-970B-07C9F5B5553C}" type="slidenum">
              <a:rPr lang="en-IE" altLang="en-US" sz="1400"/>
              <a:pPr>
                <a:spcBef>
                  <a:spcPct val="0"/>
                </a:spcBef>
                <a:buFontTx/>
                <a:buNone/>
              </a:pPr>
              <a:t>22</a:t>
            </a:fld>
            <a:endParaRPr lang="en-IE" altLang="en-US" sz="1400"/>
          </a:p>
        </p:txBody>
      </p:sp>
      <p:sp>
        <p:nvSpPr>
          <p:cNvPr id="45059" name="Rectangle 2"/>
          <p:cNvSpPr>
            <a:spLocks noGrp="1" noChangeArrowheads="1"/>
          </p:cNvSpPr>
          <p:nvPr>
            <p:ph type="title"/>
          </p:nvPr>
        </p:nvSpPr>
        <p:spPr/>
        <p:txBody>
          <a:bodyPr/>
          <a:lstStyle/>
          <a:p>
            <a:r>
              <a:rPr lang="en-IE" altLang="en-US" sz="3600" smtClean="0"/>
              <a:t>Persistence operations generate checked Exceptions</a:t>
            </a:r>
            <a:endParaRPr lang="en-US" altLang="en-US" sz="3600" smtClean="0"/>
          </a:p>
        </p:txBody>
      </p:sp>
      <p:sp>
        <p:nvSpPr>
          <p:cNvPr id="45060" name="Rectangle 3"/>
          <p:cNvSpPr>
            <a:spLocks noGrp="1" noChangeArrowheads="1"/>
          </p:cNvSpPr>
          <p:nvPr>
            <p:ph type="body" idx="1"/>
          </p:nvPr>
        </p:nvSpPr>
        <p:spPr/>
        <p:txBody>
          <a:bodyPr/>
          <a:lstStyle/>
          <a:p>
            <a:pPr>
              <a:lnSpc>
                <a:spcPct val="80000"/>
              </a:lnSpc>
            </a:pPr>
            <a:r>
              <a:rPr lang="en-IE" altLang="en-US" sz="2800" smtClean="0"/>
              <a:t>Constructing stream objects for input or output can generate checked exceptions (IOException, FileNotFoundException)</a:t>
            </a:r>
          </a:p>
          <a:p>
            <a:pPr>
              <a:lnSpc>
                <a:spcPct val="80000"/>
              </a:lnSpc>
            </a:pPr>
            <a:r>
              <a:rPr lang="en-IE" altLang="en-US" sz="2800" smtClean="0"/>
              <a:t>Using stream objects to write / read data to/from files can generate checked exceptions</a:t>
            </a:r>
          </a:p>
          <a:p>
            <a:pPr>
              <a:lnSpc>
                <a:spcPct val="80000"/>
              </a:lnSpc>
            </a:pPr>
            <a:r>
              <a:rPr lang="en-IE" altLang="en-US" sz="2800" smtClean="0"/>
              <a:t>Certain type casts applied to objects read from file can generate checked Exceptions</a:t>
            </a:r>
          </a:p>
          <a:p>
            <a:pPr>
              <a:lnSpc>
                <a:spcPct val="80000"/>
              </a:lnSpc>
            </a:pPr>
            <a:endParaRPr lang="en-IE" altLang="en-US" sz="2800" smtClean="0"/>
          </a:p>
          <a:p>
            <a:pPr>
              <a:lnSpc>
                <a:spcPct val="80000"/>
              </a:lnSpc>
            </a:pPr>
            <a:r>
              <a:rPr lang="en-IE" altLang="en-US" sz="2800" smtClean="0"/>
              <a:t>All of these must be caught or declared to be thrown</a:t>
            </a:r>
            <a:endParaRPr lang="en-US" altLang="en-US" sz="28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979700BA-A07D-4767-9AB9-0B139BF8F0DD}" type="slidenum">
              <a:rPr lang="en-IE" altLang="en-US" sz="1400"/>
              <a:pPr>
                <a:spcBef>
                  <a:spcPct val="0"/>
                </a:spcBef>
                <a:buFontTx/>
                <a:buNone/>
              </a:pPr>
              <a:t>23</a:t>
            </a:fld>
            <a:endParaRPr lang="en-IE" altLang="en-US" sz="1400"/>
          </a:p>
        </p:txBody>
      </p:sp>
      <p:sp>
        <p:nvSpPr>
          <p:cNvPr id="47107" name="Rectangle 2"/>
          <p:cNvSpPr>
            <a:spLocks noGrp="1" noChangeArrowheads="1"/>
          </p:cNvSpPr>
          <p:nvPr>
            <p:ph type="title"/>
          </p:nvPr>
        </p:nvSpPr>
        <p:spPr/>
        <p:txBody>
          <a:bodyPr/>
          <a:lstStyle/>
          <a:p>
            <a:r>
              <a:rPr lang="en-IE" altLang="en-US" sz="4000" smtClean="0"/>
              <a:t>Declaring an IOException in a method header</a:t>
            </a:r>
            <a:endParaRPr lang="en-US" altLang="en-US" sz="4000" smtClean="0"/>
          </a:p>
        </p:txBody>
      </p:sp>
      <p:sp>
        <p:nvSpPr>
          <p:cNvPr id="47108" name="Rectangle 3"/>
          <p:cNvSpPr>
            <a:spLocks noGrp="1" noChangeArrowheads="1"/>
          </p:cNvSpPr>
          <p:nvPr>
            <p:ph type="body" idx="1"/>
          </p:nvPr>
        </p:nvSpPr>
        <p:spPr>
          <a:xfrm>
            <a:off x="684213" y="1773238"/>
            <a:ext cx="7772400" cy="4114800"/>
          </a:xfrm>
        </p:spPr>
        <p:txBody>
          <a:bodyPr/>
          <a:lstStyle/>
          <a:p>
            <a:r>
              <a:rPr lang="en-IE" altLang="en-US" sz="2800" smtClean="0"/>
              <a:t>save() method</a:t>
            </a:r>
            <a:endParaRPr lang="en-US" altLang="en-US" sz="2800" smtClean="0"/>
          </a:p>
          <a:p>
            <a:pPr>
              <a:buFontTx/>
              <a:buNone/>
            </a:pPr>
            <a:r>
              <a:rPr lang="en-US" altLang="en-US" sz="2000" smtClean="0"/>
              <a:t>       public void saveData() </a:t>
            </a:r>
            <a:r>
              <a:rPr lang="en-US" altLang="en-US" sz="2000" b="1" smtClean="0">
                <a:solidFill>
                  <a:srgbClr val="990033"/>
                </a:solidFill>
              </a:rPr>
              <a:t>throws IOException</a:t>
            </a:r>
            <a:r>
              <a:rPr lang="en-US" altLang="en-US" sz="2000" smtClean="0"/>
              <a:t> {</a:t>
            </a:r>
          </a:p>
          <a:p>
            <a:pPr>
              <a:buFontTx/>
              <a:buNone/>
            </a:pPr>
            <a:r>
              <a:rPr lang="en-US" altLang="en-US" sz="2000" smtClean="0"/>
              <a:t>      	ObjectOutputStream os;</a:t>
            </a:r>
          </a:p>
          <a:p>
            <a:pPr>
              <a:buFontTx/>
              <a:buNone/>
            </a:pPr>
            <a:r>
              <a:rPr lang="en-US" altLang="en-US" sz="2000" smtClean="0"/>
              <a:t>      	os = new ObjectOutputStream(new FileOutputStream </a:t>
            </a:r>
          </a:p>
          <a:p>
            <a:pPr>
              <a:buFontTx/>
              <a:buNone/>
            </a:pPr>
            <a:r>
              <a:rPr lang="en-US" altLang="en-US" sz="2000" smtClean="0"/>
              <a:t>                                                                               ("bikes.dat"));</a:t>
            </a:r>
          </a:p>
          <a:p>
            <a:pPr>
              <a:buFontTx/>
              <a:buNone/>
            </a:pPr>
            <a:r>
              <a:rPr lang="en-US" altLang="en-US" sz="2000" smtClean="0"/>
              <a:t>      	os.writeObject(bikes);</a:t>
            </a:r>
          </a:p>
          <a:p>
            <a:pPr>
              <a:buFontTx/>
              <a:buNone/>
            </a:pPr>
            <a:r>
              <a:rPr lang="en-US" altLang="en-US" sz="2000" smtClean="0"/>
              <a:t>      	os.close();</a:t>
            </a:r>
          </a:p>
          <a:p>
            <a:pPr>
              <a:buFontTx/>
              <a:buNone/>
            </a:pPr>
            <a:r>
              <a:rPr lang="en-US" altLang="en-US" sz="2000" smtClean="0"/>
              <a:t>      }</a:t>
            </a:r>
          </a:p>
          <a:p>
            <a:pPr>
              <a:buFontTx/>
              <a:buNone/>
            </a:pPr>
            <a:r>
              <a:rPr lang="en-IE" altLang="en-US" sz="2800" smtClean="0"/>
              <a:t>   passes the problem back to the calling method, which can catch it, or throw it back to main</a:t>
            </a:r>
            <a:endParaRPr lang="en-US" altLang="en-US" sz="28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CF46DB51-FB8E-4C6E-818A-6DC703FCB809}" type="slidenum">
              <a:rPr lang="en-IE" altLang="en-US" sz="1400"/>
              <a:pPr>
                <a:spcBef>
                  <a:spcPct val="0"/>
                </a:spcBef>
                <a:buFontTx/>
                <a:buNone/>
              </a:pPr>
              <a:t>24</a:t>
            </a:fld>
            <a:endParaRPr lang="en-IE" altLang="en-US" sz="1400"/>
          </a:p>
        </p:txBody>
      </p:sp>
      <p:sp>
        <p:nvSpPr>
          <p:cNvPr id="49155" name="Rectangle 2"/>
          <p:cNvSpPr>
            <a:spLocks noGrp="1" noChangeArrowheads="1"/>
          </p:cNvSpPr>
          <p:nvPr>
            <p:ph type="title"/>
          </p:nvPr>
        </p:nvSpPr>
        <p:spPr/>
        <p:txBody>
          <a:bodyPr/>
          <a:lstStyle/>
          <a:p>
            <a:r>
              <a:rPr lang="en-GB" altLang="en-US" sz="4000" smtClean="0"/>
              <a:t>Not catching the IOException</a:t>
            </a:r>
            <a:endParaRPr lang="en-US" altLang="en-US" sz="4000" smtClean="0"/>
          </a:p>
        </p:txBody>
      </p:sp>
      <p:sp>
        <p:nvSpPr>
          <p:cNvPr id="49156" name="Rectangle 3"/>
          <p:cNvSpPr>
            <a:spLocks noGrp="1" noChangeArrowheads="1"/>
          </p:cNvSpPr>
          <p:nvPr>
            <p:ph type="body" idx="1"/>
          </p:nvPr>
        </p:nvSpPr>
        <p:spPr/>
        <p:txBody>
          <a:bodyPr/>
          <a:lstStyle/>
          <a:p>
            <a:r>
              <a:rPr lang="en-GB" altLang="en-US" sz="2800" smtClean="0"/>
              <a:t>If no method handles the exception, it must be declared to be thrown from main</a:t>
            </a:r>
          </a:p>
          <a:p>
            <a:pPr>
              <a:buFontTx/>
              <a:buNone/>
            </a:pPr>
            <a:r>
              <a:rPr lang="en-GB" altLang="en-US" sz="2400" smtClean="0">
                <a:latin typeface="Courier New" panose="02070309020205020404" pitchFamily="49" charset="0"/>
              </a:rPr>
              <a:t>  public static void main (String args[])</a:t>
            </a:r>
          </a:p>
          <a:p>
            <a:pPr>
              <a:buFontTx/>
              <a:buNone/>
            </a:pPr>
            <a:r>
              <a:rPr lang="en-GB" altLang="en-US" sz="2400" smtClean="0">
                <a:latin typeface="Courier New" panose="02070309020205020404" pitchFamily="49" charset="0"/>
              </a:rPr>
              <a:t>                  throws IOException{</a:t>
            </a:r>
          </a:p>
          <a:p>
            <a:pPr lvl="1">
              <a:buFontTx/>
              <a:buNone/>
            </a:pPr>
            <a:r>
              <a:rPr lang="en-GB" altLang="en-US" sz="2400" smtClean="0"/>
              <a:t>     …..</a:t>
            </a:r>
          </a:p>
          <a:p>
            <a:pPr lvl="1">
              <a:buFontTx/>
              <a:buNone/>
            </a:pPr>
            <a:r>
              <a:rPr lang="en-GB" altLang="en-US" sz="2400" smtClean="0"/>
              <a:t>     saveData();</a:t>
            </a:r>
          </a:p>
          <a:p>
            <a:pPr lvl="1">
              <a:buFontTx/>
              <a:buNone/>
            </a:pPr>
            <a:r>
              <a:rPr lang="en-GB" altLang="en-US" sz="2400" smtClean="0"/>
              <a:t>}</a:t>
            </a:r>
          </a:p>
          <a:p>
            <a:r>
              <a:rPr lang="en-GB" altLang="en-US" sz="2800" smtClean="0"/>
              <a:t>A problem might never arise on saving, but if it does…</a:t>
            </a:r>
            <a:endParaRPr lang="en-US" altLang="en-US" sz="28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3AFC197C-97AF-4CEE-AE4F-2D0CD07C7BFB}" type="slidenum">
              <a:rPr lang="en-IE" altLang="en-US" sz="1400"/>
              <a:pPr>
                <a:spcBef>
                  <a:spcPct val="0"/>
                </a:spcBef>
                <a:buFontTx/>
                <a:buNone/>
              </a:pPr>
              <a:t>25</a:t>
            </a:fld>
            <a:endParaRPr lang="en-IE" altLang="en-US" sz="1400"/>
          </a:p>
        </p:txBody>
      </p:sp>
      <p:sp>
        <p:nvSpPr>
          <p:cNvPr id="51203" name="Rectangle 2"/>
          <p:cNvSpPr>
            <a:spLocks noGrp="1" noChangeArrowheads="1"/>
          </p:cNvSpPr>
          <p:nvPr>
            <p:ph type="title"/>
          </p:nvPr>
        </p:nvSpPr>
        <p:spPr>
          <a:xfrm>
            <a:off x="684213" y="457200"/>
            <a:ext cx="7773987" cy="1458913"/>
          </a:xfrm>
        </p:spPr>
        <p:txBody>
          <a:bodyPr/>
          <a:lstStyle/>
          <a:p>
            <a:r>
              <a:rPr lang="en-IE" altLang="en-US" sz="3600" smtClean="0"/>
              <a:t>Catching Exceptions: making something happens when the program presses the panic button</a:t>
            </a:r>
            <a:endParaRPr lang="en-US" altLang="en-US" sz="3600" smtClean="0"/>
          </a:p>
        </p:txBody>
      </p:sp>
      <p:sp>
        <p:nvSpPr>
          <p:cNvPr id="51204" name="Rectangle 3"/>
          <p:cNvSpPr>
            <a:spLocks noGrp="1" noChangeArrowheads="1"/>
          </p:cNvSpPr>
          <p:nvPr>
            <p:ph type="body" idx="1"/>
          </p:nvPr>
        </p:nvSpPr>
        <p:spPr>
          <a:xfrm>
            <a:off x="900113" y="2492375"/>
            <a:ext cx="7556500" cy="3395663"/>
          </a:xfrm>
        </p:spPr>
        <p:txBody>
          <a:bodyPr/>
          <a:lstStyle/>
          <a:p>
            <a:pPr>
              <a:lnSpc>
                <a:spcPct val="90000"/>
              </a:lnSpc>
            </a:pPr>
            <a:r>
              <a:rPr lang="en-GB" altLang="en-US" smtClean="0"/>
              <a:t>Grandmother pushes the panic button:</a:t>
            </a:r>
          </a:p>
          <a:p>
            <a:pPr>
              <a:lnSpc>
                <a:spcPct val="90000"/>
              </a:lnSpc>
            </a:pPr>
            <a:endParaRPr lang="en-GB" altLang="en-US" smtClean="0"/>
          </a:p>
          <a:p>
            <a:pPr>
              <a:lnSpc>
                <a:spcPct val="90000"/>
              </a:lnSpc>
            </a:pPr>
            <a:endParaRPr lang="en-GB" altLang="en-US" smtClean="0"/>
          </a:p>
          <a:p>
            <a:pPr>
              <a:lnSpc>
                <a:spcPct val="90000"/>
              </a:lnSpc>
            </a:pPr>
            <a:endParaRPr lang="en-GB" altLang="en-US" smtClean="0"/>
          </a:p>
          <a:p>
            <a:pPr>
              <a:lnSpc>
                <a:spcPct val="90000"/>
              </a:lnSpc>
            </a:pPr>
            <a:endParaRPr lang="en-GB" altLang="en-US" smtClean="0"/>
          </a:p>
          <a:p>
            <a:pPr>
              <a:lnSpc>
                <a:spcPct val="90000"/>
              </a:lnSpc>
              <a:buFontTx/>
              <a:buNone/>
            </a:pPr>
            <a:r>
              <a:rPr lang="en-GB" altLang="en-US" smtClean="0"/>
              <a:t>    Garda car is dispatched to help her</a:t>
            </a:r>
            <a:endParaRPr lang="en-US" altLang="en-US" smtClean="0"/>
          </a:p>
        </p:txBody>
      </p:sp>
      <p:pic>
        <p:nvPicPr>
          <p:cNvPr id="51205" name="Picture 4" descr="panic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997200"/>
            <a:ext cx="167005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5" descr="GardaPatrolC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3644900"/>
            <a:ext cx="3024187"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DD7F8BBA-C796-4C33-9FD2-72AF82B7F83C}" type="slidenum">
              <a:rPr lang="en-IE" altLang="en-US" sz="1400"/>
              <a:pPr>
                <a:spcBef>
                  <a:spcPct val="0"/>
                </a:spcBef>
                <a:buFontTx/>
                <a:buNone/>
              </a:pPr>
              <a:t>26</a:t>
            </a:fld>
            <a:endParaRPr lang="en-IE" altLang="en-US" sz="1400"/>
          </a:p>
        </p:txBody>
      </p:sp>
      <p:sp>
        <p:nvSpPr>
          <p:cNvPr id="53251" name="Rectangle 2"/>
          <p:cNvSpPr>
            <a:spLocks noGrp="1" noChangeArrowheads="1"/>
          </p:cNvSpPr>
          <p:nvPr>
            <p:ph type="title"/>
          </p:nvPr>
        </p:nvSpPr>
        <p:spPr/>
        <p:txBody>
          <a:bodyPr/>
          <a:lstStyle/>
          <a:p>
            <a:r>
              <a:rPr lang="en-GB" altLang="en-US" sz="4000" smtClean="0"/>
              <a:t>Mechanism for catching Exceptions</a:t>
            </a:r>
            <a:endParaRPr lang="en-US" altLang="en-US" sz="4000" smtClean="0"/>
          </a:p>
        </p:txBody>
      </p:sp>
      <p:sp>
        <p:nvSpPr>
          <p:cNvPr id="53252" name="Rectangle 3"/>
          <p:cNvSpPr>
            <a:spLocks noGrp="1" noChangeArrowheads="1"/>
          </p:cNvSpPr>
          <p:nvPr>
            <p:ph type="body" idx="1"/>
          </p:nvPr>
        </p:nvSpPr>
        <p:spPr/>
        <p:txBody>
          <a:bodyPr/>
          <a:lstStyle/>
          <a:p>
            <a:pPr>
              <a:lnSpc>
                <a:spcPct val="90000"/>
              </a:lnSpc>
            </a:pPr>
            <a:r>
              <a:rPr lang="en-GB" altLang="en-US" smtClean="0"/>
              <a:t>Enclose </a:t>
            </a:r>
          </a:p>
          <a:p>
            <a:pPr lvl="1">
              <a:lnSpc>
                <a:spcPct val="90000"/>
              </a:lnSpc>
            </a:pPr>
            <a:r>
              <a:rPr lang="en-GB" altLang="en-US" smtClean="0"/>
              <a:t>the code which might generate a problem </a:t>
            </a:r>
          </a:p>
          <a:p>
            <a:pPr lvl="1">
              <a:lnSpc>
                <a:spcPct val="90000"/>
              </a:lnSpc>
            </a:pPr>
            <a:r>
              <a:rPr lang="en-GB" altLang="en-US" smtClean="0"/>
              <a:t>any following code which depends on its successful completion</a:t>
            </a:r>
          </a:p>
          <a:p>
            <a:pPr>
              <a:lnSpc>
                <a:spcPct val="90000"/>
              </a:lnSpc>
              <a:buFontTx/>
              <a:buNone/>
            </a:pPr>
            <a:r>
              <a:rPr lang="en-GB" altLang="en-US" smtClean="0"/>
              <a:t>    within a try {} block</a:t>
            </a:r>
          </a:p>
          <a:p>
            <a:pPr>
              <a:lnSpc>
                <a:spcPct val="90000"/>
              </a:lnSpc>
            </a:pPr>
            <a:r>
              <a:rPr lang="en-GB" altLang="en-US" smtClean="0"/>
              <a:t>Follow by one or more catch{} blocks</a:t>
            </a:r>
          </a:p>
          <a:p>
            <a:pPr>
              <a:lnSpc>
                <a:spcPct val="90000"/>
              </a:lnSpc>
            </a:pPr>
            <a:r>
              <a:rPr lang="en-GB" altLang="en-US" smtClean="0"/>
              <a:t>Each catch{} block deals with a specific type of Exception</a:t>
            </a:r>
            <a:endParaRPr lang="en-US" alt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ABDC0B09-A928-4803-AAE3-5439B35B53A4}" type="slidenum">
              <a:rPr lang="en-IE" altLang="en-US" sz="1400"/>
              <a:pPr>
                <a:spcBef>
                  <a:spcPct val="0"/>
                </a:spcBef>
                <a:buFontTx/>
                <a:buNone/>
              </a:pPr>
              <a:t>27</a:t>
            </a:fld>
            <a:endParaRPr lang="en-IE" altLang="en-US" sz="1400"/>
          </a:p>
        </p:txBody>
      </p:sp>
      <p:sp>
        <p:nvSpPr>
          <p:cNvPr id="55299" name="Rectangle 2"/>
          <p:cNvSpPr>
            <a:spLocks noGrp="1" noChangeArrowheads="1"/>
          </p:cNvSpPr>
          <p:nvPr>
            <p:ph type="title"/>
          </p:nvPr>
        </p:nvSpPr>
        <p:spPr/>
        <p:txBody>
          <a:bodyPr/>
          <a:lstStyle/>
          <a:p>
            <a:r>
              <a:rPr lang="en-IE" altLang="en-US" sz="3600" smtClean="0"/>
              <a:t>NumberFormatExceptions</a:t>
            </a:r>
            <a:endParaRPr lang="en-US" altLang="en-US" sz="3600" smtClean="0"/>
          </a:p>
        </p:txBody>
      </p:sp>
      <p:sp>
        <p:nvSpPr>
          <p:cNvPr id="55300" name="Rectangle 3"/>
          <p:cNvSpPr>
            <a:spLocks noGrp="1" noChangeArrowheads="1"/>
          </p:cNvSpPr>
          <p:nvPr>
            <p:ph type="body" idx="1"/>
          </p:nvPr>
        </p:nvSpPr>
        <p:spPr/>
        <p:txBody>
          <a:bodyPr/>
          <a:lstStyle/>
          <a:p>
            <a:pPr>
              <a:lnSpc>
                <a:spcPct val="90000"/>
              </a:lnSpc>
            </a:pPr>
            <a:r>
              <a:rPr lang="en-IE" altLang="en-US" sz="2800" smtClean="0"/>
              <a:t>When a user enters an inappropriate type in response to a data entry request, such as text instead of a double</a:t>
            </a:r>
          </a:p>
          <a:p>
            <a:pPr>
              <a:lnSpc>
                <a:spcPct val="90000"/>
              </a:lnSpc>
            </a:pPr>
            <a:r>
              <a:rPr lang="en-IE" altLang="en-US" sz="2800" smtClean="0"/>
              <a:t>The parsing process (eg Double.parseDouble()) can’t make sense of the value, so it throws a NumberFormatException</a:t>
            </a:r>
          </a:p>
          <a:p>
            <a:pPr>
              <a:lnSpc>
                <a:spcPct val="90000"/>
              </a:lnSpc>
            </a:pPr>
            <a:r>
              <a:rPr lang="en-IE" altLang="en-US" sz="2800" smtClean="0"/>
              <a:t>You can’t do much about the user input</a:t>
            </a:r>
          </a:p>
          <a:p>
            <a:pPr>
              <a:lnSpc>
                <a:spcPct val="90000"/>
              </a:lnSpc>
            </a:pPr>
            <a:r>
              <a:rPr lang="en-IE" altLang="en-US" sz="2800" smtClean="0"/>
              <a:t>But you can catch the exception, avoiding a program crash and the system error message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5F1DED74-C891-4569-96FB-88556010489F}" type="slidenum">
              <a:rPr lang="en-IE" altLang="en-US" sz="1400"/>
              <a:pPr>
                <a:spcBef>
                  <a:spcPct val="0"/>
                </a:spcBef>
                <a:buFontTx/>
                <a:buNone/>
              </a:pPr>
              <a:t>28</a:t>
            </a:fld>
            <a:endParaRPr lang="en-IE" altLang="en-US" sz="1400"/>
          </a:p>
        </p:txBody>
      </p:sp>
      <p:sp>
        <p:nvSpPr>
          <p:cNvPr id="56323" name="Rectangle 2"/>
          <p:cNvSpPr>
            <a:spLocks noGrp="1" noChangeArrowheads="1"/>
          </p:cNvSpPr>
          <p:nvPr>
            <p:ph type="title"/>
          </p:nvPr>
        </p:nvSpPr>
        <p:spPr/>
        <p:txBody>
          <a:bodyPr/>
          <a:lstStyle/>
          <a:p>
            <a:r>
              <a:rPr lang="en-US" altLang="en-US" sz="3600" smtClean="0"/>
              <a:t>Catching NumberFormatException</a:t>
            </a:r>
            <a:endParaRPr lang="en-US" altLang="en-US" sz="3600" smtClean="0">
              <a:solidFill>
                <a:schemeClr val="tx1"/>
              </a:solidFill>
              <a:latin typeface="Courier New" panose="02070309020205020404" pitchFamily="49" charset="0"/>
            </a:endParaRPr>
          </a:p>
        </p:txBody>
      </p:sp>
      <p:grpSp>
        <p:nvGrpSpPr>
          <p:cNvPr id="56324" name="Group 3"/>
          <p:cNvGrpSpPr>
            <a:grpSpLocks/>
          </p:cNvGrpSpPr>
          <p:nvPr/>
        </p:nvGrpSpPr>
        <p:grpSpPr bwMode="auto">
          <a:xfrm>
            <a:off x="684213" y="1341438"/>
            <a:ext cx="7956550" cy="5210175"/>
            <a:chOff x="691" y="737"/>
            <a:chExt cx="4469" cy="2837"/>
          </a:xfrm>
        </p:grpSpPr>
        <p:sp>
          <p:nvSpPr>
            <p:cNvPr id="56333" name="Rectangle 4"/>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6334" name="Rectangle 5"/>
            <p:cNvSpPr>
              <a:spLocks noChangeArrowheads="1"/>
            </p:cNvSpPr>
            <p:nvPr/>
          </p:nvSpPr>
          <p:spPr bwMode="auto">
            <a:xfrm>
              <a:off x="806" y="876"/>
              <a:ext cx="4303" cy="2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457200" algn="l"/>
                </a:tabLst>
                <a:defRPr sz="3200">
                  <a:solidFill>
                    <a:schemeClr val="tx1"/>
                  </a:solidFill>
                  <a:latin typeface="Times New Roman" panose="02020603050405020304" pitchFamily="18" charset="0"/>
                </a:defRPr>
              </a:lvl1pPr>
              <a:lvl2pPr marL="742950" indent="-285750">
                <a:spcBef>
                  <a:spcPct val="20000"/>
                </a:spcBef>
                <a:buChar char="–"/>
                <a:tabLst>
                  <a:tab pos="457200" algn="l"/>
                </a:tabLst>
                <a:defRPr sz="2800">
                  <a:solidFill>
                    <a:schemeClr val="tx1"/>
                  </a:solidFill>
                  <a:latin typeface="Times New Roman" panose="02020603050405020304" pitchFamily="18" charset="0"/>
                </a:defRPr>
              </a:lvl2pPr>
              <a:lvl3pPr marL="1143000" indent="-228600">
                <a:spcBef>
                  <a:spcPct val="20000"/>
                </a:spcBef>
                <a:buChar char="•"/>
                <a:tabLst>
                  <a:tab pos="457200" algn="l"/>
                </a:tabLst>
                <a:defRPr sz="2400">
                  <a:solidFill>
                    <a:schemeClr val="tx1"/>
                  </a:solidFill>
                  <a:latin typeface="Times New Roman" panose="02020603050405020304" pitchFamily="18" charset="0"/>
                </a:defRPr>
              </a:lvl3pPr>
              <a:lvl4pPr marL="1600200" indent="-228600">
                <a:spcBef>
                  <a:spcPct val="20000"/>
                </a:spcBef>
                <a:buChar char="–"/>
                <a:tabLst>
                  <a:tab pos="457200" algn="l"/>
                </a:tabLst>
                <a:defRPr sz="2000">
                  <a:solidFill>
                    <a:schemeClr val="tx1"/>
                  </a:solidFill>
                  <a:latin typeface="Times New Roman" panose="02020603050405020304" pitchFamily="18" charset="0"/>
                </a:defRPr>
              </a:lvl4pPr>
              <a:lvl5pPr marL="2057400" indent="-228600">
                <a:spcBef>
                  <a:spcPct val="20000"/>
                </a:spcBef>
                <a:buChar char="»"/>
                <a:tabLst>
                  <a:tab pos="45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9pPr>
            </a:lstStyle>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inputStr = JOptionPane.showInputDialog</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solidFill>
                    <a:schemeClr val="accent2"/>
                  </a:solidFill>
                  <a:latin typeface="Courier New" panose="02070309020205020404" pitchFamily="49" charset="0"/>
                  <a:ea typeface="ＭＳ Ｐゴシック" panose="020B0600070205080204" pitchFamily="34" charset="-128"/>
                </a:rPr>
                <a:t>null</a:t>
              </a:r>
              <a:r>
                <a:rPr lang="en-US" altLang="en-US" sz="1800">
                  <a:latin typeface="Courier New" panose="02070309020205020404" pitchFamily="49" charset="0"/>
                  <a:ea typeface="ＭＳ Ｐゴシック" panose="020B0600070205080204" pitchFamily="34" charset="-128"/>
                </a:rPr>
                <a:t>, </a:t>
              </a:r>
              <a:r>
                <a:rPr lang="en-US" altLang="en-US" sz="1800">
                  <a:solidFill>
                    <a:srgbClr val="66CCFF"/>
                  </a:solidFill>
                  <a:latin typeface="Courier New" panose="02070309020205020404" pitchFamily="49" charset="0"/>
                  <a:ea typeface="ＭＳ Ｐゴシック" panose="020B0600070205080204" pitchFamily="34" charset="-128"/>
                </a:rPr>
                <a:t>"Age:"</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endParaRPr lang="en-US" altLang="en-US" sz="1800">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800">
                  <a:solidFill>
                    <a:schemeClr val="accent2"/>
                  </a:solidFill>
                  <a:latin typeface="Courier New" panose="02070309020205020404" pitchFamily="49" charset="0"/>
                  <a:ea typeface="ＭＳ Ｐゴシック" panose="020B0600070205080204" pitchFamily="34" charset="-128"/>
                </a:rPr>
                <a:t>try</a:t>
              </a:r>
              <a:r>
                <a:rPr lang="en-US" altLang="en-US" sz="1800">
                  <a:latin typeface="Courier New" panose="02070309020205020404" pitchFamily="49" charset="0"/>
                  <a:ea typeface="ＭＳ Ｐゴシック" panose="020B0600070205080204" pitchFamily="34" charset="-128"/>
                </a:rPr>
                <a:t> </a:t>
              </a:r>
              <a:r>
                <a:rPr lang="en-US" altLang="en-US" sz="180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endParaRPr lang="en-US" altLang="en-US" sz="1800">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age = Integer.parseInt</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JOptionPane.showInputDialog(</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“Enter your age”</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IE" altLang="en-US" sz="1800">
                  <a:latin typeface="Courier New" panose="02070309020205020404" pitchFamily="49" charset="0"/>
                  <a:ea typeface="ＭＳ Ｐゴシック" panose="020B0600070205080204" pitchFamily="34" charset="-128"/>
                </a:rPr>
                <a:t>   </a:t>
              </a:r>
              <a:r>
                <a:rPr lang="en-IE" altLang="en-US" sz="1800">
                  <a:solidFill>
                    <a:srgbClr val="006600"/>
                  </a:solidFill>
                  <a:latin typeface="Courier New" panose="02070309020205020404" pitchFamily="49" charset="0"/>
                  <a:ea typeface="ＭＳ Ｐゴシック" panose="020B0600070205080204" pitchFamily="34" charset="-128"/>
                </a:rPr>
                <a:t>// maybe the program presses the panic button</a:t>
              </a:r>
              <a:endParaRPr lang="en-US" altLang="en-US" sz="1800">
                <a:solidFill>
                  <a:srgbClr val="006600"/>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r>
                <a:rPr lang="en-US" altLang="en-US" sz="1800">
                  <a:solidFill>
                    <a:schemeClr val="accent2"/>
                  </a:solidFill>
                  <a:latin typeface="Courier New" panose="02070309020205020404" pitchFamily="49" charset="0"/>
                  <a:ea typeface="ＭＳ Ｐゴシック" panose="020B0600070205080204" pitchFamily="34" charset="-128"/>
                </a:rPr>
                <a:t>catch</a:t>
              </a:r>
              <a:r>
                <a:rPr lang="en-US" altLang="en-US" sz="1800">
                  <a:latin typeface="Courier New" panose="02070309020205020404" pitchFamily="49" charset="0"/>
                  <a:ea typeface="ＭＳ Ｐゴシック" panose="020B0600070205080204" pitchFamily="34" charset="-128"/>
                </a:rPr>
                <a:t> </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NumberFormatException e</a:t>
              </a:r>
              <a:r>
                <a:rPr lang="en-US" altLang="en-US" sz="180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IE" altLang="en-US" sz="1800">
                  <a:solidFill>
                    <a:srgbClr val="A50021"/>
                  </a:solidFill>
                  <a:latin typeface="Courier New" panose="02070309020205020404" pitchFamily="49" charset="0"/>
                  <a:ea typeface="ＭＳ Ｐゴシック" panose="020B0600070205080204" pitchFamily="34" charset="-128"/>
                </a:rPr>
                <a:t>   </a:t>
              </a:r>
              <a:r>
                <a:rPr lang="en-IE" altLang="en-US" sz="1800">
                  <a:solidFill>
                    <a:srgbClr val="006600"/>
                  </a:solidFill>
                  <a:latin typeface="Courier New" panose="02070309020205020404" pitchFamily="49" charset="0"/>
                  <a:ea typeface="ＭＳ Ｐゴシック" panose="020B0600070205080204" pitchFamily="34" charset="-128"/>
                </a:rPr>
                <a:t>// instead of crashing, we get a nice message</a:t>
              </a:r>
              <a:endParaRPr lang="en-US" altLang="en-US" sz="1800">
                <a:solidFill>
                  <a:srgbClr val="006600"/>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JOptionPane.showMessageDialog(</a:t>
              </a:r>
              <a:r>
                <a:rPr lang="en-US" altLang="en-US" sz="1800">
                  <a:solidFill>
                    <a:schemeClr val="accent2"/>
                  </a:solidFill>
                  <a:latin typeface="Courier New" panose="02070309020205020404" pitchFamily="49" charset="0"/>
                  <a:ea typeface="ＭＳ Ｐゴシック" panose="020B0600070205080204" pitchFamily="34" charset="-128"/>
                </a:rPr>
                <a:t>null</a:t>
              </a:r>
              <a:r>
                <a:rPr lang="en-US" altLang="en-US" sz="1800">
                  <a:latin typeface="Courier New" panose="02070309020205020404" pitchFamily="49" charset="0"/>
                  <a:ea typeface="ＭＳ Ｐゴシック" panose="020B0600070205080204" pitchFamily="34" charset="-128"/>
                </a:rPr>
                <a:t>, </a:t>
              </a:r>
              <a:r>
                <a:rPr lang="en-US" altLang="en-US" sz="1800">
                  <a:solidFill>
                    <a:srgbClr val="66CCFF"/>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 + inputStr </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  </a:t>
              </a:r>
              <a:r>
                <a:rPr lang="en-US" altLang="en-US" sz="1800">
                  <a:solidFill>
                    <a:srgbClr val="66CCFF"/>
                  </a:solidFill>
                  <a:latin typeface="Courier New" panose="02070309020205020404" pitchFamily="49" charset="0"/>
                  <a:ea typeface="ＭＳ Ｐゴシック" panose="020B0600070205080204" pitchFamily="34" charset="-128"/>
                </a:rPr>
                <a:t>"‘ is invalid\n"</a:t>
              </a:r>
              <a:r>
                <a:rPr lang="en-US" altLang="en-US" sz="1800">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  </a:t>
              </a:r>
              <a:r>
                <a:rPr lang="en-US" altLang="en-US" sz="1800">
                  <a:solidFill>
                    <a:srgbClr val="66CCFF"/>
                  </a:solidFill>
                  <a:latin typeface="Courier New" panose="02070309020205020404" pitchFamily="49" charset="0"/>
                  <a:ea typeface="ＭＳ Ｐゴシック" panose="020B0600070205080204" pitchFamily="34" charset="-128"/>
                </a:rPr>
                <a:t>"Please enter digits only"</a:t>
              </a:r>
              <a:r>
                <a:rPr lang="en-US" altLang="en-US" sz="1800">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800">
                  <a:solidFill>
                    <a:srgbClr val="A50021"/>
                  </a:solidFill>
                  <a:latin typeface="Courier New" panose="02070309020205020404" pitchFamily="49" charset="0"/>
                  <a:ea typeface="ＭＳ Ｐゴシック" panose="020B0600070205080204" pitchFamily="34" charset="-128"/>
                </a:rPr>
                <a:t>} // AgeInput2</a:t>
              </a:r>
            </a:p>
          </p:txBody>
        </p:sp>
      </p:grpSp>
      <p:grpSp>
        <p:nvGrpSpPr>
          <p:cNvPr id="56325" name="Group 6"/>
          <p:cNvGrpSpPr>
            <a:grpSpLocks/>
          </p:cNvGrpSpPr>
          <p:nvPr/>
        </p:nvGrpSpPr>
        <p:grpSpPr bwMode="auto">
          <a:xfrm>
            <a:off x="220663" y="2389188"/>
            <a:ext cx="850900" cy="1389062"/>
            <a:chOff x="139" y="1505"/>
            <a:chExt cx="536" cy="875"/>
          </a:xfrm>
        </p:grpSpPr>
        <p:sp>
          <p:nvSpPr>
            <p:cNvPr id="56330" name="AutoShape 7"/>
            <p:cNvSpPr>
              <a:spLocks/>
            </p:cNvSpPr>
            <p:nvPr/>
          </p:nvSpPr>
          <p:spPr bwMode="auto">
            <a:xfrm>
              <a:off x="338" y="1505"/>
              <a:ext cx="337" cy="875"/>
            </a:xfrm>
            <a:prstGeom prst="leftBracket">
              <a:avLst>
                <a:gd name="adj" fmla="val 46880"/>
              </a:avLst>
            </a:prstGeom>
            <a:noFill/>
            <a:ln w="3810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6331" name="Rectangle 8"/>
            <p:cNvSpPr>
              <a:spLocks noChangeArrowheads="1"/>
            </p:cNvSpPr>
            <p:nvPr/>
          </p:nvSpPr>
          <p:spPr bwMode="auto">
            <a:xfrm>
              <a:off x="139" y="1836"/>
              <a:ext cx="407" cy="245"/>
            </a:xfrm>
            <a:prstGeom prst="rect">
              <a:avLst/>
            </a:prstGeom>
            <a:solidFill>
              <a:schemeClr val="bg1"/>
            </a:solidFill>
            <a:ln w="9525">
              <a:solidFill>
                <a:schemeClr val="bg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6332" name="Text Box 9"/>
            <p:cNvSpPr txBox="1">
              <a:spLocks noChangeArrowheads="1"/>
            </p:cNvSpPr>
            <p:nvPr/>
          </p:nvSpPr>
          <p:spPr bwMode="auto">
            <a:xfrm>
              <a:off x="173" y="1791"/>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33CC33"/>
                  </a:solidFill>
                  <a:latin typeface="Arial" panose="020B0604020202020204" pitchFamily="34" charset="0"/>
                </a:rPr>
                <a:t>try</a:t>
              </a:r>
            </a:p>
          </p:txBody>
        </p:sp>
      </p:grpSp>
      <p:grpSp>
        <p:nvGrpSpPr>
          <p:cNvPr id="56326" name="Group 10"/>
          <p:cNvGrpSpPr>
            <a:grpSpLocks/>
          </p:cNvGrpSpPr>
          <p:nvPr/>
        </p:nvGrpSpPr>
        <p:grpSpPr bwMode="auto">
          <a:xfrm>
            <a:off x="39688" y="3979863"/>
            <a:ext cx="1025525" cy="1620837"/>
            <a:chOff x="25" y="2507"/>
            <a:chExt cx="646" cy="1021"/>
          </a:xfrm>
        </p:grpSpPr>
        <p:sp>
          <p:nvSpPr>
            <p:cNvPr id="56327" name="AutoShape 11"/>
            <p:cNvSpPr>
              <a:spLocks/>
            </p:cNvSpPr>
            <p:nvPr/>
          </p:nvSpPr>
          <p:spPr bwMode="auto">
            <a:xfrm>
              <a:off x="334" y="2507"/>
              <a:ext cx="337" cy="1021"/>
            </a:xfrm>
            <a:prstGeom prst="leftBracket">
              <a:avLst>
                <a:gd name="adj" fmla="val 54702"/>
              </a:avLst>
            </a:prstGeom>
            <a:noFill/>
            <a:ln w="3810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6328" name="Rectangle 12"/>
            <p:cNvSpPr>
              <a:spLocks noChangeArrowheads="1"/>
            </p:cNvSpPr>
            <p:nvPr/>
          </p:nvSpPr>
          <p:spPr bwMode="auto">
            <a:xfrm>
              <a:off x="135" y="2838"/>
              <a:ext cx="407" cy="245"/>
            </a:xfrm>
            <a:prstGeom prst="rect">
              <a:avLst/>
            </a:prstGeom>
            <a:solidFill>
              <a:schemeClr val="bg1"/>
            </a:solidFill>
            <a:ln w="9525">
              <a:solidFill>
                <a:schemeClr val="bg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6329" name="Text Box 13"/>
            <p:cNvSpPr txBox="1">
              <a:spLocks noChangeArrowheads="1"/>
            </p:cNvSpPr>
            <p:nvPr/>
          </p:nvSpPr>
          <p:spPr bwMode="auto">
            <a:xfrm>
              <a:off x="25" y="2793"/>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A50021"/>
                  </a:solidFill>
                  <a:latin typeface="Arial" panose="020B0604020202020204" pitchFamily="34" charset="0"/>
                </a:rPr>
                <a:t>catch</a:t>
              </a:r>
            </a:p>
          </p:txBody>
        </p:sp>
      </p:gr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4BBDB541-DBA5-4655-B492-35E3C556E73E}" type="slidenum">
              <a:rPr lang="en-IE" altLang="en-US" sz="1400"/>
              <a:pPr>
                <a:spcBef>
                  <a:spcPct val="0"/>
                </a:spcBef>
                <a:buFontTx/>
                <a:buNone/>
              </a:pPr>
              <a:t>29</a:t>
            </a:fld>
            <a:endParaRPr lang="en-IE" altLang="en-US" sz="1400"/>
          </a:p>
        </p:txBody>
      </p:sp>
      <p:sp>
        <p:nvSpPr>
          <p:cNvPr id="58371" name="Rectangle 2"/>
          <p:cNvSpPr>
            <a:spLocks noGrp="1" noChangeArrowheads="1"/>
          </p:cNvSpPr>
          <p:nvPr>
            <p:ph type="title"/>
          </p:nvPr>
        </p:nvSpPr>
        <p:spPr/>
        <p:txBody>
          <a:bodyPr/>
          <a:lstStyle/>
          <a:p>
            <a:r>
              <a:rPr lang="en-GB" altLang="en-US" sz="3600" smtClean="0"/>
              <a:t>When catching NumberFormatException</a:t>
            </a:r>
            <a:endParaRPr lang="en-US" altLang="en-US" sz="3600" smtClean="0"/>
          </a:p>
        </p:txBody>
      </p:sp>
      <p:sp>
        <p:nvSpPr>
          <p:cNvPr id="58372" name="Rectangle 3"/>
          <p:cNvSpPr>
            <a:spLocks noGrp="1" noChangeArrowheads="1"/>
          </p:cNvSpPr>
          <p:nvPr>
            <p:ph type="body" idx="1"/>
          </p:nvPr>
        </p:nvSpPr>
        <p:spPr/>
        <p:txBody>
          <a:bodyPr/>
          <a:lstStyle/>
          <a:p>
            <a:pPr>
              <a:lnSpc>
                <a:spcPct val="90000"/>
              </a:lnSpc>
            </a:pPr>
            <a:r>
              <a:rPr lang="en-GB" altLang="en-US" sz="2400" smtClean="0"/>
              <a:t>If you want to give the user a chance to re-enter the value, and your program is not event-driven</a:t>
            </a:r>
          </a:p>
          <a:p>
            <a:pPr lvl="1">
              <a:lnSpc>
                <a:spcPct val="90000"/>
              </a:lnSpc>
            </a:pPr>
            <a:r>
              <a:rPr lang="en-GB" altLang="en-US" sz="2000" smtClean="0"/>
              <a:t>Use a boolean variable, initially false, to control a do-while loop surrounding the try –catch blocks</a:t>
            </a:r>
          </a:p>
          <a:p>
            <a:pPr lvl="1">
              <a:lnSpc>
                <a:spcPct val="90000"/>
              </a:lnSpc>
            </a:pPr>
            <a:r>
              <a:rPr lang="en-GB" altLang="en-US" sz="2000" smtClean="0"/>
              <a:t>Inside the try block, set the variable to true as the last statement: the program will only get there if no exception has been thrown</a:t>
            </a:r>
          </a:p>
          <a:p>
            <a:pPr lvl="1">
              <a:lnSpc>
                <a:spcPct val="90000"/>
              </a:lnSpc>
            </a:pPr>
            <a:r>
              <a:rPr lang="en-GB" altLang="en-US" sz="2000" smtClean="0"/>
              <a:t>It’s not a good idea to ask for user input within the catch block</a:t>
            </a:r>
          </a:p>
          <a:p>
            <a:pPr>
              <a:lnSpc>
                <a:spcPct val="90000"/>
              </a:lnSpc>
            </a:pPr>
            <a:r>
              <a:rPr lang="en-IE" altLang="en-US" sz="2400" smtClean="0"/>
              <a:t>If your program is event-driven, it might be less complicated to display a message, then let the user trigger re-entry by clicking the button or menuitem again</a:t>
            </a:r>
            <a:endParaRPr lang="en-US" altLang="en-US" sz="24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7D36D4D6-EE83-41F0-B7EB-29D8EC9CE503}" type="slidenum">
              <a:rPr lang="en-IE" altLang="en-US" sz="1400"/>
              <a:pPr>
                <a:spcBef>
                  <a:spcPct val="0"/>
                </a:spcBef>
                <a:buFontTx/>
                <a:buNone/>
              </a:pPr>
              <a:t>3</a:t>
            </a:fld>
            <a:endParaRPr lang="en-IE" altLang="en-US" sz="1400"/>
          </a:p>
        </p:txBody>
      </p:sp>
      <p:sp>
        <p:nvSpPr>
          <p:cNvPr id="8195" name="Rectangle 2"/>
          <p:cNvSpPr>
            <a:spLocks noGrp="1" noChangeArrowheads="1"/>
          </p:cNvSpPr>
          <p:nvPr>
            <p:ph type="title"/>
          </p:nvPr>
        </p:nvSpPr>
        <p:spPr/>
        <p:txBody>
          <a:bodyPr/>
          <a:lstStyle/>
          <a:p>
            <a:r>
              <a:rPr lang="en-GB" altLang="en-US" sz="4000" smtClean="0"/>
              <a:t>Unit 9: Exception basics</a:t>
            </a:r>
            <a:endParaRPr lang="en-US" altLang="en-US" sz="4000" smtClean="0"/>
          </a:p>
        </p:txBody>
      </p:sp>
      <p:sp>
        <p:nvSpPr>
          <p:cNvPr id="8196" name="Rectangle 3"/>
          <p:cNvSpPr>
            <a:spLocks noGrp="1" noChangeArrowheads="1"/>
          </p:cNvSpPr>
          <p:nvPr>
            <p:ph type="body" idx="1"/>
          </p:nvPr>
        </p:nvSpPr>
        <p:spPr/>
        <p:txBody>
          <a:bodyPr/>
          <a:lstStyle/>
          <a:p>
            <a:pPr>
              <a:lnSpc>
                <a:spcPct val="90000"/>
              </a:lnSpc>
              <a:buFontTx/>
              <a:buNone/>
            </a:pPr>
            <a:r>
              <a:rPr lang="en-GB" altLang="en-US" sz="2400" smtClean="0"/>
              <a:t>At the end of this unit, you should be able to</a:t>
            </a:r>
          </a:p>
          <a:p>
            <a:pPr>
              <a:lnSpc>
                <a:spcPct val="90000"/>
              </a:lnSpc>
            </a:pPr>
            <a:r>
              <a:rPr lang="en-GB" altLang="en-US" sz="2400" smtClean="0"/>
              <a:t>Describe java’s exception-handling mechanism, and distinguish between checked and runtime exceptions</a:t>
            </a:r>
          </a:p>
          <a:p>
            <a:pPr>
              <a:lnSpc>
                <a:spcPct val="90000"/>
              </a:lnSpc>
            </a:pPr>
            <a:r>
              <a:rPr lang="en-GB" altLang="en-US" sz="2400" smtClean="0"/>
              <a:t>Use try and catch to deal with exceptions, ordering catch clauses appropriately</a:t>
            </a:r>
          </a:p>
          <a:p>
            <a:pPr>
              <a:lnSpc>
                <a:spcPct val="90000"/>
              </a:lnSpc>
            </a:pPr>
            <a:r>
              <a:rPr lang="en-GB" altLang="en-US" sz="2400" smtClean="0"/>
              <a:t>Explain the purpose of a ‘finally’ block</a:t>
            </a:r>
          </a:p>
          <a:p>
            <a:pPr>
              <a:lnSpc>
                <a:spcPct val="90000"/>
              </a:lnSpc>
            </a:pPr>
            <a:r>
              <a:rPr lang="en-GB" altLang="en-US" sz="2400" smtClean="0"/>
              <a:t>Explain how uncaught exceptions are propagated back up the method call stack.</a:t>
            </a:r>
          </a:p>
          <a:p>
            <a:pPr>
              <a:lnSpc>
                <a:spcPct val="90000"/>
              </a:lnSpc>
            </a:pPr>
            <a:r>
              <a:rPr lang="en-GB" altLang="en-US" sz="2400" smtClean="0"/>
              <a:t>Declare uncaught checked exceptions in method headers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F6A50204-26D1-4EAF-85F6-6B59ABD4F8CE}" type="slidenum">
              <a:rPr lang="en-IE" altLang="en-US" sz="1400"/>
              <a:pPr>
                <a:spcBef>
                  <a:spcPct val="0"/>
                </a:spcBef>
                <a:buFontTx/>
                <a:buNone/>
              </a:pPr>
              <a:t>30</a:t>
            </a:fld>
            <a:endParaRPr lang="en-IE" altLang="en-US" sz="1400"/>
          </a:p>
        </p:txBody>
      </p:sp>
      <p:sp>
        <p:nvSpPr>
          <p:cNvPr id="60419" name="Rectangle 2"/>
          <p:cNvSpPr>
            <a:spLocks noGrp="1" noChangeArrowheads="1"/>
          </p:cNvSpPr>
          <p:nvPr>
            <p:ph type="title"/>
          </p:nvPr>
        </p:nvSpPr>
        <p:spPr/>
        <p:txBody>
          <a:bodyPr/>
          <a:lstStyle/>
          <a:p>
            <a:r>
              <a:rPr lang="en-US" altLang="en-US" sz="3600" smtClean="0"/>
              <a:t>A validation loop surrounding a try-catch block </a:t>
            </a:r>
            <a:r>
              <a:rPr lang="en-US" altLang="en-US" sz="2400" smtClean="0"/>
              <a:t>// AgeInput3</a:t>
            </a:r>
            <a:endParaRPr lang="en-US" altLang="en-US" sz="2400" smtClean="0">
              <a:solidFill>
                <a:schemeClr val="tx1"/>
              </a:solidFill>
              <a:latin typeface="Courier New" panose="02070309020205020404" pitchFamily="49" charset="0"/>
            </a:endParaRPr>
          </a:p>
        </p:txBody>
      </p:sp>
      <p:grpSp>
        <p:nvGrpSpPr>
          <p:cNvPr id="60420" name="Group 3"/>
          <p:cNvGrpSpPr>
            <a:grpSpLocks/>
          </p:cNvGrpSpPr>
          <p:nvPr/>
        </p:nvGrpSpPr>
        <p:grpSpPr bwMode="auto">
          <a:xfrm>
            <a:off x="539750" y="1341438"/>
            <a:ext cx="8135938" cy="4970462"/>
            <a:chOff x="691" y="737"/>
            <a:chExt cx="4469" cy="2706"/>
          </a:xfrm>
        </p:grpSpPr>
        <p:sp>
          <p:nvSpPr>
            <p:cNvPr id="60429" name="Rectangle 4"/>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0430" name="Rectangle 5"/>
            <p:cNvSpPr>
              <a:spLocks noChangeArrowheads="1"/>
            </p:cNvSpPr>
            <p:nvPr/>
          </p:nvSpPr>
          <p:spPr bwMode="auto">
            <a:xfrm>
              <a:off x="806" y="876"/>
              <a:ext cx="4303" cy="2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457200" algn="l"/>
                </a:tabLst>
                <a:defRPr sz="3200">
                  <a:solidFill>
                    <a:schemeClr val="tx1"/>
                  </a:solidFill>
                  <a:latin typeface="Times New Roman" panose="02020603050405020304" pitchFamily="18" charset="0"/>
                </a:defRPr>
              </a:lvl1pPr>
              <a:lvl2pPr marL="742950" indent="-285750">
                <a:spcBef>
                  <a:spcPct val="20000"/>
                </a:spcBef>
                <a:buChar char="–"/>
                <a:tabLst>
                  <a:tab pos="457200" algn="l"/>
                </a:tabLst>
                <a:defRPr sz="2800">
                  <a:solidFill>
                    <a:schemeClr val="tx1"/>
                  </a:solidFill>
                  <a:latin typeface="Times New Roman" panose="02020603050405020304" pitchFamily="18" charset="0"/>
                </a:defRPr>
              </a:lvl2pPr>
              <a:lvl3pPr marL="1143000" indent="-228600">
                <a:spcBef>
                  <a:spcPct val="20000"/>
                </a:spcBef>
                <a:buChar char="•"/>
                <a:tabLst>
                  <a:tab pos="457200" algn="l"/>
                </a:tabLst>
                <a:defRPr sz="2400">
                  <a:solidFill>
                    <a:schemeClr val="tx1"/>
                  </a:solidFill>
                  <a:latin typeface="Times New Roman" panose="02020603050405020304" pitchFamily="18" charset="0"/>
                </a:defRPr>
              </a:lvl3pPr>
              <a:lvl4pPr marL="1600200" indent="-228600">
                <a:spcBef>
                  <a:spcPct val="20000"/>
                </a:spcBef>
                <a:buChar char="–"/>
                <a:tabLst>
                  <a:tab pos="457200" algn="l"/>
                </a:tabLst>
                <a:defRPr sz="2000">
                  <a:solidFill>
                    <a:schemeClr val="tx1"/>
                  </a:solidFill>
                  <a:latin typeface="Times New Roman" panose="02020603050405020304" pitchFamily="18" charset="0"/>
                </a:defRPr>
              </a:lvl4pPr>
              <a:lvl5pPr marL="2057400" indent="-228600">
                <a:spcBef>
                  <a:spcPct val="20000"/>
                </a:spcBef>
                <a:buChar char="»"/>
                <a:tabLst>
                  <a:tab pos="45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9pPr>
            </a:lstStyle>
            <a:p>
              <a:pPr eaLnBrk="1" hangingPunct="1">
                <a:lnSpc>
                  <a:spcPct val="80000"/>
                </a:lnSpc>
                <a:spcBef>
                  <a:spcPct val="50000"/>
                </a:spcBef>
                <a:buFontTx/>
                <a:buNone/>
              </a:pPr>
              <a:r>
                <a:rPr lang="en-GB" altLang="en-US" sz="1800" b="1">
                  <a:latin typeface="Courier New" panose="02070309020205020404" pitchFamily="49" charset="0"/>
                  <a:ea typeface="ＭＳ Ｐゴシック" panose="020B0600070205080204" pitchFamily="34" charset="-128"/>
                </a:rPr>
                <a:t>boolean valid = false;</a:t>
              </a:r>
              <a:endParaRPr lang="en-US" altLang="en-US" sz="1800" b="1">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GB" altLang="en-US" sz="1800" b="1">
                  <a:latin typeface="Courier New" panose="02070309020205020404" pitchFamily="49" charset="0"/>
                  <a:ea typeface="ＭＳ Ｐゴシック" panose="020B0600070205080204" pitchFamily="34" charset="-128"/>
                </a:rPr>
                <a:t>while (!valid) {</a:t>
              </a:r>
              <a:endParaRPr lang="en-US" altLang="en-US" sz="1800" b="1">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inputStr = JOptionPane.showInputDialog</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solidFill>
                    <a:srgbClr val="66CCFF"/>
                  </a:solidFill>
                  <a:latin typeface="Courier New" panose="02070309020205020404" pitchFamily="49" charset="0"/>
                  <a:ea typeface="ＭＳ Ｐゴシック" panose="020B0600070205080204" pitchFamily="34" charset="-128"/>
                </a:rPr>
                <a:t>“Age:"</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800">
                  <a:solidFill>
                    <a:schemeClr val="accent2"/>
                  </a:solidFill>
                  <a:latin typeface="Courier New" panose="02070309020205020404" pitchFamily="49" charset="0"/>
                  <a:ea typeface="ＭＳ Ｐゴシック" panose="020B0600070205080204" pitchFamily="34" charset="-128"/>
                </a:rPr>
                <a:t>  try</a:t>
              </a:r>
              <a:r>
                <a:rPr lang="en-US" altLang="en-US" sz="1800">
                  <a:latin typeface="Courier New" panose="02070309020205020404" pitchFamily="49" charset="0"/>
                  <a:ea typeface="ＭＳ Ｐゴシック" panose="020B0600070205080204" pitchFamily="34" charset="-128"/>
                </a:rPr>
                <a:t> </a:t>
              </a:r>
              <a:r>
                <a:rPr lang="en-US" altLang="en-US" sz="180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age = Integer.parseInt</a:t>
              </a:r>
              <a:r>
                <a:rPr lang="en-US" altLang="en-US" sz="1800">
                  <a:solidFill>
                    <a:srgbClr val="A50021"/>
                  </a:solidFill>
                  <a:latin typeface="Courier New" panose="02070309020205020404" pitchFamily="49" charset="0"/>
                  <a:ea typeface="ＭＳ Ｐゴシック" panose="020B0600070205080204" pitchFamily="34" charset="-128"/>
                </a:rPr>
                <a:t>( </a:t>
              </a:r>
              <a:r>
                <a:rPr lang="en-US" altLang="en-US" sz="1800">
                  <a:latin typeface="Courier New" panose="02070309020205020404" pitchFamily="49" charset="0"/>
                  <a:ea typeface="ＭＳ Ｐゴシック" panose="020B0600070205080204" pitchFamily="34" charset="-128"/>
                </a:rPr>
                <a:t>inputStr);</a:t>
              </a:r>
            </a:p>
            <a:p>
              <a:pPr eaLnBrk="1" hangingPunct="1">
                <a:lnSpc>
                  <a:spcPct val="80000"/>
                </a:lnSpc>
                <a:spcBef>
                  <a:spcPct val="50000"/>
                </a:spcBef>
                <a:buFontTx/>
                <a:buNone/>
              </a:pPr>
              <a:r>
                <a:rPr lang="en-US" altLang="en-US" sz="2400"/>
                <a:t>      </a:t>
              </a:r>
              <a:r>
                <a:rPr lang="en-US" altLang="en-US" sz="2400" b="1"/>
                <a:t>valid = true;</a:t>
              </a:r>
            </a:p>
            <a:p>
              <a:pPr eaLnBrk="1" hangingPunct="1">
                <a:lnSpc>
                  <a:spcPct val="80000"/>
                </a:lnSpc>
                <a:spcBef>
                  <a:spcPct val="50000"/>
                </a:spcBef>
                <a:buFontTx/>
                <a:buNone/>
              </a:pPr>
              <a:r>
                <a:rPr lang="en-US" altLang="en-US" sz="1800">
                  <a:solidFill>
                    <a:srgbClr val="A50021"/>
                  </a:solidFill>
                  <a:latin typeface="Courier New" panose="02070309020205020404" pitchFamily="49" charset="0"/>
                  <a:ea typeface="ＭＳ Ｐゴシック" panose="020B0600070205080204" pitchFamily="34" charset="-128"/>
                </a:rPr>
                <a:t>  }</a:t>
              </a:r>
              <a:r>
                <a:rPr lang="en-US" altLang="en-US" sz="1800">
                  <a:latin typeface="Courier New" panose="02070309020205020404" pitchFamily="49" charset="0"/>
                  <a:ea typeface="ＭＳ Ｐゴシック" panose="020B0600070205080204" pitchFamily="34" charset="-128"/>
                </a:rPr>
                <a:t> </a:t>
              </a:r>
              <a:r>
                <a:rPr lang="en-US" altLang="en-US" sz="1800">
                  <a:solidFill>
                    <a:schemeClr val="accent2"/>
                  </a:solidFill>
                  <a:latin typeface="Courier New" panose="02070309020205020404" pitchFamily="49" charset="0"/>
                  <a:ea typeface="ＭＳ Ｐゴシック" panose="020B0600070205080204" pitchFamily="34" charset="-128"/>
                </a:rPr>
                <a:t>catch</a:t>
              </a:r>
              <a:r>
                <a:rPr lang="en-US" altLang="en-US" sz="1800">
                  <a:latin typeface="Courier New" panose="02070309020205020404" pitchFamily="49" charset="0"/>
                  <a:ea typeface="ＭＳ Ｐゴシック" panose="020B0600070205080204" pitchFamily="34" charset="-128"/>
                </a:rPr>
                <a:t> </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NumberFormatException e</a:t>
              </a:r>
              <a:r>
                <a:rPr lang="en-US" altLang="en-US" sz="180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IE" altLang="en-US" sz="1800">
                  <a:solidFill>
                    <a:srgbClr val="A50021"/>
                  </a:solidFill>
                  <a:latin typeface="Courier New" panose="02070309020205020404" pitchFamily="49" charset="0"/>
                  <a:ea typeface="ＭＳ Ｐゴシック" panose="020B0600070205080204" pitchFamily="34" charset="-128"/>
                </a:rPr>
                <a:t>   </a:t>
              </a:r>
              <a:r>
                <a:rPr lang="en-IE" altLang="en-US" sz="1800">
                  <a:solidFill>
                    <a:srgbClr val="006600"/>
                  </a:solidFill>
                  <a:latin typeface="Courier New" panose="02070309020205020404" pitchFamily="49" charset="0"/>
                  <a:ea typeface="ＭＳ Ｐゴシック" panose="020B0600070205080204" pitchFamily="34" charset="-128"/>
                </a:rPr>
                <a:t>// instead of crashing, we get a nice message</a:t>
              </a:r>
              <a:endParaRPr lang="en-US" altLang="en-US" sz="1800">
                <a:solidFill>
                  <a:srgbClr val="006600"/>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JOptionPane.showMessageDialog(</a:t>
              </a:r>
              <a:r>
                <a:rPr lang="en-US" altLang="en-US" sz="1800">
                  <a:solidFill>
                    <a:schemeClr val="accent2"/>
                  </a:solidFill>
                  <a:latin typeface="Courier New" panose="02070309020205020404" pitchFamily="49" charset="0"/>
                  <a:ea typeface="ＭＳ Ｐゴシック" panose="020B0600070205080204" pitchFamily="34" charset="-128"/>
                </a:rPr>
                <a:t>null</a:t>
              </a:r>
              <a:r>
                <a:rPr lang="en-US" altLang="en-US" sz="1800">
                  <a:latin typeface="Courier New" panose="02070309020205020404" pitchFamily="49" charset="0"/>
                  <a:ea typeface="ＭＳ Ｐゴシック" panose="020B0600070205080204" pitchFamily="34" charset="-128"/>
                </a:rPr>
                <a:t>, </a:t>
              </a:r>
              <a:r>
                <a:rPr lang="en-US" altLang="en-US" sz="1800">
                  <a:solidFill>
                    <a:srgbClr val="66CCFF"/>
                  </a:solidFill>
                  <a:latin typeface="Courier New" panose="02070309020205020404" pitchFamily="49" charset="0"/>
                  <a:ea typeface="ＭＳ Ｐゴシック" panose="020B0600070205080204" pitchFamily="34" charset="-128"/>
                </a:rPr>
                <a:t>"‘ invalid\n"</a:t>
              </a:r>
              <a:r>
                <a:rPr lang="en-US" altLang="en-US" sz="1800">
                  <a:latin typeface="Courier New" panose="02070309020205020404" pitchFamily="49" charset="0"/>
                  <a:ea typeface="ＭＳ Ｐゴシック" panose="020B0600070205080204" pitchFamily="34" charset="-128"/>
                </a:rPr>
                <a:t> </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  </a:t>
              </a:r>
              <a:r>
                <a:rPr lang="en-US" altLang="en-US" sz="1800">
                  <a:solidFill>
                    <a:srgbClr val="66CCFF"/>
                  </a:solidFill>
                  <a:latin typeface="Courier New" panose="02070309020205020404" pitchFamily="49" charset="0"/>
                  <a:ea typeface="ＭＳ Ｐゴシック" panose="020B0600070205080204" pitchFamily="34" charset="-128"/>
                </a:rPr>
                <a:t>"Please enter digits only"</a:t>
              </a:r>
              <a:endParaRPr lang="en-US" altLang="en-US" sz="1800">
                <a:latin typeface="Courier New" panose="02070309020205020404" pitchFamily="49" charset="0"/>
                <a:ea typeface="ＭＳ Ｐゴシック" panose="020B0600070205080204" pitchFamily="34" charset="-128"/>
              </a:endParaRPr>
            </a:p>
            <a:p>
              <a:pPr eaLnBrk="1" hangingPunct="1">
                <a:lnSpc>
                  <a:spcPct val="80000"/>
                </a:lnSpc>
                <a:spcBef>
                  <a:spcPct val="50000"/>
                </a:spcBef>
                <a:buFontTx/>
                <a:buNone/>
              </a:pPr>
              <a:r>
                <a:rPr lang="en-US" altLang="en-US" sz="1800">
                  <a:solidFill>
                    <a:srgbClr val="A50021"/>
                  </a:solidFill>
                  <a:latin typeface="Courier New" panose="02070309020205020404" pitchFamily="49" charset="0"/>
                  <a:ea typeface="ＭＳ Ｐゴシック" panose="020B0600070205080204" pitchFamily="34" charset="-128"/>
                </a:rPr>
                <a:t>   } // end catch</a:t>
              </a:r>
            </a:p>
            <a:p>
              <a:pPr eaLnBrk="1" hangingPunct="1">
                <a:lnSpc>
                  <a:spcPct val="80000"/>
                </a:lnSpc>
                <a:spcBef>
                  <a:spcPct val="50000"/>
                </a:spcBef>
                <a:buFontTx/>
                <a:buNone/>
              </a:pPr>
              <a:r>
                <a:rPr lang="en-GB" altLang="en-US" sz="1800" b="1">
                  <a:solidFill>
                    <a:srgbClr val="A50021"/>
                  </a:solidFill>
                  <a:latin typeface="Courier New" panose="02070309020205020404" pitchFamily="49" charset="0"/>
                  <a:ea typeface="ＭＳ Ｐゴシック" panose="020B0600070205080204" pitchFamily="34" charset="-128"/>
                </a:rPr>
                <a:t>} // end while</a:t>
              </a:r>
              <a:r>
                <a:rPr lang="en-GB" altLang="en-US" sz="1800">
                  <a:solidFill>
                    <a:srgbClr val="A50021"/>
                  </a:solidFill>
                  <a:latin typeface="Courier New" panose="02070309020205020404" pitchFamily="49" charset="0"/>
                  <a:ea typeface="ＭＳ Ｐゴシック" panose="020B0600070205080204" pitchFamily="34" charset="-128"/>
                </a:rPr>
                <a:t>: if not valid, we repeat the try block</a:t>
              </a:r>
            </a:p>
            <a:p>
              <a:pPr eaLnBrk="1" hangingPunct="1">
                <a:lnSpc>
                  <a:spcPct val="80000"/>
                </a:lnSpc>
                <a:spcBef>
                  <a:spcPct val="50000"/>
                </a:spcBef>
                <a:buFontTx/>
                <a:buNone/>
              </a:pPr>
              <a:endParaRPr lang="en-US" altLang="en-US" sz="1800">
                <a:solidFill>
                  <a:srgbClr val="A50021"/>
                </a:solidFill>
                <a:latin typeface="Courier New" panose="02070309020205020404" pitchFamily="49" charset="0"/>
                <a:ea typeface="ＭＳ Ｐゴシック" panose="020B0600070205080204" pitchFamily="34" charset="-128"/>
              </a:endParaRPr>
            </a:p>
          </p:txBody>
        </p:sp>
      </p:grpSp>
      <p:grpSp>
        <p:nvGrpSpPr>
          <p:cNvPr id="60421" name="Group 6"/>
          <p:cNvGrpSpPr>
            <a:grpSpLocks/>
          </p:cNvGrpSpPr>
          <p:nvPr/>
        </p:nvGrpSpPr>
        <p:grpSpPr bwMode="auto">
          <a:xfrm>
            <a:off x="220663" y="2389188"/>
            <a:ext cx="822325" cy="1111250"/>
            <a:chOff x="139" y="1505"/>
            <a:chExt cx="536" cy="875"/>
          </a:xfrm>
        </p:grpSpPr>
        <p:sp>
          <p:nvSpPr>
            <p:cNvPr id="60426" name="AutoShape 7"/>
            <p:cNvSpPr>
              <a:spLocks/>
            </p:cNvSpPr>
            <p:nvPr/>
          </p:nvSpPr>
          <p:spPr bwMode="auto">
            <a:xfrm>
              <a:off x="338" y="1505"/>
              <a:ext cx="337" cy="875"/>
            </a:xfrm>
            <a:prstGeom prst="leftBracket">
              <a:avLst>
                <a:gd name="adj" fmla="val 46880"/>
              </a:avLst>
            </a:prstGeom>
            <a:noFill/>
            <a:ln w="3810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0427" name="Rectangle 8"/>
            <p:cNvSpPr>
              <a:spLocks noChangeArrowheads="1"/>
            </p:cNvSpPr>
            <p:nvPr/>
          </p:nvSpPr>
          <p:spPr bwMode="auto">
            <a:xfrm>
              <a:off x="139" y="1836"/>
              <a:ext cx="407" cy="245"/>
            </a:xfrm>
            <a:prstGeom prst="rect">
              <a:avLst/>
            </a:prstGeom>
            <a:solidFill>
              <a:schemeClr val="bg1"/>
            </a:solidFill>
            <a:ln w="9525">
              <a:solidFill>
                <a:schemeClr val="bg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0428" name="Text Box 9"/>
            <p:cNvSpPr txBox="1">
              <a:spLocks noChangeArrowheads="1"/>
            </p:cNvSpPr>
            <p:nvPr/>
          </p:nvSpPr>
          <p:spPr bwMode="auto">
            <a:xfrm>
              <a:off x="173" y="1791"/>
              <a:ext cx="34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33CC33"/>
                  </a:solidFill>
                  <a:latin typeface="Arial" panose="020B0604020202020204" pitchFamily="34" charset="0"/>
                </a:rPr>
                <a:t>try</a:t>
              </a:r>
            </a:p>
          </p:txBody>
        </p:sp>
      </p:grpSp>
      <p:grpSp>
        <p:nvGrpSpPr>
          <p:cNvPr id="60422" name="Group 10"/>
          <p:cNvGrpSpPr>
            <a:grpSpLocks/>
          </p:cNvGrpSpPr>
          <p:nvPr/>
        </p:nvGrpSpPr>
        <p:grpSpPr bwMode="auto">
          <a:xfrm>
            <a:off x="39688" y="3979863"/>
            <a:ext cx="1076325" cy="962025"/>
            <a:chOff x="25" y="2507"/>
            <a:chExt cx="646" cy="1021"/>
          </a:xfrm>
        </p:grpSpPr>
        <p:sp>
          <p:nvSpPr>
            <p:cNvPr id="60423" name="AutoShape 11"/>
            <p:cNvSpPr>
              <a:spLocks/>
            </p:cNvSpPr>
            <p:nvPr/>
          </p:nvSpPr>
          <p:spPr bwMode="auto">
            <a:xfrm>
              <a:off x="334" y="2507"/>
              <a:ext cx="337" cy="1021"/>
            </a:xfrm>
            <a:prstGeom prst="leftBracket">
              <a:avLst>
                <a:gd name="adj" fmla="val 54702"/>
              </a:avLst>
            </a:prstGeom>
            <a:noFill/>
            <a:ln w="3810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0424" name="Rectangle 12"/>
            <p:cNvSpPr>
              <a:spLocks noChangeArrowheads="1"/>
            </p:cNvSpPr>
            <p:nvPr/>
          </p:nvSpPr>
          <p:spPr bwMode="auto">
            <a:xfrm>
              <a:off x="135" y="2838"/>
              <a:ext cx="407" cy="245"/>
            </a:xfrm>
            <a:prstGeom prst="rect">
              <a:avLst/>
            </a:prstGeom>
            <a:solidFill>
              <a:schemeClr val="bg1"/>
            </a:solidFill>
            <a:ln w="9525">
              <a:solidFill>
                <a:schemeClr val="bg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0425" name="Text Box 13"/>
            <p:cNvSpPr txBox="1">
              <a:spLocks noChangeArrowheads="1"/>
            </p:cNvSpPr>
            <p:nvPr/>
          </p:nvSpPr>
          <p:spPr bwMode="auto">
            <a:xfrm>
              <a:off x="25" y="2793"/>
              <a:ext cx="548"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A50021"/>
                  </a:solidFill>
                  <a:latin typeface="Arial" panose="020B0604020202020204" pitchFamily="34" charset="0"/>
                </a:rPr>
                <a:t>catch</a:t>
              </a:r>
            </a:p>
          </p:txBody>
        </p:sp>
      </p:gr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8C9B2C52-6A82-401D-8933-D97F94BB2775}" type="slidenum">
              <a:rPr lang="en-IE" altLang="en-US" sz="1400"/>
              <a:pPr>
                <a:spcBef>
                  <a:spcPct val="0"/>
                </a:spcBef>
                <a:buFontTx/>
                <a:buNone/>
              </a:pPr>
              <a:t>31</a:t>
            </a:fld>
            <a:endParaRPr lang="en-IE" altLang="en-US" sz="1400"/>
          </a:p>
        </p:txBody>
      </p:sp>
      <p:sp>
        <p:nvSpPr>
          <p:cNvPr id="62467" name="Rectangle 2"/>
          <p:cNvSpPr>
            <a:spLocks noGrp="1" noChangeArrowheads="1"/>
          </p:cNvSpPr>
          <p:nvPr>
            <p:ph type="title"/>
          </p:nvPr>
        </p:nvSpPr>
        <p:spPr/>
        <p:txBody>
          <a:bodyPr/>
          <a:lstStyle/>
          <a:p>
            <a:r>
              <a:rPr lang="en-IE" altLang="en-US" sz="4000" smtClean="0"/>
              <a:t>Catching IOException</a:t>
            </a:r>
            <a:endParaRPr lang="en-US" altLang="en-US" sz="4000" smtClean="0"/>
          </a:p>
        </p:txBody>
      </p:sp>
      <p:sp>
        <p:nvSpPr>
          <p:cNvPr id="62468" name="Rectangle 3"/>
          <p:cNvSpPr>
            <a:spLocks noGrp="1" noChangeArrowheads="1"/>
          </p:cNvSpPr>
          <p:nvPr>
            <p:ph type="body" idx="1"/>
          </p:nvPr>
        </p:nvSpPr>
        <p:spPr/>
        <p:txBody>
          <a:bodyPr/>
          <a:lstStyle/>
          <a:p>
            <a:pPr>
              <a:lnSpc>
                <a:spcPct val="90000"/>
              </a:lnSpc>
              <a:buFontTx/>
              <a:buNone/>
            </a:pPr>
            <a:r>
              <a:rPr lang="en-GB" altLang="en-US" sz="2400" smtClean="0"/>
              <a:t>public static void main (String args[]) {</a:t>
            </a:r>
          </a:p>
          <a:p>
            <a:pPr>
              <a:lnSpc>
                <a:spcPct val="90000"/>
              </a:lnSpc>
              <a:buFontTx/>
              <a:buNone/>
            </a:pPr>
            <a:r>
              <a:rPr lang="en-GB" altLang="en-US" sz="2400" smtClean="0"/>
              <a:t>      ….     </a:t>
            </a:r>
            <a:endParaRPr lang="en-US" altLang="en-US" sz="2400" smtClean="0"/>
          </a:p>
          <a:p>
            <a:pPr>
              <a:lnSpc>
                <a:spcPct val="90000"/>
              </a:lnSpc>
              <a:buFontTx/>
              <a:buNone/>
            </a:pPr>
            <a:r>
              <a:rPr lang="en-US" altLang="en-US" sz="2400" smtClean="0"/>
              <a:t>      try{</a:t>
            </a:r>
          </a:p>
          <a:p>
            <a:pPr>
              <a:lnSpc>
                <a:spcPct val="90000"/>
              </a:lnSpc>
              <a:buFontTx/>
              <a:buNone/>
            </a:pPr>
            <a:r>
              <a:rPr lang="en-US" altLang="en-US" sz="2400" smtClean="0"/>
              <a:t>      	 saveData();</a:t>
            </a:r>
          </a:p>
          <a:p>
            <a:pPr>
              <a:lnSpc>
                <a:spcPct val="90000"/>
              </a:lnSpc>
              <a:buFontTx/>
              <a:buNone/>
            </a:pPr>
            <a:r>
              <a:rPr lang="en-US" altLang="en-US" sz="2400" smtClean="0"/>
              <a:t>      	 showMessage("Data saved successfully");</a:t>
            </a:r>
          </a:p>
          <a:p>
            <a:pPr>
              <a:lnSpc>
                <a:spcPct val="90000"/>
              </a:lnSpc>
              <a:buFontTx/>
              <a:buNone/>
            </a:pPr>
            <a:r>
              <a:rPr lang="en-US" altLang="en-US" sz="2400" smtClean="0"/>
              <a:t>      } // try</a:t>
            </a:r>
          </a:p>
          <a:p>
            <a:pPr>
              <a:lnSpc>
                <a:spcPct val="90000"/>
              </a:lnSpc>
              <a:buFontTx/>
              <a:buNone/>
            </a:pPr>
            <a:r>
              <a:rPr lang="en-US" altLang="en-US" sz="2400" smtClean="0"/>
              <a:t>      catch (IOException f){</a:t>
            </a:r>
          </a:p>
          <a:p>
            <a:pPr>
              <a:lnSpc>
                <a:spcPct val="90000"/>
              </a:lnSpc>
              <a:buFontTx/>
              <a:buNone/>
            </a:pPr>
            <a:r>
              <a:rPr lang="en-US" altLang="en-US" sz="2400" smtClean="0"/>
              <a:t>      	 showMessage("Not able to save the file:\n“);</a:t>
            </a:r>
          </a:p>
          <a:p>
            <a:pPr>
              <a:lnSpc>
                <a:spcPct val="90000"/>
              </a:lnSpc>
              <a:buFontTx/>
              <a:buNone/>
            </a:pPr>
            <a:r>
              <a:rPr lang="en-US" altLang="en-US" sz="2400" smtClean="0"/>
              <a:t>	        f.printStackTrace(); </a:t>
            </a:r>
            <a:r>
              <a:rPr lang="en-US" altLang="en-US" sz="2400" smtClean="0">
                <a:solidFill>
                  <a:srgbClr val="006600"/>
                </a:solidFill>
              </a:rPr>
              <a:t>// temp, for debugging</a:t>
            </a:r>
          </a:p>
          <a:p>
            <a:pPr>
              <a:lnSpc>
                <a:spcPct val="90000"/>
              </a:lnSpc>
              <a:buFontTx/>
              <a:buNone/>
            </a:pPr>
            <a:r>
              <a:rPr lang="en-US" altLang="en-US" sz="2400" smtClean="0"/>
              <a:t>       }// catch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EF23FA66-9787-4F7C-8FB5-6C024EB6EF4A}" type="slidenum">
              <a:rPr lang="en-IE" altLang="en-US" sz="1400"/>
              <a:pPr>
                <a:spcBef>
                  <a:spcPct val="0"/>
                </a:spcBef>
                <a:buFontTx/>
                <a:buNone/>
              </a:pPr>
              <a:t>32</a:t>
            </a:fld>
            <a:endParaRPr lang="en-IE" altLang="en-US" sz="1400"/>
          </a:p>
        </p:txBody>
      </p:sp>
      <p:sp>
        <p:nvSpPr>
          <p:cNvPr id="64515" name="Rectangle 2"/>
          <p:cNvSpPr>
            <a:spLocks noGrp="1" noChangeArrowheads="1"/>
          </p:cNvSpPr>
          <p:nvPr>
            <p:ph type="title"/>
          </p:nvPr>
        </p:nvSpPr>
        <p:spPr/>
        <p:txBody>
          <a:bodyPr/>
          <a:lstStyle/>
          <a:p>
            <a:r>
              <a:rPr lang="en-IE" altLang="en-US" sz="4000" smtClean="0"/>
              <a:t>Exercise</a:t>
            </a:r>
            <a:endParaRPr lang="en-US" altLang="en-US" sz="4000" smtClean="0"/>
          </a:p>
        </p:txBody>
      </p:sp>
      <p:sp>
        <p:nvSpPr>
          <p:cNvPr id="64516" name="Rectangle 3"/>
          <p:cNvSpPr>
            <a:spLocks noGrp="1" noChangeArrowheads="1"/>
          </p:cNvSpPr>
          <p:nvPr>
            <p:ph type="body" idx="1"/>
          </p:nvPr>
        </p:nvSpPr>
        <p:spPr/>
        <p:txBody>
          <a:bodyPr/>
          <a:lstStyle/>
          <a:p>
            <a:r>
              <a:rPr lang="en-IE" altLang="en-US" smtClean="0"/>
              <a:t>Examine the java docs for the class NumberFormatException:</a:t>
            </a:r>
          </a:p>
          <a:p>
            <a:pPr lvl="1">
              <a:buFontTx/>
              <a:buNone/>
            </a:pPr>
            <a:r>
              <a:rPr lang="en-IE" altLang="en-US" smtClean="0"/>
              <a:t>Does it have any subclasses?</a:t>
            </a:r>
          </a:p>
          <a:p>
            <a:pPr lvl="1">
              <a:buFontTx/>
              <a:buNone/>
            </a:pPr>
            <a:r>
              <a:rPr lang="en-IE" altLang="en-US" smtClean="0"/>
              <a:t>What is its immediate superclass?</a:t>
            </a:r>
          </a:p>
          <a:p>
            <a:r>
              <a:rPr lang="en-IE" altLang="en-US" smtClean="0"/>
              <a:t>Would it be equally useful to catch the superclass in AgeInput2?</a:t>
            </a:r>
            <a:endParaRPr lang="en-US" alt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8CA9F666-7AD1-4747-9F60-AAD56E1A10F7}" type="slidenum">
              <a:rPr lang="en-IE" altLang="en-US" sz="1400"/>
              <a:pPr>
                <a:spcBef>
                  <a:spcPct val="0"/>
                </a:spcBef>
                <a:buFontTx/>
                <a:buNone/>
              </a:pPr>
              <a:t>33</a:t>
            </a:fld>
            <a:endParaRPr lang="en-IE" altLang="en-US" sz="1400"/>
          </a:p>
        </p:txBody>
      </p:sp>
      <p:sp>
        <p:nvSpPr>
          <p:cNvPr id="65539" name="Rectangle 2"/>
          <p:cNvSpPr>
            <a:spLocks noGrp="1" noChangeArrowheads="1"/>
          </p:cNvSpPr>
          <p:nvPr>
            <p:ph type="title"/>
          </p:nvPr>
        </p:nvSpPr>
        <p:spPr/>
        <p:txBody>
          <a:bodyPr/>
          <a:lstStyle/>
          <a:p>
            <a:r>
              <a:rPr lang="en-US" altLang="en-US" sz="3600" smtClean="0"/>
              <a:t>Getting Information about what caused the Exception</a:t>
            </a:r>
          </a:p>
        </p:txBody>
      </p:sp>
      <p:sp>
        <p:nvSpPr>
          <p:cNvPr id="65540" name="Rectangle 3"/>
          <p:cNvSpPr>
            <a:spLocks noGrp="1" noChangeArrowheads="1"/>
          </p:cNvSpPr>
          <p:nvPr>
            <p:ph type="body" idx="1"/>
          </p:nvPr>
        </p:nvSpPr>
        <p:spPr>
          <a:xfrm>
            <a:off x="684213" y="1268413"/>
            <a:ext cx="7991475" cy="4968875"/>
          </a:xfrm>
        </p:spPr>
        <p:txBody>
          <a:bodyPr/>
          <a:lstStyle/>
          <a:p>
            <a:endParaRPr lang="en-US" altLang="en-US" smtClean="0"/>
          </a:p>
          <a:p>
            <a:r>
              <a:rPr lang="en-US" altLang="en-US" smtClean="0"/>
              <a:t>There are two methods we can call to get information about the thrown exception: getMessage() and printStackTrace()</a:t>
            </a:r>
          </a:p>
          <a:p>
            <a:pPr lvl="1"/>
            <a:r>
              <a:rPr lang="en-US" altLang="en-US" smtClean="0"/>
              <a:t>getMessage() gives us the message that was generated when the exception object was created</a:t>
            </a:r>
          </a:p>
          <a:p>
            <a:pPr lvl="1"/>
            <a:r>
              <a:rPr lang="en-GB" altLang="en-US" smtClean="0"/>
              <a:t>if we define our own exception classes (unit 10) we can specify the wording of this message</a:t>
            </a:r>
          </a:p>
          <a:p>
            <a:pPr lvl="1"/>
            <a:r>
              <a:rPr lang="en-GB" altLang="en-US" smtClean="0"/>
              <a:t>we can display it in a dialog or on the console</a:t>
            </a:r>
            <a:endParaRPr lang="en-US" altLang="en-US" smtClean="0"/>
          </a:p>
        </p:txBody>
      </p:sp>
    </p:spTree>
    <p:custDataLst>
      <p:tags r:id="rId1"/>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9B7087DF-3B1E-4706-87C8-97D3077EB8B5}" type="slidenum">
              <a:rPr lang="en-IE" altLang="en-US" sz="1400"/>
              <a:pPr>
                <a:spcBef>
                  <a:spcPct val="0"/>
                </a:spcBef>
                <a:buFontTx/>
                <a:buNone/>
              </a:pPr>
              <a:t>34</a:t>
            </a:fld>
            <a:endParaRPr lang="en-IE" altLang="en-US" sz="1400"/>
          </a:p>
        </p:txBody>
      </p:sp>
      <p:sp>
        <p:nvSpPr>
          <p:cNvPr id="67587" name="Rectangle 2"/>
          <p:cNvSpPr>
            <a:spLocks noGrp="1" noChangeArrowheads="1"/>
          </p:cNvSpPr>
          <p:nvPr>
            <p:ph type="title"/>
          </p:nvPr>
        </p:nvSpPr>
        <p:spPr/>
        <p:txBody>
          <a:bodyPr/>
          <a:lstStyle/>
          <a:p>
            <a:r>
              <a:rPr lang="en-GB" altLang="en-US" sz="4000" smtClean="0"/>
              <a:t>printStackTrace()</a:t>
            </a:r>
            <a:endParaRPr lang="en-US" altLang="en-US" sz="4000" smtClean="0"/>
          </a:p>
        </p:txBody>
      </p:sp>
      <p:sp>
        <p:nvSpPr>
          <p:cNvPr id="67588" name="Rectangle 3"/>
          <p:cNvSpPr>
            <a:spLocks noGrp="1" noChangeArrowheads="1"/>
          </p:cNvSpPr>
          <p:nvPr>
            <p:ph type="body" idx="1"/>
          </p:nvPr>
        </p:nvSpPr>
        <p:spPr/>
        <p:txBody>
          <a:bodyPr/>
          <a:lstStyle/>
          <a:p>
            <a:pPr>
              <a:lnSpc>
                <a:spcPct val="90000"/>
              </a:lnSpc>
            </a:pPr>
            <a:r>
              <a:rPr lang="en-GB" altLang="en-US" smtClean="0"/>
              <a:t>gives you the standard error printout on the console</a:t>
            </a:r>
          </a:p>
          <a:p>
            <a:pPr>
              <a:lnSpc>
                <a:spcPct val="90000"/>
              </a:lnSpc>
            </a:pPr>
            <a:r>
              <a:rPr lang="en-GB" altLang="en-US" smtClean="0"/>
              <a:t>It helps when you are testing a program, as you get a lot of information as to what might have caused the problem (look at the top line first)</a:t>
            </a:r>
          </a:p>
          <a:p>
            <a:pPr>
              <a:lnSpc>
                <a:spcPct val="90000"/>
              </a:lnSpc>
            </a:pPr>
            <a:r>
              <a:rPr lang="en-GB" altLang="en-US" smtClean="0"/>
              <a:t>You should remove printStackTrace() once the program has been fully tested.</a:t>
            </a:r>
            <a:endParaRPr lang="en-US"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33A89AEC-F4A8-4907-90FF-810DA5D6F309}" type="slidenum">
              <a:rPr lang="en-IE" altLang="en-US" sz="1400"/>
              <a:pPr>
                <a:spcBef>
                  <a:spcPct val="0"/>
                </a:spcBef>
                <a:buFontTx/>
                <a:buNone/>
              </a:pPr>
              <a:t>35</a:t>
            </a:fld>
            <a:endParaRPr lang="en-IE" altLang="en-US" sz="1400"/>
          </a:p>
        </p:txBody>
      </p:sp>
      <p:sp>
        <p:nvSpPr>
          <p:cNvPr id="69635" name="Rectangle 2"/>
          <p:cNvSpPr>
            <a:spLocks noGrp="1" noChangeArrowheads="1"/>
          </p:cNvSpPr>
          <p:nvPr>
            <p:ph type="title"/>
          </p:nvPr>
        </p:nvSpPr>
        <p:spPr/>
        <p:txBody>
          <a:bodyPr/>
          <a:lstStyle/>
          <a:p>
            <a:r>
              <a:rPr lang="en-GB" altLang="en-US" sz="4000" smtClean="0"/>
              <a:t>Is the catch always executed?</a:t>
            </a:r>
            <a:endParaRPr lang="en-US" altLang="en-US" sz="4000" smtClean="0"/>
          </a:p>
        </p:txBody>
      </p:sp>
      <p:sp>
        <p:nvSpPr>
          <p:cNvPr id="69636" name="Rectangle 3"/>
          <p:cNvSpPr>
            <a:spLocks noGrp="1" noChangeArrowheads="1"/>
          </p:cNvSpPr>
          <p:nvPr>
            <p:ph type="body" idx="1"/>
          </p:nvPr>
        </p:nvSpPr>
        <p:spPr/>
        <p:txBody>
          <a:bodyPr/>
          <a:lstStyle/>
          <a:p>
            <a:r>
              <a:rPr lang="en-GB" altLang="en-US" sz="2800" smtClean="0"/>
              <a:t>If nothing goes wrong while executing the try{} block, all the catch blocks are ignored</a:t>
            </a:r>
          </a:p>
          <a:p>
            <a:endParaRPr lang="en-GB" altLang="en-US" sz="2800" smtClean="0"/>
          </a:p>
          <a:p>
            <a:r>
              <a:rPr lang="en-GB" altLang="en-US" sz="2800" smtClean="0"/>
              <a:t>If something does go wrong, the try{} block is abandoned, and control transfers to the first matching catch block</a:t>
            </a:r>
          </a:p>
          <a:p>
            <a:r>
              <a:rPr lang="en-GB" altLang="en-US" sz="2800" smtClean="0"/>
              <a:t>If there is no matching catch block, the exception is ‘propagated’ back up the method stack</a:t>
            </a:r>
            <a:endParaRPr lang="en-US" altLang="en-US" sz="28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D45C9924-DF5E-4F80-84C4-1CCB3CFCA6C2}" type="slidenum">
              <a:rPr lang="en-IE" altLang="en-US" sz="1400"/>
              <a:pPr>
                <a:spcBef>
                  <a:spcPct val="0"/>
                </a:spcBef>
                <a:buFontTx/>
                <a:buNone/>
              </a:pPr>
              <a:t>36</a:t>
            </a:fld>
            <a:endParaRPr lang="en-IE" altLang="en-US" sz="1400"/>
          </a:p>
        </p:txBody>
      </p:sp>
      <p:sp>
        <p:nvSpPr>
          <p:cNvPr id="71683" name="Rectangle 2"/>
          <p:cNvSpPr>
            <a:spLocks noGrp="1" noChangeArrowheads="1"/>
          </p:cNvSpPr>
          <p:nvPr>
            <p:ph type="title"/>
          </p:nvPr>
        </p:nvSpPr>
        <p:spPr/>
        <p:txBody>
          <a:bodyPr/>
          <a:lstStyle/>
          <a:p>
            <a:r>
              <a:rPr lang="en-US" altLang="en-US" sz="4000" smtClean="0">
                <a:solidFill>
                  <a:srgbClr val="003399"/>
                </a:solidFill>
              </a:rPr>
              <a:t>try-catch</a:t>
            </a:r>
            <a:r>
              <a:rPr lang="en-US" altLang="en-US" sz="4000" smtClean="0"/>
              <a:t> Control Flow</a:t>
            </a:r>
          </a:p>
        </p:txBody>
      </p:sp>
      <p:pic>
        <p:nvPicPr>
          <p:cNvPr id="71684" name="Picture 3" descr="wu18847_0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3" y="1249363"/>
            <a:ext cx="7637462"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42C5D496-AC63-4598-8287-D5DC441F17B2}" type="slidenum">
              <a:rPr lang="en-IE" altLang="en-US" sz="1400"/>
              <a:pPr>
                <a:spcBef>
                  <a:spcPct val="0"/>
                </a:spcBef>
                <a:buFontTx/>
                <a:buNone/>
              </a:pPr>
              <a:t>37</a:t>
            </a:fld>
            <a:endParaRPr lang="en-IE" altLang="en-US" sz="1400"/>
          </a:p>
        </p:txBody>
      </p:sp>
      <p:sp>
        <p:nvSpPr>
          <p:cNvPr id="73731" name="Rectangle 2"/>
          <p:cNvSpPr>
            <a:spLocks noGrp="1" noChangeArrowheads="1"/>
          </p:cNvSpPr>
          <p:nvPr>
            <p:ph type="title"/>
          </p:nvPr>
        </p:nvSpPr>
        <p:spPr/>
        <p:txBody>
          <a:bodyPr/>
          <a:lstStyle/>
          <a:p>
            <a:r>
              <a:rPr lang="en-GB" altLang="en-US" sz="4000" smtClean="0"/>
              <a:t>One try { }, many catch { }</a:t>
            </a:r>
            <a:endParaRPr lang="en-US" altLang="en-US" sz="4000" smtClean="0"/>
          </a:p>
        </p:txBody>
      </p:sp>
      <p:sp>
        <p:nvSpPr>
          <p:cNvPr id="73732" name="Rectangle 3"/>
          <p:cNvSpPr>
            <a:spLocks noGrp="1" noChangeArrowheads="1"/>
          </p:cNvSpPr>
          <p:nvPr>
            <p:ph type="body" idx="1"/>
          </p:nvPr>
        </p:nvSpPr>
        <p:spPr/>
        <p:txBody>
          <a:bodyPr/>
          <a:lstStyle/>
          <a:p>
            <a:r>
              <a:rPr lang="en-GB" altLang="en-US" sz="2800" smtClean="0"/>
              <a:t>Exception-generating code is placed in one try block</a:t>
            </a:r>
          </a:p>
          <a:p>
            <a:r>
              <a:rPr lang="en-GB" altLang="en-US" sz="2800" smtClean="0"/>
              <a:t>The try block can be followed by several catch blocks</a:t>
            </a:r>
          </a:p>
          <a:p>
            <a:r>
              <a:rPr lang="en-GB" altLang="en-US" sz="2800" smtClean="0"/>
              <a:t>The first catch block which matches is executed</a:t>
            </a:r>
          </a:p>
          <a:p>
            <a:r>
              <a:rPr lang="en-GB" altLang="en-US" sz="2800" smtClean="0"/>
              <a:t>If an exception is thrown, and there is no matching catch block anywhere in the method chain, the program crashes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BE0726E7-9E5D-4724-929A-06AABDC7D2DC}" type="slidenum">
              <a:rPr lang="en-IE" altLang="en-US" sz="1400"/>
              <a:pPr>
                <a:spcBef>
                  <a:spcPct val="0"/>
                </a:spcBef>
                <a:buFontTx/>
                <a:buNone/>
              </a:pPr>
              <a:t>38</a:t>
            </a:fld>
            <a:endParaRPr lang="en-IE" altLang="en-US" sz="1400"/>
          </a:p>
        </p:txBody>
      </p:sp>
      <p:sp>
        <p:nvSpPr>
          <p:cNvPr id="75779" name="Rectangle 2"/>
          <p:cNvSpPr>
            <a:spLocks noGrp="1" noChangeArrowheads="1"/>
          </p:cNvSpPr>
          <p:nvPr>
            <p:ph type="title"/>
          </p:nvPr>
        </p:nvSpPr>
        <p:spPr/>
        <p:txBody>
          <a:bodyPr/>
          <a:lstStyle/>
          <a:p>
            <a:r>
              <a:rPr lang="en-IE" altLang="en-US" sz="4000" smtClean="0"/>
              <a:t>Granny pushes the panic button</a:t>
            </a:r>
            <a:endParaRPr lang="en-US" altLang="en-US" sz="4000" smtClean="0"/>
          </a:p>
        </p:txBody>
      </p:sp>
      <p:sp>
        <p:nvSpPr>
          <p:cNvPr id="75780" name="Rectangle 3"/>
          <p:cNvSpPr>
            <a:spLocks noGrp="1" noChangeArrowheads="1"/>
          </p:cNvSpPr>
          <p:nvPr>
            <p:ph type="body" idx="1"/>
          </p:nvPr>
        </p:nvSpPr>
        <p:spPr/>
        <p:txBody>
          <a:bodyPr/>
          <a:lstStyle/>
          <a:p>
            <a:pPr lvl="1">
              <a:lnSpc>
                <a:spcPct val="90000"/>
              </a:lnSpc>
              <a:buFontTx/>
              <a:buNone/>
            </a:pPr>
            <a:r>
              <a:rPr lang="en-IE" altLang="en-US" smtClean="0">
                <a:solidFill>
                  <a:srgbClr val="006600"/>
                </a:solidFill>
              </a:rPr>
              <a:t>// First catch block         UserWrittenException</a:t>
            </a:r>
          </a:p>
          <a:p>
            <a:pPr>
              <a:lnSpc>
                <a:spcPct val="90000"/>
              </a:lnSpc>
            </a:pPr>
            <a:r>
              <a:rPr lang="en-IE" altLang="en-US" smtClean="0"/>
              <a:t>Daughter’s phone rings …</a:t>
            </a:r>
          </a:p>
          <a:p>
            <a:pPr>
              <a:lnSpc>
                <a:spcPct val="90000"/>
              </a:lnSpc>
            </a:pPr>
            <a:endParaRPr lang="en-IE" altLang="en-US" smtClean="0"/>
          </a:p>
          <a:p>
            <a:pPr lvl="1">
              <a:lnSpc>
                <a:spcPct val="90000"/>
              </a:lnSpc>
              <a:buFontTx/>
              <a:buNone/>
            </a:pPr>
            <a:r>
              <a:rPr lang="en-IE" altLang="en-US" smtClean="0">
                <a:solidFill>
                  <a:srgbClr val="006600"/>
                </a:solidFill>
              </a:rPr>
              <a:t>// Second catch block    NumberFormatException</a:t>
            </a:r>
          </a:p>
          <a:p>
            <a:pPr>
              <a:lnSpc>
                <a:spcPct val="90000"/>
              </a:lnSpc>
            </a:pPr>
            <a:r>
              <a:rPr lang="en-IE" altLang="en-US" smtClean="0"/>
              <a:t>Neighbour’s phone rings …</a:t>
            </a:r>
          </a:p>
          <a:p>
            <a:pPr>
              <a:lnSpc>
                <a:spcPct val="90000"/>
              </a:lnSpc>
            </a:pPr>
            <a:endParaRPr lang="en-IE" altLang="en-US" smtClean="0"/>
          </a:p>
          <a:p>
            <a:pPr lvl="1">
              <a:lnSpc>
                <a:spcPct val="90000"/>
              </a:lnSpc>
              <a:buFontTx/>
              <a:buNone/>
            </a:pPr>
            <a:r>
              <a:rPr lang="en-IE" altLang="en-US" smtClean="0">
                <a:solidFill>
                  <a:srgbClr val="006600"/>
                </a:solidFill>
              </a:rPr>
              <a:t>// Third catch block</a:t>
            </a:r>
            <a:r>
              <a:rPr lang="en-IE" altLang="en-US" smtClean="0"/>
              <a:t>       </a:t>
            </a:r>
            <a:r>
              <a:rPr lang="en-IE" altLang="en-US" smtClean="0">
                <a:solidFill>
                  <a:srgbClr val="006600"/>
                </a:solidFill>
              </a:rPr>
              <a:t>Exception</a:t>
            </a:r>
          </a:p>
          <a:p>
            <a:pPr>
              <a:lnSpc>
                <a:spcPct val="90000"/>
              </a:lnSpc>
            </a:pPr>
            <a:r>
              <a:rPr lang="en-IE" altLang="en-US" smtClean="0"/>
              <a:t>Garda</a:t>
            </a:r>
            <a:r>
              <a:rPr lang="en-US" altLang="en-US" smtClean="0">
                <a:cs typeface="Times New Roman" panose="02020603050405020304" pitchFamily="18" charset="0"/>
              </a:rPr>
              <a:t>í</a:t>
            </a:r>
            <a:r>
              <a:rPr lang="en-IE" altLang="en-US" smtClean="0"/>
              <a:t> called out</a:t>
            </a:r>
            <a:endParaRPr lang="en-US"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6661990E-B4B8-4F1B-AD9D-C2D98E906A25}" type="slidenum">
              <a:rPr lang="en-IE" altLang="en-US" sz="1400"/>
              <a:pPr>
                <a:spcBef>
                  <a:spcPct val="0"/>
                </a:spcBef>
                <a:buFontTx/>
                <a:buNone/>
              </a:pPr>
              <a:t>39</a:t>
            </a:fld>
            <a:endParaRPr lang="en-IE" altLang="en-US" sz="1400"/>
          </a:p>
        </p:txBody>
      </p:sp>
      <p:sp>
        <p:nvSpPr>
          <p:cNvPr id="77827" name="Rectangle 2"/>
          <p:cNvSpPr>
            <a:spLocks noGrp="1" noChangeArrowheads="1"/>
          </p:cNvSpPr>
          <p:nvPr>
            <p:ph type="title"/>
          </p:nvPr>
        </p:nvSpPr>
        <p:spPr/>
        <p:txBody>
          <a:bodyPr/>
          <a:lstStyle/>
          <a:p>
            <a:r>
              <a:rPr lang="en-GB" altLang="en-US" sz="4000" smtClean="0"/>
              <a:t>The order is important</a:t>
            </a:r>
            <a:endParaRPr lang="en-US" altLang="en-US" sz="4000" smtClean="0"/>
          </a:p>
        </p:txBody>
      </p:sp>
      <p:sp>
        <p:nvSpPr>
          <p:cNvPr id="77828" name="Rectangle 3"/>
          <p:cNvSpPr>
            <a:spLocks noGrp="1" noChangeArrowheads="1"/>
          </p:cNvSpPr>
          <p:nvPr>
            <p:ph type="body" idx="1"/>
          </p:nvPr>
        </p:nvSpPr>
        <p:spPr/>
        <p:txBody>
          <a:bodyPr/>
          <a:lstStyle/>
          <a:p>
            <a:r>
              <a:rPr lang="en-GB" altLang="en-US" smtClean="0"/>
              <a:t>If </a:t>
            </a:r>
          </a:p>
          <a:p>
            <a:pPr>
              <a:buFontTx/>
              <a:buNone/>
            </a:pPr>
            <a:r>
              <a:rPr lang="en-GB" altLang="en-US" sz="2400" smtClean="0">
                <a:latin typeface="Courier New" panose="02070309020205020404" pitchFamily="49" charset="0"/>
              </a:rPr>
              <a:t>    </a:t>
            </a:r>
            <a:r>
              <a:rPr lang="en-GB" altLang="en-US" sz="2400" smtClean="0">
                <a:solidFill>
                  <a:srgbClr val="0033CC"/>
                </a:solidFill>
                <a:latin typeface="Courier New" panose="02070309020205020404" pitchFamily="49" charset="0"/>
              </a:rPr>
              <a:t>catch</a:t>
            </a:r>
            <a:r>
              <a:rPr lang="en-GB" altLang="en-US" sz="2400" smtClean="0">
                <a:latin typeface="Courier New" panose="02070309020205020404" pitchFamily="49" charset="0"/>
              </a:rPr>
              <a:t> (Exception g) { </a:t>
            </a:r>
          </a:p>
          <a:p>
            <a:pPr>
              <a:buFontTx/>
              <a:buNone/>
            </a:pPr>
            <a:r>
              <a:rPr lang="en-GB" altLang="en-US" sz="2400" smtClean="0">
                <a:latin typeface="Courier New" panose="02070309020205020404" pitchFamily="49" charset="0"/>
              </a:rPr>
              <a:t>           callOutGarda();</a:t>
            </a:r>
          </a:p>
          <a:p>
            <a:pPr>
              <a:buFontTx/>
              <a:buNone/>
            </a:pPr>
            <a:r>
              <a:rPr lang="en-GB" altLang="en-US" sz="2400" smtClean="0">
                <a:latin typeface="Courier New" panose="02070309020205020404" pitchFamily="49" charset="0"/>
              </a:rPr>
              <a:t>    }</a:t>
            </a:r>
          </a:p>
          <a:p>
            <a:pPr>
              <a:buFontTx/>
              <a:buNone/>
            </a:pPr>
            <a:r>
              <a:rPr lang="en-GB" altLang="en-US" smtClean="0"/>
              <a:t>   is the first catch block, this will be executed and neither daughter nor neighbour will be called.  </a:t>
            </a:r>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2C6ABDC5-37ED-48C5-A595-691F905B8F57}" type="slidenum">
              <a:rPr lang="en-IE" altLang="en-US" sz="1400"/>
              <a:pPr>
                <a:spcBef>
                  <a:spcPct val="0"/>
                </a:spcBef>
                <a:buFontTx/>
                <a:buNone/>
              </a:pPr>
              <a:t>4</a:t>
            </a:fld>
            <a:endParaRPr lang="en-IE" altLang="en-US" sz="1400"/>
          </a:p>
        </p:txBody>
      </p:sp>
      <p:sp>
        <p:nvSpPr>
          <p:cNvPr id="10243" name="Rectangle 2"/>
          <p:cNvSpPr>
            <a:spLocks noGrp="1" noChangeArrowheads="1"/>
          </p:cNvSpPr>
          <p:nvPr>
            <p:ph type="title"/>
          </p:nvPr>
        </p:nvSpPr>
        <p:spPr>
          <a:xfrm>
            <a:off x="685800" y="457200"/>
            <a:ext cx="7772400" cy="274638"/>
          </a:xfrm>
        </p:spPr>
        <p:txBody>
          <a:bodyPr/>
          <a:lstStyle/>
          <a:p>
            <a:pPr algn="ctr"/>
            <a:r>
              <a:rPr lang="en-GB" altLang="en-US" sz="4000" smtClean="0"/>
              <a:t>Java Exception Objects</a:t>
            </a:r>
          </a:p>
        </p:txBody>
      </p:sp>
      <p:sp>
        <p:nvSpPr>
          <p:cNvPr id="10244" name="Rectangle 3"/>
          <p:cNvSpPr>
            <a:spLocks noGrp="1" noChangeArrowheads="1"/>
          </p:cNvSpPr>
          <p:nvPr>
            <p:ph type="body" idx="1"/>
          </p:nvPr>
        </p:nvSpPr>
        <p:spPr>
          <a:xfrm>
            <a:off x="1173163" y="1219200"/>
            <a:ext cx="7575550" cy="2857500"/>
          </a:xfrm>
        </p:spPr>
        <p:txBody>
          <a:bodyPr/>
          <a:lstStyle/>
          <a:p>
            <a:endParaRPr lang="en-GB" altLang="en-US" sz="2800" smtClean="0"/>
          </a:p>
          <a:p>
            <a:r>
              <a:rPr lang="en-GB" altLang="en-US" sz="2800" smtClean="0"/>
              <a:t>An Exception is an object that contains information about the error that has occurred. If something goes wrong within a method, the method “</a:t>
            </a:r>
            <a:r>
              <a:rPr lang="en-GB" altLang="en-US" sz="2800" b="1" smtClean="0">
                <a:latin typeface="Courier New" panose="02070309020205020404" pitchFamily="49" charset="0"/>
              </a:rPr>
              <a:t>throws</a:t>
            </a:r>
            <a:r>
              <a:rPr lang="en-GB" altLang="en-US" sz="2800" smtClean="0"/>
              <a:t>” an exception object. The client can “</a:t>
            </a:r>
            <a:r>
              <a:rPr lang="en-GB" altLang="en-US" sz="2800" b="1" smtClean="0">
                <a:latin typeface="Courier New" panose="02070309020205020404" pitchFamily="49" charset="0"/>
              </a:rPr>
              <a:t>catch</a:t>
            </a:r>
            <a:r>
              <a:rPr lang="en-GB" altLang="en-US" sz="2800" smtClean="0"/>
              <a:t>” this object or “</a:t>
            </a:r>
            <a:r>
              <a:rPr lang="en-GB" altLang="en-US" sz="2800" b="1" smtClean="0">
                <a:latin typeface="Courier New" panose="02070309020205020404" pitchFamily="49" charset="0"/>
              </a:rPr>
              <a:t>throw</a:t>
            </a:r>
            <a:r>
              <a:rPr lang="en-GB" altLang="en-US" sz="2800" smtClean="0"/>
              <a:t>” it without handling it.</a:t>
            </a:r>
          </a:p>
          <a:p>
            <a:endParaRPr lang="en-GB" altLang="en-US" sz="2800" smtClean="0"/>
          </a:p>
          <a:p>
            <a:endParaRPr lang="en-GB" altLang="en-US" sz="1900" smtClean="0"/>
          </a:p>
          <a:p>
            <a:endParaRPr lang="en-GB" altLang="en-US" sz="100" smtClean="0"/>
          </a:p>
        </p:txBody>
      </p:sp>
      <p:sp>
        <p:nvSpPr>
          <p:cNvPr id="10245" name="Rectangle 4"/>
          <p:cNvSpPr>
            <a:spLocks noChangeArrowheads="1"/>
          </p:cNvSpPr>
          <p:nvPr/>
        </p:nvSpPr>
        <p:spPr bwMode="auto">
          <a:xfrm>
            <a:off x="755650" y="1484313"/>
            <a:ext cx="7916863" cy="3106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E21058DD-401E-44FF-82FF-AF24D6118AE8}" type="slidenum">
              <a:rPr lang="en-IE" altLang="en-US" sz="1400"/>
              <a:pPr>
                <a:spcBef>
                  <a:spcPct val="0"/>
                </a:spcBef>
                <a:buFontTx/>
                <a:buNone/>
              </a:pPr>
              <a:t>40</a:t>
            </a:fld>
            <a:endParaRPr lang="en-IE" altLang="en-US" sz="1400"/>
          </a:p>
        </p:txBody>
      </p:sp>
      <p:sp>
        <p:nvSpPr>
          <p:cNvPr id="79875" name="Rectangle 2"/>
          <p:cNvSpPr>
            <a:spLocks noGrp="1" noChangeArrowheads="1"/>
          </p:cNvSpPr>
          <p:nvPr>
            <p:ph type="title"/>
          </p:nvPr>
        </p:nvSpPr>
        <p:spPr/>
        <p:txBody>
          <a:bodyPr/>
          <a:lstStyle/>
          <a:p>
            <a:r>
              <a:rPr lang="en-US" altLang="en-US" sz="4000" smtClean="0"/>
              <a:t>Multiple </a:t>
            </a:r>
            <a:r>
              <a:rPr lang="en-US" altLang="en-US" sz="4000" smtClean="0">
                <a:solidFill>
                  <a:srgbClr val="003399"/>
                </a:solidFill>
              </a:rPr>
              <a:t>catch</a:t>
            </a:r>
            <a:r>
              <a:rPr lang="en-US" altLang="en-US" sz="4000" smtClean="0"/>
              <a:t> Blocks</a:t>
            </a:r>
          </a:p>
        </p:txBody>
      </p:sp>
      <p:grpSp>
        <p:nvGrpSpPr>
          <p:cNvPr id="79876" name="Group 3"/>
          <p:cNvGrpSpPr>
            <a:grpSpLocks/>
          </p:cNvGrpSpPr>
          <p:nvPr/>
        </p:nvGrpSpPr>
        <p:grpSpPr bwMode="auto">
          <a:xfrm>
            <a:off x="539750" y="2133600"/>
            <a:ext cx="7956550" cy="4138613"/>
            <a:chOff x="691" y="737"/>
            <a:chExt cx="4469" cy="2598"/>
          </a:xfrm>
        </p:grpSpPr>
        <p:sp>
          <p:nvSpPr>
            <p:cNvPr id="79878" name="Rectangle 4"/>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9879" name="Rectangle 5"/>
            <p:cNvSpPr>
              <a:spLocks noChangeArrowheads="1"/>
            </p:cNvSpPr>
            <p:nvPr/>
          </p:nvSpPr>
          <p:spPr bwMode="auto">
            <a:xfrm>
              <a:off x="806" y="876"/>
              <a:ext cx="4303" cy="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457200" algn="l"/>
                </a:tabLst>
                <a:defRPr sz="3200">
                  <a:solidFill>
                    <a:schemeClr val="tx1"/>
                  </a:solidFill>
                  <a:latin typeface="Times New Roman" panose="02020603050405020304" pitchFamily="18" charset="0"/>
                </a:defRPr>
              </a:lvl1pPr>
              <a:lvl2pPr marL="742950" indent="-285750">
                <a:spcBef>
                  <a:spcPct val="20000"/>
                </a:spcBef>
                <a:buChar char="–"/>
                <a:tabLst>
                  <a:tab pos="457200" algn="l"/>
                </a:tabLst>
                <a:defRPr sz="2800">
                  <a:solidFill>
                    <a:schemeClr val="tx1"/>
                  </a:solidFill>
                  <a:latin typeface="Times New Roman" panose="02020603050405020304" pitchFamily="18" charset="0"/>
                </a:defRPr>
              </a:lvl2pPr>
              <a:lvl3pPr marL="1143000" indent="-228600">
                <a:spcBef>
                  <a:spcPct val="20000"/>
                </a:spcBef>
                <a:buChar char="•"/>
                <a:tabLst>
                  <a:tab pos="457200" algn="l"/>
                </a:tabLst>
                <a:defRPr sz="2400">
                  <a:solidFill>
                    <a:schemeClr val="tx1"/>
                  </a:solidFill>
                  <a:latin typeface="Times New Roman" panose="02020603050405020304" pitchFamily="18" charset="0"/>
                </a:defRPr>
              </a:lvl3pPr>
              <a:lvl4pPr marL="1600200" indent="-228600">
                <a:spcBef>
                  <a:spcPct val="20000"/>
                </a:spcBef>
                <a:buChar char="–"/>
                <a:tabLst>
                  <a:tab pos="457200" algn="l"/>
                </a:tabLst>
                <a:defRPr sz="2000">
                  <a:solidFill>
                    <a:schemeClr val="tx1"/>
                  </a:solidFill>
                  <a:latin typeface="Times New Roman" panose="02020603050405020304" pitchFamily="18" charset="0"/>
                </a:defRPr>
              </a:lvl4pPr>
              <a:lvl5pPr marL="2057400" indent="-228600">
                <a:spcBef>
                  <a:spcPct val="20000"/>
                </a:spcBef>
                <a:buChar char="»"/>
                <a:tabLst>
                  <a:tab pos="45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9pPr>
            </a:lstStyle>
            <a:p>
              <a:pPr eaLnBrk="1" hangingPunct="1">
                <a:lnSpc>
                  <a:spcPct val="80000"/>
                </a:lnSpc>
                <a:spcBef>
                  <a:spcPct val="50000"/>
                </a:spcBef>
                <a:buFontTx/>
                <a:buNone/>
              </a:pPr>
              <a:r>
                <a:rPr lang="en-US" altLang="en-US" sz="1800">
                  <a:solidFill>
                    <a:schemeClr val="accent2"/>
                  </a:solidFill>
                  <a:latin typeface="Courier New" panose="02070309020205020404" pitchFamily="49" charset="0"/>
                  <a:ea typeface="ＭＳ Ｐゴシック" panose="020B0600070205080204" pitchFamily="34" charset="-128"/>
                </a:rPr>
                <a:t>try</a:t>
              </a:r>
              <a:r>
                <a:rPr lang="en-US" altLang="en-US" sz="1800">
                  <a:latin typeface="Courier New" panose="02070309020205020404" pitchFamily="49" charset="0"/>
                  <a:ea typeface="ＭＳ Ｐゴシック" panose="020B0600070205080204" pitchFamily="34" charset="-128"/>
                </a:rPr>
                <a:t> </a:t>
              </a:r>
              <a:r>
                <a:rPr lang="en-US" altLang="en-US" sz="180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 . .</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age = Integer.parseInt</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inputStr</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 . .</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val = cal.get(id); </a:t>
              </a:r>
              <a:r>
                <a:rPr lang="en-US" altLang="en-US" sz="1800">
                  <a:solidFill>
                    <a:srgbClr val="33CC33"/>
                  </a:solidFill>
                  <a:latin typeface="Courier New" panose="02070309020205020404" pitchFamily="49" charset="0"/>
                  <a:ea typeface="ＭＳ Ｐゴシック" panose="020B0600070205080204" pitchFamily="34" charset="-128"/>
                </a:rPr>
                <a:t>//cal is a GregorianCalendar</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 . .</a:t>
              </a:r>
            </a:p>
            <a:p>
              <a:pPr eaLnBrk="1" hangingPunct="1">
                <a:lnSpc>
                  <a:spcPct val="80000"/>
                </a:lnSpc>
                <a:spcBef>
                  <a:spcPct val="50000"/>
                </a:spcBef>
                <a:buFontTx/>
                <a:buNone/>
              </a:pP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 </a:t>
              </a:r>
              <a:r>
                <a:rPr lang="en-US" altLang="en-US" sz="1800">
                  <a:solidFill>
                    <a:schemeClr val="accent2"/>
                  </a:solidFill>
                  <a:latin typeface="Courier New" panose="02070309020205020404" pitchFamily="49" charset="0"/>
                  <a:ea typeface="ＭＳ Ｐゴシック" panose="020B0600070205080204" pitchFamily="34" charset="-128"/>
                </a:rPr>
                <a:t>catch</a:t>
              </a:r>
              <a:r>
                <a:rPr lang="en-US" altLang="en-US" sz="1800">
                  <a:latin typeface="Courier New" panose="02070309020205020404" pitchFamily="49" charset="0"/>
                  <a:ea typeface="ＭＳ Ｐゴシック" panose="020B0600070205080204" pitchFamily="34" charset="-128"/>
                </a:rPr>
                <a:t> </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NumberFormatException e</a:t>
              </a:r>
              <a:r>
                <a:rPr lang="en-US" altLang="en-US" sz="180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 . . </a:t>
              </a:r>
            </a:p>
            <a:p>
              <a:pPr eaLnBrk="1" hangingPunct="1">
                <a:lnSpc>
                  <a:spcPct val="80000"/>
                </a:lnSpc>
                <a:spcBef>
                  <a:spcPct val="50000"/>
                </a:spcBef>
                <a:buFontTx/>
                <a:buNone/>
              </a:pPr>
              <a:r>
                <a:rPr lang="en-US" altLang="en-US" sz="1800">
                  <a:solidFill>
                    <a:srgbClr val="A50021"/>
                  </a:solidFill>
                  <a:latin typeface="Courier New" panose="02070309020205020404" pitchFamily="49" charset="0"/>
                  <a:ea typeface="ＭＳ Ｐゴシック" panose="020B0600070205080204" pitchFamily="34" charset="-128"/>
                </a:rPr>
                <a:t>} </a:t>
              </a:r>
              <a:r>
                <a:rPr lang="en-US" altLang="en-US" sz="1800">
                  <a:solidFill>
                    <a:schemeClr val="accent2"/>
                  </a:solidFill>
                  <a:latin typeface="Courier New" panose="02070309020205020404" pitchFamily="49" charset="0"/>
                  <a:ea typeface="ＭＳ Ｐゴシック" panose="020B0600070205080204" pitchFamily="34" charset="-128"/>
                </a:rPr>
                <a:t>catch</a:t>
              </a:r>
              <a:r>
                <a:rPr lang="en-US" altLang="en-US" sz="1800">
                  <a:latin typeface="Courier New" panose="02070309020205020404" pitchFamily="49" charset="0"/>
                  <a:ea typeface="ＭＳ Ｐゴシック" panose="020B0600070205080204" pitchFamily="34" charset="-128"/>
                </a:rPr>
                <a:t> </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ArrayIndexOutOfBoundsException e</a:t>
              </a:r>
              <a:r>
                <a:rPr lang="en-US" altLang="en-US" sz="180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 . . </a:t>
              </a:r>
            </a:p>
            <a:p>
              <a:pPr eaLnBrk="1" hangingPunct="1">
                <a:lnSpc>
                  <a:spcPct val="80000"/>
                </a:lnSpc>
                <a:spcBef>
                  <a:spcPct val="50000"/>
                </a:spcBef>
                <a:buFontTx/>
                <a:buNone/>
              </a:pPr>
              <a:r>
                <a:rPr lang="en-US" altLang="en-US" sz="1800">
                  <a:solidFill>
                    <a:srgbClr val="A50021"/>
                  </a:solidFill>
                  <a:latin typeface="Courier New" panose="02070309020205020404" pitchFamily="49" charset="0"/>
                  <a:ea typeface="ＭＳ Ｐゴシック" panose="020B0600070205080204" pitchFamily="34" charset="-128"/>
                </a:rPr>
                <a:t>} </a:t>
              </a:r>
            </a:p>
          </p:txBody>
        </p:sp>
      </p:grpSp>
      <p:sp>
        <p:nvSpPr>
          <p:cNvPr id="79877" name="Rectangle 6"/>
          <p:cNvSpPr>
            <a:spLocks noGrp="1" noChangeArrowheads="1"/>
          </p:cNvSpPr>
          <p:nvPr>
            <p:ph type="body" idx="1"/>
          </p:nvPr>
        </p:nvSpPr>
        <p:spPr/>
        <p:txBody>
          <a:bodyPr/>
          <a:lstStyle/>
          <a:p>
            <a:endParaRPr lang="en-US" altLang="en-US" smtClean="0"/>
          </a:p>
        </p:txBody>
      </p:sp>
    </p:spTree>
    <p:custDataLst>
      <p:tags r:id="rId1"/>
    </p:custData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36589ED2-9E8E-43B1-9D91-0AF9B659500F}" type="slidenum">
              <a:rPr lang="en-IE" altLang="en-US" sz="1400"/>
              <a:pPr>
                <a:spcBef>
                  <a:spcPct val="0"/>
                </a:spcBef>
                <a:buFontTx/>
                <a:buNone/>
              </a:pPr>
              <a:t>41</a:t>
            </a:fld>
            <a:endParaRPr lang="en-IE" altLang="en-US" sz="1400"/>
          </a:p>
        </p:txBody>
      </p:sp>
      <p:sp>
        <p:nvSpPr>
          <p:cNvPr id="81923" name="Rectangle 2"/>
          <p:cNvSpPr>
            <a:spLocks noGrp="1" noChangeArrowheads="1"/>
          </p:cNvSpPr>
          <p:nvPr>
            <p:ph type="title"/>
          </p:nvPr>
        </p:nvSpPr>
        <p:spPr/>
        <p:txBody>
          <a:bodyPr/>
          <a:lstStyle/>
          <a:p>
            <a:r>
              <a:rPr lang="en-GB" altLang="en-US" sz="3600" smtClean="0"/>
              <a:t>Only one catch block is executed</a:t>
            </a:r>
            <a:endParaRPr lang="en-US" altLang="en-US" sz="3600" smtClean="0"/>
          </a:p>
        </p:txBody>
      </p:sp>
      <p:sp>
        <p:nvSpPr>
          <p:cNvPr id="81924" name="Rectangle 3"/>
          <p:cNvSpPr>
            <a:spLocks noGrp="1" noChangeArrowheads="1"/>
          </p:cNvSpPr>
          <p:nvPr>
            <p:ph type="body" idx="1"/>
          </p:nvPr>
        </p:nvSpPr>
        <p:spPr/>
        <p:txBody>
          <a:bodyPr/>
          <a:lstStyle/>
          <a:p>
            <a:pPr>
              <a:lnSpc>
                <a:spcPct val="90000"/>
              </a:lnSpc>
            </a:pPr>
            <a:r>
              <a:rPr lang="en-GB" altLang="en-US" sz="2800" smtClean="0"/>
              <a:t>The </a:t>
            </a:r>
            <a:r>
              <a:rPr lang="en-GB" altLang="en-US" sz="2800" u="sng" smtClean="0"/>
              <a:t>first</a:t>
            </a:r>
            <a:r>
              <a:rPr lang="en-GB" altLang="en-US" sz="2800" smtClean="0"/>
              <a:t> matching catch block is the only one executed</a:t>
            </a:r>
          </a:p>
          <a:p>
            <a:pPr>
              <a:lnSpc>
                <a:spcPct val="90000"/>
              </a:lnSpc>
            </a:pPr>
            <a:endParaRPr lang="en-GB" altLang="en-US" sz="2800" smtClean="0"/>
          </a:p>
          <a:p>
            <a:pPr>
              <a:lnSpc>
                <a:spcPct val="90000"/>
              </a:lnSpc>
            </a:pPr>
            <a:r>
              <a:rPr lang="en-GB" altLang="en-US" sz="2800" smtClean="0"/>
              <a:t>Order catch blocks from the most specific to the most general</a:t>
            </a:r>
          </a:p>
          <a:p>
            <a:pPr>
              <a:lnSpc>
                <a:spcPct val="90000"/>
              </a:lnSpc>
            </a:pPr>
            <a:r>
              <a:rPr lang="en-GB" altLang="en-US" sz="2800" smtClean="0"/>
              <a:t>And from the most likely to the least likely</a:t>
            </a:r>
          </a:p>
          <a:p>
            <a:pPr>
              <a:lnSpc>
                <a:spcPct val="90000"/>
              </a:lnSpc>
            </a:pPr>
            <a:endParaRPr lang="en-GB" altLang="en-US" sz="2800" smtClean="0"/>
          </a:p>
          <a:p>
            <a:pPr>
              <a:lnSpc>
                <a:spcPct val="90000"/>
              </a:lnSpc>
            </a:pPr>
            <a:r>
              <a:rPr lang="en-GB" altLang="en-US" sz="2800" smtClean="0"/>
              <a:t>catch (Exception e) {} catches everything: if you use it, this should be the last catch</a:t>
            </a:r>
            <a:endParaRPr lang="en-US" altLang="en-US" sz="280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DC6867F8-2970-48CF-AF66-CC21B30A4A75}" type="slidenum">
              <a:rPr lang="en-IE" altLang="en-US" sz="1400"/>
              <a:pPr>
                <a:spcBef>
                  <a:spcPct val="0"/>
                </a:spcBef>
                <a:buFontTx/>
                <a:buNone/>
              </a:pPr>
              <a:t>42</a:t>
            </a:fld>
            <a:endParaRPr lang="en-IE" altLang="en-US" sz="1400"/>
          </a:p>
        </p:txBody>
      </p:sp>
      <p:sp>
        <p:nvSpPr>
          <p:cNvPr id="83971" name="Rectangle 2"/>
          <p:cNvSpPr>
            <a:spLocks noGrp="1" noChangeArrowheads="1"/>
          </p:cNvSpPr>
          <p:nvPr>
            <p:ph type="title"/>
          </p:nvPr>
        </p:nvSpPr>
        <p:spPr>
          <a:xfrm>
            <a:off x="685800" y="457200"/>
            <a:ext cx="7773988" cy="595313"/>
          </a:xfrm>
        </p:spPr>
        <p:txBody>
          <a:bodyPr/>
          <a:lstStyle/>
          <a:p>
            <a:r>
              <a:rPr lang="en-US" altLang="en-US" sz="4000" smtClean="0"/>
              <a:t>Multiple </a:t>
            </a:r>
            <a:r>
              <a:rPr lang="en-US" altLang="en-US" sz="4000" smtClean="0">
                <a:solidFill>
                  <a:srgbClr val="003399"/>
                </a:solidFill>
              </a:rPr>
              <a:t>catch</a:t>
            </a:r>
            <a:r>
              <a:rPr lang="en-US" altLang="en-US" sz="4000" smtClean="0"/>
              <a:t> Control Flow</a:t>
            </a:r>
          </a:p>
        </p:txBody>
      </p:sp>
      <p:pic>
        <p:nvPicPr>
          <p:cNvPr id="83972" name="Picture 3" descr="wu18847_08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125538"/>
            <a:ext cx="61722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EF643CB9-F54C-468B-BD6D-7267DC3DFBD5}" type="slidenum">
              <a:rPr lang="en-IE" altLang="en-US" sz="1400"/>
              <a:pPr>
                <a:spcBef>
                  <a:spcPct val="0"/>
                </a:spcBef>
                <a:buFontTx/>
                <a:buNone/>
              </a:pPr>
              <a:t>43</a:t>
            </a:fld>
            <a:endParaRPr lang="en-IE" altLang="en-US" sz="1400"/>
          </a:p>
        </p:txBody>
      </p:sp>
      <p:sp>
        <p:nvSpPr>
          <p:cNvPr id="86019" name="Rectangle 2"/>
          <p:cNvSpPr>
            <a:spLocks noGrp="1" noChangeArrowheads="1"/>
          </p:cNvSpPr>
          <p:nvPr>
            <p:ph type="title"/>
          </p:nvPr>
        </p:nvSpPr>
        <p:spPr/>
        <p:txBody>
          <a:bodyPr/>
          <a:lstStyle/>
          <a:p>
            <a:r>
              <a:rPr lang="en-US" altLang="en-US" sz="4000" smtClean="0"/>
              <a:t>The </a:t>
            </a:r>
            <a:r>
              <a:rPr lang="en-US" altLang="en-US" sz="4000" smtClean="0">
                <a:solidFill>
                  <a:srgbClr val="003399"/>
                </a:solidFill>
              </a:rPr>
              <a:t>finally</a:t>
            </a:r>
            <a:r>
              <a:rPr lang="en-US" altLang="en-US" sz="4000" smtClean="0"/>
              <a:t> Block</a:t>
            </a:r>
          </a:p>
        </p:txBody>
      </p:sp>
      <p:sp>
        <p:nvSpPr>
          <p:cNvPr id="86020" name="Rectangle 3"/>
          <p:cNvSpPr>
            <a:spLocks noGrp="1" noChangeArrowheads="1"/>
          </p:cNvSpPr>
          <p:nvPr>
            <p:ph type="body" idx="1"/>
          </p:nvPr>
        </p:nvSpPr>
        <p:spPr/>
        <p:txBody>
          <a:bodyPr/>
          <a:lstStyle/>
          <a:p>
            <a:r>
              <a:rPr lang="en-US" altLang="en-US" smtClean="0"/>
              <a:t>There are situations where we need to take certain actions regardless of whether an exception is thrown or not.</a:t>
            </a:r>
          </a:p>
          <a:p>
            <a:endParaRPr lang="en-US" altLang="en-US" smtClean="0"/>
          </a:p>
          <a:p>
            <a:r>
              <a:rPr lang="en-US" altLang="en-US" smtClean="0"/>
              <a:t>We place statements that must be executed regardless of exceptions in the ‘finally’ block.</a:t>
            </a:r>
          </a:p>
        </p:txBody>
      </p:sp>
    </p:spTree>
    <p:custDataLst>
      <p:tags r:id="rId1"/>
    </p:custData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ECD7BE64-46A9-498F-AF6C-E1A3DD58D1C3}" type="slidenum">
              <a:rPr lang="en-IE" altLang="en-US" sz="1400"/>
              <a:pPr>
                <a:spcBef>
                  <a:spcPct val="0"/>
                </a:spcBef>
                <a:buFontTx/>
                <a:buNone/>
              </a:pPr>
              <a:t>44</a:t>
            </a:fld>
            <a:endParaRPr lang="en-IE" altLang="en-US" sz="1400"/>
          </a:p>
        </p:txBody>
      </p:sp>
      <p:sp>
        <p:nvSpPr>
          <p:cNvPr id="88067" name="Rectangle 2"/>
          <p:cNvSpPr>
            <a:spLocks noGrp="1" noChangeArrowheads="1"/>
          </p:cNvSpPr>
          <p:nvPr>
            <p:ph type="title"/>
          </p:nvPr>
        </p:nvSpPr>
        <p:spPr>
          <a:xfrm>
            <a:off x="684213" y="333375"/>
            <a:ext cx="7772400" cy="685800"/>
          </a:xfrm>
        </p:spPr>
        <p:txBody>
          <a:bodyPr/>
          <a:lstStyle/>
          <a:p>
            <a:r>
              <a:rPr lang="en-US" altLang="en-US" sz="4000" smtClean="0">
                <a:solidFill>
                  <a:srgbClr val="A50021"/>
                </a:solidFill>
              </a:rPr>
              <a:t>try</a:t>
            </a:r>
            <a:r>
              <a:rPr lang="en-US" altLang="en-US" sz="4000" smtClean="0"/>
              <a:t>-</a:t>
            </a:r>
            <a:r>
              <a:rPr lang="en-US" altLang="en-US" sz="4000" smtClean="0">
                <a:solidFill>
                  <a:srgbClr val="A50021"/>
                </a:solidFill>
              </a:rPr>
              <a:t>catch</a:t>
            </a:r>
            <a:r>
              <a:rPr lang="en-US" altLang="en-US" sz="4000" smtClean="0"/>
              <a:t>-</a:t>
            </a:r>
            <a:r>
              <a:rPr lang="en-US" altLang="en-US" sz="4000" smtClean="0">
                <a:solidFill>
                  <a:srgbClr val="A50021"/>
                </a:solidFill>
              </a:rPr>
              <a:t>finally</a:t>
            </a:r>
            <a:r>
              <a:rPr lang="en-US" altLang="en-US" sz="4000" smtClean="0"/>
              <a:t> Control Flow</a:t>
            </a:r>
          </a:p>
        </p:txBody>
      </p:sp>
      <p:pic>
        <p:nvPicPr>
          <p:cNvPr id="88068" name="Picture 3" descr="wu18847_08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990600"/>
            <a:ext cx="64008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FCF33ED5-A077-421B-BF80-3015F6FE4CC7}" type="slidenum">
              <a:rPr lang="en-IE" altLang="en-US" sz="1400"/>
              <a:pPr>
                <a:spcBef>
                  <a:spcPct val="0"/>
                </a:spcBef>
                <a:buFontTx/>
                <a:buNone/>
              </a:pPr>
              <a:t>45</a:t>
            </a:fld>
            <a:endParaRPr lang="en-IE" altLang="en-US" sz="1400"/>
          </a:p>
        </p:txBody>
      </p:sp>
      <p:sp>
        <p:nvSpPr>
          <p:cNvPr id="90115" name="Rectangle 2"/>
          <p:cNvSpPr>
            <a:spLocks noGrp="1" noChangeArrowheads="1"/>
          </p:cNvSpPr>
          <p:nvPr>
            <p:ph type="title"/>
          </p:nvPr>
        </p:nvSpPr>
        <p:spPr/>
        <p:txBody>
          <a:bodyPr/>
          <a:lstStyle/>
          <a:p>
            <a:r>
              <a:rPr lang="en-IE" altLang="en-US" sz="4000" smtClean="0"/>
              <a:t>Why use ‘finally’?</a:t>
            </a:r>
            <a:endParaRPr lang="en-US" altLang="en-US" sz="4000" smtClean="0"/>
          </a:p>
        </p:txBody>
      </p:sp>
      <p:sp>
        <p:nvSpPr>
          <p:cNvPr id="90116" name="Rectangle 3"/>
          <p:cNvSpPr>
            <a:spLocks noGrp="1" noChangeArrowheads="1"/>
          </p:cNvSpPr>
          <p:nvPr>
            <p:ph type="body" idx="1"/>
          </p:nvPr>
        </p:nvSpPr>
        <p:spPr/>
        <p:txBody>
          <a:bodyPr/>
          <a:lstStyle/>
          <a:p>
            <a:pPr>
              <a:lnSpc>
                <a:spcPct val="90000"/>
              </a:lnSpc>
            </a:pPr>
            <a:r>
              <a:rPr lang="en-IE" altLang="en-US" sz="2400" smtClean="0"/>
              <a:t>Use ‘finally’ blocks to handle tidying up that must happen in all cases</a:t>
            </a:r>
          </a:p>
          <a:p>
            <a:pPr lvl="1">
              <a:lnSpc>
                <a:spcPct val="90000"/>
              </a:lnSpc>
              <a:buFontTx/>
              <a:buNone/>
            </a:pPr>
            <a:r>
              <a:rPr lang="en-IE" altLang="en-US" sz="1800" smtClean="0">
                <a:latin typeface="Courier New" panose="02070309020205020404" pitchFamily="49" charset="0"/>
              </a:rPr>
              <a:t>FileReader reader  = new FileReader(filename);</a:t>
            </a:r>
          </a:p>
          <a:p>
            <a:pPr lvl="1">
              <a:lnSpc>
                <a:spcPct val="90000"/>
              </a:lnSpc>
              <a:buFontTx/>
              <a:buNone/>
            </a:pPr>
            <a:r>
              <a:rPr lang="en-IE" altLang="en-US" sz="1800" smtClean="0">
                <a:latin typeface="Courier New" panose="02070309020205020404" pitchFamily="49" charset="0"/>
              </a:rPr>
              <a:t>try{</a:t>
            </a:r>
          </a:p>
          <a:p>
            <a:pPr lvl="1">
              <a:lnSpc>
                <a:spcPct val="90000"/>
              </a:lnSpc>
              <a:buFontTx/>
              <a:buNone/>
            </a:pPr>
            <a:r>
              <a:rPr lang="en-IE" altLang="en-US" sz="1800" smtClean="0">
                <a:latin typeface="Courier New" panose="02070309020205020404" pitchFamily="49" charset="0"/>
              </a:rPr>
              <a:t>  Scanner in = new Scanner(reader);</a:t>
            </a:r>
          </a:p>
          <a:p>
            <a:pPr lvl="1">
              <a:lnSpc>
                <a:spcPct val="90000"/>
              </a:lnSpc>
              <a:buFontTx/>
              <a:buNone/>
            </a:pPr>
            <a:r>
              <a:rPr lang="en-IE" altLang="en-US" sz="1800" smtClean="0">
                <a:latin typeface="Courier New" panose="02070309020205020404" pitchFamily="49" charset="0"/>
              </a:rPr>
              <a:t>  readData(in);</a:t>
            </a:r>
          </a:p>
          <a:p>
            <a:pPr lvl="1">
              <a:lnSpc>
                <a:spcPct val="90000"/>
              </a:lnSpc>
              <a:buFontTx/>
              <a:buNone/>
            </a:pPr>
            <a:r>
              <a:rPr lang="en-IE" altLang="en-US" sz="1800" smtClean="0">
                <a:latin typeface="Courier New" panose="02070309020205020404" pitchFamily="49" charset="0"/>
              </a:rPr>
              <a:t>}</a:t>
            </a:r>
          </a:p>
          <a:p>
            <a:pPr lvl="1">
              <a:lnSpc>
                <a:spcPct val="90000"/>
              </a:lnSpc>
              <a:buFontTx/>
              <a:buNone/>
            </a:pPr>
            <a:r>
              <a:rPr lang="en-IE" altLang="en-US" sz="1800" smtClean="0">
                <a:latin typeface="Courier New" panose="02070309020205020404" pitchFamily="49" charset="0"/>
              </a:rPr>
              <a:t>// possible catch blocks, then</a:t>
            </a:r>
          </a:p>
          <a:p>
            <a:pPr lvl="1">
              <a:lnSpc>
                <a:spcPct val="90000"/>
              </a:lnSpc>
              <a:buFontTx/>
              <a:buNone/>
            </a:pPr>
            <a:r>
              <a:rPr lang="en-IE" altLang="en-US" sz="1800" smtClean="0">
                <a:latin typeface="Courier New" panose="02070309020205020404" pitchFamily="49" charset="0"/>
              </a:rPr>
              <a:t>finally {</a:t>
            </a:r>
          </a:p>
          <a:p>
            <a:pPr lvl="1">
              <a:lnSpc>
                <a:spcPct val="90000"/>
              </a:lnSpc>
              <a:buFontTx/>
              <a:buNone/>
            </a:pPr>
            <a:r>
              <a:rPr lang="en-IE" altLang="en-US" sz="1800" smtClean="0">
                <a:latin typeface="Courier New" panose="02070309020205020404" pitchFamily="49" charset="0"/>
              </a:rPr>
              <a:t>  reader.close();</a:t>
            </a:r>
          </a:p>
          <a:p>
            <a:pPr lvl="1">
              <a:lnSpc>
                <a:spcPct val="90000"/>
              </a:lnSpc>
              <a:buFontTx/>
              <a:buNone/>
            </a:pPr>
            <a:r>
              <a:rPr lang="en-IE" altLang="en-US" sz="1800" smtClean="0">
                <a:latin typeface="Courier New" panose="02070309020205020404" pitchFamily="49" charset="0"/>
              </a:rPr>
              <a:t>}</a:t>
            </a:r>
          </a:p>
          <a:p>
            <a:pPr>
              <a:lnSpc>
                <a:spcPct val="90000"/>
              </a:lnSpc>
            </a:pPr>
            <a:r>
              <a:rPr lang="en-IE" altLang="en-US" sz="2000" smtClean="0"/>
              <a:t>This ensures that the file will be closed under all circumstances, whether or not an exception is thrown</a:t>
            </a:r>
            <a:endParaRPr lang="en-US" altLang="en-US" sz="20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F9239A0C-2056-4F4D-B008-36FC5071EC4D}" type="slidenum">
              <a:rPr lang="en-IE" altLang="en-US" sz="1400"/>
              <a:pPr>
                <a:spcBef>
                  <a:spcPct val="0"/>
                </a:spcBef>
                <a:buFontTx/>
                <a:buNone/>
              </a:pPr>
              <a:t>46</a:t>
            </a:fld>
            <a:endParaRPr lang="en-IE" altLang="en-US" sz="1400"/>
          </a:p>
        </p:txBody>
      </p:sp>
      <p:sp>
        <p:nvSpPr>
          <p:cNvPr id="91139" name="Rectangle 2"/>
          <p:cNvSpPr>
            <a:spLocks noGrp="1" noChangeArrowheads="1"/>
          </p:cNvSpPr>
          <p:nvPr>
            <p:ph type="title"/>
          </p:nvPr>
        </p:nvSpPr>
        <p:spPr/>
        <p:txBody>
          <a:bodyPr/>
          <a:lstStyle/>
          <a:p>
            <a:r>
              <a:rPr lang="en-IE" altLang="en-US" sz="4000" smtClean="0"/>
              <a:t>When handling Exceptions</a:t>
            </a:r>
            <a:endParaRPr lang="en-US" altLang="en-US" sz="4000" smtClean="0"/>
          </a:p>
        </p:txBody>
      </p:sp>
      <p:sp>
        <p:nvSpPr>
          <p:cNvPr id="91140" name="Rectangle 3"/>
          <p:cNvSpPr>
            <a:spLocks noGrp="1" noChangeArrowheads="1"/>
          </p:cNvSpPr>
          <p:nvPr>
            <p:ph type="body" idx="1"/>
          </p:nvPr>
        </p:nvSpPr>
        <p:spPr/>
        <p:txBody>
          <a:bodyPr/>
          <a:lstStyle/>
          <a:p>
            <a:r>
              <a:rPr lang="en-IE" altLang="en-US" sz="2800" smtClean="0"/>
              <a:t>Make sure you include in the ‘try’ block </a:t>
            </a:r>
            <a:r>
              <a:rPr lang="en-IE" altLang="en-US" smtClean="0"/>
              <a:t>all actions which should not be attempted if a previous action has gone wrong</a:t>
            </a:r>
          </a:p>
          <a:p>
            <a:endParaRPr lang="en-IE" altLang="en-US" smtClean="0"/>
          </a:p>
          <a:p>
            <a:pPr lvl="1"/>
            <a:r>
              <a:rPr lang="en-IE" altLang="en-US" smtClean="0"/>
              <a:t>If you can’t open the file, you shouldn’t try to write an object to it</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F692D618-FD1D-42DB-BE2F-4B8BC3C1F5CE}" type="slidenum">
              <a:rPr lang="en-IE" altLang="en-US" sz="1400"/>
              <a:pPr>
                <a:spcBef>
                  <a:spcPct val="0"/>
                </a:spcBef>
                <a:buFontTx/>
                <a:buNone/>
              </a:pPr>
              <a:t>47</a:t>
            </a:fld>
            <a:endParaRPr lang="en-IE" altLang="en-US" sz="1400"/>
          </a:p>
        </p:txBody>
      </p:sp>
      <p:sp>
        <p:nvSpPr>
          <p:cNvPr id="93187" name="Rectangle 2"/>
          <p:cNvSpPr>
            <a:spLocks noGrp="1" noChangeArrowheads="1"/>
          </p:cNvSpPr>
          <p:nvPr>
            <p:ph type="title"/>
          </p:nvPr>
        </p:nvSpPr>
        <p:spPr/>
        <p:txBody>
          <a:bodyPr/>
          <a:lstStyle/>
          <a:p>
            <a:r>
              <a:rPr lang="en-US" altLang="en-US" sz="4000" smtClean="0"/>
              <a:t>Propagating Exceptions</a:t>
            </a:r>
          </a:p>
        </p:txBody>
      </p:sp>
      <p:sp>
        <p:nvSpPr>
          <p:cNvPr id="93188" name="Rectangle 3"/>
          <p:cNvSpPr>
            <a:spLocks noGrp="1" noChangeArrowheads="1"/>
          </p:cNvSpPr>
          <p:nvPr>
            <p:ph type="body" idx="1"/>
          </p:nvPr>
        </p:nvSpPr>
        <p:spPr>
          <a:xfrm>
            <a:off x="685800" y="1219200"/>
            <a:ext cx="8027988" cy="1841500"/>
          </a:xfrm>
        </p:spPr>
        <p:txBody>
          <a:bodyPr/>
          <a:lstStyle/>
          <a:p>
            <a:r>
              <a:rPr lang="en-US" altLang="en-US" sz="2800" smtClean="0"/>
              <a:t>Instead of catching a thrown exception by using the try-catch statement, we can </a:t>
            </a:r>
            <a:r>
              <a:rPr lang="en-US" altLang="en-US" sz="2800" b="1" smtClean="0"/>
              <a:t>propagate</a:t>
            </a:r>
            <a:r>
              <a:rPr lang="en-US" altLang="en-US" sz="2800" smtClean="0"/>
              <a:t> the thrown exception back to the caller of our method.</a:t>
            </a:r>
          </a:p>
          <a:p>
            <a:r>
              <a:rPr lang="en-US" altLang="en-US" sz="2800" smtClean="0"/>
              <a:t>The method header includes the reserved word </a:t>
            </a:r>
            <a:r>
              <a:rPr lang="en-US" altLang="en-US" sz="2800" b="1" smtClean="0">
                <a:solidFill>
                  <a:srgbClr val="A50021"/>
                </a:solidFill>
              </a:rPr>
              <a:t>throws</a:t>
            </a:r>
            <a:r>
              <a:rPr lang="en-US" altLang="en-US" sz="2800" smtClean="0"/>
              <a:t>.</a:t>
            </a:r>
          </a:p>
        </p:txBody>
      </p:sp>
      <p:grpSp>
        <p:nvGrpSpPr>
          <p:cNvPr id="93189" name="Group 4"/>
          <p:cNvGrpSpPr>
            <a:grpSpLocks/>
          </p:cNvGrpSpPr>
          <p:nvPr/>
        </p:nvGrpSpPr>
        <p:grpSpPr bwMode="auto">
          <a:xfrm>
            <a:off x="788988" y="3468688"/>
            <a:ext cx="8031162" cy="2593975"/>
            <a:chOff x="691" y="737"/>
            <a:chExt cx="4469" cy="2598"/>
          </a:xfrm>
        </p:grpSpPr>
        <p:sp>
          <p:nvSpPr>
            <p:cNvPr id="93190"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93191" name="Rectangle 6"/>
            <p:cNvSpPr>
              <a:spLocks noChangeArrowheads="1"/>
            </p:cNvSpPr>
            <p:nvPr/>
          </p:nvSpPr>
          <p:spPr bwMode="auto">
            <a:xfrm>
              <a:off x="806" y="875"/>
              <a:ext cx="4303" cy="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457200" algn="l"/>
                </a:tabLst>
                <a:defRPr sz="3200">
                  <a:solidFill>
                    <a:schemeClr val="tx1"/>
                  </a:solidFill>
                  <a:latin typeface="Times New Roman" panose="02020603050405020304" pitchFamily="18" charset="0"/>
                </a:defRPr>
              </a:lvl1pPr>
              <a:lvl2pPr marL="742950" indent="-285750">
                <a:spcBef>
                  <a:spcPct val="20000"/>
                </a:spcBef>
                <a:buChar char="–"/>
                <a:tabLst>
                  <a:tab pos="457200" algn="l"/>
                </a:tabLst>
                <a:defRPr sz="2800">
                  <a:solidFill>
                    <a:schemeClr val="tx1"/>
                  </a:solidFill>
                  <a:latin typeface="Times New Roman" panose="02020603050405020304" pitchFamily="18" charset="0"/>
                </a:defRPr>
              </a:lvl2pPr>
              <a:lvl3pPr marL="1143000" indent="-228600">
                <a:spcBef>
                  <a:spcPct val="20000"/>
                </a:spcBef>
                <a:buChar char="•"/>
                <a:tabLst>
                  <a:tab pos="457200" algn="l"/>
                </a:tabLst>
                <a:defRPr sz="2400">
                  <a:solidFill>
                    <a:schemeClr val="tx1"/>
                  </a:solidFill>
                  <a:latin typeface="Times New Roman" panose="02020603050405020304" pitchFamily="18" charset="0"/>
                </a:defRPr>
              </a:lvl3pPr>
              <a:lvl4pPr marL="1600200" indent="-228600">
                <a:spcBef>
                  <a:spcPct val="20000"/>
                </a:spcBef>
                <a:buChar char="–"/>
                <a:tabLst>
                  <a:tab pos="457200" algn="l"/>
                </a:tabLst>
                <a:defRPr sz="2000">
                  <a:solidFill>
                    <a:schemeClr val="tx1"/>
                  </a:solidFill>
                  <a:latin typeface="Times New Roman" panose="02020603050405020304" pitchFamily="18" charset="0"/>
                </a:defRPr>
              </a:lvl4pPr>
              <a:lvl5pPr marL="2057400" indent="-228600">
                <a:spcBef>
                  <a:spcPct val="20000"/>
                </a:spcBef>
                <a:buChar char="»"/>
                <a:tabLst>
                  <a:tab pos="45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9pPr>
            </a:lstStyle>
            <a:p>
              <a:pPr eaLnBrk="1" hangingPunct="1">
                <a:lnSpc>
                  <a:spcPct val="80000"/>
                </a:lnSpc>
                <a:spcBef>
                  <a:spcPct val="50000"/>
                </a:spcBef>
                <a:buFontTx/>
                <a:buNone/>
              </a:pPr>
              <a:r>
                <a:rPr lang="en-US" altLang="en-US" sz="1800">
                  <a:solidFill>
                    <a:srgbClr val="0033CC"/>
                  </a:solidFill>
                  <a:latin typeface="Courier New" panose="02070309020205020404" pitchFamily="49" charset="0"/>
                  <a:ea typeface="ＭＳ Ｐゴシック" panose="020B0600070205080204" pitchFamily="34" charset="-128"/>
                </a:rPr>
                <a:t>public</a:t>
              </a:r>
              <a:r>
                <a:rPr lang="en-US" altLang="en-US" sz="1800">
                  <a:latin typeface="Courier New" panose="02070309020205020404" pitchFamily="49" charset="0"/>
                  <a:ea typeface="ＭＳ Ｐゴシック" panose="020B0600070205080204" pitchFamily="34" charset="-128"/>
                </a:rPr>
                <a:t> </a:t>
              </a:r>
              <a:r>
                <a:rPr lang="en-US" altLang="en-US" sz="1800">
                  <a:solidFill>
                    <a:srgbClr val="0033CC"/>
                  </a:solidFill>
                  <a:latin typeface="Courier New" panose="02070309020205020404" pitchFamily="49" charset="0"/>
                  <a:ea typeface="ＭＳ Ｐゴシック" panose="020B0600070205080204" pitchFamily="34" charset="-128"/>
                </a:rPr>
                <a:t>int</a:t>
              </a:r>
              <a:r>
                <a:rPr lang="en-US" altLang="en-US" sz="1800">
                  <a:latin typeface="Courier New" panose="02070309020205020404" pitchFamily="49" charset="0"/>
                  <a:ea typeface="ＭＳ Ｐゴシック" panose="020B0600070205080204" pitchFamily="34" charset="-128"/>
                </a:rPr>
                <a:t> getAge</a:t>
              </a:r>
              <a:r>
                <a:rPr lang="en-US" altLang="en-US" sz="1800">
                  <a:solidFill>
                    <a:srgbClr val="A50021"/>
                  </a:solidFill>
                  <a:latin typeface="Courier New" panose="02070309020205020404" pitchFamily="49" charset="0"/>
                  <a:ea typeface="ＭＳ Ｐゴシック" panose="020B0600070205080204" pitchFamily="34" charset="-128"/>
                </a:rPr>
                <a:t>( )</a:t>
              </a:r>
              <a:r>
                <a:rPr lang="en-US" altLang="en-US" sz="1800">
                  <a:latin typeface="Courier New" panose="02070309020205020404" pitchFamily="49" charset="0"/>
                  <a:ea typeface="ＭＳ Ｐゴシック" panose="020B0600070205080204" pitchFamily="34" charset="-128"/>
                </a:rPr>
                <a:t> </a:t>
              </a:r>
              <a:r>
                <a:rPr lang="en-US" altLang="en-US" sz="1800" b="1">
                  <a:solidFill>
                    <a:srgbClr val="0033CC"/>
                  </a:solidFill>
                  <a:latin typeface="Courier New" panose="02070309020205020404" pitchFamily="49" charset="0"/>
                  <a:ea typeface="ＭＳ Ｐゴシック" panose="020B0600070205080204" pitchFamily="34" charset="-128"/>
                </a:rPr>
                <a:t>throws</a:t>
              </a:r>
              <a:r>
                <a:rPr lang="en-US" altLang="en-US" sz="1800">
                  <a:latin typeface="Courier New" panose="02070309020205020404" pitchFamily="49" charset="0"/>
                  <a:ea typeface="ＭＳ Ｐゴシック" panose="020B0600070205080204" pitchFamily="34" charset="-128"/>
                </a:rPr>
                <a:t> NumberFormatException </a:t>
              </a:r>
              <a:r>
                <a:rPr lang="en-US" altLang="en-US" sz="180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 . .</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a:t>
              </a:r>
              <a:r>
                <a:rPr lang="en-US" altLang="en-US" sz="1800">
                  <a:solidFill>
                    <a:srgbClr val="0033CC"/>
                  </a:solidFill>
                  <a:latin typeface="Courier New" panose="02070309020205020404" pitchFamily="49" charset="0"/>
                  <a:ea typeface="ＭＳ Ｐゴシック" panose="020B0600070205080204" pitchFamily="34" charset="-128"/>
                </a:rPr>
                <a:t>int</a:t>
              </a:r>
              <a:r>
                <a:rPr lang="en-US" altLang="en-US" sz="1800">
                  <a:latin typeface="Courier New" panose="02070309020205020404" pitchFamily="49" charset="0"/>
                  <a:ea typeface="ＭＳ Ｐゴシック" panose="020B0600070205080204" pitchFamily="34" charset="-128"/>
                </a:rPr>
                <a:t> age = Integer.parseInt</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inputStr</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 . .</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a:t>
              </a:r>
              <a:r>
                <a:rPr lang="en-US" altLang="en-US" sz="1800">
                  <a:solidFill>
                    <a:srgbClr val="0033CC"/>
                  </a:solidFill>
                  <a:latin typeface="Courier New" panose="02070309020205020404" pitchFamily="49" charset="0"/>
                  <a:ea typeface="ＭＳ Ｐゴシック" panose="020B0600070205080204" pitchFamily="34" charset="-128"/>
                </a:rPr>
                <a:t>return</a:t>
              </a:r>
              <a:r>
                <a:rPr lang="en-US" altLang="en-US" sz="1800">
                  <a:latin typeface="Courier New" panose="02070309020205020404" pitchFamily="49" charset="0"/>
                  <a:ea typeface="ＭＳ Ｐゴシック" panose="020B0600070205080204" pitchFamily="34" charset="-128"/>
                </a:rPr>
                <a:t> age;</a:t>
              </a:r>
            </a:p>
            <a:p>
              <a:pPr eaLnBrk="1" hangingPunct="1">
                <a:lnSpc>
                  <a:spcPct val="80000"/>
                </a:lnSpc>
                <a:spcBef>
                  <a:spcPct val="50000"/>
                </a:spcBef>
                <a:buFontTx/>
                <a:buNone/>
              </a:pPr>
              <a:r>
                <a:rPr lang="en-US" altLang="en-US" sz="180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IE" altLang="en-US" sz="1800">
                  <a:solidFill>
                    <a:srgbClr val="A50021"/>
                  </a:solidFill>
                  <a:latin typeface="Courier New" panose="02070309020205020404" pitchFamily="49" charset="0"/>
                  <a:ea typeface="ＭＳ Ｐゴシック" panose="020B0600070205080204" pitchFamily="34" charset="-128"/>
                </a:rPr>
                <a:t>// AgeInput4</a:t>
              </a:r>
              <a:endParaRPr lang="en-US" altLang="en-US" sz="1800">
                <a:solidFill>
                  <a:srgbClr val="A50021"/>
                </a:solidFill>
                <a:latin typeface="Courier New" panose="02070309020205020404" pitchFamily="49" charset="0"/>
                <a:ea typeface="ＭＳ Ｐゴシック" panose="020B0600070205080204" pitchFamily="34" charset="-128"/>
              </a:endParaRPr>
            </a:p>
          </p:txBody>
        </p:sp>
      </p:grpSp>
    </p:spTree>
    <p:custDataLst>
      <p:tags r:id="rId1"/>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132EE05F-533E-4896-9114-AF4AE0A7D590}" type="slidenum">
              <a:rPr lang="en-IE" altLang="en-US" sz="1400"/>
              <a:pPr>
                <a:spcBef>
                  <a:spcPct val="0"/>
                </a:spcBef>
                <a:buFontTx/>
                <a:buNone/>
              </a:pPr>
              <a:t>48</a:t>
            </a:fld>
            <a:endParaRPr lang="en-IE" altLang="en-US" sz="1400"/>
          </a:p>
        </p:txBody>
      </p:sp>
      <p:sp>
        <p:nvSpPr>
          <p:cNvPr id="95235" name="Rectangle 2"/>
          <p:cNvSpPr>
            <a:spLocks noGrp="1" noChangeArrowheads="1"/>
          </p:cNvSpPr>
          <p:nvPr>
            <p:ph type="title"/>
          </p:nvPr>
        </p:nvSpPr>
        <p:spPr/>
        <p:txBody>
          <a:bodyPr/>
          <a:lstStyle/>
          <a:p>
            <a:r>
              <a:rPr lang="en-GB" altLang="en-US" sz="4000" smtClean="0"/>
              <a:t>Handling the thrown exception further up the call stack:</a:t>
            </a:r>
            <a:endParaRPr lang="en-US" altLang="en-US" sz="4000" smtClean="0"/>
          </a:p>
        </p:txBody>
      </p:sp>
      <p:sp>
        <p:nvSpPr>
          <p:cNvPr id="95236" name="Rectangle 3"/>
          <p:cNvSpPr>
            <a:spLocks noGrp="1" noChangeArrowheads="1"/>
          </p:cNvSpPr>
          <p:nvPr>
            <p:ph type="body" idx="1"/>
          </p:nvPr>
        </p:nvSpPr>
        <p:spPr/>
        <p:txBody>
          <a:bodyPr/>
          <a:lstStyle/>
          <a:p>
            <a:pPr>
              <a:lnSpc>
                <a:spcPct val="80000"/>
              </a:lnSpc>
              <a:buFontTx/>
              <a:buNone/>
            </a:pPr>
            <a:r>
              <a:rPr lang="en-US" altLang="en-US" sz="2000" smtClean="0">
                <a:solidFill>
                  <a:srgbClr val="0033CC"/>
                </a:solidFill>
                <a:latin typeface="Courier New" panose="02070309020205020404" pitchFamily="49" charset="0"/>
              </a:rPr>
              <a:t>public static void</a:t>
            </a:r>
            <a:r>
              <a:rPr lang="en-US" altLang="en-US" sz="2000" smtClean="0">
                <a:latin typeface="Courier New" panose="02070309020205020404" pitchFamily="49" charset="0"/>
              </a:rPr>
              <a:t> main (String args[]){</a:t>
            </a:r>
          </a:p>
          <a:p>
            <a:pPr>
              <a:lnSpc>
                <a:spcPct val="80000"/>
              </a:lnSpc>
              <a:buFontTx/>
              <a:buNone/>
            </a:pPr>
            <a:r>
              <a:rPr lang="en-US" altLang="en-US" sz="2000" smtClean="0">
                <a:latin typeface="Courier New" panose="02070309020205020404" pitchFamily="49" charset="0"/>
              </a:rPr>
              <a:t>    </a:t>
            </a:r>
            <a:r>
              <a:rPr lang="en-US" altLang="en-US" sz="2000" smtClean="0">
                <a:solidFill>
                  <a:srgbClr val="0033CC"/>
                </a:solidFill>
                <a:latin typeface="Courier New" panose="02070309020205020404" pitchFamily="49" charset="0"/>
              </a:rPr>
              <a:t>int</a:t>
            </a:r>
            <a:r>
              <a:rPr lang="en-US" altLang="en-US" sz="2000" smtClean="0">
                <a:latin typeface="Courier New" panose="02070309020205020404" pitchFamily="49" charset="0"/>
              </a:rPr>
              <a:t>    age;</a:t>
            </a:r>
          </a:p>
          <a:p>
            <a:pPr>
              <a:lnSpc>
                <a:spcPct val="80000"/>
              </a:lnSpc>
              <a:buFontTx/>
              <a:buNone/>
            </a:pPr>
            <a:r>
              <a:rPr lang="en-US" altLang="en-US" sz="2000" smtClean="0">
                <a:latin typeface="Courier New" panose="02070309020205020404" pitchFamily="49" charset="0"/>
              </a:rPr>
              <a:t>    </a:t>
            </a:r>
            <a:r>
              <a:rPr lang="en-US" altLang="en-US" sz="2000" smtClean="0">
                <a:solidFill>
                  <a:srgbClr val="0033CC"/>
                </a:solidFill>
                <a:latin typeface="Courier New" panose="02070309020205020404" pitchFamily="49" charset="0"/>
              </a:rPr>
              <a:t>try</a:t>
            </a:r>
            <a:r>
              <a:rPr lang="en-US" altLang="en-US" sz="2000" smtClean="0">
                <a:latin typeface="Courier New" panose="02070309020205020404" pitchFamily="49" charset="0"/>
              </a:rPr>
              <a:t> {</a:t>
            </a:r>
          </a:p>
          <a:p>
            <a:pPr>
              <a:lnSpc>
                <a:spcPct val="80000"/>
              </a:lnSpc>
              <a:buFontTx/>
              <a:buNone/>
            </a:pPr>
            <a:r>
              <a:rPr lang="en-US" altLang="en-US" sz="2000" smtClean="0">
                <a:latin typeface="Courier New" panose="02070309020205020404" pitchFamily="49" charset="0"/>
              </a:rPr>
              <a:t>      age = getAge("</a:t>
            </a:r>
            <a:r>
              <a:rPr lang="en-US" altLang="en-US" sz="2000" smtClean="0">
                <a:solidFill>
                  <a:srgbClr val="FF00FF"/>
                </a:solidFill>
                <a:latin typeface="Courier New" panose="02070309020205020404" pitchFamily="49" charset="0"/>
              </a:rPr>
              <a:t>Please enter your age:</a:t>
            </a:r>
            <a:r>
              <a:rPr lang="en-US" altLang="en-US" sz="2000" smtClean="0">
                <a:latin typeface="Courier New" panose="02070309020205020404" pitchFamily="49" charset="0"/>
              </a:rPr>
              <a:t> ");</a:t>
            </a:r>
          </a:p>
          <a:p>
            <a:pPr>
              <a:lnSpc>
                <a:spcPct val="80000"/>
              </a:lnSpc>
              <a:buFontTx/>
              <a:buNone/>
            </a:pPr>
            <a:r>
              <a:rPr lang="en-US" altLang="en-US" sz="2000" smtClean="0">
                <a:latin typeface="Courier New" panose="02070309020205020404" pitchFamily="49" charset="0"/>
              </a:rPr>
              <a:t>      JOptionPane.showMessageDialog(null,"age " + </a:t>
            </a:r>
          </a:p>
          <a:p>
            <a:pPr>
              <a:lnSpc>
                <a:spcPct val="80000"/>
              </a:lnSpc>
              <a:buFontTx/>
              <a:buNone/>
            </a:pPr>
            <a:r>
              <a:rPr lang="en-US" altLang="en-US" sz="2000" smtClean="0">
                <a:latin typeface="Courier New" panose="02070309020205020404" pitchFamily="49" charset="0"/>
              </a:rPr>
              <a:t>                                          age);</a:t>
            </a:r>
          </a:p>
          <a:p>
            <a:pPr>
              <a:lnSpc>
                <a:spcPct val="80000"/>
              </a:lnSpc>
              <a:buFontTx/>
              <a:buNone/>
            </a:pPr>
            <a:r>
              <a:rPr lang="en-US" altLang="en-US" sz="2000" smtClean="0">
                <a:latin typeface="Courier New" panose="02070309020205020404" pitchFamily="49" charset="0"/>
              </a:rPr>
              <a:t>     } </a:t>
            </a:r>
          </a:p>
          <a:p>
            <a:pPr>
              <a:lnSpc>
                <a:spcPct val="80000"/>
              </a:lnSpc>
              <a:buFontTx/>
              <a:buNone/>
            </a:pPr>
            <a:r>
              <a:rPr lang="en-US" altLang="en-US" sz="2000" smtClean="0">
                <a:latin typeface="Courier New" panose="02070309020205020404" pitchFamily="49" charset="0"/>
              </a:rPr>
              <a:t>     </a:t>
            </a:r>
            <a:r>
              <a:rPr lang="en-US" altLang="en-US" sz="2000" smtClean="0">
                <a:solidFill>
                  <a:srgbClr val="0033CC"/>
                </a:solidFill>
                <a:latin typeface="Courier New" panose="02070309020205020404" pitchFamily="49" charset="0"/>
              </a:rPr>
              <a:t>catch</a:t>
            </a:r>
            <a:r>
              <a:rPr lang="en-US" altLang="en-US" sz="2000" smtClean="0">
                <a:latin typeface="Courier New" panose="02070309020205020404" pitchFamily="49" charset="0"/>
              </a:rPr>
              <a:t> (NumberFormatException e) {</a:t>
            </a:r>
          </a:p>
          <a:p>
            <a:pPr>
              <a:lnSpc>
                <a:spcPct val="80000"/>
              </a:lnSpc>
              <a:buFontTx/>
              <a:buNone/>
            </a:pPr>
            <a:r>
              <a:rPr lang="en-US" altLang="en-US" sz="2000" smtClean="0">
                <a:latin typeface="Courier New" panose="02070309020205020404" pitchFamily="49" charset="0"/>
              </a:rPr>
              <a:t>        JOptionPane.showMessageDialog(null, </a:t>
            </a:r>
          </a:p>
          <a:p>
            <a:pPr>
              <a:lnSpc>
                <a:spcPct val="80000"/>
              </a:lnSpc>
              <a:buFontTx/>
              <a:buNone/>
            </a:pPr>
            <a:r>
              <a:rPr lang="en-US" altLang="en-US" sz="2000" smtClean="0">
                <a:latin typeface="Courier New" panose="02070309020205020404" pitchFamily="49" charset="0"/>
              </a:rPr>
              <a:t>                     "</a:t>
            </a:r>
            <a:r>
              <a:rPr lang="en-US" altLang="en-US" sz="2000" smtClean="0">
                <a:solidFill>
                  <a:srgbClr val="FF00FF"/>
                </a:solidFill>
                <a:latin typeface="Courier New" panose="02070309020205020404" pitchFamily="49" charset="0"/>
              </a:rPr>
              <a:t>Please enter digits only</a:t>
            </a:r>
            <a:r>
              <a:rPr lang="en-US" altLang="en-US" sz="2000" smtClean="0">
                <a:latin typeface="Courier New" panose="02070309020205020404" pitchFamily="49" charset="0"/>
              </a:rPr>
              <a:t>");</a:t>
            </a:r>
          </a:p>
          <a:p>
            <a:pPr>
              <a:lnSpc>
                <a:spcPct val="80000"/>
              </a:lnSpc>
              <a:buFontTx/>
              <a:buNone/>
            </a:pPr>
            <a:r>
              <a:rPr lang="en-US" altLang="en-US" sz="2000" smtClean="0">
                <a:latin typeface="Courier New" panose="02070309020205020404" pitchFamily="49" charset="0"/>
              </a:rPr>
              <a:t>     } // end catch	</a:t>
            </a:r>
          </a:p>
          <a:p>
            <a:pPr>
              <a:lnSpc>
                <a:spcPct val="80000"/>
              </a:lnSpc>
              <a:buFontTx/>
              <a:buNone/>
            </a:pPr>
            <a:r>
              <a:rPr lang="en-US" altLang="en-US" sz="2000" smtClean="0">
                <a:latin typeface="Courier New" panose="02070309020205020404" pitchFamily="49" charset="0"/>
              </a:rPr>
              <a:t>    }// end main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8A2D8BCB-5345-43EC-BCC2-809E8D5E80DC}" type="slidenum">
              <a:rPr lang="en-IE" altLang="en-US" sz="1400"/>
              <a:pPr>
                <a:spcBef>
                  <a:spcPct val="0"/>
                </a:spcBef>
                <a:buFontTx/>
                <a:buNone/>
              </a:pPr>
              <a:t>49</a:t>
            </a:fld>
            <a:endParaRPr lang="en-IE" altLang="en-US" sz="1400"/>
          </a:p>
        </p:txBody>
      </p:sp>
      <p:sp>
        <p:nvSpPr>
          <p:cNvPr id="97283" name="Rectangle 2"/>
          <p:cNvSpPr>
            <a:spLocks noGrp="1" noChangeArrowheads="1"/>
          </p:cNvSpPr>
          <p:nvPr>
            <p:ph type="title"/>
          </p:nvPr>
        </p:nvSpPr>
        <p:spPr/>
        <p:txBody>
          <a:bodyPr/>
          <a:lstStyle/>
          <a:p>
            <a:r>
              <a:rPr lang="en-US" altLang="en-US" sz="4000" smtClean="0"/>
              <a:t>Exception Thrower</a:t>
            </a:r>
          </a:p>
        </p:txBody>
      </p:sp>
      <p:sp>
        <p:nvSpPr>
          <p:cNvPr id="97284" name="Rectangle 3"/>
          <p:cNvSpPr>
            <a:spLocks noGrp="1" noChangeArrowheads="1"/>
          </p:cNvSpPr>
          <p:nvPr>
            <p:ph type="body" idx="1"/>
          </p:nvPr>
        </p:nvSpPr>
        <p:spPr/>
        <p:txBody>
          <a:bodyPr/>
          <a:lstStyle/>
          <a:p>
            <a:r>
              <a:rPr lang="en-US" altLang="en-US" smtClean="0"/>
              <a:t>When a method may throw an exception, either directly or indirectly, we call the method an </a:t>
            </a:r>
            <a:r>
              <a:rPr lang="en-US" altLang="en-US" i="1" smtClean="0">
                <a:solidFill>
                  <a:srgbClr val="B2311C"/>
                </a:solidFill>
              </a:rPr>
              <a:t>exception thrower</a:t>
            </a:r>
            <a:r>
              <a:rPr lang="en-US" altLang="en-US" smtClean="0"/>
              <a:t>.</a:t>
            </a:r>
          </a:p>
          <a:p>
            <a:endParaRPr lang="en-US" altLang="en-US" smtClean="0"/>
          </a:p>
          <a:p>
            <a:r>
              <a:rPr lang="en-US" altLang="en-US" smtClean="0"/>
              <a:t>Every exception thrower must be one of two types:</a:t>
            </a:r>
          </a:p>
          <a:p>
            <a:pPr lvl="1"/>
            <a:r>
              <a:rPr lang="en-US" altLang="en-US" sz="2400" smtClean="0"/>
              <a:t>catcher.</a:t>
            </a:r>
          </a:p>
          <a:p>
            <a:pPr lvl="1"/>
            <a:r>
              <a:rPr lang="en-US" altLang="en-US" sz="2400" smtClean="0"/>
              <a:t>propagator.</a:t>
            </a:r>
          </a:p>
          <a:p>
            <a:endParaRPr lang="en-US" altLang="en-US" sz="2800" smtClean="0"/>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7C154CDE-3235-4584-BBD8-A2371CFDE7E7}" type="slidenum">
              <a:rPr lang="en-IE" altLang="en-US" sz="1400"/>
              <a:pPr>
                <a:spcBef>
                  <a:spcPct val="0"/>
                </a:spcBef>
                <a:buFontTx/>
                <a:buNone/>
              </a:pPr>
              <a:t>5</a:t>
            </a:fld>
            <a:endParaRPr lang="en-IE" altLang="en-US" sz="1400"/>
          </a:p>
        </p:txBody>
      </p:sp>
      <p:sp>
        <p:nvSpPr>
          <p:cNvPr id="12291" name="Rectangle 2"/>
          <p:cNvSpPr>
            <a:spLocks noGrp="1" noChangeArrowheads="1"/>
          </p:cNvSpPr>
          <p:nvPr>
            <p:ph type="title"/>
          </p:nvPr>
        </p:nvSpPr>
        <p:spPr/>
        <p:txBody>
          <a:bodyPr/>
          <a:lstStyle/>
          <a:p>
            <a:r>
              <a:rPr lang="en-US" altLang="en-US" sz="4000" smtClean="0"/>
              <a:t>Why Exceptions?</a:t>
            </a:r>
          </a:p>
        </p:txBody>
      </p:sp>
      <p:sp>
        <p:nvSpPr>
          <p:cNvPr id="12292" name="Rectangle 3"/>
          <p:cNvSpPr>
            <a:spLocks noGrp="1" noChangeArrowheads="1"/>
          </p:cNvSpPr>
          <p:nvPr>
            <p:ph type="body" idx="1"/>
          </p:nvPr>
        </p:nvSpPr>
        <p:spPr/>
        <p:txBody>
          <a:bodyPr/>
          <a:lstStyle/>
          <a:p>
            <a:pPr>
              <a:lnSpc>
                <a:spcPct val="90000"/>
              </a:lnSpc>
            </a:pPr>
            <a:r>
              <a:rPr lang="en-US" altLang="en-US" sz="2800" smtClean="0"/>
              <a:t>In some programming languages, problems are avoided by constant checking using blocks of ‘if’s within ‘if’s</a:t>
            </a:r>
          </a:p>
          <a:p>
            <a:pPr>
              <a:lnSpc>
                <a:spcPct val="90000"/>
              </a:lnSpc>
            </a:pPr>
            <a:r>
              <a:rPr lang="en-IE" altLang="en-US" sz="2800" smtClean="0"/>
              <a:t>This can make a program long, complex and hard to debug</a:t>
            </a:r>
          </a:p>
          <a:p>
            <a:pPr>
              <a:lnSpc>
                <a:spcPct val="90000"/>
              </a:lnSpc>
            </a:pPr>
            <a:r>
              <a:rPr lang="en-IE" altLang="en-US" sz="2800" smtClean="0"/>
              <a:t>Java avoids this by throwing exceptions when a problem is encountered</a:t>
            </a:r>
          </a:p>
          <a:p>
            <a:pPr>
              <a:lnSpc>
                <a:spcPct val="90000"/>
              </a:lnSpc>
            </a:pPr>
            <a:r>
              <a:rPr lang="en-GB" altLang="en-US" sz="2800" smtClean="0"/>
              <a:t>The API has a hierarchy of error and exception classes</a:t>
            </a:r>
          </a:p>
          <a:p>
            <a:pPr>
              <a:lnSpc>
                <a:spcPct val="90000"/>
              </a:lnSpc>
            </a:pPr>
            <a:endParaRPr lang="en-US" altLang="en-US" smtClean="0"/>
          </a:p>
        </p:txBody>
      </p:sp>
    </p:spTree>
    <p:custDataLst>
      <p:tags r:id="rId1"/>
    </p:custData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D1251B64-F12F-4B8C-8018-9FAF68E91085}" type="slidenum">
              <a:rPr lang="en-IE" altLang="en-US" sz="1400"/>
              <a:pPr>
                <a:spcBef>
                  <a:spcPct val="0"/>
                </a:spcBef>
                <a:buFontTx/>
                <a:buNone/>
              </a:pPr>
              <a:t>50</a:t>
            </a:fld>
            <a:endParaRPr lang="en-IE" altLang="en-US" sz="1400"/>
          </a:p>
        </p:txBody>
      </p:sp>
      <p:sp>
        <p:nvSpPr>
          <p:cNvPr id="99331" name="Rectangle 2"/>
          <p:cNvSpPr>
            <a:spLocks noGrp="1" noChangeArrowheads="1"/>
          </p:cNvSpPr>
          <p:nvPr>
            <p:ph type="title"/>
          </p:nvPr>
        </p:nvSpPr>
        <p:spPr/>
        <p:txBody>
          <a:bodyPr/>
          <a:lstStyle/>
          <a:p>
            <a:r>
              <a:rPr lang="en-US" altLang="en-US" sz="4000" smtClean="0"/>
              <a:t>Types of Exception Throwers</a:t>
            </a:r>
          </a:p>
        </p:txBody>
      </p:sp>
      <p:sp>
        <p:nvSpPr>
          <p:cNvPr id="99332" name="Rectangle 3"/>
          <p:cNvSpPr>
            <a:spLocks noGrp="1" noChangeArrowheads="1"/>
          </p:cNvSpPr>
          <p:nvPr>
            <p:ph type="body" idx="1"/>
          </p:nvPr>
        </p:nvSpPr>
        <p:spPr/>
        <p:txBody>
          <a:bodyPr/>
          <a:lstStyle/>
          <a:p>
            <a:r>
              <a:rPr lang="en-US" altLang="en-US" smtClean="0"/>
              <a:t>An </a:t>
            </a:r>
            <a:r>
              <a:rPr lang="en-US" altLang="en-US" i="1" smtClean="0">
                <a:solidFill>
                  <a:srgbClr val="B2311C"/>
                </a:solidFill>
              </a:rPr>
              <a:t>exception catcher</a:t>
            </a:r>
            <a:r>
              <a:rPr lang="en-US" altLang="en-US" smtClean="0"/>
              <a:t> is an exception thrower that includes a matching </a:t>
            </a:r>
            <a:r>
              <a:rPr lang="en-US" altLang="en-US" b="1" smtClean="0"/>
              <a:t>catch</a:t>
            </a:r>
            <a:r>
              <a:rPr lang="en-US" altLang="en-US" smtClean="0"/>
              <a:t> block for the thrown exception.</a:t>
            </a:r>
          </a:p>
          <a:p>
            <a:r>
              <a:rPr lang="en-US" altLang="en-US" smtClean="0"/>
              <a:t>An </a:t>
            </a:r>
            <a:r>
              <a:rPr lang="en-US" altLang="en-US" i="1" smtClean="0">
                <a:solidFill>
                  <a:srgbClr val="B2311C"/>
                </a:solidFill>
              </a:rPr>
              <a:t>exception propagator</a:t>
            </a:r>
            <a:r>
              <a:rPr lang="en-US" altLang="en-US" smtClean="0"/>
              <a:t> does not contain a matching </a:t>
            </a:r>
            <a:r>
              <a:rPr lang="en-US" altLang="en-US" b="1" smtClean="0"/>
              <a:t>catch</a:t>
            </a:r>
            <a:r>
              <a:rPr lang="en-US" altLang="en-US" smtClean="0"/>
              <a:t> block.</a:t>
            </a:r>
          </a:p>
          <a:p>
            <a:endParaRPr lang="en-US" altLang="en-US" smtClean="0"/>
          </a:p>
          <a:p>
            <a:r>
              <a:rPr lang="en-US" altLang="en-US" smtClean="0"/>
              <a:t>A method may be a catcher of one exception and a propagator of another.</a:t>
            </a:r>
          </a:p>
        </p:txBody>
      </p:sp>
    </p:spTree>
    <p:custDataLst>
      <p:tags r:id="rId1"/>
    </p:custData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306B5BC1-8A82-41DB-9A65-90D963DC5A26}" type="slidenum">
              <a:rPr lang="en-IE" altLang="en-US" sz="1400"/>
              <a:pPr>
                <a:spcBef>
                  <a:spcPct val="0"/>
                </a:spcBef>
                <a:buFontTx/>
                <a:buNone/>
              </a:pPr>
              <a:t>51</a:t>
            </a:fld>
            <a:endParaRPr lang="en-IE" altLang="en-US" sz="1400"/>
          </a:p>
        </p:txBody>
      </p:sp>
      <p:sp>
        <p:nvSpPr>
          <p:cNvPr id="101379" name="Rectangle 2"/>
          <p:cNvSpPr>
            <a:spLocks noGrp="1" noChangeArrowheads="1"/>
          </p:cNvSpPr>
          <p:nvPr>
            <p:ph type="title"/>
          </p:nvPr>
        </p:nvSpPr>
        <p:spPr>
          <a:xfrm>
            <a:off x="685800" y="188913"/>
            <a:ext cx="7772400" cy="954087"/>
          </a:xfrm>
        </p:spPr>
        <p:txBody>
          <a:bodyPr/>
          <a:lstStyle/>
          <a:p>
            <a:r>
              <a:rPr lang="en-US" altLang="en-US" sz="3600" smtClean="0"/>
              <a:t>Sample Call Sequence (see ExceptionPropagator.java)</a:t>
            </a:r>
          </a:p>
        </p:txBody>
      </p:sp>
      <p:pic>
        <p:nvPicPr>
          <p:cNvPr id="101380" name="Picture 3" descr="wu18847_0804"/>
          <p:cNvPicPr>
            <a:picLocks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395288" y="1412875"/>
            <a:ext cx="8610600" cy="4122738"/>
          </a:xfrm>
          <a:noFill/>
        </p:spPr>
      </p:pic>
    </p:spTree>
    <p:custDataLst>
      <p:tags r:id="rId1"/>
    </p:custData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69F1FC70-86A5-4972-BDE1-5ABF1169F567}" type="slidenum">
              <a:rPr lang="en-IE" altLang="en-US" sz="1400"/>
              <a:pPr>
                <a:spcBef>
                  <a:spcPct val="0"/>
                </a:spcBef>
                <a:buFontTx/>
                <a:buNone/>
              </a:pPr>
              <a:t>52</a:t>
            </a:fld>
            <a:endParaRPr lang="en-IE" altLang="en-US" sz="1400"/>
          </a:p>
        </p:txBody>
      </p:sp>
      <p:sp>
        <p:nvSpPr>
          <p:cNvPr id="103427" name="Rectangle 2"/>
          <p:cNvSpPr>
            <a:spLocks noGrp="1" noChangeArrowheads="1"/>
          </p:cNvSpPr>
          <p:nvPr>
            <p:ph type="title"/>
          </p:nvPr>
        </p:nvSpPr>
        <p:spPr/>
        <p:txBody>
          <a:bodyPr/>
          <a:lstStyle/>
          <a:p>
            <a:r>
              <a:rPr lang="en-US" altLang="en-US" sz="4000" smtClean="0"/>
              <a:t>Handling Checked Exceptions</a:t>
            </a:r>
          </a:p>
        </p:txBody>
      </p:sp>
      <p:pic>
        <p:nvPicPr>
          <p:cNvPr id="103428" name="Picture 3" descr="wu18847_08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92238"/>
            <a:ext cx="8348663"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E2843175-2B8B-4D40-9BDB-18C181694A50}" type="slidenum">
              <a:rPr lang="en-IE" altLang="en-US" sz="1400"/>
              <a:pPr>
                <a:spcBef>
                  <a:spcPct val="0"/>
                </a:spcBef>
                <a:buFontTx/>
                <a:buNone/>
              </a:pPr>
              <a:t>53</a:t>
            </a:fld>
            <a:endParaRPr lang="en-IE" altLang="en-US" sz="1400"/>
          </a:p>
        </p:txBody>
      </p:sp>
      <p:sp>
        <p:nvSpPr>
          <p:cNvPr id="105475" name="Rectangle 2"/>
          <p:cNvSpPr>
            <a:spLocks noGrp="1" noChangeArrowheads="1"/>
          </p:cNvSpPr>
          <p:nvPr>
            <p:ph type="title"/>
          </p:nvPr>
        </p:nvSpPr>
        <p:spPr>
          <a:xfrm>
            <a:off x="684213" y="333375"/>
            <a:ext cx="7772400" cy="685800"/>
          </a:xfrm>
        </p:spPr>
        <p:txBody>
          <a:bodyPr/>
          <a:lstStyle/>
          <a:p>
            <a:r>
              <a:rPr lang="en-US" altLang="en-US" sz="4000" smtClean="0"/>
              <a:t>Handling Runtime Exceptions</a:t>
            </a:r>
          </a:p>
        </p:txBody>
      </p:sp>
      <p:pic>
        <p:nvPicPr>
          <p:cNvPr id="105476" name="Picture 3" descr="wu18847_08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908050"/>
            <a:ext cx="6629400"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7BB37283-9786-4C82-80A5-6FE6D5A60F57}" type="slidenum">
              <a:rPr lang="en-IE" altLang="en-US" sz="1400"/>
              <a:pPr>
                <a:spcBef>
                  <a:spcPct val="0"/>
                </a:spcBef>
                <a:buFontTx/>
                <a:buNone/>
              </a:pPr>
              <a:t>54</a:t>
            </a:fld>
            <a:endParaRPr lang="en-IE" altLang="en-US" sz="1400"/>
          </a:p>
        </p:txBody>
      </p:sp>
      <p:sp>
        <p:nvSpPr>
          <p:cNvPr id="107523" name="Rectangle 2"/>
          <p:cNvSpPr>
            <a:spLocks noGrp="1" noChangeArrowheads="1"/>
          </p:cNvSpPr>
          <p:nvPr>
            <p:ph type="title"/>
          </p:nvPr>
        </p:nvSpPr>
        <p:spPr/>
        <p:txBody>
          <a:bodyPr/>
          <a:lstStyle/>
          <a:p>
            <a:r>
              <a:rPr lang="en-GB" altLang="en-US" sz="4000" smtClean="0"/>
              <a:t>Unit 10: using exceptions to make code more robust</a:t>
            </a:r>
            <a:endParaRPr lang="en-US" altLang="en-US" sz="4000" smtClean="0"/>
          </a:p>
        </p:txBody>
      </p:sp>
      <p:sp>
        <p:nvSpPr>
          <p:cNvPr id="107524" name="Rectangle 3"/>
          <p:cNvSpPr>
            <a:spLocks noGrp="1" noChangeArrowheads="1"/>
          </p:cNvSpPr>
          <p:nvPr>
            <p:ph type="body" idx="1"/>
          </p:nvPr>
        </p:nvSpPr>
        <p:spPr/>
        <p:txBody>
          <a:bodyPr/>
          <a:lstStyle/>
          <a:p>
            <a:pPr>
              <a:buFontTx/>
              <a:buNone/>
            </a:pPr>
            <a:r>
              <a:rPr lang="en-GB" altLang="en-US" smtClean="0"/>
              <a:t>At the end of this unit, you should be able to</a:t>
            </a:r>
          </a:p>
          <a:p>
            <a:r>
              <a:rPr lang="en-GB" altLang="en-US" smtClean="0"/>
              <a:t>Write more robust methods and classes by validating user input and throwing exceptions where appropriate</a:t>
            </a:r>
          </a:p>
          <a:p>
            <a:r>
              <a:rPr lang="en-GB" altLang="en-US" smtClean="0"/>
              <a:t>Write your own Exception classes by extending one of the existing Exceptions</a:t>
            </a:r>
            <a:endParaRPr lang="en-US" altLang="en-US"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EC6C9ED3-0D81-4B06-A45E-3D13996B06B3}" type="slidenum">
              <a:rPr lang="en-IE" altLang="en-US" sz="1400"/>
              <a:pPr>
                <a:spcBef>
                  <a:spcPct val="0"/>
                </a:spcBef>
                <a:buFontTx/>
                <a:buNone/>
              </a:pPr>
              <a:t>55</a:t>
            </a:fld>
            <a:endParaRPr lang="en-IE" altLang="en-US" sz="1400"/>
          </a:p>
        </p:txBody>
      </p:sp>
      <p:sp>
        <p:nvSpPr>
          <p:cNvPr id="109571" name="Rectangle 2"/>
          <p:cNvSpPr>
            <a:spLocks noGrp="1" noChangeArrowheads="1"/>
          </p:cNvSpPr>
          <p:nvPr>
            <p:ph type="title"/>
          </p:nvPr>
        </p:nvSpPr>
        <p:spPr/>
        <p:txBody>
          <a:bodyPr/>
          <a:lstStyle/>
          <a:p>
            <a:r>
              <a:rPr lang="en-US" altLang="en-US" sz="4000" smtClean="0"/>
              <a:t>Throwing Exceptions</a:t>
            </a:r>
          </a:p>
        </p:txBody>
      </p:sp>
      <p:sp>
        <p:nvSpPr>
          <p:cNvPr id="109572" name="Rectangle 3"/>
          <p:cNvSpPr>
            <a:spLocks noGrp="1" noChangeArrowheads="1"/>
          </p:cNvSpPr>
          <p:nvPr>
            <p:ph type="body" idx="1"/>
          </p:nvPr>
        </p:nvSpPr>
        <p:spPr>
          <a:xfrm>
            <a:off x="685800" y="1219200"/>
            <a:ext cx="8027988" cy="1841500"/>
          </a:xfrm>
        </p:spPr>
        <p:txBody>
          <a:bodyPr/>
          <a:lstStyle/>
          <a:p>
            <a:pPr>
              <a:lnSpc>
                <a:spcPct val="90000"/>
              </a:lnSpc>
            </a:pPr>
            <a:r>
              <a:rPr lang="en-US" altLang="en-US" sz="2400" smtClean="0"/>
              <a:t>We can write a method that throws an exception directly, i.e., this method is the origin of the exception.</a:t>
            </a:r>
          </a:p>
          <a:p>
            <a:pPr>
              <a:lnSpc>
                <a:spcPct val="90000"/>
              </a:lnSpc>
            </a:pPr>
            <a:r>
              <a:rPr lang="en-US" altLang="en-US" sz="2400" smtClean="0"/>
              <a:t>Use the </a:t>
            </a:r>
            <a:r>
              <a:rPr lang="en-US" altLang="en-US" sz="2400" b="1" smtClean="0">
                <a:solidFill>
                  <a:srgbClr val="A50021"/>
                </a:solidFill>
              </a:rPr>
              <a:t>throw</a:t>
            </a:r>
            <a:r>
              <a:rPr lang="en-US" altLang="en-US" sz="2400" smtClean="0"/>
              <a:t> reserved word to create a new instance of the Exception or its subclasses.</a:t>
            </a:r>
          </a:p>
          <a:p>
            <a:pPr>
              <a:lnSpc>
                <a:spcPct val="90000"/>
              </a:lnSpc>
            </a:pPr>
            <a:r>
              <a:rPr lang="en-US" altLang="en-US" sz="2400" smtClean="0"/>
              <a:t>The method header includes the reserved word </a:t>
            </a:r>
            <a:r>
              <a:rPr lang="en-US" altLang="en-US" sz="2400" b="1" smtClean="0">
                <a:solidFill>
                  <a:srgbClr val="A50021"/>
                </a:solidFill>
              </a:rPr>
              <a:t>throws</a:t>
            </a:r>
            <a:r>
              <a:rPr lang="en-US" altLang="en-US" sz="2400" smtClean="0"/>
              <a:t>.</a:t>
            </a:r>
          </a:p>
        </p:txBody>
      </p:sp>
      <p:grpSp>
        <p:nvGrpSpPr>
          <p:cNvPr id="109573" name="Group 4"/>
          <p:cNvGrpSpPr>
            <a:grpSpLocks/>
          </p:cNvGrpSpPr>
          <p:nvPr/>
        </p:nvGrpSpPr>
        <p:grpSpPr bwMode="auto">
          <a:xfrm>
            <a:off x="755650" y="3716338"/>
            <a:ext cx="7956550" cy="2487612"/>
            <a:chOff x="691" y="737"/>
            <a:chExt cx="4469" cy="2598"/>
          </a:xfrm>
        </p:grpSpPr>
        <p:sp>
          <p:nvSpPr>
            <p:cNvPr id="109574"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09575" name="Rectangle 6"/>
            <p:cNvSpPr>
              <a:spLocks noChangeArrowheads="1"/>
            </p:cNvSpPr>
            <p:nvPr/>
          </p:nvSpPr>
          <p:spPr bwMode="auto">
            <a:xfrm>
              <a:off x="806" y="876"/>
              <a:ext cx="4303" cy="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457200" algn="l"/>
                </a:tabLst>
                <a:defRPr sz="3200">
                  <a:solidFill>
                    <a:schemeClr val="tx1"/>
                  </a:solidFill>
                  <a:latin typeface="Times New Roman" panose="02020603050405020304" pitchFamily="18" charset="0"/>
                </a:defRPr>
              </a:lvl1pPr>
              <a:lvl2pPr marL="742950" indent="-285750">
                <a:spcBef>
                  <a:spcPct val="20000"/>
                </a:spcBef>
                <a:buChar char="–"/>
                <a:tabLst>
                  <a:tab pos="457200" algn="l"/>
                </a:tabLst>
                <a:defRPr sz="2800">
                  <a:solidFill>
                    <a:schemeClr val="tx1"/>
                  </a:solidFill>
                  <a:latin typeface="Times New Roman" panose="02020603050405020304" pitchFamily="18" charset="0"/>
                </a:defRPr>
              </a:lvl2pPr>
              <a:lvl3pPr marL="1143000" indent="-228600">
                <a:spcBef>
                  <a:spcPct val="20000"/>
                </a:spcBef>
                <a:buChar char="•"/>
                <a:tabLst>
                  <a:tab pos="457200" algn="l"/>
                </a:tabLst>
                <a:defRPr sz="2400">
                  <a:solidFill>
                    <a:schemeClr val="tx1"/>
                  </a:solidFill>
                  <a:latin typeface="Times New Roman" panose="02020603050405020304" pitchFamily="18" charset="0"/>
                </a:defRPr>
              </a:lvl3pPr>
              <a:lvl4pPr marL="1600200" indent="-228600">
                <a:spcBef>
                  <a:spcPct val="20000"/>
                </a:spcBef>
                <a:buChar char="–"/>
                <a:tabLst>
                  <a:tab pos="457200" algn="l"/>
                </a:tabLst>
                <a:defRPr sz="2000">
                  <a:solidFill>
                    <a:schemeClr val="tx1"/>
                  </a:solidFill>
                  <a:latin typeface="Times New Roman" panose="02020603050405020304" pitchFamily="18" charset="0"/>
                </a:defRPr>
              </a:lvl4pPr>
              <a:lvl5pPr marL="2057400" indent="-228600">
                <a:spcBef>
                  <a:spcPct val="20000"/>
                </a:spcBef>
                <a:buChar char="»"/>
                <a:tabLst>
                  <a:tab pos="45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panose="02020603050405020304" pitchFamily="18" charset="0"/>
                </a:defRPr>
              </a:lvl9pPr>
            </a:lstStyle>
            <a:p>
              <a:pPr eaLnBrk="1" hangingPunct="1">
                <a:lnSpc>
                  <a:spcPct val="80000"/>
                </a:lnSpc>
                <a:spcBef>
                  <a:spcPct val="50000"/>
                </a:spcBef>
                <a:buFontTx/>
                <a:buNone/>
              </a:pPr>
              <a:r>
                <a:rPr lang="en-US" altLang="en-US" sz="1800">
                  <a:solidFill>
                    <a:srgbClr val="0033CC"/>
                  </a:solidFill>
                  <a:latin typeface="Courier New" panose="02070309020205020404" pitchFamily="49" charset="0"/>
                  <a:ea typeface="ＭＳ Ｐゴシック" panose="020B0600070205080204" pitchFamily="34" charset="-128"/>
                </a:rPr>
                <a:t>public</a:t>
              </a:r>
              <a:r>
                <a:rPr lang="en-US" altLang="en-US" sz="1800">
                  <a:latin typeface="Courier New" panose="02070309020205020404" pitchFamily="49" charset="0"/>
                  <a:ea typeface="ＭＳ Ｐゴシック" panose="020B0600070205080204" pitchFamily="34" charset="-128"/>
                </a:rPr>
                <a:t> </a:t>
              </a:r>
              <a:r>
                <a:rPr lang="en-US" altLang="en-US" sz="1800">
                  <a:solidFill>
                    <a:srgbClr val="0033CC"/>
                  </a:solidFill>
                  <a:latin typeface="Courier New" panose="02070309020205020404" pitchFamily="49" charset="0"/>
                  <a:ea typeface="ＭＳ Ｐゴシック" panose="020B0600070205080204" pitchFamily="34" charset="-128"/>
                </a:rPr>
                <a:t>void</a:t>
              </a:r>
              <a:r>
                <a:rPr lang="en-US" altLang="en-US" sz="1800">
                  <a:latin typeface="Courier New" panose="02070309020205020404" pitchFamily="49" charset="0"/>
                  <a:ea typeface="ＭＳ Ｐゴシック" panose="020B0600070205080204" pitchFamily="34" charset="-128"/>
                </a:rPr>
                <a:t> doWork</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solidFill>
                    <a:srgbClr val="0033CC"/>
                  </a:solidFill>
                  <a:latin typeface="Courier New" panose="02070309020205020404" pitchFamily="49" charset="0"/>
                  <a:ea typeface="ＭＳ Ｐゴシック" panose="020B0600070205080204" pitchFamily="34" charset="-128"/>
                </a:rPr>
                <a:t>int</a:t>
              </a:r>
              <a:r>
                <a:rPr lang="en-US" altLang="en-US" sz="1800">
                  <a:solidFill>
                    <a:srgbClr val="A50021"/>
                  </a:solidFill>
                  <a:latin typeface="Courier New" panose="02070309020205020404" pitchFamily="49" charset="0"/>
                  <a:ea typeface="ＭＳ Ｐゴシック" panose="020B0600070205080204" pitchFamily="34" charset="-128"/>
                </a:rPr>
                <a:t> </a:t>
              </a:r>
              <a:r>
                <a:rPr lang="en-US" altLang="en-US" sz="1800">
                  <a:latin typeface="Courier New" panose="02070309020205020404" pitchFamily="49" charset="0"/>
                  <a:ea typeface="ＭＳ Ｐゴシック" panose="020B0600070205080204" pitchFamily="34" charset="-128"/>
                </a:rPr>
                <a:t>num</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 </a:t>
              </a:r>
              <a:r>
                <a:rPr lang="en-US" altLang="en-US" sz="1800">
                  <a:solidFill>
                    <a:srgbClr val="0033CC"/>
                  </a:solidFill>
                  <a:latin typeface="Courier New" panose="02070309020205020404" pitchFamily="49" charset="0"/>
                  <a:ea typeface="ＭＳ Ｐゴシック" panose="020B0600070205080204" pitchFamily="34" charset="-128"/>
                </a:rPr>
                <a:t>throws</a:t>
              </a:r>
              <a:r>
                <a:rPr lang="en-US" altLang="en-US" sz="1800">
                  <a:latin typeface="Courier New" panose="02070309020205020404" pitchFamily="49" charset="0"/>
                  <a:ea typeface="ＭＳ Ｐゴシック" panose="020B0600070205080204" pitchFamily="34" charset="-128"/>
                </a:rPr>
                <a:t> Exception </a:t>
              </a:r>
              <a:r>
                <a:rPr lang="en-US" altLang="en-US" sz="180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 . .</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a:t>
              </a:r>
              <a:r>
                <a:rPr lang="en-US" altLang="en-US" sz="1800">
                  <a:solidFill>
                    <a:srgbClr val="0033CC"/>
                  </a:solidFill>
                  <a:latin typeface="Courier New" panose="02070309020205020404" pitchFamily="49" charset="0"/>
                  <a:ea typeface="ＭＳ Ｐゴシック" panose="020B0600070205080204" pitchFamily="34" charset="-128"/>
                </a:rPr>
                <a:t>if </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num </a:t>
              </a:r>
              <a:r>
                <a:rPr lang="en-US" altLang="en-US" sz="1800">
                  <a:solidFill>
                    <a:srgbClr val="990033"/>
                  </a:solidFill>
                  <a:latin typeface="Courier New" panose="02070309020205020404" pitchFamily="49" charset="0"/>
                  <a:ea typeface="ＭＳ Ｐゴシック" panose="020B0600070205080204" pitchFamily="34" charset="-128"/>
                </a:rPr>
                <a:t>&gt;</a:t>
              </a:r>
              <a:r>
                <a:rPr lang="en-US" altLang="en-US" sz="1800">
                  <a:latin typeface="Courier New" panose="02070309020205020404" pitchFamily="49" charset="0"/>
                  <a:ea typeface="ＭＳ Ｐゴシック" panose="020B0600070205080204" pitchFamily="34" charset="-128"/>
                </a:rPr>
                <a:t> val</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solidFill>
                    <a:srgbClr val="0033CC"/>
                  </a:solidFill>
                  <a:latin typeface="Courier New" panose="02070309020205020404" pitchFamily="49" charset="0"/>
                  <a:ea typeface="ＭＳ Ｐゴシック" panose="020B0600070205080204" pitchFamily="34" charset="-128"/>
                </a:rPr>
                <a:t> throw new </a:t>
              </a:r>
              <a:r>
                <a:rPr lang="en-US" altLang="en-US" sz="1800">
                  <a:latin typeface="Courier New" panose="02070309020205020404" pitchFamily="49" charset="0"/>
                  <a:ea typeface="ＭＳ Ｐゴシック" panose="020B0600070205080204" pitchFamily="34" charset="-128"/>
                </a:rPr>
                <a:t>Exception</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solidFill>
                    <a:srgbClr val="66CCFF"/>
                  </a:solidFill>
                  <a:latin typeface="Courier New" panose="02070309020205020404" pitchFamily="49" charset="0"/>
                  <a:ea typeface="ＭＳ Ｐゴシック" panose="020B0600070205080204" pitchFamily="34" charset="-128"/>
                </a:rPr>
                <a:t>"Invalid val"</a:t>
              </a:r>
              <a:r>
                <a:rPr lang="en-US" altLang="en-US" sz="1800">
                  <a:solidFill>
                    <a:srgbClr val="A50021"/>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US" altLang="en-US" sz="1800">
                  <a:latin typeface="Courier New" panose="02070309020205020404" pitchFamily="49" charset="0"/>
                  <a:ea typeface="ＭＳ Ｐゴシック" panose="020B0600070205080204" pitchFamily="34" charset="-128"/>
                </a:rPr>
                <a:t>	. . .</a:t>
              </a:r>
            </a:p>
            <a:p>
              <a:pPr eaLnBrk="1" hangingPunct="1">
                <a:lnSpc>
                  <a:spcPct val="80000"/>
                </a:lnSpc>
                <a:spcBef>
                  <a:spcPct val="50000"/>
                </a:spcBef>
                <a:buFontTx/>
                <a:buNone/>
              </a:pPr>
              <a:r>
                <a:rPr lang="en-US" altLang="en-US" sz="1800">
                  <a:solidFill>
                    <a:srgbClr val="A50021"/>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buFontTx/>
                <a:buNone/>
              </a:pPr>
              <a:r>
                <a:rPr lang="en-IE" altLang="en-US" sz="1800">
                  <a:solidFill>
                    <a:srgbClr val="A50021"/>
                  </a:solidFill>
                  <a:latin typeface="Courier New" panose="02070309020205020404" pitchFamily="49" charset="0"/>
                  <a:ea typeface="ＭＳ Ｐゴシック" panose="020B0600070205080204" pitchFamily="34" charset="-128"/>
                </a:rPr>
                <a:t>// see Manager2.java setWeeklySalary method</a:t>
              </a:r>
              <a:endParaRPr lang="en-US" altLang="en-US" sz="1800">
                <a:solidFill>
                  <a:srgbClr val="A50021"/>
                </a:solidFill>
                <a:latin typeface="Courier New" panose="02070309020205020404" pitchFamily="49" charset="0"/>
                <a:ea typeface="ＭＳ Ｐゴシック" panose="020B0600070205080204" pitchFamily="34" charset="-128"/>
              </a:endParaRPr>
            </a:p>
          </p:txBody>
        </p:sp>
      </p:grpSp>
    </p:spTree>
    <p:custDataLst>
      <p:tags r:id="rId1"/>
    </p:custData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2F8594F3-A679-4184-A813-20808F8B1C31}" type="slidenum">
              <a:rPr lang="en-IE" altLang="en-US" sz="1400"/>
              <a:pPr>
                <a:spcBef>
                  <a:spcPct val="0"/>
                </a:spcBef>
                <a:buFontTx/>
                <a:buNone/>
              </a:pPr>
              <a:t>56</a:t>
            </a:fld>
            <a:endParaRPr lang="en-IE" altLang="en-US" sz="1400"/>
          </a:p>
        </p:txBody>
      </p:sp>
      <p:sp>
        <p:nvSpPr>
          <p:cNvPr id="111619" name="Rectangle 2"/>
          <p:cNvSpPr>
            <a:spLocks noGrp="1" noChangeArrowheads="1"/>
          </p:cNvSpPr>
          <p:nvPr>
            <p:ph type="title"/>
          </p:nvPr>
        </p:nvSpPr>
        <p:spPr/>
        <p:txBody>
          <a:bodyPr/>
          <a:lstStyle/>
          <a:p>
            <a:r>
              <a:rPr lang="en-GB" altLang="en-US" sz="4000" smtClean="0"/>
              <a:t>Why do this?</a:t>
            </a:r>
            <a:endParaRPr lang="en-US" altLang="en-US" sz="4000" smtClean="0"/>
          </a:p>
        </p:txBody>
      </p:sp>
      <p:sp>
        <p:nvSpPr>
          <p:cNvPr id="111620" name="Rectangle 3"/>
          <p:cNvSpPr>
            <a:spLocks noGrp="1" noChangeArrowheads="1"/>
          </p:cNvSpPr>
          <p:nvPr>
            <p:ph type="body" idx="1"/>
          </p:nvPr>
        </p:nvSpPr>
        <p:spPr/>
        <p:txBody>
          <a:bodyPr/>
          <a:lstStyle/>
          <a:p>
            <a:r>
              <a:rPr lang="en-GB" altLang="en-US" sz="2800" smtClean="0"/>
              <a:t>We could have forced the user to enter a valid value by putting  a loop within the doWork() method:  </a:t>
            </a:r>
            <a:r>
              <a:rPr lang="en-US" altLang="en-US" sz="2800" smtClean="0">
                <a:solidFill>
                  <a:srgbClr val="0033CC"/>
                </a:solidFill>
              </a:rPr>
              <a:t>while </a:t>
            </a:r>
            <a:r>
              <a:rPr lang="en-US" altLang="en-US" sz="2800" smtClean="0">
                <a:solidFill>
                  <a:srgbClr val="A50021"/>
                </a:solidFill>
              </a:rPr>
              <a:t>(</a:t>
            </a:r>
            <a:r>
              <a:rPr lang="en-US" altLang="en-US" sz="2800" smtClean="0"/>
              <a:t>num </a:t>
            </a:r>
            <a:r>
              <a:rPr lang="en-US" altLang="en-US" sz="2800" smtClean="0">
                <a:solidFill>
                  <a:srgbClr val="990033"/>
                </a:solidFill>
              </a:rPr>
              <a:t>&gt;</a:t>
            </a:r>
            <a:r>
              <a:rPr lang="en-US" altLang="en-US" sz="2800" smtClean="0"/>
              <a:t> val</a:t>
            </a:r>
            <a:r>
              <a:rPr lang="en-US" altLang="en-US" sz="2800" smtClean="0">
                <a:solidFill>
                  <a:srgbClr val="A50021"/>
                </a:solidFill>
              </a:rPr>
              <a:t>){  </a:t>
            </a:r>
          </a:p>
          <a:p>
            <a:endParaRPr lang="en-US" altLang="en-US" sz="2800" smtClean="0">
              <a:solidFill>
                <a:srgbClr val="A50021"/>
              </a:solidFill>
            </a:endParaRPr>
          </a:p>
          <a:p>
            <a:r>
              <a:rPr lang="en-US" altLang="en-US" sz="2800" smtClean="0"/>
              <a:t>Sometimes it’s easier just to throw an exception, and leave it to the user to select the relevant ‘enter data’ button or menu item again</a:t>
            </a:r>
          </a:p>
          <a:p>
            <a:pPr>
              <a:buFontTx/>
              <a:buNone/>
            </a:pPr>
            <a:r>
              <a:rPr lang="en-US" altLang="en-US" sz="2800" smtClean="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21986D6E-1F4B-48C1-BF5A-2E9DBE67426D}" type="slidenum">
              <a:rPr lang="en-IE" altLang="en-US" sz="1400"/>
              <a:pPr>
                <a:spcBef>
                  <a:spcPct val="0"/>
                </a:spcBef>
                <a:buFontTx/>
                <a:buNone/>
              </a:pPr>
              <a:t>57</a:t>
            </a:fld>
            <a:endParaRPr lang="en-IE" altLang="en-US" sz="1400"/>
          </a:p>
        </p:txBody>
      </p:sp>
      <p:sp>
        <p:nvSpPr>
          <p:cNvPr id="113667" name="Rectangle 2"/>
          <p:cNvSpPr>
            <a:spLocks noGrp="1" noChangeArrowheads="1"/>
          </p:cNvSpPr>
          <p:nvPr>
            <p:ph type="title"/>
          </p:nvPr>
        </p:nvSpPr>
        <p:spPr/>
        <p:txBody>
          <a:bodyPr/>
          <a:lstStyle/>
          <a:p>
            <a:r>
              <a:rPr lang="en-GB" altLang="en-US" sz="4000" smtClean="0"/>
              <a:t>We can tailor the Exception’s message:</a:t>
            </a:r>
            <a:endParaRPr lang="en-US" altLang="en-US" sz="4000" smtClean="0"/>
          </a:p>
        </p:txBody>
      </p:sp>
      <p:sp>
        <p:nvSpPr>
          <p:cNvPr id="113668" name="Rectangle 3"/>
          <p:cNvSpPr>
            <a:spLocks noGrp="1" noChangeArrowheads="1"/>
          </p:cNvSpPr>
          <p:nvPr>
            <p:ph type="body" idx="1"/>
          </p:nvPr>
        </p:nvSpPr>
        <p:spPr/>
        <p:txBody>
          <a:bodyPr/>
          <a:lstStyle/>
          <a:p>
            <a:pPr>
              <a:lnSpc>
                <a:spcPct val="80000"/>
              </a:lnSpc>
            </a:pPr>
            <a:r>
              <a:rPr lang="en-GB" altLang="en-US" sz="2800" smtClean="0"/>
              <a:t>Exception constructors allow us to supply a string, which becomes the message supplied by calls to e.getMessage() within the catch:</a:t>
            </a:r>
          </a:p>
          <a:p>
            <a:pPr>
              <a:lnSpc>
                <a:spcPct val="80000"/>
              </a:lnSpc>
              <a:buFontTx/>
              <a:buNone/>
            </a:pPr>
            <a:r>
              <a:rPr lang="en-GB" altLang="en-US" sz="2800" smtClean="0"/>
              <a:t>  </a:t>
            </a:r>
            <a:r>
              <a:rPr lang="en-GB" altLang="en-US" sz="2800" smtClean="0">
                <a:solidFill>
                  <a:srgbClr val="0033CC"/>
                </a:solidFill>
              </a:rPr>
              <a:t>try</a:t>
            </a:r>
            <a:r>
              <a:rPr lang="en-GB" altLang="en-US" sz="2800" smtClean="0"/>
              <a:t>{</a:t>
            </a:r>
          </a:p>
          <a:p>
            <a:pPr>
              <a:lnSpc>
                <a:spcPct val="80000"/>
              </a:lnSpc>
              <a:buFontTx/>
              <a:buNone/>
            </a:pPr>
            <a:r>
              <a:rPr lang="en-GB" altLang="en-US" sz="2800" smtClean="0"/>
              <a:t>  …</a:t>
            </a:r>
          </a:p>
          <a:p>
            <a:pPr>
              <a:lnSpc>
                <a:spcPct val="80000"/>
              </a:lnSpc>
              <a:buFontTx/>
              <a:buNone/>
            </a:pPr>
            <a:r>
              <a:rPr lang="en-US" altLang="en-US" sz="2800" smtClean="0">
                <a:solidFill>
                  <a:srgbClr val="0033CC"/>
                </a:solidFill>
              </a:rPr>
              <a:t>       if </a:t>
            </a:r>
            <a:r>
              <a:rPr lang="en-US" altLang="en-US" sz="2800" smtClean="0">
                <a:solidFill>
                  <a:srgbClr val="A50021"/>
                </a:solidFill>
              </a:rPr>
              <a:t>(</a:t>
            </a:r>
            <a:r>
              <a:rPr lang="en-US" altLang="en-US" sz="2800" smtClean="0"/>
              <a:t>num </a:t>
            </a:r>
            <a:r>
              <a:rPr lang="en-US" altLang="en-US" sz="2800" smtClean="0">
                <a:solidFill>
                  <a:srgbClr val="990033"/>
                </a:solidFill>
              </a:rPr>
              <a:t>&gt;</a:t>
            </a:r>
            <a:r>
              <a:rPr lang="en-US" altLang="en-US" sz="2800" smtClean="0"/>
              <a:t> val</a:t>
            </a:r>
            <a:r>
              <a:rPr lang="en-US" altLang="en-US" sz="2800" smtClean="0">
                <a:solidFill>
                  <a:srgbClr val="A50021"/>
                </a:solidFill>
              </a:rPr>
              <a:t>)</a:t>
            </a:r>
            <a:r>
              <a:rPr lang="en-US" altLang="en-US" sz="2800" smtClean="0">
                <a:solidFill>
                  <a:srgbClr val="0033CC"/>
                </a:solidFill>
              </a:rPr>
              <a:t> throw new </a:t>
            </a:r>
            <a:r>
              <a:rPr lang="en-US" altLang="en-US" sz="2800" smtClean="0"/>
              <a:t>Exception</a:t>
            </a:r>
            <a:r>
              <a:rPr lang="en-US" altLang="en-US" sz="2800" smtClean="0">
                <a:solidFill>
                  <a:srgbClr val="A50021"/>
                </a:solidFill>
              </a:rPr>
              <a:t>(</a:t>
            </a:r>
            <a:r>
              <a:rPr lang="en-US" altLang="en-US" sz="2800" smtClean="0">
                <a:solidFill>
                  <a:srgbClr val="66CCFF"/>
                </a:solidFill>
              </a:rPr>
              <a:t>“Value should be between 1 and 10"</a:t>
            </a:r>
            <a:r>
              <a:rPr lang="en-US" altLang="en-US" sz="2800" smtClean="0">
                <a:solidFill>
                  <a:srgbClr val="A50021"/>
                </a:solidFill>
              </a:rPr>
              <a:t>)</a:t>
            </a:r>
            <a:r>
              <a:rPr lang="en-US" altLang="en-US" sz="2800" smtClean="0"/>
              <a:t>;</a:t>
            </a:r>
          </a:p>
          <a:p>
            <a:pPr>
              <a:lnSpc>
                <a:spcPct val="80000"/>
              </a:lnSpc>
              <a:buFontTx/>
              <a:buNone/>
            </a:pPr>
            <a:r>
              <a:rPr lang="en-GB" altLang="en-US" sz="2800" smtClean="0"/>
              <a:t>  }</a:t>
            </a:r>
          </a:p>
          <a:p>
            <a:pPr>
              <a:lnSpc>
                <a:spcPct val="80000"/>
              </a:lnSpc>
              <a:buFontTx/>
              <a:buNone/>
            </a:pPr>
            <a:r>
              <a:rPr lang="en-GB" altLang="en-US" sz="2800" smtClean="0"/>
              <a:t>  </a:t>
            </a:r>
            <a:r>
              <a:rPr lang="en-GB" altLang="en-US" sz="2800" smtClean="0">
                <a:solidFill>
                  <a:srgbClr val="0033CC"/>
                </a:solidFill>
              </a:rPr>
              <a:t>catch</a:t>
            </a:r>
            <a:r>
              <a:rPr lang="en-GB" altLang="en-US" sz="2800" smtClean="0"/>
              <a:t> (Exception e){</a:t>
            </a:r>
          </a:p>
          <a:p>
            <a:pPr>
              <a:lnSpc>
                <a:spcPct val="80000"/>
              </a:lnSpc>
              <a:buFontTx/>
              <a:buNone/>
            </a:pPr>
            <a:r>
              <a:rPr lang="en-GB" altLang="en-US" sz="2800" smtClean="0"/>
              <a:t>      System.out.println(e.getMessage()); }</a:t>
            </a:r>
            <a:endParaRPr lang="en-US" altLang="en-US" sz="280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B0B94B06-6D62-4B54-8767-3A4657505439}" type="slidenum">
              <a:rPr lang="en-IE" altLang="en-US" sz="1400"/>
              <a:pPr>
                <a:spcBef>
                  <a:spcPct val="0"/>
                </a:spcBef>
                <a:buFontTx/>
                <a:buNone/>
              </a:pPr>
              <a:t>58</a:t>
            </a:fld>
            <a:endParaRPr lang="en-IE" altLang="en-US" sz="1400"/>
          </a:p>
        </p:txBody>
      </p:sp>
      <p:sp>
        <p:nvSpPr>
          <p:cNvPr id="115715" name="Rectangle 2"/>
          <p:cNvSpPr>
            <a:spLocks noGrp="1" noChangeArrowheads="1"/>
          </p:cNvSpPr>
          <p:nvPr>
            <p:ph type="title"/>
          </p:nvPr>
        </p:nvSpPr>
        <p:spPr/>
        <p:txBody>
          <a:bodyPr/>
          <a:lstStyle/>
          <a:p>
            <a:r>
              <a:rPr lang="en-GB" altLang="en-US" sz="4000" smtClean="0"/>
              <a:t>What kind of Exception should we throw?</a:t>
            </a:r>
            <a:endParaRPr lang="en-US" altLang="en-US" sz="4000" smtClean="0"/>
          </a:p>
        </p:txBody>
      </p:sp>
      <p:sp>
        <p:nvSpPr>
          <p:cNvPr id="115716" name="Rectangle 3"/>
          <p:cNvSpPr>
            <a:spLocks noGrp="1" noChangeArrowheads="1"/>
          </p:cNvSpPr>
          <p:nvPr>
            <p:ph type="body" idx="1"/>
          </p:nvPr>
        </p:nvSpPr>
        <p:spPr/>
        <p:txBody>
          <a:bodyPr/>
          <a:lstStyle/>
          <a:p>
            <a:r>
              <a:rPr lang="en-GB" altLang="en-US" smtClean="0"/>
              <a:t>For input validation, throw a runtime exception like a NumberFormatException or an IllegalArgumentException, or a user-written subclass</a:t>
            </a:r>
            <a:endParaRPr lang="en-US" altLang="en-US"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DC277D83-5BAA-4415-B338-BE5FCB347552}" type="slidenum">
              <a:rPr lang="en-IE" altLang="en-US" sz="1400"/>
              <a:pPr>
                <a:spcBef>
                  <a:spcPct val="0"/>
                </a:spcBef>
                <a:buFontTx/>
                <a:buNone/>
              </a:pPr>
              <a:t>59</a:t>
            </a:fld>
            <a:endParaRPr lang="en-IE" altLang="en-US" sz="1400"/>
          </a:p>
        </p:txBody>
      </p:sp>
      <p:sp>
        <p:nvSpPr>
          <p:cNvPr id="117763" name="Rectangle 2"/>
          <p:cNvSpPr>
            <a:spLocks noGrp="1" noChangeArrowheads="1"/>
          </p:cNvSpPr>
          <p:nvPr>
            <p:ph type="title"/>
          </p:nvPr>
        </p:nvSpPr>
        <p:spPr/>
        <p:txBody>
          <a:bodyPr/>
          <a:lstStyle/>
          <a:p>
            <a:r>
              <a:rPr lang="en-US" altLang="en-US" sz="3600" smtClean="0"/>
              <a:t>User-written Exception subclasses</a:t>
            </a:r>
          </a:p>
        </p:txBody>
      </p:sp>
      <p:sp>
        <p:nvSpPr>
          <p:cNvPr id="117764" name="Rectangle 3"/>
          <p:cNvSpPr>
            <a:spLocks noGrp="1" noChangeArrowheads="1"/>
          </p:cNvSpPr>
          <p:nvPr>
            <p:ph type="body" idx="1"/>
          </p:nvPr>
        </p:nvSpPr>
        <p:spPr>
          <a:xfrm>
            <a:off x="611188" y="1268413"/>
            <a:ext cx="7993062" cy="5040312"/>
          </a:xfrm>
        </p:spPr>
        <p:txBody>
          <a:bodyPr/>
          <a:lstStyle/>
          <a:p>
            <a:r>
              <a:rPr lang="en-US" altLang="en-US" sz="2400" smtClean="0"/>
              <a:t>Using the standard exception classes, we can use the getMessage method to retrieve the error message.</a:t>
            </a:r>
          </a:p>
          <a:p>
            <a:r>
              <a:rPr lang="en-US" altLang="en-US" sz="2400" smtClean="0"/>
              <a:t>By defining our own exception class, we can pack in more useful information</a:t>
            </a:r>
          </a:p>
          <a:p>
            <a:pPr lvl="1"/>
            <a:r>
              <a:rPr lang="en-US" altLang="en-US" sz="2400" smtClean="0"/>
              <a:t>for example, we may define an OutOfStock exception class and include information such as how many items to order</a:t>
            </a:r>
          </a:p>
          <a:p>
            <a:r>
              <a:rPr lang="en-US" altLang="en-US" sz="2400" smtClean="0"/>
              <a:t>AgeInputException  (see AgeInput5.java getAge() method) is defined as a subclass of Exception and includes public methods to access its three attributes: lower and upper bounds of valid age input and the (invalid) value entered by the user.</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D7D87CBD-2FFB-4E0F-9E17-DB67B774443D}" type="slidenum">
              <a:rPr lang="en-IE" altLang="en-US" sz="1400"/>
              <a:pPr>
                <a:spcBef>
                  <a:spcPct val="0"/>
                </a:spcBef>
                <a:buFontTx/>
                <a:buNone/>
              </a:pPr>
              <a:t>6</a:t>
            </a:fld>
            <a:endParaRPr lang="en-IE" altLang="en-US" sz="1400"/>
          </a:p>
        </p:txBody>
      </p:sp>
      <p:sp>
        <p:nvSpPr>
          <p:cNvPr id="14339" name="Rectangle 2"/>
          <p:cNvSpPr>
            <a:spLocks noGrp="1" noChangeArrowheads="1"/>
          </p:cNvSpPr>
          <p:nvPr>
            <p:ph type="title"/>
          </p:nvPr>
        </p:nvSpPr>
        <p:spPr/>
        <p:txBody>
          <a:bodyPr/>
          <a:lstStyle/>
          <a:p>
            <a:r>
              <a:rPr lang="en-US" altLang="en-US" sz="4000" smtClean="0"/>
              <a:t>Throwable Hierarchy</a:t>
            </a:r>
          </a:p>
        </p:txBody>
      </p:sp>
      <p:sp>
        <p:nvSpPr>
          <p:cNvPr id="14340" name="Rectangle 3"/>
          <p:cNvSpPr>
            <a:spLocks noGrp="1" noChangeArrowheads="1"/>
          </p:cNvSpPr>
          <p:nvPr>
            <p:ph type="body" idx="1"/>
          </p:nvPr>
        </p:nvSpPr>
        <p:spPr>
          <a:xfrm>
            <a:off x="304800" y="1143000"/>
            <a:ext cx="8534400" cy="673100"/>
          </a:xfrm>
        </p:spPr>
        <p:txBody>
          <a:bodyPr/>
          <a:lstStyle/>
          <a:p>
            <a:r>
              <a:rPr lang="en-US" altLang="en-US" smtClean="0"/>
              <a:t>There are over 60 classes in the hierarchy.</a:t>
            </a:r>
          </a:p>
        </p:txBody>
      </p:sp>
      <p:pic>
        <p:nvPicPr>
          <p:cNvPr id="14341" name="Picture 4" descr="wu18847_08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7772400"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85886022-61E9-4130-A29B-D41AE94D5743}" type="slidenum">
              <a:rPr lang="en-IE" altLang="en-US" sz="1400"/>
              <a:pPr>
                <a:spcBef>
                  <a:spcPct val="0"/>
                </a:spcBef>
                <a:buFontTx/>
                <a:buNone/>
              </a:pPr>
              <a:t>60</a:t>
            </a:fld>
            <a:endParaRPr lang="en-IE" altLang="en-US" sz="1400"/>
          </a:p>
        </p:txBody>
      </p:sp>
      <p:sp>
        <p:nvSpPr>
          <p:cNvPr id="119811" name="Rectangle 2"/>
          <p:cNvSpPr>
            <a:spLocks noGrp="1" noChangeArrowheads="1"/>
          </p:cNvSpPr>
          <p:nvPr>
            <p:ph type="title"/>
          </p:nvPr>
        </p:nvSpPr>
        <p:spPr/>
        <p:txBody>
          <a:bodyPr/>
          <a:lstStyle/>
          <a:p>
            <a:r>
              <a:rPr lang="en-IE" altLang="en-US" sz="3200" smtClean="0"/>
              <a:t>Making ‘set’ methods and constructors more robust by throwing Exceptions</a:t>
            </a:r>
            <a:endParaRPr lang="en-US" altLang="en-US" sz="3200" smtClean="0"/>
          </a:p>
        </p:txBody>
      </p:sp>
      <p:sp>
        <p:nvSpPr>
          <p:cNvPr id="119812" name="Rectangle 3"/>
          <p:cNvSpPr>
            <a:spLocks noGrp="1" noChangeArrowheads="1"/>
          </p:cNvSpPr>
          <p:nvPr>
            <p:ph type="body" idx="1"/>
          </p:nvPr>
        </p:nvSpPr>
        <p:spPr/>
        <p:txBody>
          <a:bodyPr/>
          <a:lstStyle/>
          <a:p>
            <a:pPr>
              <a:lnSpc>
                <a:spcPct val="90000"/>
              </a:lnSpc>
            </a:pPr>
            <a:r>
              <a:rPr lang="en-IE" altLang="en-US" sz="2400" smtClean="0"/>
              <a:t>‘Set’ methods in instantiable classes should ensure that attributes are not set to unsuitable values</a:t>
            </a:r>
          </a:p>
          <a:p>
            <a:pPr>
              <a:lnSpc>
                <a:spcPct val="90000"/>
              </a:lnSpc>
            </a:pPr>
            <a:r>
              <a:rPr lang="en-IE" altLang="en-US" sz="2400" smtClean="0"/>
              <a:t>‘set’ methods can return a boolean to denote whether the value was changed as a result of the method (using an ‘if’ to see whether the value should be changed): the invoking application must then check this return value.</a:t>
            </a:r>
          </a:p>
          <a:p>
            <a:pPr>
              <a:lnSpc>
                <a:spcPct val="90000"/>
              </a:lnSpc>
            </a:pPr>
            <a:r>
              <a:rPr lang="en-IE" altLang="en-US" sz="2400" smtClean="0"/>
              <a:t>There are two problems with this:</a:t>
            </a:r>
          </a:p>
          <a:p>
            <a:pPr lvl="1">
              <a:lnSpc>
                <a:spcPct val="90000"/>
              </a:lnSpc>
            </a:pPr>
            <a:r>
              <a:rPr lang="en-IE" altLang="en-US" sz="2000" smtClean="0"/>
              <a:t>If the invoking app doesn’t check, the problem may go un-noticed</a:t>
            </a:r>
          </a:p>
          <a:p>
            <a:pPr lvl="1">
              <a:lnSpc>
                <a:spcPct val="90000"/>
              </a:lnSpc>
            </a:pPr>
            <a:r>
              <a:rPr lang="en-IE" altLang="en-US" sz="2000" smtClean="0"/>
              <a:t>‘set’ methods are often invoked by constructors, and constructors cannot return anything  </a:t>
            </a:r>
            <a:endParaRPr lang="en-US" altLang="en-US" sz="200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ED450556-74B6-462A-9B31-3043E34A21F4}" type="slidenum">
              <a:rPr lang="en-IE" altLang="en-US" sz="1400"/>
              <a:pPr>
                <a:spcBef>
                  <a:spcPct val="0"/>
                </a:spcBef>
                <a:buFontTx/>
                <a:buNone/>
              </a:pPr>
              <a:t>61</a:t>
            </a:fld>
            <a:endParaRPr lang="en-IE" altLang="en-US" sz="1400"/>
          </a:p>
        </p:txBody>
      </p:sp>
      <p:sp>
        <p:nvSpPr>
          <p:cNvPr id="120835" name="Rectangle 2"/>
          <p:cNvSpPr>
            <a:spLocks noGrp="1" noChangeArrowheads="1"/>
          </p:cNvSpPr>
          <p:nvPr>
            <p:ph type="title"/>
          </p:nvPr>
        </p:nvSpPr>
        <p:spPr>
          <a:xfrm>
            <a:off x="684213" y="228600"/>
            <a:ext cx="8154987" cy="1066800"/>
          </a:xfrm>
        </p:spPr>
        <p:txBody>
          <a:bodyPr/>
          <a:lstStyle/>
          <a:p>
            <a:r>
              <a:rPr lang="en-GB" altLang="en-US" sz="3800" smtClean="0"/>
              <a:t>Returning a boolean from a ‘set’ method</a:t>
            </a:r>
            <a:endParaRPr lang="en-GB" altLang="en-US" smtClean="0"/>
          </a:p>
        </p:txBody>
      </p:sp>
      <p:sp>
        <p:nvSpPr>
          <p:cNvPr id="120836" name="Rectangle 3"/>
          <p:cNvSpPr>
            <a:spLocks noGrp="1" noChangeArrowheads="1"/>
          </p:cNvSpPr>
          <p:nvPr>
            <p:ph type="body" idx="1"/>
          </p:nvPr>
        </p:nvSpPr>
        <p:spPr>
          <a:xfrm>
            <a:off x="1173163" y="1447800"/>
            <a:ext cx="7772400" cy="4648200"/>
          </a:xfrm>
        </p:spPr>
        <p:txBody>
          <a:bodyPr/>
          <a:lstStyle/>
          <a:p>
            <a:pPr>
              <a:lnSpc>
                <a:spcPct val="80000"/>
              </a:lnSpc>
            </a:pPr>
            <a:r>
              <a:rPr lang="en-GB" altLang="en-US" sz="2800" smtClean="0"/>
              <a:t>So far, we have handled checking values within set methods with actions like</a:t>
            </a:r>
          </a:p>
          <a:p>
            <a:pPr>
              <a:lnSpc>
                <a:spcPct val="80000"/>
              </a:lnSpc>
              <a:buFontTx/>
              <a:buNone/>
            </a:pPr>
            <a:r>
              <a:rPr lang="en-GB" altLang="en-US" sz="1800" smtClean="0">
                <a:latin typeface="Courier New" panose="02070309020205020404" pitchFamily="49" charset="0"/>
              </a:rPr>
              <a:t>     if (salary &gt; 0)</a:t>
            </a:r>
          </a:p>
          <a:p>
            <a:pPr>
              <a:lnSpc>
                <a:spcPct val="80000"/>
              </a:lnSpc>
              <a:buFontTx/>
              <a:buNone/>
            </a:pPr>
            <a:r>
              <a:rPr lang="en-GB" altLang="en-US" sz="1800" smtClean="0">
                <a:latin typeface="Courier New" panose="02070309020205020404" pitchFamily="49" charset="0"/>
              </a:rPr>
              <a:t>        this.salary = salary;</a:t>
            </a:r>
          </a:p>
          <a:p>
            <a:pPr>
              <a:lnSpc>
                <a:spcPct val="80000"/>
              </a:lnSpc>
            </a:pPr>
            <a:r>
              <a:rPr lang="en-GB" altLang="en-US" sz="2400" smtClean="0"/>
              <a:t>It’s possible to write the ‘set’ method to return a boolean</a:t>
            </a:r>
            <a:r>
              <a:rPr lang="en-GB" altLang="en-US" sz="2000" smtClean="0"/>
              <a:t>:</a:t>
            </a:r>
          </a:p>
          <a:p>
            <a:pPr>
              <a:lnSpc>
                <a:spcPct val="80000"/>
              </a:lnSpc>
              <a:buFontTx/>
              <a:buNone/>
            </a:pPr>
            <a:r>
              <a:rPr lang="en-GB" altLang="en-US" sz="1600" smtClean="0">
                <a:latin typeface="Courier New" panose="02070309020205020404" pitchFamily="49" charset="0"/>
              </a:rPr>
              <a:t>    public boolean setSalary(double salary) {</a:t>
            </a:r>
          </a:p>
          <a:p>
            <a:pPr>
              <a:lnSpc>
                <a:spcPct val="80000"/>
              </a:lnSpc>
              <a:buFontTx/>
              <a:buNone/>
            </a:pPr>
            <a:r>
              <a:rPr lang="en-GB" altLang="en-US" sz="1600" smtClean="0">
                <a:latin typeface="Courier New" panose="02070309020205020404" pitchFamily="49" charset="0"/>
              </a:rPr>
              <a:t>        if (salary &gt; 0){</a:t>
            </a:r>
          </a:p>
          <a:p>
            <a:pPr>
              <a:lnSpc>
                <a:spcPct val="80000"/>
              </a:lnSpc>
              <a:buFontTx/>
              <a:buNone/>
            </a:pPr>
            <a:r>
              <a:rPr lang="en-GB" altLang="en-US" sz="1600" smtClean="0">
                <a:latin typeface="Courier New" panose="02070309020205020404" pitchFamily="49" charset="0"/>
              </a:rPr>
              <a:t>            this.salary = salary;</a:t>
            </a:r>
          </a:p>
          <a:p>
            <a:pPr>
              <a:lnSpc>
                <a:spcPct val="80000"/>
              </a:lnSpc>
              <a:buFontTx/>
              <a:buNone/>
            </a:pPr>
            <a:r>
              <a:rPr lang="en-GB" altLang="en-US" sz="1600" smtClean="0">
                <a:latin typeface="Courier New" panose="02070309020205020404" pitchFamily="49" charset="0"/>
              </a:rPr>
              <a:t>             return true; </a:t>
            </a:r>
            <a:r>
              <a:rPr lang="en-GB" altLang="en-US" sz="1600" smtClean="0">
                <a:solidFill>
                  <a:srgbClr val="006600"/>
                </a:solidFill>
                <a:latin typeface="Courier New" panose="02070309020205020404" pitchFamily="49" charset="0"/>
              </a:rPr>
              <a:t>// salary changed</a:t>
            </a:r>
          </a:p>
          <a:p>
            <a:pPr>
              <a:lnSpc>
                <a:spcPct val="80000"/>
              </a:lnSpc>
              <a:buFontTx/>
              <a:buNone/>
            </a:pPr>
            <a:r>
              <a:rPr lang="en-GB" altLang="en-US" sz="1600" smtClean="0">
                <a:latin typeface="Courier New" panose="02070309020205020404" pitchFamily="49" charset="0"/>
              </a:rPr>
              <a:t>        }</a:t>
            </a:r>
          </a:p>
          <a:p>
            <a:pPr>
              <a:lnSpc>
                <a:spcPct val="80000"/>
              </a:lnSpc>
              <a:buFontTx/>
              <a:buNone/>
            </a:pPr>
            <a:r>
              <a:rPr lang="en-GB" altLang="en-US" sz="1600" smtClean="0">
                <a:latin typeface="Courier New" panose="02070309020205020404" pitchFamily="49" charset="0"/>
              </a:rPr>
              <a:t>        else </a:t>
            </a:r>
          </a:p>
          <a:p>
            <a:pPr>
              <a:lnSpc>
                <a:spcPct val="80000"/>
              </a:lnSpc>
              <a:buFontTx/>
              <a:buNone/>
            </a:pPr>
            <a:r>
              <a:rPr lang="en-GB" altLang="en-US" sz="1600" smtClean="0">
                <a:latin typeface="Courier New" panose="02070309020205020404" pitchFamily="49" charset="0"/>
              </a:rPr>
              <a:t>            return false;   } </a:t>
            </a:r>
            <a:r>
              <a:rPr lang="en-GB" altLang="en-US" sz="1600" smtClean="0">
                <a:solidFill>
                  <a:srgbClr val="006600"/>
                </a:solidFill>
                <a:latin typeface="Courier New" panose="02070309020205020404" pitchFamily="49" charset="0"/>
              </a:rPr>
              <a:t>// salary unchanged</a:t>
            </a:r>
          </a:p>
          <a:p>
            <a:pPr>
              <a:lnSpc>
                <a:spcPct val="80000"/>
              </a:lnSpc>
            </a:pPr>
            <a:endParaRPr lang="en-GB" altLang="en-US" sz="2800" smtClean="0"/>
          </a:p>
          <a:p>
            <a:pPr>
              <a:lnSpc>
                <a:spcPct val="80000"/>
              </a:lnSpc>
            </a:pPr>
            <a:r>
              <a:rPr lang="en-GB" altLang="en-US" sz="2800" smtClean="0"/>
              <a:t>Any application that sets a salary has the option of checking the return value to see if it worked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72FBA696-2896-4367-A5DF-9793D287123C}" type="slidenum">
              <a:rPr lang="en-IE" altLang="en-US" sz="1400"/>
              <a:pPr>
                <a:spcBef>
                  <a:spcPct val="0"/>
                </a:spcBef>
                <a:buFontTx/>
                <a:buNone/>
              </a:pPr>
              <a:t>62</a:t>
            </a:fld>
            <a:endParaRPr lang="en-IE" altLang="en-US" sz="1400"/>
          </a:p>
        </p:txBody>
      </p:sp>
      <p:sp>
        <p:nvSpPr>
          <p:cNvPr id="122883" name="Rectangle 2"/>
          <p:cNvSpPr>
            <a:spLocks noGrp="1" noChangeArrowheads="1"/>
          </p:cNvSpPr>
          <p:nvPr>
            <p:ph type="title"/>
          </p:nvPr>
        </p:nvSpPr>
        <p:spPr/>
        <p:txBody>
          <a:bodyPr/>
          <a:lstStyle/>
          <a:p>
            <a:r>
              <a:rPr lang="en-GB" altLang="en-US" sz="4000" smtClean="0"/>
              <a:t>Constructors can’t return anything</a:t>
            </a:r>
            <a:endParaRPr lang="en-US" altLang="en-US" sz="4000" smtClean="0"/>
          </a:p>
        </p:txBody>
      </p:sp>
      <p:sp>
        <p:nvSpPr>
          <p:cNvPr id="122884" name="Rectangle 3"/>
          <p:cNvSpPr>
            <a:spLocks noGrp="1" noChangeArrowheads="1"/>
          </p:cNvSpPr>
          <p:nvPr>
            <p:ph type="body" idx="1"/>
          </p:nvPr>
        </p:nvSpPr>
        <p:spPr/>
        <p:txBody>
          <a:bodyPr/>
          <a:lstStyle/>
          <a:p>
            <a:pPr>
              <a:lnSpc>
                <a:spcPct val="90000"/>
              </a:lnSpc>
            </a:pPr>
            <a:r>
              <a:rPr lang="en-GB" altLang="en-US" smtClean="0"/>
              <a:t>Constructors don’t have a return type, so</a:t>
            </a:r>
          </a:p>
          <a:p>
            <a:pPr>
              <a:lnSpc>
                <a:spcPct val="90000"/>
              </a:lnSpc>
            </a:pPr>
            <a:endParaRPr lang="en-GB" altLang="en-US" smtClean="0"/>
          </a:p>
          <a:p>
            <a:pPr>
              <a:lnSpc>
                <a:spcPct val="90000"/>
              </a:lnSpc>
            </a:pPr>
            <a:r>
              <a:rPr lang="en-GB" altLang="en-US" smtClean="0"/>
              <a:t>‘return false;’ is not an option when validating values</a:t>
            </a:r>
          </a:p>
          <a:p>
            <a:pPr>
              <a:lnSpc>
                <a:spcPct val="90000"/>
              </a:lnSpc>
            </a:pPr>
            <a:endParaRPr lang="en-GB" altLang="en-US" smtClean="0"/>
          </a:p>
          <a:p>
            <a:pPr>
              <a:lnSpc>
                <a:spcPct val="90000"/>
              </a:lnSpc>
            </a:pPr>
            <a:r>
              <a:rPr lang="en-GB" altLang="en-US" smtClean="0"/>
              <a:t>An alternative is to throw a customised exception, which the application can check within a try{} block, or ignore</a:t>
            </a:r>
            <a:endParaRPr lang="en-US" alt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DAA70EA2-FE63-4132-A121-9EC5D04D4BA1}" type="slidenum">
              <a:rPr lang="en-IE" altLang="en-US" sz="1400"/>
              <a:pPr>
                <a:spcBef>
                  <a:spcPct val="0"/>
                </a:spcBef>
                <a:buFontTx/>
                <a:buNone/>
              </a:pPr>
              <a:t>63</a:t>
            </a:fld>
            <a:endParaRPr lang="en-IE" altLang="en-US" sz="1400"/>
          </a:p>
        </p:txBody>
      </p:sp>
      <p:sp>
        <p:nvSpPr>
          <p:cNvPr id="124931" name="Rectangle 2"/>
          <p:cNvSpPr>
            <a:spLocks noGrp="1" noChangeArrowheads="1"/>
          </p:cNvSpPr>
          <p:nvPr>
            <p:ph type="title"/>
          </p:nvPr>
        </p:nvSpPr>
        <p:spPr>
          <a:xfrm>
            <a:off x="1066800" y="228600"/>
            <a:ext cx="7772400" cy="1066800"/>
          </a:xfrm>
        </p:spPr>
        <p:txBody>
          <a:bodyPr/>
          <a:lstStyle/>
          <a:p>
            <a:r>
              <a:rPr lang="en-GB" altLang="en-US" sz="3800" smtClean="0"/>
              <a:t>Manager2: a better version of Manager</a:t>
            </a:r>
            <a:endParaRPr lang="en-GB" altLang="en-US" smtClean="0"/>
          </a:p>
        </p:txBody>
      </p:sp>
      <p:sp>
        <p:nvSpPr>
          <p:cNvPr id="124932" name="Rectangle 3"/>
          <p:cNvSpPr>
            <a:spLocks noGrp="1" noChangeArrowheads="1"/>
          </p:cNvSpPr>
          <p:nvPr>
            <p:ph type="body" idx="1"/>
          </p:nvPr>
        </p:nvSpPr>
        <p:spPr>
          <a:xfrm>
            <a:off x="684213" y="1557338"/>
            <a:ext cx="7772400" cy="4648200"/>
          </a:xfrm>
        </p:spPr>
        <p:txBody>
          <a:bodyPr/>
          <a:lstStyle/>
          <a:p>
            <a:r>
              <a:rPr lang="en-GB" altLang="en-US" smtClean="0"/>
              <a:t>Manager2 is another subclass of Employee</a:t>
            </a:r>
          </a:p>
          <a:p>
            <a:r>
              <a:rPr lang="en-GB" altLang="en-US" smtClean="0"/>
              <a:t>Manager2s inherit first name and surname</a:t>
            </a:r>
          </a:p>
          <a:p>
            <a:r>
              <a:rPr lang="en-GB" altLang="en-US" smtClean="0"/>
              <a:t>Manager2s are paid a weekly salary</a:t>
            </a:r>
          </a:p>
          <a:p>
            <a:r>
              <a:rPr lang="en-GB" altLang="en-US" smtClean="0"/>
              <a:t>This weekly salary should be at least 600 euro</a:t>
            </a:r>
          </a:p>
          <a:p>
            <a:r>
              <a:rPr lang="en-GB" altLang="en-US" smtClean="0"/>
              <a:t>The constructor invokes setWeeklySalary() to set (and check) values supplied by programs which create Manager2 objects</a:t>
            </a:r>
            <a:endParaRPr lang="en-GB" altLang="en-US" sz="360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8F8515A8-3D5B-4D4C-80E9-FC3A7BD67218}" type="slidenum">
              <a:rPr lang="en-IE" altLang="en-US" sz="1400"/>
              <a:pPr>
                <a:spcBef>
                  <a:spcPct val="0"/>
                </a:spcBef>
                <a:buFontTx/>
                <a:buNone/>
              </a:pPr>
              <a:t>64</a:t>
            </a:fld>
            <a:endParaRPr lang="en-IE" altLang="en-US" sz="1400"/>
          </a:p>
        </p:txBody>
      </p:sp>
      <p:sp>
        <p:nvSpPr>
          <p:cNvPr id="126979" name="Rectangle 2"/>
          <p:cNvSpPr>
            <a:spLocks noGrp="1" noChangeArrowheads="1"/>
          </p:cNvSpPr>
          <p:nvPr>
            <p:ph type="title"/>
          </p:nvPr>
        </p:nvSpPr>
        <p:spPr/>
        <p:txBody>
          <a:bodyPr/>
          <a:lstStyle/>
          <a:p>
            <a:r>
              <a:rPr lang="en-GB" altLang="en-US" sz="3600" smtClean="0"/>
              <a:t>The constructor invokes setWeeklySalary()</a:t>
            </a:r>
            <a:endParaRPr lang="en-US" altLang="en-US" sz="3600" smtClean="0"/>
          </a:p>
        </p:txBody>
      </p:sp>
      <p:sp>
        <p:nvSpPr>
          <p:cNvPr id="126980" name="Rectangle 3"/>
          <p:cNvSpPr>
            <a:spLocks noGrp="1" noChangeArrowheads="1"/>
          </p:cNvSpPr>
          <p:nvPr>
            <p:ph type="body" idx="1"/>
          </p:nvPr>
        </p:nvSpPr>
        <p:spPr/>
        <p:txBody>
          <a:bodyPr/>
          <a:lstStyle/>
          <a:p>
            <a:r>
              <a:rPr lang="en-GB" altLang="en-US" smtClean="0"/>
              <a:t>The setWeeklySalary() method will throw an IllegalArgumentException if the salary is too low</a:t>
            </a:r>
          </a:p>
          <a:p>
            <a:r>
              <a:rPr lang="en-GB" altLang="en-US" smtClean="0"/>
              <a:t>Any program which attempts to create a Manager2 object with a salary which is too low will cause the exception to be thrown</a:t>
            </a:r>
          </a:p>
          <a:p>
            <a:endParaRPr lang="en-US" alt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3DBCD4DD-6C36-46CB-8B73-93A3F27C3B8A}" type="slidenum">
              <a:rPr lang="en-IE" altLang="en-US" sz="1400"/>
              <a:pPr>
                <a:spcBef>
                  <a:spcPct val="0"/>
                </a:spcBef>
                <a:buFontTx/>
                <a:buNone/>
              </a:pPr>
              <a:t>65</a:t>
            </a:fld>
            <a:endParaRPr lang="en-IE" altLang="en-US" sz="1400"/>
          </a:p>
        </p:txBody>
      </p:sp>
      <p:sp>
        <p:nvSpPr>
          <p:cNvPr id="129027" name="Rectangle 2"/>
          <p:cNvSpPr>
            <a:spLocks noGrp="1" noChangeArrowheads="1"/>
          </p:cNvSpPr>
          <p:nvPr>
            <p:ph type="title"/>
          </p:nvPr>
        </p:nvSpPr>
        <p:spPr/>
        <p:txBody>
          <a:bodyPr/>
          <a:lstStyle/>
          <a:p>
            <a:r>
              <a:rPr lang="en-GB" altLang="en-US" sz="3600" smtClean="0"/>
              <a:t>setWeeklySalary() from Manager2</a:t>
            </a:r>
            <a:endParaRPr lang="en-US" altLang="en-US" sz="3600" smtClean="0"/>
          </a:p>
        </p:txBody>
      </p:sp>
      <p:sp>
        <p:nvSpPr>
          <p:cNvPr id="129028" name="Rectangle 3"/>
          <p:cNvSpPr>
            <a:spLocks noGrp="1" noChangeArrowheads="1"/>
          </p:cNvSpPr>
          <p:nvPr>
            <p:ph type="body" idx="1"/>
          </p:nvPr>
        </p:nvSpPr>
        <p:spPr/>
        <p:txBody>
          <a:bodyPr/>
          <a:lstStyle/>
          <a:p>
            <a:pPr>
              <a:lnSpc>
                <a:spcPct val="90000"/>
              </a:lnSpc>
              <a:buFontTx/>
              <a:buNone/>
            </a:pPr>
            <a:r>
              <a:rPr lang="en-US" altLang="en-US" sz="2400" smtClean="0">
                <a:latin typeface="Courier New" panose="02070309020205020404" pitchFamily="49" charset="0"/>
              </a:rPr>
              <a:t>public void setWeeklySalary(double sal){</a:t>
            </a:r>
          </a:p>
          <a:p>
            <a:pPr>
              <a:lnSpc>
                <a:spcPct val="90000"/>
              </a:lnSpc>
              <a:buFontTx/>
              <a:buNone/>
            </a:pPr>
            <a:r>
              <a:rPr lang="en-US" altLang="en-US" sz="2400" smtClean="0">
                <a:latin typeface="Courier New" panose="02070309020205020404" pitchFamily="49" charset="0"/>
              </a:rPr>
              <a:t>	if (sal &lt; 600)</a:t>
            </a:r>
          </a:p>
          <a:p>
            <a:pPr>
              <a:lnSpc>
                <a:spcPct val="90000"/>
              </a:lnSpc>
              <a:buFontTx/>
              <a:buNone/>
            </a:pPr>
            <a:r>
              <a:rPr lang="en-US" altLang="en-US" sz="2400" smtClean="0">
                <a:latin typeface="Courier New" panose="02070309020205020404" pitchFamily="49" charset="0"/>
              </a:rPr>
              <a:t>	   throw new IllegalArgumentException (</a:t>
            </a:r>
          </a:p>
          <a:p>
            <a:pPr>
              <a:lnSpc>
                <a:spcPct val="90000"/>
              </a:lnSpc>
              <a:buFontTx/>
              <a:buNone/>
            </a:pPr>
            <a:r>
              <a:rPr lang="en-US" altLang="en-US" sz="2400" smtClean="0">
                <a:latin typeface="Courier New" panose="02070309020205020404" pitchFamily="49" charset="0"/>
              </a:rPr>
              <a:t>	     	"Manager's salary must be at </a:t>
            </a:r>
          </a:p>
          <a:p>
            <a:pPr>
              <a:lnSpc>
                <a:spcPct val="90000"/>
              </a:lnSpc>
              <a:buFontTx/>
              <a:buNone/>
            </a:pPr>
            <a:r>
              <a:rPr lang="en-US" altLang="en-US" sz="2400" smtClean="0">
                <a:latin typeface="Courier New" panose="02070309020205020404" pitchFamily="49" charset="0"/>
              </a:rPr>
              <a:t>                    least 600 euro");</a:t>
            </a:r>
          </a:p>
          <a:p>
            <a:pPr>
              <a:lnSpc>
                <a:spcPct val="90000"/>
              </a:lnSpc>
              <a:buFontTx/>
              <a:buNone/>
            </a:pPr>
            <a:r>
              <a:rPr lang="en-US" altLang="en-US" sz="2400" smtClean="0">
                <a:latin typeface="Courier New" panose="02070309020205020404" pitchFamily="49" charset="0"/>
              </a:rPr>
              <a:t>	   weeklySalary=sal;</a:t>
            </a:r>
          </a:p>
          <a:p>
            <a:pPr>
              <a:lnSpc>
                <a:spcPct val="90000"/>
              </a:lnSpc>
              <a:buFontTx/>
              <a:buNone/>
            </a:pPr>
            <a:r>
              <a:rPr lang="en-US" altLang="en-US" sz="2400" smtClean="0">
                <a:latin typeface="Courier New" panose="02070309020205020404" pitchFamily="49"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3625F792-7E9C-4481-9FB2-63788CD4854F}" type="slidenum">
              <a:rPr lang="en-IE" altLang="en-US" sz="1400"/>
              <a:pPr>
                <a:spcBef>
                  <a:spcPct val="0"/>
                </a:spcBef>
                <a:buFontTx/>
                <a:buNone/>
              </a:pPr>
              <a:t>66</a:t>
            </a:fld>
            <a:endParaRPr lang="en-IE" altLang="en-US" sz="1400"/>
          </a:p>
        </p:txBody>
      </p:sp>
      <p:sp>
        <p:nvSpPr>
          <p:cNvPr id="131075" name="Rectangle 2"/>
          <p:cNvSpPr>
            <a:spLocks noGrp="1" noChangeArrowheads="1"/>
          </p:cNvSpPr>
          <p:nvPr>
            <p:ph type="title"/>
          </p:nvPr>
        </p:nvSpPr>
        <p:spPr/>
        <p:txBody>
          <a:bodyPr/>
          <a:lstStyle/>
          <a:p>
            <a:r>
              <a:rPr lang="en-GB" altLang="en-US" sz="4000" smtClean="0"/>
              <a:t>Avoiding underpaid Managers</a:t>
            </a:r>
            <a:endParaRPr lang="en-US" altLang="en-US" sz="4000" smtClean="0"/>
          </a:p>
        </p:txBody>
      </p:sp>
      <p:sp>
        <p:nvSpPr>
          <p:cNvPr id="131076" name="Rectangle 3"/>
          <p:cNvSpPr>
            <a:spLocks noGrp="1" noChangeArrowheads="1"/>
          </p:cNvSpPr>
          <p:nvPr>
            <p:ph type="body" idx="1"/>
          </p:nvPr>
        </p:nvSpPr>
        <p:spPr/>
        <p:txBody>
          <a:bodyPr/>
          <a:lstStyle/>
          <a:p>
            <a:pPr>
              <a:lnSpc>
                <a:spcPct val="90000"/>
              </a:lnSpc>
              <a:buFontTx/>
              <a:buNone/>
            </a:pPr>
            <a:r>
              <a:rPr lang="en-GB" altLang="en-US" sz="2400" smtClean="0">
                <a:latin typeface="Courier New" panose="02070309020205020404" pitchFamily="49" charset="0"/>
              </a:rPr>
              <a:t>   Manager2 m1 = </a:t>
            </a:r>
            <a:r>
              <a:rPr lang="en-GB" altLang="en-US" sz="2400" smtClean="0">
                <a:solidFill>
                  <a:srgbClr val="0033CC"/>
                </a:solidFill>
                <a:latin typeface="Courier New" panose="02070309020205020404" pitchFamily="49" charset="0"/>
              </a:rPr>
              <a:t>new</a:t>
            </a:r>
            <a:r>
              <a:rPr lang="en-GB" altLang="en-US" sz="2400" smtClean="0">
                <a:latin typeface="Courier New" panose="02070309020205020404" pitchFamily="49" charset="0"/>
              </a:rPr>
              <a:t> Manager2(“Joe”, </a:t>
            </a:r>
          </a:p>
          <a:p>
            <a:pPr>
              <a:lnSpc>
                <a:spcPct val="90000"/>
              </a:lnSpc>
              <a:buFontTx/>
              <a:buNone/>
            </a:pPr>
            <a:r>
              <a:rPr lang="en-GB" altLang="en-US" sz="2400" smtClean="0">
                <a:latin typeface="Courier New" panose="02070309020205020404" pitchFamily="49" charset="0"/>
              </a:rPr>
              <a:t>                “Soap”, 300.00);</a:t>
            </a:r>
          </a:p>
          <a:p>
            <a:pPr>
              <a:lnSpc>
                <a:spcPct val="90000"/>
              </a:lnSpc>
              <a:buFontTx/>
              <a:buNone/>
            </a:pPr>
            <a:r>
              <a:rPr lang="en-GB" altLang="en-US" sz="2400" smtClean="0">
                <a:latin typeface="Courier New" panose="02070309020205020404" pitchFamily="49" charset="0"/>
              </a:rPr>
              <a:t>   // from ManagerTest1</a:t>
            </a:r>
          </a:p>
          <a:p>
            <a:pPr>
              <a:lnSpc>
                <a:spcPct val="90000"/>
              </a:lnSpc>
              <a:buFontTx/>
              <a:buNone/>
            </a:pPr>
            <a:endParaRPr lang="en-GB" altLang="en-US" sz="2400" smtClean="0">
              <a:latin typeface="Courier New" panose="02070309020205020404" pitchFamily="49" charset="0"/>
            </a:endParaRPr>
          </a:p>
          <a:p>
            <a:pPr>
              <a:lnSpc>
                <a:spcPct val="90000"/>
              </a:lnSpc>
            </a:pPr>
            <a:r>
              <a:rPr lang="en-GB" altLang="en-US" smtClean="0"/>
              <a:t>The program will crash with an IllegalArgumentException</a:t>
            </a:r>
          </a:p>
          <a:p>
            <a:pPr>
              <a:lnSpc>
                <a:spcPct val="90000"/>
              </a:lnSpc>
            </a:pPr>
            <a:r>
              <a:rPr lang="en-GB" altLang="en-US" smtClean="0"/>
              <a:t>Where the salary is entered by the user, the application has the option to catch both ‘text’ errors and value range errors</a:t>
            </a:r>
            <a:endParaRPr lang="en-US" alt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82323F75-4F4B-402B-89DD-635259A0151B}" type="slidenum">
              <a:rPr lang="en-IE" altLang="en-US" sz="1400"/>
              <a:pPr>
                <a:spcBef>
                  <a:spcPct val="0"/>
                </a:spcBef>
                <a:buFontTx/>
                <a:buNone/>
              </a:pPr>
              <a:t>67</a:t>
            </a:fld>
            <a:endParaRPr lang="en-IE" altLang="en-US" sz="1400"/>
          </a:p>
        </p:txBody>
      </p:sp>
      <p:sp>
        <p:nvSpPr>
          <p:cNvPr id="133123" name="Rectangle 2"/>
          <p:cNvSpPr>
            <a:spLocks noGrp="1" noChangeArrowheads="1"/>
          </p:cNvSpPr>
          <p:nvPr>
            <p:ph type="title"/>
          </p:nvPr>
        </p:nvSpPr>
        <p:spPr/>
        <p:txBody>
          <a:bodyPr/>
          <a:lstStyle/>
          <a:p>
            <a:r>
              <a:rPr lang="en-GB" altLang="en-US" sz="4000" smtClean="0"/>
              <a:t>Catching a Low Salary</a:t>
            </a:r>
            <a:endParaRPr lang="en-US" altLang="en-US" sz="4000" smtClean="0"/>
          </a:p>
        </p:txBody>
      </p:sp>
      <p:sp>
        <p:nvSpPr>
          <p:cNvPr id="133124" name="Rectangle 3"/>
          <p:cNvSpPr>
            <a:spLocks noGrp="1" noChangeArrowheads="1"/>
          </p:cNvSpPr>
          <p:nvPr>
            <p:ph type="body" idx="1"/>
          </p:nvPr>
        </p:nvSpPr>
        <p:spPr>
          <a:xfrm>
            <a:off x="685800" y="1341438"/>
            <a:ext cx="7847013" cy="4895850"/>
          </a:xfrm>
        </p:spPr>
        <p:txBody>
          <a:bodyPr/>
          <a:lstStyle/>
          <a:p>
            <a:pPr>
              <a:lnSpc>
                <a:spcPct val="80000"/>
              </a:lnSpc>
              <a:buFontTx/>
              <a:buNone/>
            </a:pPr>
            <a:r>
              <a:rPr lang="en-US" altLang="en-US" sz="2000" smtClean="0">
                <a:solidFill>
                  <a:srgbClr val="0033CC"/>
                </a:solidFill>
                <a:latin typeface="Courier New" panose="02070309020205020404" pitchFamily="49" charset="0"/>
              </a:rPr>
              <a:t>try</a:t>
            </a:r>
            <a:r>
              <a:rPr lang="en-US" altLang="en-US" sz="2000" smtClean="0">
                <a:latin typeface="Courier New" panose="02070309020205020404" pitchFamily="49" charset="0"/>
              </a:rPr>
              <a:t> {</a:t>
            </a:r>
          </a:p>
          <a:p>
            <a:pPr>
              <a:lnSpc>
                <a:spcPct val="80000"/>
              </a:lnSpc>
              <a:buFontTx/>
              <a:buNone/>
            </a:pPr>
            <a:r>
              <a:rPr lang="en-US" altLang="en-US" sz="2000" smtClean="0">
                <a:latin typeface="Courier New" panose="02070309020205020404" pitchFamily="49" charset="0"/>
              </a:rPr>
              <a:t>	double salary = Double.parseDouble(</a:t>
            </a:r>
          </a:p>
          <a:p>
            <a:pPr>
              <a:lnSpc>
                <a:spcPct val="80000"/>
              </a:lnSpc>
              <a:buFontTx/>
              <a:buNone/>
            </a:pPr>
            <a:r>
              <a:rPr lang="en-US" altLang="en-US" sz="2000" smtClean="0">
                <a:latin typeface="Courier New" panose="02070309020205020404" pitchFamily="49" charset="0"/>
              </a:rPr>
              <a:t>            JOptionPane.showInputDialog(</a:t>
            </a:r>
          </a:p>
          <a:p>
            <a:pPr>
              <a:lnSpc>
                <a:spcPct val="80000"/>
              </a:lnSpc>
              <a:buFontTx/>
              <a:buNone/>
            </a:pPr>
            <a:r>
              <a:rPr lang="en-US" altLang="en-US" sz="2000" smtClean="0">
                <a:latin typeface="Courier New" panose="02070309020205020404" pitchFamily="49" charset="0"/>
              </a:rPr>
              <a:t>			"Salary: must be at least 600"));</a:t>
            </a:r>
          </a:p>
          <a:p>
            <a:pPr>
              <a:lnSpc>
                <a:spcPct val="80000"/>
              </a:lnSpc>
              <a:buFontTx/>
              <a:buNone/>
            </a:pPr>
            <a:r>
              <a:rPr lang="en-US" altLang="en-US" sz="2000" smtClean="0">
                <a:latin typeface="Courier New" panose="02070309020205020404" pitchFamily="49" charset="0"/>
              </a:rPr>
              <a:t>	m2 = new Manager2(fname,sname,salary);</a:t>
            </a:r>
          </a:p>
          <a:p>
            <a:pPr>
              <a:lnSpc>
                <a:spcPct val="80000"/>
              </a:lnSpc>
              <a:buFontTx/>
              <a:buNone/>
            </a:pPr>
            <a:r>
              <a:rPr lang="en-US" altLang="en-US" sz="2000" smtClean="0">
                <a:latin typeface="Courier New" panose="02070309020205020404" pitchFamily="49" charset="0"/>
              </a:rPr>
              <a:t>	JOptionPane.showMessageDialog(null,"Manager2 created successfully:\n “ +m2.toString());</a:t>
            </a:r>
          </a:p>
          <a:p>
            <a:pPr>
              <a:lnSpc>
                <a:spcPct val="80000"/>
              </a:lnSpc>
              <a:buFontTx/>
              <a:buNone/>
            </a:pPr>
            <a:r>
              <a:rPr lang="en-US" altLang="en-US" sz="2000" smtClean="0">
                <a:latin typeface="Courier New" panose="02070309020205020404" pitchFamily="49" charset="0"/>
              </a:rPr>
              <a:t>}</a:t>
            </a:r>
          </a:p>
          <a:p>
            <a:pPr>
              <a:lnSpc>
                <a:spcPct val="80000"/>
              </a:lnSpc>
              <a:buFontTx/>
              <a:buNone/>
            </a:pPr>
            <a:r>
              <a:rPr lang="en-US" altLang="en-US" sz="2000" smtClean="0">
                <a:solidFill>
                  <a:srgbClr val="0033CC"/>
                </a:solidFill>
                <a:latin typeface="Courier New" panose="02070309020205020404" pitchFamily="49" charset="0"/>
              </a:rPr>
              <a:t>catch</a:t>
            </a:r>
            <a:r>
              <a:rPr lang="en-US" altLang="en-US" sz="2000" smtClean="0">
                <a:latin typeface="Courier New" panose="02070309020205020404" pitchFamily="49" charset="0"/>
              </a:rPr>
              <a:t> (NumberFormatException e){ </a:t>
            </a:r>
            <a:r>
              <a:rPr lang="en-US" altLang="en-US" sz="2000" smtClean="0">
                <a:solidFill>
                  <a:srgbClr val="008000"/>
                </a:solidFill>
                <a:latin typeface="Courier New" panose="02070309020205020404" pitchFamily="49" charset="0"/>
              </a:rPr>
              <a:t>// text entered</a:t>
            </a:r>
          </a:p>
          <a:p>
            <a:pPr>
              <a:lnSpc>
                <a:spcPct val="80000"/>
              </a:lnSpc>
              <a:buFontTx/>
              <a:buNone/>
            </a:pPr>
            <a:r>
              <a:rPr lang="en-US" altLang="en-US" sz="2000" smtClean="0">
                <a:latin typeface="Courier New" panose="02070309020205020404" pitchFamily="49" charset="0"/>
              </a:rPr>
              <a:t>	JOptionPane.showMessageDialog(null,"Salary must be a number");</a:t>
            </a:r>
          </a:p>
          <a:p>
            <a:pPr>
              <a:lnSpc>
                <a:spcPct val="80000"/>
              </a:lnSpc>
              <a:buFontTx/>
              <a:buNone/>
            </a:pPr>
            <a:r>
              <a:rPr lang="en-US" altLang="en-US" sz="2000" smtClean="0">
                <a:latin typeface="Courier New" panose="02070309020205020404" pitchFamily="49" charset="0"/>
              </a:rPr>
              <a:t>}	 </a:t>
            </a:r>
          </a:p>
          <a:p>
            <a:pPr>
              <a:lnSpc>
                <a:spcPct val="80000"/>
              </a:lnSpc>
              <a:buFontTx/>
              <a:buNone/>
            </a:pPr>
            <a:r>
              <a:rPr lang="en-US" altLang="en-US" sz="2000" smtClean="0">
                <a:solidFill>
                  <a:srgbClr val="0033CC"/>
                </a:solidFill>
                <a:latin typeface="Courier New" panose="02070309020205020404" pitchFamily="49" charset="0"/>
              </a:rPr>
              <a:t>catch</a:t>
            </a:r>
            <a:r>
              <a:rPr lang="en-US" altLang="en-US" sz="2000" smtClean="0">
                <a:latin typeface="Courier New" panose="02070309020205020404" pitchFamily="49" charset="0"/>
              </a:rPr>
              <a:t> (IllegalArgumentException e</a:t>
            </a:r>
            <a:r>
              <a:rPr lang="en-US" altLang="en-US" sz="2000" smtClean="0">
                <a:solidFill>
                  <a:srgbClr val="008000"/>
                </a:solidFill>
                <a:latin typeface="Courier New" panose="02070309020205020404" pitchFamily="49" charset="0"/>
              </a:rPr>
              <a:t>){// too low</a:t>
            </a:r>
          </a:p>
          <a:p>
            <a:pPr>
              <a:lnSpc>
                <a:spcPct val="80000"/>
              </a:lnSpc>
              <a:buFontTx/>
              <a:buNone/>
            </a:pPr>
            <a:r>
              <a:rPr lang="en-US" altLang="en-US" sz="2000" smtClean="0">
                <a:latin typeface="Courier New" panose="02070309020205020404" pitchFamily="49" charset="0"/>
              </a:rPr>
              <a:t>	JOptionPane.showMessageDialog(null,e.getMessage());</a:t>
            </a:r>
          </a:p>
          <a:p>
            <a:pPr>
              <a:lnSpc>
                <a:spcPct val="80000"/>
              </a:lnSpc>
              <a:buFontTx/>
              <a:buNone/>
            </a:pPr>
            <a:r>
              <a:rPr lang="en-US" altLang="en-US" sz="2000" smtClean="0">
                <a:latin typeface="Courier New" panose="02070309020205020404" pitchFamily="49" charset="0"/>
              </a:rPr>
              <a:t>}  // </a:t>
            </a:r>
            <a:r>
              <a:rPr lang="en-US" altLang="en-US" sz="2000" smtClean="0">
                <a:solidFill>
                  <a:srgbClr val="008000"/>
                </a:solidFill>
                <a:latin typeface="Courier New" panose="02070309020205020404" pitchFamily="49" charset="0"/>
              </a:rPr>
              <a:t>from ManagerTest2</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A6753468-B32C-46D2-B880-9C5A06DD8D89}" type="slidenum">
              <a:rPr lang="en-IE" altLang="en-US" sz="1400"/>
              <a:pPr>
                <a:spcBef>
                  <a:spcPct val="0"/>
                </a:spcBef>
                <a:buFontTx/>
                <a:buNone/>
              </a:pPr>
              <a:t>68</a:t>
            </a:fld>
            <a:endParaRPr lang="en-IE" altLang="en-US" sz="1400"/>
          </a:p>
        </p:txBody>
      </p:sp>
      <p:sp>
        <p:nvSpPr>
          <p:cNvPr id="135171" name="Rectangle 2"/>
          <p:cNvSpPr>
            <a:spLocks noGrp="1" noChangeArrowheads="1"/>
          </p:cNvSpPr>
          <p:nvPr>
            <p:ph type="title"/>
          </p:nvPr>
        </p:nvSpPr>
        <p:spPr/>
        <p:txBody>
          <a:bodyPr/>
          <a:lstStyle/>
          <a:p>
            <a:r>
              <a:rPr lang="en-GB" altLang="en-US" sz="4000" smtClean="0"/>
              <a:t>Allowing the user to re-enter, using a validation loop</a:t>
            </a:r>
            <a:endParaRPr lang="en-US" altLang="en-US" sz="4000" smtClean="0"/>
          </a:p>
        </p:txBody>
      </p:sp>
      <p:sp>
        <p:nvSpPr>
          <p:cNvPr id="135172" name="Rectangle 3"/>
          <p:cNvSpPr>
            <a:spLocks noGrp="1" noChangeArrowheads="1"/>
          </p:cNvSpPr>
          <p:nvPr>
            <p:ph type="body" idx="1"/>
          </p:nvPr>
        </p:nvSpPr>
        <p:spPr/>
        <p:txBody>
          <a:bodyPr/>
          <a:lstStyle/>
          <a:p>
            <a:pPr>
              <a:lnSpc>
                <a:spcPct val="80000"/>
              </a:lnSpc>
              <a:buFontTx/>
              <a:buNone/>
            </a:pPr>
            <a:r>
              <a:rPr lang="en-US" altLang="en-US" sz="1800" smtClean="0">
                <a:solidFill>
                  <a:srgbClr val="0033CC"/>
                </a:solidFill>
                <a:latin typeface="Courier New" panose="02070309020205020404" pitchFamily="49" charset="0"/>
              </a:rPr>
              <a:t>boolean</a:t>
            </a:r>
            <a:r>
              <a:rPr lang="en-US" altLang="en-US" sz="1800" smtClean="0">
                <a:latin typeface="Courier New" panose="02070309020205020404" pitchFamily="49" charset="0"/>
              </a:rPr>
              <a:t> valid = false; </a:t>
            </a:r>
            <a:r>
              <a:rPr lang="en-US" altLang="en-US" sz="1800" smtClean="0">
                <a:solidFill>
                  <a:srgbClr val="FF00FF"/>
                </a:solidFill>
                <a:latin typeface="Courier New" panose="02070309020205020404" pitchFamily="49" charset="0"/>
              </a:rPr>
              <a:t>// added</a:t>
            </a:r>
          </a:p>
          <a:p>
            <a:pPr>
              <a:lnSpc>
                <a:spcPct val="80000"/>
              </a:lnSpc>
              <a:buFontTx/>
              <a:buNone/>
            </a:pPr>
            <a:r>
              <a:rPr lang="en-US" altLang="en-US" sz="1800" smtClean="0">
                <a:solidFill>
                  <a:srgbClr val="0033CC"/>
                </a:solidFill>
                <a:latin typeface="Courier New" panose="02070309020205020404" pitchFamily="49" charset="0"/>
              </a:rPr>
              <a:t>while</a:t>
            </a:r>
            <a:r>
              <a:rPr lang="en-US" altLang="en-US" sz="1800" smtClean="0">
                <a:latin typeface="Courier New" panose="02070309020205020404" pitchFamily="49" charset="0"/>
              </a:rPr>
              <a:t> (!valid) {       </a:t>
            </a:r>
            <a:r>
              <a:rPr lang="en-US" altLang="en-US" sz="1800" smtClean="0">
                <a:solidFill>
                  <a:srgbClr val="FF00FF"/>
                </a:solidFill>
                <a:latin typeface="Courier New" panose="02070309020205020404" pitchFamily="49" charset="0"/>
              </a:rPr>
              <a:t>// added</a:t>
            </a:r>
          </a:p>
          <a:p>
            <a:pPr>
              <a:lnSpc>
                <a:spcPct val="80000"/>
              </a:lnSpc>
              <a:buFontTx/>
              <a:buNone/>
            </a:pPr>
            <a:r>
              <a:rPr lang="en-US" altLang="en-US" sz="1800" smtClean="0">
                <a:latin typeface="Courier New" panose="02070309020205020404" pitchFamily="49" charset="0"/>
              </a:rPr>
              <a:t>  </a:t>
            </a:r>
            <a:r>
              <a:rPr lang="en-US" altLang="en-US" sz="1800" smtClean="0">
                <a:solidFill>
                  <a:srgbClr val="0033CC"/>
                </a:solidFill>
                <a:latin typeface="Courier New" panose="02070309020205020404" pitchFamily="49" charset="0"/>
              </a:rPr>
              <a:t>try</a:t>
            </a:r>
            <a:r>
              <a:rPr lang="en-US" altLang="en-US" sz="1800" smtClean="0">
                <a:latin typeface="Courier New" panose="02070309020205020404" pitchFamily="49" charset="0"/>
              </a:rPr>
              <a:t> {</a:t>
            </a:r>
          </a:p>
          <a:p>
            <a:pPr>
              <a:lnSpc>
                <a:spcPct val="80000"/>
              </a:lnSpc>
              <a:buFontTx/>
              <a:buNone/>
            </a:pPr>
            <a:r>
              <a:rPr lang="en-US" altLang="en-US" sz="1800" smtClean="0">
                <a:latin typeface="Courier New" panose="02070309020205020404" pitchFamily="49" charset="0"/>
              </a:rPr>
              <a:t>   </a:t>
            </a:r>
            <a:r>
              <a:rPr lang="en-US" altLang="en-US" sz="1800" smtClean="0">
                <a:solidFill>
                  <a:srgbClr val="0033CC"/>
                </a:solidFill>
                <a:latin typeface="Courier New" panose="02070309020205020404" pitchFamily="49" charset="0"/>
              </a:rPr>
              <a:t>double</a:t>
            </a:r>
            <a:r>
              <a:rPr lang="en-US" altLang="en-US" sz="1800" smtClean="0">
                <a:latin typeface="Courier New" panose="02070309020205020404" pitchFamily="49" charset="0"/>
              </a:rPr>
              <a:t> salary = Double.parseDouble </a:t>
            </a:r>
          </a:p>
          <a:p>
            <a:pPr>
              <a:lnSpc>
                <a:spcPct val="80000"/>
              </a:lnSpc>
              <a:buFontTx/>
              <a:buNone/>
            </a:pPr>
            <a:r>
              <a:rPr lang="en-US" altLang="en-US" sz="1800" smtClean="0">
                <a:latin typeface="Courier New" panose="02070309020205020404" pitchFamily="49" charset="0"/>
              </a:rPr>
              <a:t>    (JOptionPane.showInputDialog("Weekly Salary);</a:t>
            </a:r>
          </a:p>
          <a:p>
            <a:pPr>
              <a:lnSpc>
                <a:spcPct val="80000"/>
              </a:lnSpc>
              <a:buFontTx/>
              <a:buNone/>
            </a:pPr>
            <a:r>
              <a:rPr lang="en-US" altLang="en-US" sz="1800" smtClean="0">
                <a:latin typeface="Courier New" panose="02070309020205020404" pitchFamily="49" charset="0"/>
              </a:rPr>
              <a:t>	 m2 = new Manager2(fname,sname,salary);</a:t>
            </a:r>
          </a:p>
          <a:p>
            <a:pPr>
              <a:lnSpc>
                <a:spcPct val="80000"/>
              </a:lnSpc>
              <a:buFontTx/>
              <a:buNone/>
            </a:pPr>
            <a:r>
              <a:rPr lang="en-US" altLang="en-US" sz="1800" smtClean="0">
                <a:latin typeface="Courier New" panose="02070309020205020404" pitchFamily="49" charset="0"/>
              </a:rPr>
              <a:t>	 JOptionPane.showMessageDialog(null,“OK“); </a:t>
            </a:r>
          </a:p>
          <a:p>
            <a:pPr>
              <a:lnSpc>
                <a:spcPct val="80000"/>
              </a:lnSpc>
              <a:buFontTx/>
              <a:buNone/>
            </a:pPr>
            <a:r>
              <a:rPr lang="en-US" altLang="en-US" sz="1800" smtClean="0">
                <a:latin typeface="Courier New" panose="02070309020205020404" pitchFamily="49" charset="0"/>
              </a:rPr>
              <a:t>   valid = true;      </a:t>
            </a:r>
            <a:r>
              <a:rPr lang="en-US" altLang="en-US" sz="1800" smtClean="0">
                <a:solidFill>
                  <a:srgbClr val="FF00FF"/>
                </a:solidFill>
                <a:latin typeface="Courier New" panose="02070309020205020404" pitchFamily="49" charset="0"/>
              </a:rPr>
              <a:t>// added</a:t>
            </a:r>
          </a:p>
          <a:p>
            <a:pPr>
              <a:lnSpc>
                <a:spcPct val="80000"/>
              </a:lnSpc>
              <a:buFontTx/>
              <a:buNone/>
            </a:pPr>
            <a:r>
              <a:rPr lang="en-US" altLang="en-US" sz="1800" smtClean="0">
                <a:latin typeface="Courier New" panose="02070309020205020404" pitchFamily="49" charset="0"/>
              </a:rPr>
              <a:t>  } // end try</a:t>
            </a:r>
          </a:p>
          <a:p>
            <a:pPr>
              <a:lnSpc>
                <a:spcPct val="80000"/>
              </a:lnSpc>
              <a:buFontTx/>
              <a:buNone/>
            </a:pPr>
            <a:r>
              <a:rPr lang="en-GB" altLang="en-US" sz="1800" smtClean="0">
                <a:latin typeface="Courier New" panose="02070309020205020404" pitchFamily="49" charset="0"/>
              </a:rPr>
              <a:t>  catch blocks as before</a:t>
            </a:r>
          </a:p>
          <a:p>
            <a:pPr>
              <a:lnSpc>
                <a:spcPct val="80000"/>
              </a:lnSpc>
              <a:buFontTx/>
              <a:buNone/>
            </a:pPr>
            <a:r>
              <a:rPr lang="en-GB" altLang="en-US" sz="1800" smtClean="0">
                <a:latin typeface="Courier New" panose="02070309020205020404" pitchFamily="49" charset="0"/>
              </a:rPr>
              <a:t>} // end while</a:t>
            </a:r>
          </a:p>
          <a:p>
            <a:pPr>
              <a:lnSpc>
                <a:spcPct val="80000"/>
              </a:lnSpc>
              <a:buFontTx/>
              <a:buNone/>
            </a:pPr>
            <a:r>
              <a:rPr lang="en-GB" altLang="en-US" sz="1800" smtClean="0">
                <a:latin typeface="Courier New" panose="02070309020205020404" pitchFamily="49" charset="0"/>
              </a:rPr>
              <a:t>// </a:t>
            </a:r>
            <a:r>
              <a:rPr lang="en-GB" altLang="en-US" sz="1800" smtClean="0">
                <a:solidFill>
                  <a:srgbClr val="008000"/>
                </a:solidFill>
                <a:latin typeface="Courier New" panose="02070309020205020404" pitchFamily="49" charset="0"/>
              </a:rPr>
              <a:t>from ManagerTest3</a:t>
            </a:r>
          </a:p>
          <a:p>
            <a:pPr>
              <a:lnSpc>
                <a:spcPct val="80000"/>
              </a:lnSpc>
              <a:buFontTx/>
              <a:buNone/>
            </a:pPr>
            <a:endParaRPr lang="en-GB" altLang="en-US" sz="1800" smtClean="0">
              <a:solidFill>
                <a:srgbClr val="008000"/>
              </a:solidFill>
              <a:latin typeface="Courier New" panose="02070309020205020404" pitchFamily="49" charset="0"/>
            </a:endParaRPr>
          </a:p>
          <a:p>
            <a:pPr>
              <a:lnSpc>
                <a:spcPct val="80000"/>
              </a:lnSpc>
              <a:buFontTx/>
              <a:buNone/>
            </a:pPr>
            <a:r>
              <a:rPr lang="en-GB" altLang="en-US" sz="2800" smtClean="0"/>
              <a:t>Note: the loop is </a:t>
            </a:r>
            <a:r>
              <a:rPr lang="en-GB" altLang="en-US" sz="2800" b="1" smtClean="0"/>
              <a:t>not</a:t>
            </a:r>
            <a:r>
              <a:rPr lang="en-GB" altLang="en-US" sz="2800" smtClean="0"/>
              <a:t> inside the catch block</a:t>
            </a:r>
            <a:endParaRPr lang="en-US" altLang="en-US" sz="280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582B1B36-CEC0-4552-9041-38DB95FFAF15}" type="slidenum">
              <a:rPr lang="en-IE" altLang="en-US" sz="1400"/>
              <a:pPr>
                <a:spcBef>
                  <a:spcPct val="0"/>
                </a:spcBef>
                <a:buFontTx/>
                <a:buNone/>
              </a:pPr>
              <a:t>69</a:t>
            </a:fld>
            <a:endParaRPr lang="en-IE" altLang="en-US" sz="1400"/>
          </a:p>
        </p:txBody>
      </p:sp>
      <p:sp>
        <p:nvSpPr>
          <p:cNvPr id="137219" name="Rectangle 2"/>
          <p:cNvSpPr>
            <a:spLocks noGrp="1" noChangeArrowheads="1"/>
          </p:cNvSpPr>
          <p:nvPr>
            <p:ph type="title"/>
          </p:nvPr>
        </p:nvSpPr>
        <p:spPr/>
        <p:txBody>
          <a:bodyPr/>
          <a:lstStyle/>
          <a:p>
            <a:r>
              <a:rPr lang="en-GB" altLang="en-US" sz="4000" smtClean="0"/>
              <a:t>Useful in constructors</a:t>
            </a:r>
            <a:endParaRPr lang="en-US" altLang="en-US" sz="4000" smtClean="0"/>
          </a:p>
        </p:txBody>
      </p:sp>
      <p:sp>
        <p:nvSpPr>
          <p:cNvPr id="137220" name="Rectangle 3"/>
          <p:cNvSpPr>
            <a:spLocks noGrp="1" noChangeArrowheads="1"/>
          </p:cNvSpPr>
          <p:nvPr>
            <p:ph type="body" idx="1"/>
          </p:nvPr>
        </p:nvSpPr>
        <p:spPr/>
        <p:txBody>
          <a:bodyPr/>
          <a:lstStyle/>
          <a:p>
            <a:pPr>
              <a:lnSpc>
                <a:spcPct val="90000"/>
              </a:lnSpc>
            </a:pPr>
            <a:r>
              <a:rPr lang="en-GB" altLang="en-US" sz="2800" smtClean="0"/>
              <a:t>Where a constructor sets an attribute directly</a:t>
            </a:r>
          </a:p>
          <a:p>
            <a:pPr>
              <a:lnSpc>
                <a:spcPct val="90000"/>
              </a:lnSpc>
            </a:pPr>
            <a:r>
              <a:rPr lang="en-GB" altLang="en-US" sz="2800" smtClean="0"/>
              <a:t>An exception can be thrown if a value is inappropriate</a:t>
            </a:r>
          </a:p>
          <a:p>
            <a:pPr>
              <a:lnSpc>
                <a:spcPct val="90000"/>
              </a:lnSpc>
            </a:pPr>
            <a:r>
              <a:rPr lang="en-GB" altLang="en-US" sz="2800" smtClean="0"/>
              <a:t>The code will be similar to that in setWeeklySalary()</a:t>
            </a:r>
          </a:p>
          <a:p>
            <a:pPr>
              <a:lnSpc>
                <a:spcPct val="90000"/>
              </a:lnSpc>
            </a:pPr>
            <a:r>
              <a:rPr lang="en-GB" altLang="en-US" sz="2800" smtClean="0"/>
              <a:t>Where the constructor invokes a ‘set’ method, the ‘set’ method will throw the same exception</a:t>
            </a:r>
          </a:p>
          <a:p>
            <a:pPr>
              <a:lnSpc>
                <a:spcPct val="90000"/>
              </a:lnSpc>
            </a:pPr>
            <a:r>
              <a:rPr lang="en-IE" altLang="en-US" sz="2800" smtClean="0"/>
              <a:t>In either case, the catch block in the invoking application can be the same</a:t>
            </a:r>
            <a:endParaRPr lang="en-US" altLang="en-US" sz="28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02FD444E-0E1E-417B-9FFF-6FADBC457EC6}" type="slidenum">
              <a:rPr lang="en-IE" altLang="en-US" sz="1400"/>
              <a:pPr>
                <a:spcBef>
                  <a:spcPct val="0"/>
                </a:spcBef>
                <a:buFontTx/>
                <a:buNone/>
              </a:pPr>
              <a:t>7</a:t>
            </a:fld>
            <a:endParaRPr lang="en-IE" altLang="en-US" sz="1400"/>
          </a:p>
        </p:txBody>
      </p:sp>
      <p:sp>
        <p:nvSpPr>
          <p:cNvPr id="16387" name="Rectangle 2"/>
          <p:cNvSpPr>
            <a:spLocks noGrp="1" noChangeArrowheads="1"/>
          </p:cNvSpPr>
          <p:nvPr>
            <p:ph type="title"/>
          </p:nvPr>
        </p:nvSpPr>
        <p:spPr>
          <a:xfrm>
            <a:off x="1116013" y="549275"/>
            <a:ext cx="7772400" cy="457200"/>
          </a:xfrm>
        </p:spPr>
        <p:txBody>
          <a:bodyPr/>
          <a:lstStyle/>
          <a:p>
            <a:pPr algn="ctr"/>
            <a:r>
              <a:rPr lang="en-GB" altLang="en-US" smtClean="0"/>
              <a:t>Another View</a:t>
            </a:r>
          </a:p>
        </p:txBody>
      </p:sp>
      <p:sp>
        <p:nvSpPr>
          <p:cNvPr id="16388" name="Rectangle 3"/>
          <p:cNvSpPr>
            <a:spLocks noGrp="1" noChangeArrowheads="1"/>
          </p:cNvSpPr>
          <p:nvPr>
            <p:ph type="body" idx="1"/>
          </p:nvPr>
        </p:nvSpPr>
        <p:spPr>
          <a:xfrm>
            <a:off x="1371600" y="1196975"/>
            <a:ext cx="7016750" cy="5111750"/>
          </a:xfrm>
        </p:spPr>
        <p:txBody>
          <a:bodyPr/>
          <a:lstStyle/>
          <a:p>
            <a:endParaRPr lang="en-GB" altLang="en-US" smtClean="0"/>
          </a:p>
        </p:txBody>
      </p:sp>
      <p:sp>
        <p:nvSpPr>
          <p:cNvPr id="16389" name="Rectangle 4"/>
          <p:cNvSpPr>
            <a:spLocks noChangeArrowheads="1"/>
          </p:cNvSpPr>
          <p:nvPr/>
        </p:nvSpPr>
        <p:spPr bwMode="auto">
          <a:xfrm>
            <a:off x="1447800" y="1751013"/>
            <a:ext cx="67802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0" name="Line 5"/>
          <p:cNvSpPr>
            <a:spLocks noChangeShapeType="1"/>
          </p:cNvSpPr>
          <p:nvPr/>
        </p:nvSpPr>
        <p:spPr bwMode="auto">
          <a:xfrm>
            <a:off x="6608763" y="5662613"/>
            <a:ext cx="1587" cy="1524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391" name="Rectangle 6"/>
          <p:cNvSpPr>
            <a:spLocks noChangeArrowheads="1"/>
          </p:cNvSpPr>
          <p:nvPr/>
        </p:nvSpPr>
        <p:spPr bwMode="auto">
          <a:xfrm>
            <a:off x="4611688" y="2767013"/>
            <a:ext cx="1019175" cy="5095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2" name="Rectangle 7"/>
          <p:cNvSpPr>
            <a:spLocks noChangeArrowheads="1"/>
          </p:cNvSpPr>
          <p:nvPr/>
        </p:nvSpPr>
        <p:spPr bwMode="auto">
          <a:xfrm>
            <a:off x="4803775" y="2938463"/>
            <a:ext cx="7080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Throwable</a:t>
            </a:r>
            <a:endParaRPr lang="en-GB" altLang="en-US" sz="2400"/>
          </a:p>
        </p:txBody>
      </p:sp>
      <p:sp>
        <p:nvSpPr>
          <p:cNvPr id="16393" name="Rectangle 8"/>
          <p:cNvSpPr>
            <a:spLocks noChangeArrowheads="1"/>
          </p:cNvSpPr>
          <p:nvPr/>
        </p:nvSpPr>
        <p:spPr bwMode="auto">
          <a:xfrm>
            <a:off x="3708400" y="3630613"/>
            <a:ext cx="1019175" cy="2555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4" name="Rectangle 9"/>
          <p:cNvSpPr>
            <a:spLocks noChangeArrowheads="1"/>
          </p:cNvSpPr>
          <p:nvPr/>
        </p:nvSpPr>
        <p:spPr bwMode="auto">
          <a:xfrm>
            <a:off x="3844925" y="3675063"/>
            <a:ext cx="817563"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Exception</a:t>
            </a:r>
            <a:endParaRPr lang="en-GB" altLang="en-US" sz="2400"/>
          </a:p>
        </p:txBody>
      </p:sp>
      <p:sp>
        <p:nvSpPr>
          <p:cNvPr id="16395" name="Rectangle 10"/>
          <p:cNvSpPr>
            <a:spLocks noChangeArrowheads="1"/>
          </p:cNvSpPr>
          <p:nvPr/>
        </p:nvSpPr>
        <p:spPr bwMode="auto">
          <a:xfrm>
            <a:off x="5799138" y="3630613"/>
            <a:ext cx="1019175" cy="2555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6" name="Rectangle 11"/>
          <p:cNvSpPr>
            <a:spLocks noChangeArrowheads="1"/>
          </p:cNvSpPr>
          <p:nvPr/>
        </p:nvSpPr>
        <p:spPr bwMode="auto">
          <a:xfrm>
            <a:off x="6118225" y="3675063"/>
            <a:ext cx="45243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Error</a:t>
            </a:r>
            <a:endParaRPr lang="en-GB" altLang="en-US" sz="2400"/>
          </a:p>
        </p:txBody>
      </p:sp>
      <p:sp>
        <p:nvSpPr>
          <p:cNvPr id="16397" name="Rectangle 12"/>
          <p:cNvSpPr>
            <a:spLocks noChangeArrowheads="1"/>
          </p:cNvSpPr>
          <p:nvPr/>
        </p:nvSpPr>
        <p:spPr bwMode="auto">
          <a:xfrm>
            <a:off x="4781550" y="4646613"/>
            <a:ext cx="1527175" cy="3571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8" name="Rectangle 13"/>
          <p:cNvSpPr>
            <a:spLocks noChangeArrowheads="1"/>
          </p:cNvSpPr>
          <p:nvPr/>
        </p:nvSpPr>
        <p:spPr bwMode="auto">
          <a:xfrm>
            <a:off x="4962525" y="4741863"/>
            <a:ext cx="12319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RuntimeException</a:t>
            </a:r>
            <a:endParaRPr lang="en-GB" altLang="en-US" sz="2400"/>
          </a:p>
        </p:txBody>
      </p:sp>
      <p:sp>
        <p:nvSpPr>
          <p:cNvPr id="16399" name="Rectangle 14"/>
          <p:cNvSpPr>
            <a:spLocks noChangeArrowheads="1"/>
          </p:cNvSpPr>
          <p:nvPr/>
        </p:nvSpPr>
        <p:spPr bwMode="auto">
          <a:xfrm>
            <a:off x="1673225" y="3173413"/>
            <a:ext cx="207962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00" name="Rectangle 15"/>
          <p:cNvSpPr>
            <a:spLocks noChangeArrowheads="1"/>
          </p:cNvSpPr>
          <p:nvPr/>
        </p:nvSpPr>
        <p:spPr bwMode="auto">
          <a:xfrm>
            <a:off x="1741488" y="3213100"/>
            <a:ext cx="2635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3. </a:t>
            </a:r>
            <a:endParaRPr lang="en-GB" altLang="en-US" sz="2400"/>
          </a:p>
        </p:txBody>
      </p:sp>
      <p:sp>
        <p:nvSpPr>
          <p:cNvPr id="16401" name="Rectangle 16"/>
          <p:cNvSpPr>
            <a:spLocks noChangeArrowheads="1"/>
          </p:cNvSpPr>
          <p:nvPr/>
        </p:nvSpPr>
        <p:spPr bwMode="auto">
          <a:xfrm>
            <a:off x="1930400" y="3213100"/>
            <a:ext cx="5461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These</a:t>
            </a:r>
            <a:endParaRPr lang="en-GB" altLang="en-US" sz="2400"/>
          </a:p>
        </p:txBody>
      </p:sp>
      <p:sp>
        <p:nvSpPr>
          <p:cNvPr id="16402" name="Rectangle 17"/>
          <p:cNvSpPr>
            <a:spLocks noChangeArrowheads="1"/>
          </p:cNvSpPr>
          <p:nvPr/>
        </p:nvSpPr>
        <p:spPr bwMode="auto">
          <a:xfrm>
            <a:off x="2447925" y="3213100"/>
            <a:ext cx="8858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exceptions</a:t>
            </a:r>
            <a:endParaRPr lang="en-GB" altLang="en-US" sz="2400"/>
          </a:p>
        </p:txBody>
      </p:sp>
      <p:sp>
        <p:nvSpPr>
          <p:cNvPr id="16403" name="Rectangle 18"/>
          <p:cNvSpPr>
            <a:spLocks noChangeArrowheads="1"/>
          </p:cNvSpPr>
          <p:nvPr/>
        </p:nvSpPr>
        <p:spPr bwMode="auto">
          <a:xfrm>
            <a:off x="3305175" y="3213100"/>
            <a:ext cx="4429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have</a:t>
            </a:r>
            <a:endParaRPr lang="en-GB" altLang="en-US" sz="2400"/>
          </a:p>
        </p:txBody>
      </p:sp>
      <p:sp>
        <p:nvSpPr>
          <p:cNvPr id="16404" name="Rectangle 19"/>
          <p:cNvSpPr>
            <a:spLocks noChangeArrowheads="1"/>
          </p:cNvSpPr>
          <p:nvPr/>
        </p:nvSpPr>
        <p:spPr bwMode="auto">
          <a:xfrm>
            <a:off x="1741488" y="3397250"/>
            <a:ext cx="4984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to be </a:t>
            </a:r>
            <a:endParaRPr lang="en-GB" altLang="en-US" sz="2400"/>
          </a:p>
        </p:txBody>
      </p:sp>
      <p:sp>
        <p:nvSpPr>
          <p:cNvPr id="16405" name="Rectangle 20"/>
          <p:cNvSpPr>
            <a:spLocks noChangeArrowheads="1"/>
          </p:cNvSpPr>
          <p:nvPr/>
        </p:nvSpPr>
        <p:spPr bwMode="auto">
          <a:xfrm>
            <a:off x="2165350" y="3397250"/>
            <a:ext cx="6778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handled</a:t>
            </a:r>
            <a:endParaRPr lang="en-GB" altLang="en-US" sz="2400"/>
          </a:p>
        </p:txBody>
      </p:sp>
      <p:sp>
        <p:nvSpPr>
          <p:cNvPr id="16406" name="Rectangle 21"/>
          <p:cNvSpPr>
            <a:spLocks noChangeArrowheads="1"/>
          </p:cNvSpPr>
          <p:nvPr/>
        </p:nvSpPr>
        <p:spPr bwMode="auto">
          <a:xfrm>
            <a:off x="2816225" y="3397250"/>
            <a:ext cx="657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with try </a:t>
            </a:r>
            <a:endParaRPr lang="en-GB" altLang="en-US" sz="2400"/>
          </a:p>
        </p:txBody>
      </p:sp>
      <p:sp>
        <p:nvSpPr>
          <p:cNvPr id="16407" name="Rectangle 22"/>
          <p:cNvSpPr>
            <a:spLocks noChangeArrowheads="1"/>
          </p:cNvSpPr>
          <p:nvPr/>
        </p:nvSpPr>
        <p:spPr bwMode="auto">
          <a:xfrm>
            <a:off x="3397250" y="3397250"/>
            <a:ext cx="3571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and</a:t>
            </a:r>
            <a:endParaRPr lang="en-GB" altLang="en-US" sz="2400"/>
          </a:p>
        </p:txBody>
      </p:sp>
      <p:sp>
        <p:nvSpPr>
          <p:cNvPr id="16408" name="Rectangle 23"/>
          <p:cNvSpPr>
            <a:spLocks noChangeArrowheads="1"/>
          </p:cNvSpPr>
          <p:nvPr/>
        </p:nvSpPr>
        <p:spPr bwMode="auto">
          <a:xfrm>
            <a:off x="1741488" y="3579813"/>
            <a:ext cx="481012"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catch</a:t>
            </a:r>
            <a:endParaRPr lang="en-GB" altLang="en-US" sz="2400"/>
          </a:p>
        </p:txBody>
      </p:sp>
      <p:sp>
        <p:nvSpPr>
          <p:cNvPr id="16409" name="Rectangle 24"/>
          <p:cNvSpPr>
            <a:spLocks noChangeArrowheads="1"/>
          </p:cNvSpPr>
          <p:nvPr/>
        </p:nvSpPr>
        <p:spPr bwMode="auto">
          <a:xfrm>
            <a:off x="2146300" y="3579813"/>
            <a:ext cx="366713"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 or </a:t>
            </a:r>
            <a:endParaRPr lang="en-GB" altLang="en-US" sz="2400"/>
          </a:p>
        </p:txBody>
      </p:sp>
      <p:sp>
        <p:nvSpPr>
          <p:cNvPr id="16410" name="Rectangle 25"/>
          <p:cNvSpPr>
            <a:spLocks noChangeArrowheads="1"/>
          </p:cNvSpPr>
          <p:nvPr/>
        </p:nvSpPr>
        <p:spPr bwMode="auto">
          <a:xfrm>
            <a:off x="2438400" y="3579813"/>
            <a:ext cx="3952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they</a:t>
            </a:r>
            <a:endParaRPr lang="en-GB" altLang="en-US" sz="2400"/>
          </a:p>
        </p:txBody>
      </p:sp>
      <p:sp>
        <p:nvSpPr>
          <p:cNvPr id="16411" name="Rectangle 26"/>
          <p:cNvSpPr>
            <a:spLocks noChangeArrowheads="1"/>
          </p:cNvSpPr>
          <p:nvPr/>
        </p:nvSpPr>
        <p:spPr bwMode="auto">
          <a:xfrm>
            <a:off x="2806700" y="3579813"/>
            <a:ext cx="5746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should</a:t>
            </a:r>
            <a:endParaRPr lang="en-GB" altLang="en-US" sz="2400"/>
          </a:p>
        </p:txBody>
      </p:sp>
      <p:sp>
        <p:nvSpPr>
          <p:cNvPr id="16412" name="Rectangle 27"/>
          <p:cNvSpPr>
            <a:spLocks noChangeArrowheads="1"/>
          </p:cNvSpPr>
          <p:nvPr/>
        </p:nvSpPr>
        <p:spPr bwMode="auto">
          <a:xfrm>
            <a:off x="3352800" y="3579813"/>
            <a:ext cx="26352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be</a:t>
            </a:r>
            <a:endParaRPr lang="en-GB" altLang="en-US" sz="2400"/>
          </a:p>
        </p:txBody>
      </p:sp>
      <p:sp>
        <p:nvSpPr>
          <p:cNvPr id="16413" name="Rectangle 28"/>
          <p:cNvSpPr>
            <a:spLocks noChangeArrowheads="1"/>
          </p:cNvSpPr>
          <p:nvPr/>
        </p:nvSpPr>
        <p:spPr bwMode="auto">
          <a:xfrm>
            <a:off x="1741488" y="3763963"/>
            <a:ext cx="58102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thrown</a:t>
            </a:r>
            <a:endParaRPr lang="en-GB" altLang="en-US" sz="2400"/>
          </a:p>
        </p:txBody>
      </p:sp>
      <p:sp>
        <p:nvSpPr>
          <p:cNvPr id="16414" name="Rectangle 29"/>
          <p:cNvSpPr>
            <a:spLocks noChangeArrowheads="1"/>
          </p:cNvSpPr>
          <p:nvPr/>
        </p:nvSpPr>
        <p:spPr bwMode="auto">
          <a:xfrm>
            <a:off x="2295525" y="3763963"/>
            <a:ext cx="31115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out</a:t>
            </a:r>
            <a:endParaRPr lang="en-GB" altLang="en-US" sz="2400"/>
          </a:p>
        </p:txBody>
      </p:sp>
      <p:sp>
        <p:nvSpPr>
          <p:cNvPr id="16415" name="Rectangle 30"/>
          <p:cNvSpPr>
            <a:spLocks noChangeArrowheads="1"/>
          </p:cNvSpPr>
          <p:nvPr/>
        </p:nvSpPr>
        <p:spPr bwMode="auto">
          <a:xfrm>
            <a:off x="2578100" y="3763963"/>
            <a:ext cx="21590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of</a:t>
            </a:r>
            <a:endParaRPr lang="en-GB" altLang="en-US" sz="2400"/>
          </a:p>
        </p:txBody>
      </p:sp>
      <p:sp>
        <p:nvSpPr>
          <p:cNvPr id="16416" name="Rectangle 31"/>
          <p:cNvSpPr>
            <a:spLocks noChangeArrowheads="1"/>
          </p:cNvSpPr>
          <p:nvPr/>
        </p:nvSpPr>
        <p:spPr bwMode="auto">
          <a:xfrm>
            <a:off x="2765425" y="3763963"/>
            <a:ext cx="31115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the</a:t>
            </a:r>
            <a:endParaRPr lang="en-GB" altLang="en-US" sz="2400"/>
          </a:p>
        </p:txBody>
      </p:sp>
      <p:sp>
        <p:nvSpPr>
          <p:cNvPr id="16417" name="Rectangle 32"/>
          <p:cNvSpPr>
            <a:spLocks noChangeArrowheads="1"/>
          </p:cNvSpPr>
          <p:nvPr/>
        </p:nvSpPr>
        <p:spPr bwMode="auto">
          <a:xfrm>
            <a:off x="3048000" y="3763963"/>
            <a:ext cx="639763"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method</a:t>
            </a:r>
            <a:endParaRPr lang="en-GB" altLang="en-US" sz="2400"/>
          </a:p>
        </p:txBody>
      </p:sp>
      <p:sp>
        <p:nvSpPr>
          <p:cNvPr id="16418" name="Rectangle 33"/>
          <p:cNvSpPr>
            <a:spLocks noChangeArrowheads="1"/>
          </p:cNvSpPr>
          <p:nvPr/>
        </p:nvSpPr>
        <p:spPr bwMode="auto">
          <a:xfrm>
            <a:off x="5826125" y="5002213"/>
            <a:ext cx="221138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19" name="Rectangle 34"/>
          <p:cNvSpPr>
            <a:spLocks noChangeArrowheads="1"/>
          </p:cNvSpPr>
          <p:nvPr/>
        </p:nvSpPr>
        <p:spPr bwMode="auto">
          <a:xfrm>
            <a:off x="5894388" y="5041900"/>
            <a:ext cx="2635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1. </a:t>
            </a:r>
            <a:endParaRPr lang="en-GB" altLang="en-US" sz="2400"/>
          </a:p>
        </p:txBody>
      </p:sp>
      <p:sp>
        <p:nvSpPr>
          <p:cNvPr id="16420" name="Rectangle 35"/>
          <p:cNvSpPr>
            <a:spLocks noChangeArrowheads="1"/>
          </p:cNvSpPr>
          <p:nvPr/>
        </p:nvSpPr>
        <p:spPr bwMode="auto">
          <a:xfrm>
            <a:off x="6083300" y="5041900"/>
            <a:ext cx="3667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Try </a:t>
            </a:r>
            <a:endParaRPr lang="en-GB" altLang="en-US" sz="2400"/>
          </a:p>
        </p:txBody>
      </p:sp>
      <p:sp>
        <p:nvSpPr>
          <p:cNvPr id="16421" name="Rectangle 36"/>
          <p:cNvSpPr>
            <a:spLocks noChangeArrowheads="1"/>
          </p:cNvSpPr>
          <p:nvPr/>
        </p:nvSpPr>
        <p:spPr bwMode="auto">
          <a:xfrm>
            <a:off x="6375400" y="5041900"/>
            <a:ext cx="2635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to </a:t>
            </a:r>
            <a:endParaRPr lang="en-GB" altLang="en-US" sz="2400"/>
          </a:p>
        </p:txBody>
      </p:sp>
      <p:sp>
        <p:nvSpPr>
          <p:cNvPr id="16422" name="Rectangle 37"/>
          <p:cNvSpPr>
            <a:spLocks noChangeArrowheads="1"/>
          </p:cNvSpPr>
          <p:nvPr/>
        </p:nvSpPr>
        <p:spPr bwMode="auto">
          <a:xfrm>
            <a:off x="6564313" y="5041900"/>
            <a:ext cx="760412"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write the </a:t>
            </a:r>
            <a:endParaRPr lang="en-GB" altLang="en-US" sz="2400"/>
          </a:p>
        </p:txBody>
      </p:sp>
      <p:sp>
        <p:nvSpPr>
          <p:cNvPr id="16423" name="Rectangle 38"/>
          <p:cNvSpPr>
            <a:spLocks noChangeArrowheads="1"/>
          </p:cNvSpPr>
          <p:nvPr/>
        </p:nvSpPr>
        <p:spPr bwMode="auto">
          <a:xfrm>
            <a:off x="7248525" y="5041900"/>
            <a:ext cx="790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programs</a:t>
            </a:r>
            <a:endParaRPr lang="en-GB" altLang="en-US" sz="2400"/>
          </a:p>
        </p:txBody>
      </p:sp>
      <p:sp>
        <p:nvSpPr>
          <p:cNvPr id="16424" name="Rectangle 39"/>
          <p:cNvSpPr>
            <a:spLocks noChangeArrowheads="1"/>
          </p:cNvSpPr>
          <p:nvPr/>
        </p:nvSpPr>
        <p:spPr bwMode="auto">
          <a:xfrm>
            <a:off x="6092825" y="5226050"/>
            <a:ext cx="3016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so </a:t>
            </a:r>
            <a:endParaRPr lang="en-GB" altLang="en-US" sz="2400"/>
          </a:p>
        </p:txBody>
      </p:sp>
      <p:sp>
        <p:nvSpPr>
          <p:cNvPr id="16425" name="Rectangle 40"/>
          <p:cNvSpPr>
            <a:spLocks noChangeArrowheads="1"/>
          </p:cNvSpPr>
          <p:nvPr/>
        </p:nvSpPr>
        <p:spPr bwMode="auto">
          <a:xfrm>
            <a:off x="6318250" y="5226050"/>
            <a:ext cx="17240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that these exceptions </a:t>
            </a:r>
            <a:endParaRPr lang="en-GB" altLang="en-US" sz="2400"/>
          </a:p>
        </p:txBody>
      </p:sp>
      <p:sp>
        <p:nvSpPr>
          <p:cNvPr id="16426" name="Rectangle 41"/>
          <p:cNvSpPr>
            <a:spLocks noChangeArrowheads="1"/>
          </p:cNvSpPr>
          <p:nvPr/>
        </p:nvSpPr>
        <p:spPr bwMode="auto">
          <a:xfrm>
            <a:off x="7091363" y="5408613"/>
            <a:ext cx="900112"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don’t occur</a:t>
            </a:r>
            <a:endParaRPr lang="en-GB" altLang="en-US" sz="2400"/>
          </a:p>
        </p:txBody>
      </p:sp>
      <p:sp>
        <p:nvSpPr>
          <p:cNvPr id="16427" name="Rectangle 42"/>
          <p:cNvSpPr>
            <a:spLocks noChangeArrowheads="1"/>
          </p:cNvSpPr>
          <p:nvPr/>
        </p:nvSpPr>
        <p:spPr bwMode="auto">
          <a:xfrm>
            <a:off x="7916863" y="5408613"/>
            <a:ext cx="122237"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a:t>
            </a:r>
            <a:endParaRPr lang="en-GB" altLang="en-US" sz="2400"/>
          </a:p>
        </p:txBody>
      </p:sp>
      <p:sp>
        <p:nvSpPr>
          <p:cNvPr id="16428" name="Rectangle 43"/>
          <p:cNvSpPr>
            <a:spLocks noChangeArrowheads="1"/>
          </p:cNvSpPr>
          <p:nvPr/>
        </p:nvSpPr>
        <p:spPr bwMode="auto">
          <a:xfrm>
            <a:off x="6800850" y="3021013"/>
            <a:ext cx="14287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29" name="Rectangle 44"/>
          <p:cNvSpPr>
            <a:spLocks noChangeArrowheads="1"/>
          </p:cNvSpPr>
          <p:nvPr/>
        </p:nvSpPr>
        <p:spPr bwMode="auto">
          <a:xfrm>
            <a:off x="6869113" y="3060700"/>
            <a:ext cx="2635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2. </a:t>
            </a:r>
            <a:endParaRPr lang="en-GB" altLang="en-US" sz="2400"/>
          </a:p>
        </p:txBody>
      </p:sp>
      <p:sp>
        <p:nvSpPr>
          <p:cNvPr id="16430" name="Rectangle 45"/>
          <p:cNvSpPr>
            <a:spLocks noChangeArrowheads="1"/>
          </p:cNvSpPr>
          <p:nvPr/>
        </p:nvSpPr>
        <p:spPr bwMode="auto">
          <a:xfrm>
            <a:off x="7058025" y="3060700"/>
            <a:ext cx="6397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Internal</a:t>
            </a:r>
            <a:endParaRPr lang="en-GB" altLang="en-US" sz="2400"/>
          </a:p>
        </p:txBody>
      </p:sp>
      <p:sp>
        <p:nvSpPr>
          <p:cNvPr id="16431" name="Rectangle 46"/>
          <p:cNvSpPr>
            <a:spLocks noChangeArrowheads="1"/>
          </p:cNvSpPr>
          <p:nvPr/>
        </p:nvSpPr>
        <p:spPr bwMode="auto">
          <a:xfrm>
            <a:off x="7670800" y="3060700"/>
            <a:ext cx="5175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errors</a:t>
            </a:r>
            <a:endParaRPr lang="en-GB" altLang="en-US" sz="2400"/>
          </a:p>
        </p:txBody>
      </p:sp>
      <p:sp>
        <p:nvSpPr>
          <p:cNvPr id="16432" name="Rectangle 47"/>
          <p:cNvSpPr>
            <a:spLocks noChangeArrowheads="1"/>
          </p:cNvSpPr>
          <p:nvPr/>
        </p:nvSpPr>
        <p:spPr bwMode="auto">
          <a:xfrm>
            <a:off x="8112125" y="3060700"/>
            <a:ext cx="1222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a:t>
            </a:r>
            <a:endParaRPr lang="en-GB" altLang="en-US" sz="2400"/>
          </a:p>
        </p:txBody>
      </p:sp>
      <p:sp>
        <p:nvSpPr>
          <p:cNvPr id="16433" name="Rectangle 48"/>
          <p:cNvSpPr>
            <a:spLocks noChangeArrowheads="1"/>
          </p:cNvSpPr>
          <p:nvPr/>
        </p:nvSpPr>
        <p:spPr bwMode="auto">
          <a:xfrm>
            <a:off x="6869113" y="3244850"/>
            <a:ext cx="677862"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nothing </a:t>
            </a:r>
            <a:endParaRPr lang="en-GB" altLang="en-US" sz="2400"/>
          </a:p>
        </p:txBody>
      </p:sp>
      <p:sp>
        <p:nvSpPr>
          <p:cNvPr id="16434" name="Rectangle 49"/>
          <p:cNvSpPr>
            <a:spLocks noChangeArrowheads="1"/>
          </p:cNvSpPr>
          <p:nvPr/>
        </p:nvSpPr>
        <p:spPr bwMode="auto">
          <a:xfrm>
            <a:off x="7472363" y="3244850"/>
            <a:ext cx="452437"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i="1">
                <a:solidFill>
                  <a:srgbClr val="000000"/>
                </a:solidFill>
                <a:latin typeface="Arial" panose="020B0604020202020204" pitchFamily="34" charset="0"/>
              </a:rPr>
              <a:t>to do</a:t>
            </a:r>
            <a:endParaRPr lang="en-GB" altLang="en-US" sz="2400"/>
          </a:p>
        </p:txBody>
      </p:sp>
      <p:sp>
        <p:nvSpPr>
          <p:cNvPr id="16435" name="Rectangle 50"/>
          <p:cNvSpPr>
            <a:spLocks noChangeArrowheads="1"/>
          </p:cNvSpPr>
          <p:nvPr/>
        </p:nvSpPr>
        <p:spPr bwMode="auto">
          <a:xfrm>
            <a:off x="4611688" y="1954213"/>
            <a:ext cx="1019175" cy="509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36" name="Rectangle 51"/>
          <p:cNvSpPr>
            <a:spLocks noChangeArrowheads="1"/>
          </p:cNvSpPr>
          <p:nvPr/>
        </p:nvSpPr>
        <p:spPr bwMode="auto">
          <a:xfrm>
            <a:off x="4875213" y="2125663"/>
            <a:ext cx="5619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Object</a:t>
            </a:r>
            <a:endParaRPr lang="en-GB" altLang="en-US" sz="2400"/>
          </a:p>
        </p:txBody>
      </p:sp>
      <p:sp>
        <p:nvSpPr>
          <p:cNvPr id="16437" name="Freeform 52"/>
          <p:cNvSpPr>
            <a:spLocks/>
          </p:cNvSpPr>
          <p:nvPr/>
        </p:nvSpPr>
        <p:spPr bwMode="auto">
          <a:xfrm>
            <a:off x="5035550" y="3275013"/>
            <a:ext cx="169863" cy="152400"/>
          </a:xfrm>
          <a:custGeom>
            <a:avLst/>
            <a:gdLst>
              <a:gd name="T0" fmla="*/ 2147483646 w 107"/>
              <a:gd name="T1" fmla="*/ 0 h 96"/>
              <a:gd name="T2" fmla="*/ 0 w 107"/>
              <a:gd name="T3" fmla="*/ 2147483646 h 96"/>
              <a:gd name="T4" fmla="*/ 2147483646 w 107"/>
              <a:gd name="T5" fmla="*/ 2147483646 h 96"/>
              <a:gd name="T6" fmla="*/ 2147483646 w 107"/>
              <a:gd name="T7" fmla="*/ 0 h 96"/>
              <a:gd name="T8" fmla="*/ 0 60000 65536"/>
              <a:gd name="T9" fmla="*/ 0 60000 65536"/>
              <a:gd name="T10" fmla="*/ 0 60000 65536"/>
              <a:gd name="T11" fmla="*/ 0 60000 65536"/>
              <a:gd name="T12" fmla="*/ 0 w 107"/>
              <a:gd name="T13" fmla="*/ 0 h 96"/>
              <a:gd name="T14" fmla="*/ 107 w 107"/>
              <a:gd name="T15" fmla="*/ 96 h 96"/>
            </a:gdLst>
            <a:ahLst/>
            <a:cxnLst>
              <a:cxn ang="T8">
                <a:pos x="T0" y="T1"/>
              </a:cxn>
              <a:cxn ang="T9">
                <a:pos x="T2" y="T3"/>
              </a:cxn>
              <a:cxn ang="T10">
                <a:pos x="T4" y="T5"/>
              </a:cxn>
              <a:cxn ang="T11">
                <a:pos x="T6" y="T7"/>
              </a:cxn>
            </a:cxnLst>
            <a:rect l="T12" t="T13" r="T14" b="T15"/>
            <a:pathLst>
              <a:path w="107" h="96">
                <a:moveTo>
                  <a:pt x="53" y="0"/>
                </a:moveTo>
                <a:lnTo>
                  <a:pt x="0" y="96"/>
                </a:lnTo>
                <a:lnTo>
                  <a:pt x="107" y="96"/>
                </a:lnTo>
                <a:lnTo>
                  <a:pt x="53" y="0"/>
                </a:lnTo>
                <a:close/>
              </a:path>
            </a:pathLst>
          </a:custGeom>
          <a:solidFill>
            <a:srgbClr val="339933"/>
          </a:solidFill>
          <a:ln w="6350">
            <a:solidFill>
              <a:srgbClr val="000000"/>
            </a:solidFill>
            <a:prstDash val="solid"/>
            <a:round/>
            <a:headEnd/>
            <a:tailEnd/>
          </a:ln>
        </p:spPr>
        <p:txBody>
          <a:bodyPr/>
          <a:lstStyle/>
          <a:p>
            <a:endParaRPr lang="en-IE"/>
          </a:p>
        </p:txBody>
      </p:sp>
      <p:sp>
        <p:nvSpPr>
          <p:cNvPr id="16438" name="Line 53"/>
          <p:cNvSpPr>
            <a:spLocks noChangeShapeType="1"/>
          </p:cNvSpPr>
          <p:nvPr/>
        </p:nvSpPr>
        <p:spPr bwMode="auto">
          <a:xfrm>
            <a:off x="4103688" y="3529013"/>
            <a:ext cx="225901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39" name="Line 54"/>
          <p:cNvSpPr>
            <a:spLocks noChangeShapeType="1"/>
          </p:cNvSpPr>
          <p:nvPr/>
        </p:nvSpPr>
        <p:spPr bwMode="auto">
          <a:xfrm>
            <a:off x="5119688" y="3427413"/>
            <a:ext cx="1587" cy="101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40" name="Line 55"/>
          <p:cNvSpPr>
            <a:spLocks noChangeShapeType="1"/>
          </p:cNvSpPr>
          <p:nvPr/>
        </p:nvSpPr>
        <p:spPr bwMode="auto">
          <a:xfrm>
            <a:off x="4103688" y="3529013"/>
            <a:ext cx="1587" cy="101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41" name="Line 56"/>
          <p:cNvSpPr>
            <a:spLocks noChangeShapeType="1"/>
          </p:cNvSpPr>
          <p:nvPr/>
        </p:nvSpPr>
        <p:spPr bwMode="auto">
          <a:xfrm>
            <a:off x="6362700" y="3529013"/>
            <a:ext cx="1588" cy="101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42" name="Freeform 57"/>
          <p:cNvSpPr>
            <a:spLocks/>
          </p:cNvSpPr>
          <p:nvPr/>
        </p:nvSpPr>
        <p:spPr bwMode="auto">
          <a:xfrm>
            <a:off x="4046538" y="3884613"/>
            <a:ext cx="169862" cy="152400"/>
          </a:xfrm>
          <a:custGeom>
            <a:avLst/>
            <a:gdLst>
              <a:gd name="T0" fmla="*/ 2147483646 w 107"/>
              <a:gd name="T1" fmla="*/ 0 h 96"/>
              <a:gd name="T2" fmla="*/ 0 w 107"/>
              <a:gd name="T3" fmla="*/ 2147483646 h 96"/>
              <a:gd name="T4" fmla="*/ 2147483646 w 107"/>
              <a:gd name="T5" fmla="*/ 2147483646 h 96"/>
              <a:gd name="T6" fmla="*/ 2147483646 w 107"/>
              <a:gd name="T7" fmla="*/ 0 h 96"/>
              <a:gd name="T8" fmla="*/ 0 60000 65536"/>
              <a:gd name="T9" fmla="*/ 0 60000 65536"/>
              <a:gd name="T10" fmla="*/ 0 60000 65536"/>
              <a:gd name="T11" fmla="*/ 0 60000 65536"/>
              <a:gd name="T12" fmla="*/ 0 w 107"/>
              <a:gd name="T13" fmla="*/ 0 h 96"/>
              <a:gd name="T14" fmla="*/ 107 w 107"/>
              <a:gd name="T15" fmla="*/ 96 h 96"/>
            </a:gdLst>
            <a:ahLst/>
            <a:cxnLst>
              <a:cxn ang="T8">
                <a:pos x="T0" y="T1"/>
              </a:cxn>
              <a:cxn ang="T9">
                <a:pos x="T2" y="T3"/>
              </a:cxn>
              <a:cxn ang="T10">
                <a:pos x="T4" y="T5"/>
              </a:cxn>
              <a:cxn ang="T11">
                <a:pos x="T6" y="T7"/>
              </a:cxn>
            </a:cxnLst>
            <a:rect l="T12" t="T13" r="T14" b="T15"/>
            <a:pathLst>
              <a:path w="107" h="96">
                <a:moveTo>
                  <a:pt x="54" y="0"/>
                </a:moveTo>
                <a:lnTo>
                  <a:pt x="0" y="96"/>
                </a:lnTo>
                <a:lnTo>
                  <a:pt x="107" y="96"/>
                </a:lnTo>
                <a:lnTo>
                  <a:pt x="54" y="0"/>
                </a:lnTo>
                <a:close/>
              </a:path>
            </a:pathLst>
          </a:custGeom>
          <a:solidFill>
            <a:srgbClr val="339933"/>
          </a:solidFill>
          <a:ln w="6350">
            <a:solidFill>
              <a:srgbClr val="000000"/>
            </a:solidFill>
            <a:prstDash val="solid"/>
            <a:round/>
            <a:headEnd/>
            <a:tailEnd/>
          </a:ln>
        </p:spPr>
        <p:txBody>
          <a:bodyPr/>
          <a:lstStyle/>
          <a:p>
            <a:endParaRPr lang="en-IE"/>
          </a:p>
        </p:txBody>
      </p:sp>
      <p:sp>
        <p:nvSpPr>
          <p:cNvPr id="16443" name="Line 58"/>
          <p:cNvSpPr>
            <a:spLocks noChangeShapeType="1"/>
          </p:cNvSpPr>
          <p:nvPr/>
        </p:nvSpPr>
        <p:spPr bwMode="auto">
          <a:xfrm>
            <a:off x="1730375" y="4392613"/>
            <a:ext cx="350361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44" name="Line 59"/>
          <p:cNvSpPr>
            <a:spLocks noChangeShapeType="1"/>
          </p:cNvSpPr>
          <p:nvPr/>
        </p:nvSpPr>
        <p:spPr bwMode="auto">
          <a:xfrm>
            <a:off x="4132263" y="4037013"/>
            <a:ext cx="1587" cy="355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45" name="Freeform 60"/>
          <p:cNvSpPr>
            <a:spLocks/>
          </p:cNvSpPr>
          <p:nvPr/>
        </p:nvSpPr>
        <p:spPr bwMode="auto">
          <a:xfrm>
            <a:off x="5035550" y="2462213"/>
            <a:ext cx="169863" cy="152400"/>
          </a:xfrm>
          <a:custGeom>
            <a:avLst/>
            <a:gdLst>
              <a:gd name="T0" fmla="*/ 2147483646 w 107"/>
              <a:gd name="T1" fmla="*/ 0 h 96"/>
              <a:gd name="T2" fmla="*/ 0 w 107"/>
              <a:gd name="T3" fmla="*/ 2147483646 h 96"/>
              <a:gd name="T4" fmla="*/ 2147483646 w 107"/>
              <a:gd name="T5" fmla="*/ 2147483646 h 96"/>
              <a:gd name="T6" fmla="*/ 2147483646 w 107"/>
              <a:gd name="T7" fmla="*/ 0 h 96"/>
              <a:gd name="T8" fmla="*/ 0 60000 65536"/>
              <a:gd name="T9" fmla="*/ 0 60000 65536"/>
              <a:gd name="T10" fmla="*/ 0 60000 65536"/>
              <a:gd name="T11" fmla="*/ 0 60000 65536"/>
              <a:gd name="T12" fmla="*/ 0 w 107"/>
              <a:gd name="T13" fmla="*/ 0 h 96"/>
              <a:gd name="T14" fmla="*/ 107 w 107"/>
              <a:gd name="T15" fmla="*/ 96 h 96"/>
            </a:gdLst>
            <a:ahLst/>
            <a:cxnLst>
              <a:cxn ang="T8">
                <a:pos x="T0" y="T1"/>
              </a:cxn>
              <a:cxn ang="T9">
                <a:pos x="T2" y="T3"/>
              </a:cxn>
              <a:cxn ang="T10">
                <a:pos x="T4" y="T5"/>
              </a:cxn>
              <a:cxn ang="T11">
                <a:pos x="T6" y="T7"/>
              </a:cxn>
            </a:cxnLst>
            <a:rect l="T12" t="T13" r="T14" b="T15"/>
            <a:pathLst>
              <a:path w="107" h="96">
                <a:moveTo>
                  <a:pt x="53" y="0"/>
                </a:moveTo>
                <a:lnTo>
                  <a:pt x="0" y="96"/>
                </a:lnTo>
                <a:lnTo>
                  <a:pt x="107" y="96"/>
                </a:lnTo>
                <a:lnTo>
                  <a:pt x="53" y="0"/>
                </a:lnTo>
                <a:close/>
              </a:path>
            </a:pathLst>
          </a:custGeom>
          <a:solidFill>
            <a:srgbClr val="339933"/>
          </a:solidFill>
          <a:ln w="6350">
            <a:solidFill>
              <a:srgbClr val="000000"/>
            </a:solidFill>
            <a:prstDash val="solid"/>
            <a:round/>
            <a:headEnd/>
            <a:tailEnd/>
          </a:ln>
        </p:spPr>
        <p:txBody>
          <a:bodyPr/>
          <a:lstStyle/>
          <a:p>
            <a:endParaRPr lang="en-IE"/>
          </a:p>
        </p:txBody>
      </p:sp>
      <p:sp>
        <p:nvSpPr>
          <p:cNvPr id="16446" name="Line 61"/>
          <p:cNvSpPr>
            <a:spLocks noChangeShapeType="1"/>
          </p:cNvSpPr>
          <p:nvPr/>
        </p:nvSpPr>
        <p:spPr bwMode="auto">
          <a:xfrm>
            <a:off x="5119688" y="2614613"/>
            <a:ext cx="1587" cy="1524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47" name="Freeform 62"/>
          <p:cNvSpPr>
            <a:spLocks/>
          </p:cNvSpPr>
          <p:nvPr/>
        </p:nvSpPr>
        <p:spPr bwMode="auto">
          <a:xfrm>
            <a:off x="5713413" y="5002213"/>
            <a:ext cx="169862" cy="152400"/>
          </a:xfrm>
          <a:custGeom>
            <a:avLst/>
            <a:gdLst>
              <a:gd name="T0" fmla="*/ 2147483646 w 107"/>
              <a:gd name="T1" fmla="*/ 0 h 96"/>
              <a:gd name="T2" fmla="*/ 0 w 107"/>
              <a:gd name="T3" fmla="*/ 2147483646 h 96"/>
              <a:gd name="T4" fmla="*/ 2147483646 w 107"/>
              <a:gd name="T5" fmla="*/ 2147483646 h 96"/>
              <a:gd name="T6" fmla="*/ 2147483646 w 107"/>
              <a:gd name="T7" fmla="*/ 0 h 96"/>
              <a:gd name="T8" fmla="*/ 0 60000 65536"/>
              <a:gd name="T9" fmla="*/ 0 60000 65536"/>
              <a:gd name="T10" fmla="*/ 0 60000 65536"/>
              <a:gd name="T11" fmla="*/ 0 60000 65536"/>
              <a:gd name="T12" fmla="*/ 0 w 107"/>
              <a:gd name="T13" fmla="*/ 0 h 96"/>
              <a:gd name="T14" fmla="*/ 107 w 107"/>
              <a:gd name="T15" fmla="*/ 96 h 96"/>
            </a:gdLst>
            <a:ahLst/>
            <a:cxnLst>
              <a:cxn ang="T8">
                <a:pos x="T0" y="T1"/>
              </a:cxn>
              <a:cxn ang="T9">
                <a:pos x="T2" y="T3"/>
              </a:cxn>
              <a:cxn ang="T10">
                <a:pos x="T4" y="T5"/>
              </a:cxn>
              <a:cxn ang="T11">
                <a:pos x="T6" y="T7"/>
              </a:cxn>
            </a:cxnLst>
            <a:rect l="T12" t="T13" r="T14" b="T15"/>
            <a:pathLst>
              <a:path w="107" h="96">
                <a:moveTo>
                  <a:pt x="54" y="0"/>
                </a:moveTo>
                <a:lnTo>
                  <a:pt x="0" y="96"/>
                </a:lnTo>
                <a:lnTo>
                  <a:pt x="107" y="96"/>
                </a:lnTo>
                <a:lnTo>
                  <a:pt x="54" y="0"/>
                </a:lnTo>
                <a:close/>
              </a:path>
            </a:pathLst>
          </a:custGeom>
          <a:solidFill>
            <a:srgbClr val="339933"/>
          </a:solidFill>
          <a:ln w="6350">
            <a:solidFill>
              <a:srgbClr val="000000"/>
            </a:solidFill>
            <a:prstDash val="solid"/>
            <a:round/>
            <a:headEnd/>
            <a:tailEnd/>
          </a:ln>
        </p:spPr>
        <p:txBody>
          <a:bodyPr/>
          <a:lstStyle/>
          <a:p>
            <a:endParaRPr lang="en-IE"/>
          </a:p>
        </p:txBody>
      </p:sp>
      <p:sp>
        <p:nvSpPr>
          <p:cNvPr id="16448" name="Line 63"/>
          <p:cNvSpPr>
            <a:spLocks noChangeShapeType="1"/>
          </p:cNvSpPr>
          <p:nvPr/>
        </p:nvSpPr>
        <p:spPr bwMode="auto">
          <a:xfrm>
            <a:off x="4884738" y="5662613"/>
            <a:ext cx="1587" cy="1524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49" name="Rectangle 64"/>
          <p:cNvSpPr>
            <a:spLocks noChangeArrowheads="1"/>
          </p:cNvSpPr>
          <p:nvPr/>
        </p:nvSpPr>
        <p:spPr bwMode="auto">
          <a:xfrm>
            <a:off x="4103688" y="5815013"/>
            <a:ext cx="1584325" cy="35718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50" name="Rectangle 65"/>
          <p:cNvSpPr>
            <a:spLocks noChangeArrowheads="1"/>
          </p:cNvSpPr>
          <p:nvPr/>
        </p:nvSpPr>
        <p:spPr bwMode="auto">
          <a:xfrm>
            <a:off x="4259263" y="5910263"/>
            <a:ext cx="13430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ArithmeticException</a:t>
            </a:r>
            <a:endParaRPr lang="en-GB" altLang="en-US" sz="2400"/>
          </a:p>
        </p:txBody>
      </p:sp>
      <p:sp>
        <p:nvSpPr>
          <p:cNvPr id="16451" name="Rectangle 66"/>
          <p:cNvSpPr>
            <a:spLocks noChangeArrowheads="1"/>
          </p:cNvSpPr>
          <p:nvPr/>
        </p:nvSpPr>
        <p:spPr bwMode="auto">
          <a:xfrm>
            <a:off x="5799138" y="5815013"/>
            <a:ext cx="1697037" cy="35718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52" name="Rectangle 67"/>
          <p:cNvSpPr>
            <a:spLocks noChangeArrowheads="1"/>
          </p:cNvSpPr>
          <p:nvPr/>
        </p:nvSpPr>
        <p:spPr bwMode="auto">
          <a:xfrm>
            <a:off x="5978525" y="5910263"/>
            <a:ext cx="14081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NullPointerException</a:t>
            </a:r>
            <a:endParaRPr lang="en-GB" altLang="en-US" sz="2400"/>
          </a:p>
        </p:txBody>
      </p:sp>
      <p:sp>
        <p:nvSpPr>
          <p:cNvPr id="16453" name="Rectangle 68"/>
          <p:cNvSpPr>
            <a:spLocks noChangeArrowheads="1"/>
          </p:cNvSpPr>
          <p:nvPr/>
        </p:nvSpPr>
        <p:spPr bwMode="auto">
          <a:xfrm>
            <a:off x="7662863" y="5815013"/>
            <a:ext cx="4222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54" name="Rectangle 69"/>
          <p:cNvSpPr>
            <a:spLocks noChangeArrowheads="1"/>
          </p:cNvSpPr>
          <p:nvPr/>
        </p:nvSpPr>
        <p:spPr bwMode="auto">
          <a:xfrm>
            <a:off x="7731125" y="5854700"/>
            <a:ext cx="3571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 . . </a:t>
            </a:r>
            <a:endParaRPr lang="en-GB" altLang="en-US" sz="2400"/>
          </a:p>
        </p:txBody>
      </p:sp>
      <p:sp>
        <p:nvSpPr>
          <p:cNvPr id="16455" name="Line 70"/>
          <p:cNvSpPr>
            <a:spLocks noChangeShapeType="1"/>
          </p:cNvSpPr>
          <p:nvPr/>
        </p:nvSpPr>
        <p:spPr bwMode="auto">
          <a:xfrm>
            <a:off x="4894263" y="5662613"/>
            <a:ext cx="29384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56" name="Line 71"/>
          <p:cNvSpPr>
            <a:spLocks noChangeShapeType="1"/>
          </p:cNvSpPr>
          <p:nvPr/>
        </p:nvSpPr>
        <p:spPr bwMode="auto">
          <a:xfrm>
            <a:off x="7851775" y="5662613"/>
            <a:ext cx="1588" cy="1524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57" name="Line 72"/>
          <p:cNvSpPr>
            <a:spLocks noChangeShapeType="1"/>
          </p:cNvSpPr>
          <p:nvPr/>
        </p:nvSpPr>
        <p:spPr bwMode="auto">
          <a:xfrm>
            <a:off x="3057525" y="4392613"/>
            <a:ext cx="1588" cy="3048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58" name="Rectangle 73"/>
          <p:cNvSpPr>
            <a:spLocks noChangeArrowheads="1"/>
          </p:cNvSpPr>
          <p:nvPr/>
        </p:nvSpPr>
        <p:spPr bwMode="auto">
          <a:xfrm>
            <a:off x="2238375" y="4646613"/>
            <a:ext cx="1133475" cy="35718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59" name="Rectangle 74"/>
          <p:cNvSpPr>
            <a:spLocks noChangeArrowheads="1"/>
          </p:cNvSpPr>
          <p:nvPr/>
        </p:nvSpPr>
        <p:spPr bwMode="auto">
          <a:xfrm>
            <a:off x="2425700" y="4741863"/>
            <a:ext cx="828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IOException</a:t>
            </a:r>
            <a:endParaRPr lang="en-GB" altLang="en-US" sz="2400"/>
          </a:p>
        </p:txBody>
      </p:sp>
      <p:sp>
        <p:nvSpPr>
          <p:cNvPr id="16460" name="Rectangle 75"/>
          <p:cNvSpPr>
            <a:spLocks noChangeArrowheads="1"/>
          </p:cNvSpPr>
          <p:nvPr/>
        </p:nvSpPr>
        <p:spPr bwMode="auto">
          <a:xfrm>
            <a:off x="3425825" y="4646613"/>
            <a:ext cx="1244600" cy="35718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61" name="Rectangle 76"/>
          <p:cNvSpPr>
            <a:spLocks noChangeArrowheads="1"/>
          </p:cNvSpPr>
          <p:nvPr/>
        </p:nvSpPr>
        <p:spPr bwMode="auto">
          <a:xfrm>
            <a:off x="3597275" y="4741863"/>
            <a:ext cx="9715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SQLException</a:t>
            </a:r>
            <a:endParaRPr lang="en-GB" altLang="en-US" sz="2400"/>
          </a:p>
        </p:txBody>
      </p:sp>
      <p:sp>
        <p:nvSpPr>
          <p:cNvPr id="16462" name="Line 77"/>
          <p:cNvSpPr>
            <a:spLocks noChangeShapeType="1"/>
          </p:cNvSpPr>
          <p:nvPr/>
        </p:nvSpPr>
        <p:spPr bwMode="auto">
          <a:xfrm>
            <a:off x="4046538" y="4392613"/>
            <a:ext cx="1587" cy="2540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63" name="Line 78"/>
          <p:cNvSpPr>
            <a:spLocks noChangeShapeType="1"/>
          </p:cNvSpPr>
          <p:nvPr/>
        </p:nvSpPr>
        <p:spPr bwMode="auto">
          <a:xfrm>
            <a:off x="5799138" y="5154613"/>
            <a:ext cx="1587" cy="5080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64" name="Line 79"/>
          <p:cNvSpPr>
            <a:spLocks noChangeShapeType="1"/>
          </p:cNvSpPr>
          <p:nvPr/>
        </p:nvSpPr>
        <p:spPr bwMode="auto">
          <a:xfrm>
            <a:off x="1730375" y="4392613"/>
            <a:ext cx="1588" cy="2540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65" name="Rectangle 80"/>
          <p:cNvSpPr>
            <a:spLocks noChangeArrowheads="1"/>
          </p:cNvSpPr>
          <p:nvPr/>
        </p:nvSpPr>
        <p:spPr bwMode="auto">
          <a:xfrm>
            <a:off x="1560513" y="4646613"/>
            <a:ext cx="4222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66" name="Rectangle 81"/>
          <p:cNvSpPr>
            <a:spLocks noChangeArrowheads="1"/>
          </p:cNvSpPr>
          <p:nvPr/>
        </p:nvSpPr>
        <p:spPr bwMode="auto">
          <a:xfrm>
            <a:off x="1628775" y="4686300"/>
            <a:ext cx="3571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 . . </a:t>
            </a:r>
            <a:endParaRPr lang="en-GB" altLang="en-US" sz="2400"/>
          </a:p>
        </p:txBody>
      </p:sp>
      <p:grpSp>
        <p:nvGrpSpPr>
          <p:cNvPr id="16467" name="Group 82"/>
          <p:cNvGrpSpPr>
            <a:grpSpLocks/>
          </p:cNvGrpSpPr>
          <p:nvPr/>
        </p:nvGrpSpPr>
        <p:grpSpPr bwMode="auto">
          <a:xfrm>
            <a:off x="2689225" y="3883025"/>
            <a:ext cx="511175" cy="536575"/>
            <a:chOff x="1694" y="2446"/>
            <a:chExt cx="249" cy="256"/>
          </a:xfrm>
        </p:grpSpPr>
        <p:sp>
          <p:nvSpPr>
            <p:cNvPr id="16530" name="Freeform 83"/>
            <p:cNvSpPr>
              <a:spLocks/>
            </p:cNvSpPr>
            <p:nvPr/>
          </p:nvSpPr>
          <p:spPr bwMode="auto">
            <a:xfrm>
              <a:off x="1694" y="2446"/>
              <a:ext cx="4" cy="2"/>
            </a:xfrm>
            <a:custGeom>
              <a:avLst/>
              <a:gdLst>
                <a:gd name="T0" fmla="*/ 4 w 4"/>
                <a:gd name="T1" fmla="*/ 1 h 2"/>
                <a:gd name="T2" fmla="*/ 1 w 4"/>
                <a:gd name="T3" fmla="*/ 0 h 2"/>
                <a:gd name="T4" fmla="*/ 1 w 4"/>
                <a:gd name="T5" fmla="*/ 0 h 2"/>
                <a:gd name="T6" fmla="*/ 0 w 4"/>
                <a:gd name="T7" fmla="*/ 1 h 2"/>
                <a:gd name="T8" fmla="*/ 0 w 4"/>
                <a:gd name="T9" fmla="*/ 2 h 2"/>
                <a:gd name="T10" fmla="*/ 0 w 4"/>
                <a:gd name="T11" fmla="*/ 2 h 2"/>
                <a:gd name="T12" fmla="*/ 1 w 4"/>
                <a:gd name="T13" fmla="*/ 2 h 2"/>
                <a:gd name="T14" fmla="*/ 1 w 4"/>
                <a:gd name="T15" fmla="*/ 2 h 2"/>
                <a:gd name="T16" fmla="*/ 2 w 4"/>
                <a:gd name="T17" fmla="*/ 1 h 2"/>
                <a:gd name="T18" fmla="*/ 4 w 4"/>
                <a:gd name="T19" fmla="*/ 1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
                <a:gd name="T32" fmla="*/ 4 w 4"/>
                <a:gd name="T33" fmla="*/ 2 h 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
                  <a:moveTo>
                    <a:pt x="4" y="1"/>
                  </a:moveTo>
                  <a:lnTo>
                    <a:pt x="1" y="0"/>
                  </a:lnTo>
                  <a:lnTo>
                    <a:pt x="0" y="1"/>
                  </a:lnTo>
                  <a:lnTo>
                    <a:pt x="0" y="2"/>
                  </a:lnTo>
                  <a:lnTo>
                    <a:pt x="1" y="2"/>
                  </a:lnTo>
                  <a:lnTo>
                    <a:pt x="2" y="1"/>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31" name="Freeform 84"/>
            <p:cNvSpPr>
              <a:spLocks/>
            </p:cNvSpPr>
            <p:nvPr/>
          </p:nvSpPr>
          <p:spPr bwMode="auto">
            <a:xfrm>
              <a:off x="1698" y="2451"/>
              <a:ext cx="4" cy="4"/>
            </a:xfrm>
            <a:custGeom>
              <a:avLst/>
              <a:gdLst>
                <a:gd name="T0" fmla="*/ 4 w 4"/>
                <a:gd name="T1" fmla="*/ 1 h 4"/>
                <a:gd name="T2" fmla="*/ 3 w 4"/>
                <a:gd name="T3" fmla="*/ 0 h 4"/>
                <a:gd name="T4" fmla="*/ 1 w 4"/>
                <a:gd name="T5" fmla="*/ 0 h 4"/>
                <a:gd name="T6" fmla="*/ 0 w 4"/>
                <a:gd name="T7" fmla="*/ 1 h 4"/>
                <a:gd name="T8" fmla="*/ 0 w 4"/>
                <a:gd name="T9" fmla="*/ 3 h 4"/>
                <a:gd name="T10" fmla="*/ 0 w 4"/>
                <a:gd name="T11" fmla="*/ 3 h 4"/>
                <a:gd name="T12" fmla="*/ 1 w 4"/>
                <a:gd name="T13" fmla="*/ 4 h 4"/>
                <a:gd name="T14" fmla="*/ 3 w 4"/>
                <a:gd name="T15" fmla="*/ 4 h 4"/>
                <a:gd name="T16" fmla="*/ 4 w 4"/>
                <a:gd name="T17" fmla="*/ 3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3"/>
                  </a:lnTo>
                  <a:lnTo>
                    <a:pt x="1" y="4"/>
                  </a:lnTo>
                  <a:lnTo>
                    <a:pt x="3" y="4"/>
                  </a:lnTo>
                  <a:lnTo>
                    <a:pt x="4" y="3"/>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32" name="Freeform 85"/>
            <p:cNvSpPr>
              <a:spLocks/>
            </p:cNvSpPr>
            <p:nvPr/>
          </p:nvSpPr>
          <p:spPr bwMode="auto">
            <a:xfrm>
              <a:off x="1704" y="2458"/>
              <a:ext cx="4" cy="4"/>
            </a:xfrm>
            <a:custGeom>
              <a:avLst/>
              <a:gdLst>
                <a:gd name="T0" fmla="*/ 4 w 4"/>
                <a:gd name="T1" fmla="*/ 1 h 4"/>
                <a:gd name="T2" fmla="*/ 3 w 4"/>
                <a:gd name="T3" fmla="*/ 0 h 4"/>
                <a:gd name="T4" fmla="*/ 1 w 4"/>
                <a:gd name="T5" fmla="*/ 0 h 4"/>
                <a:gd name="T6" fmla="*/ 0 w 4"/>
                <a:gd name="T7" fmla="*/ 1 h 4"/>
                <a:gd name="T8" fmla="*/ 0 w 4"/>
                <a:gd name="T9" fmla="*/ 2 h 4"/>
                <a:gd name="T10" fmla="*/ 0 w 4"/>
                <a:gd name="T11" fmla="*/ 2 h 4"/>
                <a:gd name="T12" fmla="*/ 1 w 4"/>
                <a:gd name="T13" fmla="*/ 4 h 4"/>
                <a:gd name="T14" fmla="*/ 3 w 4"/>
                <a:gd name="T15" fmla="*/ 4 h 4"/>
                <a:gd name="T16" fmla="*/ 4 w 4"/>
                <a:gd name="T17" fmla="*/ 2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2"/>
                  </a:lnTo>
                  <a:lnTo>
                    <a:pt x="1" y="4"/>
                  </a:lnTo>
                  <a:lnTo>
                    <a:pt x="3" y="4"/>
                  </a:lnTo>
                  <a:lnTo>
                    <a:pt x="4" y="2"/>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33" name="Freeform 86"/>
            <p:cNvSpPr>
              <a:spLocks/>
            </p:cNvSpPr>
            <p:nvPr/>
          </p:nvSpPr>
          <p:spPr bwMode="auto">
            <a:xfrm>
              <a:off x="1710" y="2463"/>
              <a:ext cx="4" cy="4"/>
            </a:xfrm>
            <a:custGeom>
              <a:avLst/>
              <a:gdLst>
                <a:gd name="T0" fmla="*/ 4 w 4"/>
                <a:gd name="T1" fmla="*/ 1 h 4"/>
                <a:gd name="T2" fmla="*/ 3 w 4"/>
                <a:gd name="T3" fmla="*/ 0 h 4"/>
                <a:gd name="T4" fmla="*/ 1 w 4"/>
                <a:gd name="T5" fmla="*/ 0 h 4"/>
                <a:gd name="T6" fmla="*/ 0 w 4"/>
                <a:gd name="T7" fmla="*/ 1 h 4"/>
                <a:gd name="T8" fmla="*/ 0 w 4"/>
                <a:gd name="T9" fmla="*/ 3 h 4"/>
                <a:gd name="T10" fmla="*/ 0 w 4"/>
                <a:gd name="T11" fmla="*/ 3 h 4"/>
                <a:gd name="T12" fmla="*/ 1 w 4"/>
                <a:gd name="T13" fmla="*/ 4 h 4"/>
                <a:gd name="T14" fmla="*/ 3 w 4"/>
                <a:gd name="T15" fmla="*/ 4 h 4"/>
                <a:gd name="T16" fmla="*/ 4 w 4"/>
                <a:gd name="T17" fmla="*/ 3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3"/>
                  </a:lnTo>
                  <a:lnTo>
                    <a:pt x="1" y="4"/>
                  </a:lnTo>
                  <a:lnTo>
                    <a:pt x="3" y="4"/>
                  </a:lnTo>
                  <a:lnTo>
                    <a:pt x="4" y="3"/>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34" name="Freeform 87"/>
            <p:cNvSpPr>
              <a:spLocks/>
            </p:cNvSpPr>
            <p:nvPr/>
          </p:nvSpPr>
          <p:spPr bwMode="auto">
            <a:xfrm>
              <a:off x="1716" y="2470"/>
              <a:ext cx="4" cy="4"/>
            </a:xfrm>
            <a:custGeom>
              <a:avLst/>
              <a:gdLst>
                <a:gd name="T0" fmla="*/ 4 w 4"/>
                <a:gd name="T1" fmla="*/ 1 h 4"/>
                <a:gd name="T2" fmla="*/ 3 w 4"/>
                <a:gd name="T3" fmla="*/ 0 h 4"/>
                <a:gd name="T4" fmla="*/ 1 w 4"/>
                <a:gd name="T5" fmla="*/ 0 h 4"/>
                <a:gd name="T6" fmla="*/ 0 w 4"/>
                <a:gd name="T7" fmla="*/ 1 h 4"/>
                <a:gd name="T8" fmla="*/ 0 w 4"/>
                <a:gd name="T9" fmla="*/ 2 h 4"/>
                <a:gd name="T10" fmla="*/ 0 w 4"/>
                <a:gd name="T11" fmla="*/ 2 h 4"/>
                <a:gd name="T12" fmla="*/ 1 w 4"/>
                <a:gd name="T13" fmla="*/ 4 h 4"/>
                <a:gd name="T14" fmla="*/ 3 w 4"/>
                <a:gd name="T15" fmla="*/ 4 h 4"/>
                <a:gd name="T16" fmla="*/ 4 w 4"/>
                <a:gd name="T17" fmla="*/ 2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2"/>
                  </a:lnTo>
                  <a:lnTo>
                    <a:pt x="1" y="4"/>
                  </a:lnTo>
                  <a:lnTo>
                    <a:pt x="3" y="4"/>
                  </a:lnTo>
                  <a:lnTo>
                    <a:pt x="4" y="2"/>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35" name="Freeform 88"/>
            <p:cNvSpPr>
              <a:spLocks/>
            </p:cNvSpPr>
            <p:nvPr/>
          </p:nvSpPr>
          <p:spPr bwMode="auto">
            <a:xfrm>
              <a:off x="1722" y="2475"/>
              <a:ext cx="4" cy="4"/>
            </a:xfrm>
            <a:custGeom>
              <a:avLst/>
              <a:gdLst>
                <a:gd name="T0" fmla="*/ 4 w 4"/>
                <a:gd name="T1" fmla="*/ 1 h 4"/>
                <a:gd name="T2" fmla="*/ 3 w 4"/>
                <a:gd name="T3" fmla="*/ 0 h 4"/>
                <a:gd name="T4" fmla="*/ 1 w 4"/>
                <a:gd name="T5" fmla="*/ 0 h 4"/>
                <a:gd name="T6" fmla="*/ 0 w 4"/>
                <a:gd name="T7" fmla="*/ 1 h 4"/>
                <a:gd name="T8" fmla="*/ 0 w 4"/>
                <a:gd name="T9" fmla="*/ 3 h 4"/>
                <a:gd name="T10" fmla="*/ 0 w 4"/>
                <a:gd name="T11" fmla="*/ 3 h 4"/>
                <a:gd name="T12" fmla="*/ 1 w 4"/>
                <a:gd name="T13" fmla="*/ 4 h 4"/>
                <a:gd name="T14" fmla="*/ 3 w 4"/>
                <a:gd name="T15" fmla="*/ 4 h 4"/>
                <a:gd name="T16" fmla="*/ 4 w 4"/>
                <a:gd name="T17" fmla="*/ 3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3"/>
                  </a:lnTo>
                  <a:lnTo>
                    <a:pt x="1" y="4"/>
                  </a:lnTo>
                  <a:lnTo>
                    <a:pt x="3" y="4"/>
                  </a:lnTo>
                  <a:lnTo>
                    <a:pt x="4" y="3"/>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36" name="Freeform 89"/>
            <p:cNvSpPr>
              <a:spLocks/>
            </p:cNvSpPr>
            <p:nvPr/>
          </p:nvSpPr>
          <p:spPr bwMode="auto">
            <a:xfrm>
              <a:off x="1728" y="2482"/>
              <a:ext cx="4" cy="4"/>
            </a:xfrm>
            <a:custGeom>
              <a:avLst/>
              <a:gdLst>
                <a:gd name="T0" fmla="*/ 4 w 4"/>
                <a:gd name="T1" fmla="*/ 1 h 4"/>
                <a:gd name="T2" fmla="*/ 3 w 4"/>
                <a:gd name="T3" fmla="*/ 0 h 4"/>
                <a:gd name="T4" fmla="*/ 1 w 4"/>
                <a:gd name="T5" fmla="*/ 0 h 4"/>
                <a:gd name="T6" fmla="*/ 0 w 4"/>
                <a:gd name="T7" fmla="*/ 1 h 4"/>
                <a:gd name="T8" fmla="*/ 0 w 4"/>
                <a:gd name="T9" fmla="*/ 2 h 4"/>
                <a:gd name="T10" fmla="*/ 0 w 4"/>
                <a:gd name="T11" fmla="*/ 2 h 4"/>
                <a:gd name="T12" fmla="*/ 1 w 4"/>
                <a:gd name="T13" fmla="*/ 4 h 4"/>
                <a:gd name="T14" fmla="*/ 3 w 4"/>
                <a:gd name="T15" fmla="*/ 4 h 4"/>
                <a:gd name="T16" fmla="*/ 4 w 4"/>
                <a:gd name="T17" fmla="*/ 2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2"/>
                  </a:lnTo>
                  <a:lnTo>
                    <a:pt x="1" y="4"/>
                  </a:lnTo>
                  <a:lnTo>
                    <a:pt x="3" y="4"/>
                  </a:lnTo>
                  <a:lnTo>
                    <a:pt x="4" y="2"/>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37" name="Freeform 90"/>
            <p:cNvSpPr>
              <a:spLocks/>
            </p:cNvSpPr>
            <p:nvPr/>
          </p:nvSpPr>
          <p:spPr bwMode="auto">
            <a:xfrm>
              <a:off x="1734" y="2487"/>
              <a:ext cx="4" cy="4"/>
            </a:xfrm>
            <a:custGeom>
              <a:avLst/>
              <a:gdLst>
                <a:gd name="T0" fmla="*/ 4 w 4"/>
                <a:gd name="T1" fmla="*/ 1 h 4"/>
                <a:gd name="T2" fmla="*/ 3 w 4"/>
                <a:gd name="T3" fmla="*/ 0 h 4"/>
                <a:gd name="T4" fmla="*/ 1 w 4"/>
                <a:gd name="T5" fmla="*/ 0 h 4"/>
                <a:gd name="T6" fmla="*/ 0 w 4"/>
                <a:gd name="T7" fmla="*/ 1 h 4"/>
                <a:gd name="T8" fmla="*/ 0 w 4"/>
                <a:gd name="T9" fmla="*/ 3 h 4"/>
                <a:gd name="T10" fmla="*/ 0 w 4"/>
                <a:gd name="T11" fmla="*/ 3 h 4"/>
                <a:gd name="T12" fmla="*/ 1 w 4"/>
                <a:gd name="T13" fmla="*/ 4 h 4"/>
                <a:gd name="T14" fmla="*/ 3 w 4"/>
                <a:gd name="T15" fmla="*/ 4 h 4"/>
                <a:gd name="T16" fmla="*/ 4 w 4"/>
                <a:gd name="T17" fmla="*/ 3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3"/>
                  </a:lnTo>
                  <a:lnTo>
                    <a:pt x="1" y="4"/>
                  </a:lnTo>
                  <a:lnTo>
                    <a:pt x="3" y="4"/>
                  </a:lnTo>
                  <a:lnTo>
                    <a:pt x="4" y="3"/>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38" name="Freeform 91"/>
            <p:cNvSpPr>
              <a:spLocks/>
            </p:cNvSpPr>
            <p:nvPr/>
          </p:nvSpPr>
          <p:spPr bwMode="auto">
            <a:xfrm>
              <a:off x="1740" y="2494"/>
              <a:ext cx="4" cy="4"/>
            </a:xfrm>
            <a:custGeom>
              <a:avLst/>
              <a:gdLst>
                <a:gd name="T0" fmla="*/ 4 w 4"/>
                <a:gd name="T1" fmla="*/ 1 h 4"/>
                <a:gd name="T2" fmla="*/ 2 w 4"/>
                <a:gd name="T3" fmla="*/ 0 h 4"/>
                <a:gd name="T4" fmla="*/ 1 w 4"/>
                <a:gd name="T5" fmla="*/ 0 h 4"/>
                <a:gd name="T6" fmla="*/ 0 w 4"/>
                <a:gd name="T7" fmla="*/ 1 h 4"/>
                <a:gd name="T8" fmla="*/ 0 w 4"/>
                <a:gd name="T9" fmla="*/ 2 h 4"/>
                <a:gd name="T10" fmla="*/ 0 w 4"/>
                <a:gd name="T11" fmla="*/ 2 h 4"/>
                <a:gd name="T12" fmla="*/ 1 w 4"/>
                <a:gd name="T13" fmla="*/ 4 h 4"/>
                <a:gd name="T14" fmla="*/ 2 w 4"/>
                <a:gd name="T15" fmla="*/ 4 h 4"/>
                <a:gd name="T16" fmla="*/ 4 w 4"/>
                <a:gd name="T17" fmla="*/ 2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2" y="0"/>
                  </a:lnTo>
                  <a:lnTo>
                    <a:pt x="1" y="0"/>
                  </a:lnTo>
                  <a:lnTo>
                    <a:pt x="0" y="1"/>
                  </a:lnTo>
                  <a:lnTo>
                    <a:pt x="0" y="2"/>
                  </a:lnTo>
                  <a:lnTo>
                    <a:pt x="1" y="4"/>
                  </a:lnTo>
                  <a:lnTo>
                    <a:pt x="2" y="4"/>
                  </a:lnTo>
                  <a:lnTo>
                    <a:pt x="4" y="2"/>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39" name="Freeform 92"/>
            <p:cNvSpPr>
              <a:spLocks/>
            </p:cNvSpPr>
            <p:nvPr/>
          </p:nvSpPr>
          <p:spPr bwMode="auto">
            <a:xfrm>
              <a:off x="1745" y="2499"/>
              <a:ext cx="5" cy="4"/>
            </a:xfrm>
            <a:custGeom>
              <a:avLst/>
              <a:gdLst>
                <a:gd name="T0" fmla="*/ 5 w 5"/>
                <a:gd name="T1" fmla="*/ 1 h 4"/>
                <a:gd name="T2" fmla="*/ 3 w 5"/>
                <a:gd name="T3" fmla="*/ 0 h 4"/>
                <a:gd name="T4" fmla="*/ 2 w 5"/>
                <a:gd name="T5" fmla="*/ 0 h 4"/>
                <a:gd name="T6" fmla="*/ 0 w 5"/>
                <a:gd name="T7" fmla="*/ 1 h 4"/>
                <a:gd name="T8" fmla="*/ 0 w 5"/>
                <a:gd name="T9" fmla="*/ 3 h 4"/>
                <a:gd name="T10" fmla="*/ 0 w 5"/>
                <a:gd name="T11" fmla="*/ 3 h 4"/>
                <a:gd name="T12" fmla="*/ 2 w 5"/>
                <a:gd name="T13" fmla="*/ 4 h 4"/>
                <a:gd name="T14" fmla="*/ 3 w 5"/>
                <a:gd name="T15" fmla="*/ 4 h 4"/>
                <a:gd name="T16" fmla="*/ 5 w 5"/>
                <a:gd name="T17" fmla="*/ 3 h 4"/>
                <a:gd name="T18" fmla="*/ 5 w 5"/>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1"/>
                  </a:moveTo>
                  <a:lnTo>
                    <a:pt x="3" y="0"/>
                  </a:lnTo>
                  <a:lnTo>
                    <a:pt x="2" y="0"/>
                  </a:lnTo>
                  <a:lnTo>
                    <a:pt x="0" y="1"/>
                  </a:lnTo>
                  <a:lnTo>
                    <a:pt x="0" y="3"/>
                  </a:lnTo>
                  <a:lnTo>
                    <a:pt x="2" y="4"/>
                  </a:lnTo>
                  <a:lnTo>
                    <a:pt x="3" y="4"/>
                  </a:lnTo>
                  <a:lnTo>
                    <a:pt x="5" y="3"/>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40" name="Freeform 93"/>
            <p:cNvSpPr>
              <a:spLocks/>
            </p:cNvSpPr>
            <p:nvPr/>
          </p:nvSpPr>
          <p:spPr bwMode="auto">
            <a:xfrm>
              <a:off x="1751" y="2506"/>
              <a:ext cx="5" cy="4"/>
            </a:xfrm>
            <a:custGeom>
              <a:avLst/>
              <a:gdLst>
                <a:gd name="T0" fmla="*/ 5 w 5"/>
                <a:gd name="T1" fmla="*/ 1 h 4"/>
                <a:gd name="T2" fmla="*/ 3 w 5"/>
                <a:gd name="T3" fmla="*/ 0 h 4"/>
                <a:gd name="T4" fmla="*/ 2 w 5"/>
                <a:gd name="T5" fmla="*/ 0 h 4"/>
                <a:gd name="T6" fmla="*/ 0 w 5"/>
                <a:gd name="T7" fmla="*/ 1 h 4"/>
                <a:gd name="T8" fmla="*/ 0 w 5"/>
                <a:gd name="T9" fmla="*/ 2 h 4"/>
                <a:gd name="T10" fmla="*/ 0 w 5"/>
                <a:gd name="T11" fmla="*/ 2 h 4"/>
                <a:gd name="T12" fmla="*/ 2 w 5"/>
                <a:gd name="T13" fmla="*/ 4 h 4"/>
                <a:gd name="T14" fmla="*/ 3 w 5"/>
                <a:gd name="T15" fmla="*/ 4 h 4"/>
                <a:gd name="T16" fmla="*/ 5 w 5"/>
                <a:gd name="T17" fmla="*/ 2 h 4"/>
                <a:gd name="T18" fmla="*/ 5 w 5"/>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1"/>
                  </a:moveTo>
                  <a:lnTo>
                    <a:pt x="3" y="0"/>
                  </a:lnTo>
                  <a:lnTo>
                    <a:pt x="2" y="0"/>
                  </a:lnTo>
                  <a:lnTo>
                    <a:pt x="0" y="1"/>
                  </a:lnTo>
                  <a:lnTo>
                    <a:pt x="0" y="2"/>
                  </a:lnTo>
                  <a:lnTo>
                    <a:pt x="2" y="4"/>
                  </a:lnTo>
                  <a:lnTo>
                    <a:pt x="3" y="4"/>
                  </a:lnTo>
                  <a:lnTo>
                    <a:pt x="5" y="2"/>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41" name="Freeform 94"/>
            <p:cNvSpPr>
              <a:spLocks/>
            </p:cNvSpPr>
            <p:nvPr/>
          </p:nvSpPr>
          <p:spPr bwMode="auto">
            <a:xfrm>
              <a:off x="1757" y="2511"/>
              <a:ext cx="5" cy="4"/>
            </a:xfrm>
            <a:custGeom>
              <a:avLst/>
              <a:gdLst>
                <a:gd name="T0" fmla="*/ 5 w 5"/>
                <a:gd name="T1" fmla="*/ 1 h 4"/>
                <a:gd name="T2" fmla="*/ 3 w 5"/>
                <a:gd name="T3" fmla="*/ 0 h 4"/>
                <a:gd name="T4" fmla="*/ 2 w 5"/>
                <a:gd name="T5" fmla="*/ 0 h 4"/>
                <a:gd name="T6" fmla="*/ 0 w 5"/>
                <a:gd name="T7" fmla="*/ 1 h 4"/>
                <a:gd name="T8" fmla="*/ 0 w 5"/>
                <a:gd name="T9" fmla="*/ 3 h 4"/>
                <a:gd name="T10" fmla="*/ 0 w 5"/>
                <a:gd name="T11" fmla="*/ 3 h 4"/>
                <a:gd name="T12" fmla="*/ 2 w 5"/>
                <a:gd name="T13" fmla="*/ 4 h 4"/>
                <a:gd name="T14" fmla="*/ 3 w 5"/>
                <a:gd name="T15" fmla="*/ 4 h 4"/>
                <a:gd name="T16" fmla="*/ 5 w 5"/>
                <a:gd name="T17" fmla="*/ 3 h 4"/>
                <a:gd name="T18" fmla="*/ 5 w 5"/>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1"/>
                  </a:moveTo>
                  <a:lnTo>
                    <a:pt x="3" y="0"/>
                  </a:lnTo>
                  <a:lnTo>
                    <a:pt x="2" y="0"/>
                  </a:lnTo>
                  <a:lnTo>
                    <a:pt x="0" y="1"/>
                  </a:lnTo>
                  <a:lnTo>
                    <a:pt x="0" y="3"/>
                  </a:lnTo>
                  <a:lnTo>
                    <a:pt x="2" y="4"/>
                  </a:lnTo>
                  <a:lnTo>
                    <a:pt x="3" y="4"/>
                  </a:lnTo>
                  <a:lnTo>
                    <a:pt x="5" y="3"/>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42" name="Freeform 95"/>
            <p:cNvSpPr>
              <a:spLocks/>
            </p:cNvSpPr>
            <p:nvPr/>
          </p:nvSpPr>
          <p:spPr bwMode="auto">
            <a:xfrm>
              <a:off x="1763" y="2518"/>
              <a:ext cx="5" cy="4"/>
            </a:xfrm>
            <a:custGeom>
              <a:avLst/>
              <a:gdLst>
                <a:gd name="T0" fmla="*/ 5 w 5"/>
                <a:gd name="T1" fmla="*/ 1 h 4"/>
                <a:gd name="T2" fmla="*/ 3 w 5"/>
                <a:gd name="T3" fmla="*/ 0 h 4"/>
                <a:gd name="T4" fmla="*/ 2 w 5"/>
                <a:gd name="T5" fmla="*/ 0 h 4"/>
                <a:gd name="T6" fmla="*/ 0 w 5"/>
                <a:gd name="T7" fmla="*/ 1 h 4"/>
                <a:gd name="T8" fmla="*/ 0 w 5"/>
                <a:gd name="T9" fmla="*/ 2 h 4"/>
                <a:gd name="T10" fmla="*/ 0 w 5"/>
                <a:gd name="T11" fmla="*/ 2 h 4"/>
                <a:gd name="T12" fmla="*/ 2 w 5"/>
                <a:gd name="T13" fmla="*/ 4 h 4"/>
                <a:gd name="T14" fmla="*/ 3 w 5"/>
                <a:gd name="T15" fmla="*/ 4 h 4"/>
                <a:gd name="T16" fmla="*/ 5 w 5"/>
                <a:gd name="T17" fmla="*/ 2 h 4"/>
                <a:gd name="T18" fmla="*/ 5 w 5"/>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1"/>
                  </a:moveTo>
                  <a:lnTo>
                    <a:pt x="3" y="0"/>
                  </a:lnTo>
                  <a:lnTo>
                    <a:pt x="2" y="0"/>
                  </a:lnTo>
                  <a:lnTo>
                    <a:pt x="0" y="1"/>
                  </a:lnTo>
                  <a:lnTo>
                    <a:pt x="0" y="2"/>
                  </a:lnTo>
                  <a:lnTo>
                    <a:pt x="2" y="4"/>
                  </a:lnTo>
                  <a:lnTo>
                    <a:pt x="3" y="4"/>
                  </a:lnTo>
                  <a:lnTo>
                    <a:pt x="5" y="2"/>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43" name="Freeform 96"/>
            <p:cNvSpPr>
              <a:spLocks/>
            </p:cNvSpPr>
            <p:nvPr/>
          </p:nvSpPr>
          <p:spPr bwMode="auto">
            <a:xfrm>
              <a:off x="1769" y="2523"/>
              <a:ext cx="5" cy="4"/>
            </a:xfrm>
            <a:custGeom>
              <a:avLst/>
              <a:gdLst>
                <a:gd name="T0" fmla="*/ 5 w 5"/>
                <a:gd name="T1" fmla="*/ 1 h 4"/>
                <a:gd name="T2" fmla="*/ 3 w 5"/>
                <a:gd name="T3" fmla="*/ 0 h 4"/>
                <a:gd name="T4" fmla="*/ 2 w 5"/>
                <a:gd name="T5" fmla="*/ 0 h 4"/>
                <a:gd name="T6" fmla="*/ 0 w 5"/>
                <a:gd name="T7" fmla="*/ 1 h 4"/>
                <a:gd name="T8" fmla="*/ 0 w 5"/>
                <a:gd name="T9" fmla="*/ 3 h 4"/>
                <a:gd name="T10" fmla="*/ 0 w 5"/>
                <a:gd name="T11" fmla="*/ 3 h 4"/>
                <a:gd name="T12" fmla="*/ 2 w 5"/>
                <a:gd name="T13" fmla="*/ 4 h 4"/>
                <a:gd name="T14" fmla="*/ 3 w 5"/>
                <a:gd name="T15" fmla="*/ 4 h 4"/>
                <a:gd name="T16" fmla="*/ 5 w 5"/>
                <a:gd name="T17" fmla="*/ 3 h 4"/>
                <a:gd name="T18" fmla="*/ 5 w 5"/>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1"/>
                  </a:moveTo>
                  <a:lnTo>
                    <a:pt x="3" y="0"/>
                  </a:lnTo>
                  <a:lnTo>
                    <a:pt x="2" y="0"/>
                  </a:lnTo>
                  <a:lnTo>
                    <a:pt x="0" y="1"/>
                  </a:lnTo>
                  <a:lnTo>
                    <a:pt x="0" y="3"/>
                  </a:lnTo>
                  <a:lnTo>
                    <a:pt x="2" y="4"/>
                  </a:lnTo>
                  <a:lnTo>
                    <a:pt x="3" y="4"/>
                  </a:lnTo>
                  <a:lnTo>
                    <a:pt x="5" y="3"/>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44" name="Freeform 97"/>
            <p:cNvSpPr>
              <a:spLocks/>
            </p:cNvSpPr>
            <p:nvPr/>
          </p:nvSpPr>
          <p:spPr bwMode="auto">
            <a:xfrm>
              <a:off x="1775" y="2530"/>
              <a:ext cx="5" cy="4"/>
            </a:xfrm>
            <a:custGeom>
              <a:avLst/>
              <a:gdLst>
                <a:gd name="T0" fmla="*/ 5 w 5"/>
                <a:gd name="T1" fmla="*/ 1 h 4"/>
                <a:gd name="T2" fmla="*/ 3 w 5"/>
                <a:gd name="T3" fmla="*/ 0 h 4"/>
                <a:gd name="T4" fmla="*/ 2 w 5"/>
                <a:gd name="T5" fmla="*/ 0 h 4"/>
                <a:gd name="T6" fmla="*/ 0 w 5"/>
                <a:gd name="T7" fmla="*/ 1 h 4"/>
                <a:gd name="T8" fmla="*/ 0 w 5"/>
                <a:gd name="T9" fmla="*/ 2 h 4"/>
                <a:gd name="T10" fmla="*/ 0 w 5"/>
                <a:gd name="T11" fmla="*/ 2 h 4"/>
                <a:gd name="T12" fmla="*/ 2 w 5"/>
                <a:gd name="T13" fmla="*/ 4 h 4"/>
                <a:gd name="T14" fmla="*/ 3 w 5"/>
                <a:gd name="T15" fmla="*/ 4 h 4"/>
                <a:gd name="T16" fmla="*/ 5 w 5"/>
                <a:gd name="T17" fmla="*/ 2 h 4"/>
                <a:gd name="T18" fmla="*/ 5 w 5"/>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1"/>
                  </a:moveTo>
                  <a:lnTo>
                    <a:pt x="3" y="0"/>
                  </a:lnTo>
                  <a:lnTo>
                    <a:pt x="2" y="0"/>
                  </a:lnTo>
                  <a:lnTo>
                    <a:pt x="0" y="1"/>
                  </a:lnTo>
                  <a:lnTo>
                    <a:pt x="0" y="2"/>
                  </a:lnTo>
                  <a:lnTo>
                    <a:pt x="2" y="4"/>
                  </a:lnTo>
                  <a:lnTo>
                    <a:pt x="3" y="4"/>
                  </a:lnTo>
                  <a:lnTo>
                    <a:pt x="5" y="2"/>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45" name="Freeform 98"/>
            <p:cNvSpPr>
              <a:spLocks/>
            </p:cNvSpPr>
            <p:nvPr/>
          </p:nvSpPr>
          <p:spPr bwMode="auto">
            <a:xfrm>
              <a:off x="1781" y="2535"/>
              <a:ext cx="4" cy="4"/>
            </a:xfrm>
            <a:custGeom>
              <a:avLst/>
              <a:gdLst>
                <a:gd name="T0" fmla="*/ 4 w 4"/>
                <a:gd name="T1" fmla="*/ 1 h 4"/>
                <a:gd name="T2" fmla="*/ 3 w 4"/>
                <a:gd name="T3" fmla="*/ 0 h 4"/>
                <a:gd name="T4" fmla="*/ 2 w 4"/>
                <a:gd name="T5" fmla="*/ 0 h 4"/>
                <a:gd name="T6" fmla="*/ 0 w 4"/>
                <a:gd name="T7" fmla="*/ 1 h 4"/>
                <a:gd name="T8" fmla="*/ 0 w 4"/>
                <a:gd name="T9" fmla="*/ 3 h 4"/>
                <a:gd name="T10" fmla="*/ 0 w 4"/>
                <a:gd name="T11" fmla="*/ 3 h 4"/>
                <a:gd name="T12" fmla="*/ 2 w 4"/>
                <a:gd name="T13" fmla="*/ 4 h 4"/>
                <a:gd name="T14" fmla="*/ 3 w 4"/>
                <a:gd name="T15" fmla="*/ 4 h 4"/>
                <a:gd name="T16" fmla="*/ 4 w 4"/>
                <a:gd name="T17" fmla="*/ 3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2" y="0"/>
                  </a:lnTo>
                  <a:lnTo>
                    <a:pt x="0" y="1"/>
                  </a:lnTo>
                  <a:lnTo>
                    <a:pt x="0" y="3"/>
                  </a:lnTo>
                  <a:lnTo>
                    <a:pt x="2" y="4"/>
                  </a:lnTo>
                  <a:lnTo>
                    <a:pt x="3" y="4"/>
                  </a:lnTo>
                  <a:lnTo>
                    <a:pt x="4" y="3"/>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46" name="Freeform 99"/>
            <p:cNvSpPr>
              <a:spLocks/>
            </p:cNvSpPr>
            <p:nvPr/>
          </p:nvSpPr>
          <p:spPr bwMode="auto">
            <a:xfrm>
              <a:off x="1787" y="2542"/>
              <a:ext cx="4" cy="4"/>
            </a:xfrm>
            <a:custGeom>
              <a:avLst/>
              <a:gdLst>
                <a:gd name="T0" fmla="*/ 4 w 4"/>
                <a:gd name="T1" fmla="*/ 1 h 4"/>
                <a:gd name="T2" fmla="*/ 3 w 4"/>
                <a:gd name="T3" fmla="*/ 0 h 4"/>
                <a:gd name="T4" fmla="*/ 1 w 4"/>
                <a:gd name="T5" fmla="*/ 0 h 4"/>
                <a:gd name="T6" fmla="*/ 0 w 4"/>
                <a:gd name="T7" fmla="*/ 1 h 4"/>
                <a:gd name="T8" fmla="*/ 0 w 4"/>
                <a:gd name="T9" fmla="*/ 2 h 4"/>
                <a:gd name="T10" fmla="*/ 0 w 4"/>
                <a:gd name="T11" fmla="*/ 2 h 4"/>
                <a:gd name="T12" fmla="*/ 1 w 4"/>
                <a:gd name="T13" fmla="*/ 4 h 4"/>
                <a:gd name="T14" fmla="*/ 3 w 4"/>
                <a:gd name="T15" fmla="*/ 4 h 4"/>
                <a:gd name="T16" fmla="*/ 4 w 4"/>
                <a:gd name="T17" fmla="*/ 2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2"/>
                  </a:lnTo>
                  <a:lnTo>
                    <a:pt x="1" y="4"/>
                  </a:lnTo>
                  <a:lnTo>
                    <a:pt x="3" y="4"/>
                  </a:lnTo>
                  <a:lnTo>
                    <a:pt x="4" y="2"/>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47" name="Freeform 100"/>
            <p:cNvSpPr>
              <a:spLocks/>
            </p:cNvSpPr>
            <p:nvPr/>
          </p:nvSpPr>
          <p:spPr bwMode="auto">
            <a:xfrm>
              <a:off x="1793" y="2547"/>
              <a:ext cx="4" cy="4"/>
            </a:xfrm>
            <a:custGeom>
              <a:avLst/>
              <a:gdLst>
                <a:gd name="T0" fmla="*/ 4 w 4"/>
                <a:gd name="T1" fmla="*/ 1 h 4"/>
                <a:gd name="T2" fmla="*/ 3 w 4"/>
                <a:gd name="T3" fmla="*/ 0 h 4"/>
                <a:gd name="T4" fmla="*/ 1 w 4"/>
                <a:gd name="T5" fmla="*/ 0 h 4"/>
                <a:gd name="T6" fmla="*/ 0 w 4"/>
                <a:gd name="T7" fmla="*/ 1 h 4"/>
                <a:gd name="T8" fmla="*/ 0 w 4"/>
                <a:gd name="T9" fmla="*/ 3 h 4"/>
                <a:gd name="T10" fmla="*/ 0 w 4"/>
                <a:gd name="T11" fmla="*/ 3 h 4"/>
                <a:gd name="T12" fmla="*/ 1 w 4"/>
                <a:gd name="T13" fmla="*/ 4 h 4"/>
                <a:gd name="T14" fmla="*/ 3 w 4"/>
                <a:gd name="T15" fmla="*/ 4 h 4"/>
                <a:gd name="T16" fmla="*/ 4 w 4"/>
                <a:gd name="T17" fmla="*/ 3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3"/>
                  </a:lnTo>
                  <a:lnTo>
                    <a:pt x="1" y="4"/>
                  </a:lnTo>
                  <a:lnTo>
                    <a:pt x="3" y="4"/>
                  </a:lnTo>
                  <a:lnTo>
                    <a:pt x="4" y="3"/>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48" name="Freeform 101"/>
            <p:cNvSpPr>
              <a:spLocks/>
            </p:cNvSpPr>
            <p:nvPr/>
          </p:nvSpPr>
          <p:spPr bwMode="auto">
            <a:xfrm>
              <a:off x="1799" y="2554"/>
              <a:ext cx="4" cy="4"/>
            </a:xfrm>
            <a:custGeom>
              <a:avLst/>
              <a:gdLst>
                <a:gd name="T0" fmla="*/ 4 w 4"/>
                <a:gd name="T1" fmla="*/ 1 h 4"/>
                <a:gd name="T2" fmla="*/ 3 w 4"/>
                <a:gd name="T3" fmla="*/ 0 h 4"/>
                <a:gd name="T4" fmla="*/ 1 w 4"/>
                <a:gd name="T5" fmla="*/ 0 h 4"/>
                <a:gd name="T6" fmla="*/ 0 w 4"/>
                <a:gd name="T7" fmla="*/ 1 h 4"/>
                <a:gd name="T8" fmla="*/ 0 w 4"/>
                <a:gd name="T9" fmla="*/ 2 h 4"/>
                <a:gd name="T10" fmla="*/ 0 w 4"/>
                <a:gd name="T11" fmla="*/ 2 h 4"/>
                <a:gd name="T12" fmla="*/ 1 w 4"/>
                <a:gd name="T13" fmla="*/ 4 h 4"/>
                <a:gd name="T14" fmla="*/ 3 w 4"/>
                <a:gd name="T15" fmla="*/ 4 h 4"/>
                <a:gd name="T16" fmla="*/ 4 w 4"/>
                <a:gd name="T17" fmla="*/ 2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2"/>
                  </a:lnTo>
                  <a:lnTo>
                    <a:pt x="1" y="4"/>
                  </a:lnTo>
                  <a:lnTo>
                    <a:pt x="3" y="4"/>
                  </a:lnTo>
                  <a:lnTo>
                    <a:pt x="4" y="2"/>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49" name="Freeform 102"/>
            <p:cNvSpPr>
              <a:spLocks/>
            </p:cNvSpPr>
            <p:nvPr/>
          </p:nvSpPr>
          <p:spPr bwMode="auto">
            <a:xfrm>
              <a:off x="1805" y="2559"/>
              <a:ext cx="4" cy="4"/>
            </a:xfrm>
            <a:custGeom>
              <a:avLst/>
              <a:gdLst>
                <a:gd name="T0" fmla="*/ 4 w 4"/>
                <a:gd name="T1" fmla="*/ 1 h 4"/>
                <a:gd name="T2" fmla="*/ 3 w 4"/>
                <a:gd name="T3" fmla="*/ 0 h 4"/>
                <a:gd name="T4" fmla="*/ 1 w 4"/>
                <a:gd name="T5" fmla="*/ 0 h 4"/>
                <a:gd name="T6" fmla="*/ 0 w 4"/>
                <a:gd name="T7" fmla="*/ 1 h 4"/>
                <a:gd name="T8" fmla="*/ 0 w 4"/>
                <a:gd name="T9" fmla="*/ 3 h 4"/>
                <a:gd name="T10" fmla="*/ 0 w 4"/>
                <a:gd name="T11" fmla="*/ 3 h 4"/>
                <a:gd name="T12" fmla="*/ 1 w 4"/>
                <a:gd name="T13" fmla="*/ 4 h 4"/>
                <a:gd name="T14" fmla="*/ 3 w 4"/>
                <a:gd name="T15" fmla="*/ 4 h 4"/>
                <a:gd name="T16" fmla="*/ 4 w 4"/>
                <a:gd name="T17" fmla="*/ 3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3"/>
                  </a:lnTo>
                  <a:lnTo>
                    <a:pt x="1" y="4"/>
                  </a:lnTo>
                  <a:lnTo>
                    <a:pt x="3" y="4"/>
                  </a:lnTo>
                  <a:lnTo>
                    <a:pt x="4" y="3"/>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50" name="Freeform 103"/>
            <p:cNvSpPr>
              <a:spLocks/>
            </p:cNvSpPr>
            <p:nvPr/>
          </p:nvSpPr>
          <p:spPr bwMode="auto">
            <a:xfrm>
              <a:off x="1811" y="2566"/>
              <a:ext cx="4" cy="4"/>
            </a:xfrm>
            <a:custGeom>
              <a:avLst/>
              <a:gdLst>
                <a:gd name="T0" fmla="*/ 4 w 4"/>
                <a:gd name="T1" fmla="*/ 1 h 4"/>
                <a:gd name="T2" fmla="*/ 3 w 4"/>
                <a:gd name="T3" fmla="*/ 0 h 4"/>
                <a:gd name="T4" fmla="*/ 1 w 4"/>
                <a:gd name="T5" fmla="*/ 0 h 4"/>
                <a:gd name="T6" fmla="*/ 0 w 4"/>
                <a:gd name="T7" fmla="*/ 1 h 4"/>
                <a:gd name="T8" fmla="*/ 0 w 4"/>
                <a:gd name="T9" fmla="*/ 2 h 4"/>
                <a:gd name="T10" fmla="*/ 0 w 4"/>
                <a:gd name="T11" fmla="*/ 2 h 4"/>
                <a:gd name="T12" fmla="*/ 1 w 4"/>
                <a:gd name="T13" fmla="*/ 4 h 4"/>
                <a:gd name="T14" fmla="*/ 3 w 4"/>
                <a:gd name="T15" fmla="*/ 4 h 4"/>
                <a:gd name="T16" fmla="*/ 4 w 4"/>
                <a:gd name="T17" fmla="*/ 2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2"/>
                  </a:lnTo>
                  <a:lnTo>
                    <a:pt x="1" y="4"/>
                  </a:lnTo>
                  <a:lnTo>
                    <a:pt x="3" y="4"/>
                  </a:lnTo>
                  <a:lnTo>
                    <a:pt x="4" y="2"/>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51" name="Freeform 104"/>
            <p:cNvSpPr>
              <a:spLocks/>
            </p:cNvSpPr>
            <p:nvPr/>
          </p:nvSpPr>
          <p:spPr bwMode="auto">
            <a:xfrm>
              <a:off x="1815" y="2571"/>
              <a:ext cx="5" cy="4"/>
            </a:xfrm>
            <a:custGeom>
              <a:avLst/>
              <a:gdLst>
                <a:gd name="T0" fmla="*/ 5 w 5"/>
                <a:gd name="T1" fmla="*/ 1 h 4"/>
                <a:gd name="T2" fmla="*/ 3 w 5"/>
                <a:gd name="T3" fmla="*/ 0 h 4"/>
                <a:gd name="T4" fmla="*/ 2 w 5"/>
                <a:gd name="T5" fmla="*/ 0 h 4"/>
                <a:gd name="T6" fmla="*/ 0 w 5"/>
                <a:gd name="T7" fmla="*/ 1 h 4"/>
                <a:gd name="T8" fmla="*/ 0 w 5"/>
                <a:gd name="T9" fmla="*/ 3 h 4"/>
                <a:gd name="T10" fmla="*/ 0 w 5"/>
                <a:gd name="T11" fmla="*/ 3 h 4"/>
                <a:gd name="T12" fmla="*/ 2 w 5"/>
                <a:gd name="T13" fmla="*/ 4 h 4"/>
                <a:gd name="T14" fmla="*/ 3 w 5"/>
                <a:gd name="T15" fmla="*/ 4 h 4"/>
                <a:gd name="T16" fmla="*/ 5 w 5"/>
                <a:gd name="T17" fmla="*/ 3 h 4"/>
                <a:gd name="T18" fmla="*/ 5 w 5"/>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1"/>
                  </a:moveTo>
                  <a:lnTo>
                    <a:pt x="3" y="0"/>
                  </a:lnTo>
                  <a:lnTo>
                    <a:pt x="2" y="0"/>
                  </a:lnTo>
                  <a:lnTo>
                    <a:pt x="0" y="1"/>
                  </a:lnTo>
                  <a:lnTo>
                    <a:pt x="0" y="3"/>
                  </a:lnTo>
                  <a:lnTo>
                    <a:pt x="2" y="4"/>
                  </a:lnTo>
                  <a:lnTo>
                    <a:pt x="3" y="4"/>
                  </a:lnTo>
                  <a:lnTo>
                    <a:pt x="5" y="3"/>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52" name="Freeform 105"/>
            <p:cNvSpPr>
              <a:spLocks/>
            </p:cNvSpPr>
            <p:nvPr/>
          </p:nvSpPr>
          <p:spPr bwMode="auto">
            <a:xfrm>
              <a:off x="1821" y="2578"/>
              <a:ext cx="5" cy="4"/>
            </a:xfrm>
            <a:custGeom>
              <a:avLst/>
              <a:gdLst>
                <a:gd name="T0" fmla="*/ 5 w 5"/>
                <a:gd name="T1" fmla="*/ 1 h 4"/>
                <a:gd name="T2" fmla="*/ 3 w 5"/>
                <a:gd name="T3" fmla="*/ 0 h 4"/>
                <a:gd name="T4" fmla="*/ 2 w 5"/>
                <a:gd name="T5" fmla="*/ 0 h 4"/>
                <a:gd name="T6" fmla="*/ 0 w 5"/>
                <a:gd name="T7" fmla="*/ 1 h 4"/>
                <a:gd name="T8" fmla="*/ 0 w 5"/>
                <a:gd name="T9" fmla="*/ 2 h 4"/>
                <a:gd name="T10" fmla="*/ 0 w 5"/>
                <a:gd name="T11" fmla="*/ 2 h 4"/>
                <a:gd name="T12" fmla="*/ 2 w 5"/>
                <a:gd name="T13" fmla="*/ 4 h 4"/>
                <a:gd name="T14" fmla="*/ 3 w 5"/>
                <a:gd name="T15" fmla="*/ 4 h 4"/>
                <a:gd name="T16" fmla="*/ 5 w 5"/>
                <a:gd name="T17" fmla="*/ 2 h 4"/>
                <a:gd name="T18" fmla="*/ 5 w 5"/>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1"/>
                  </a:moveTo>
                  <a:lnTo>
                    <a:pt x="3" y="0"/>
                  </a:lnTo>
                  <a:lnTo>
                    <a:pt x="2" y="0"/>
                  </a:lnTo>
                  <a:lnTo>
                    <a:pt x="0" y="1"/>
                  </a:lnTo>
                  <a:lnTo>
                    <a:pt x="0" y="2"/>
                  </a:lnTo>
                  <a:lnTo>
                    <a:pt x="2" y="4"/>
                  </a:lnTo>
                  <a:lnTo>
                    <a:pt x="3" y="4"/>
                  </a:lnTo>
                  <a:lnTo>
                    <a:pt x="5" y="2"/>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53" name="Freeform 106"/>
            <p:cNvSpPr>
              <a:spLocks/>
            </p:cNvSpPr>
            <p:nvPr/>
          </p:nvSpPr>
          <p:spPr bwMode="auto">
            <a:xfrm>
              <a:off x="1827" y="2583"/>
              <a:ext cx="4" cy="4"/>
            </a:xfrm>
            <a:custGeom>
              <a:avLst/>
              <a:gdLst>
                <a:gd name="T0" fmla="*/ 4 w 4"/>
                <a:gd name="T1" fmla="*/ 1 h 4"/>
                <a:gd name="T2" fmla="*/ 3 w 4"/>
                <a:gd name="T3" fmla="*/ 0 h 4"/>
                <a:gd name="T4" fmla="*/ 1 w 4"/>
                <a:gd name="T5" fmla="*/ 0 h 4"/>
                <a:gd name="T6" fmla="*/ 0 w 4"/>
                <a:gd name="T7" fmla="*/ 1 h 4"/>
                <a:gd name="T8" fmla="*/ 0 w 4"/>
                <a:gd name="T9" fmla="*/ 3 h 4"/>
                <a:gd name="T10" fmla="*/ 0 w 4"/>
                <a:gd name="T11" fmla="*/ 3 h 4"/>
                <a:gd name="T12" fmla="*/ 1 w 4"/>
                <a:gd name="T13" fmla="*/ 4 h 4"/>
                <a:gd name="T14" fmla="*/ 3 w 4"/>
                <a:gd name="T15" fmla="*/ 4 h 4"/>
                <a:gd name="T16" fmla="*/ 4 w 4"/>
                <a:gd name="T17" fmla="*/ 3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3"/>
                  </a:lnTo>
                  <a:lnTo>
                    <a:pt x="1" y="4"/>
                  </a:lnTo>
                  <a:lnTo>
                    <a:pt x="3" y="4"/>
                  </a:lnTo>
                  <a:lnTo>
                    <a:pt x="4" y="3"/>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54" name="Freeform 107"/>
            <p:cNvSpPr>
              <a:spLocks/>
            </p:cNvSpPr>
            <p:nvPr/>
          </p:nvSpPr>
          <p:spPr bwMode="auto">
            <a:xfrm>
              <a:off x="1833" y="2590"/>
              <a:ext cx="4" cy="4"/>
            </a:xfrm>
            <a:custGeom>
              <a:avLst/>
              <a:gdLst>
                <a:gd name="T0" fmla="*/ 4 w 4"/>
                <a:gd name="T1" fmla="*/ 1 h 4"/>
                <a:gd name="T2" fmla="*/ 3 w 4"/>
                <a:gd name="T3" fmla="*/ 0 h 4"/>
                <a:gd name="T4" fmla="*/ 1 w 4"/>
                <a:gd name="T5" fmla="*/ 0 h 4"/>
                <a:gd name="T6" fmla="*/ 0 w 4"/>
                <a:gd name="T7" fmla="*/ 1 h 4"/>
                <a:gd name="T8" fmla="*/ 0 w 4"/>
                <a:gd name="T9" fmla="*/ 2 h 4"/>
                <a:gd name="T10" fmla="*/ 0 w 4"/>
                <a:gd name="T11" fmla="*/ 2 h 4"/>
                <a:gd name="T12" fmla="*/ 1 w 4"/>
                <a:gd name="T13" fmla="*/ 4 h 4"/>
                <a:gd name="T14" fmla="*/ 3 w 4"/>
                <a:gd name="T15" fmla="*/ 4 h 4"/>
                <a:gd name="T16" fmla="*/ 4 w 4"/>
                <a:gd name="T17" fmla="*/ 2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2"/>
                  </a:lnTo>
                  <a:lnTo>
                    <a:pt x="1" y="4"/>
                  </a:lnTo>
                  <a:lnTo>
                    <a:pt x="3" y="4"/>
                  </a:lnTo>
                  <a:lnTo>
                    <a:pt x="4" y="2"/>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55" name="Freeform 108"/>
            <p:cNvSpPr>
              <a:spLocks/>
            </p:cNvSpPr>
            <p:nvPr/>
          </p:nvSpPr>
          <p:spPr bwMode="auto">
            <a:xfrm>
              <a:off x="1839" y="2595"/>
              <a:ext cx="4" cy="4"/>
            </a:xfrm>
            <a:custGeom>
              <a:avLst/>
              <a:gdLst>
                <a:gd name="T0" fmla="*/ 4 w 4"/>
                <a:gd name="T1" fmla="*/ 1 h 4"/>
                <a:gd name="T2" fmla="*/ 3 w 4"/>
                <a:gd name="T3" fmla="*/ 0 h 4"/>
                <a:gd name="T4" fmla="*/ 1 w 4"/>
                <a:gd name="T5" fmla="*/ 0 h 4"/>
                <a:gd name="T6" fmla="*/ 0 w 4"/>
                <a:gd name="T7" fmla="*/ 1 h 4"/>
                <a:gd name="T8" fmla="*/ 0 w 4"/>
                <a:gd name="T9" fmla="*/ 3 h 4"/>
                <a:gd name="T10" fmla="*/ 0 w 4"/>
                <a:gd name="T11" fmla="*/ 3 h 4"/>
                <a:gd name="T12" fmla="*/ 1 w 4"/>
                <a:gd name="T13" fmla="*/ 4 h 4"/>
                <a:gd name="T14" fmla="*/ 3 w 4"/>
                <a:gd name="T15" fmla="*/ 4 h 4"/>
                <a:gd name="T16" fmla="*/ 4 w 4"/>
                <a:gd name="T17" fmla="*/ 3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3"/>
                  </a:lnTo>
                  <a:lnTo>
                    <a:pt x="1" y="4"/>
                  </a:lnTo>
                  <a:lnTo>
                    <a:pt x="3" y="4"/>
                  </a:lnTo>
                  <a:lnTo>
                    <a:pt x="4" y="3"/>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56" name="Freeform 109"/>
            <p:cNvSpPr>
              <a:spLocks/>
            </p:cNvSpPr>
            <p:nvPr/>
          </p:nvSpPr>
          <p:spPr bwMode="auto">
            <a:xfrm>
              <a:off x="1845" y="2602"/>
              <a:ext cx="4" cy="4"/>
            </a:xfrm>
            <a:custGeom>
              <a:avLst/>
              <a:gdLst>
                <a:gd name="T0" fmla="*/ 4 w 4"/>
                <a:gd name="T1" fmla="*/ 1 h 4"/>
                <a:gd name="T2" fmla="*/ 3 w 4"/>
                <a:gd name="T3" fmla="*/ 0 h 4"/>
                <a:gd name="T4" fmla="*/ 1 w 4"/>
                <a:gd name="T5" fmla="*/ 0 h 4"/>
                <a:gd name="T6" fmla="*/ 0 w 4"/>
                <a:gd name="T7" fmla="*/ 1 h 4"/>
                <a:gd name="T8" fmla="*/ 0 w 4"/>
                <a:gd name="T9" fmla="*/ 2 h 4"/>
                <a:gd name="T10" fmla="*/ 0 w 4"/>
                <a:gd name="T11" fmla="*/ 2 h 4"/>
                <a:gd name="T12" fmla="*/ 1 w 4"/>
                <a:gd name="T13" fmla="*/ 4 h 4"/>
                <a:gd name="T14" fmla="*/ 3 w 4"/>
                <a:gd name="T15" fmla="*/ 4 h 4"/>
                <a:gd name="T16" fmla="*/ 4 w 4"/>
                <a:gd name="T17" fmla="*/ 2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2"/>
                  </a:lnTo>
                  <a:lnTo>
                    <a:pt x="1" y="4"/>
                  </a:lnTo>
                  <a:lnTo>
                    <a:pt x="3" y="4"/>
                  </a:lnTo>
                  <a:lnTo>
                    <a:pt x="4" y="2"/>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57" name="Freeform 110"/>
            <p:cNvSpPr>
              <a:spLocks/>
            </p:cNvSpPr>
            <p:nvPr/>
          </p:nvSpPr>
          <p:spPr bwMode="auto">
            <a:xfrm>
              <a:off x="1851" y="2607"/>
              <a:ext cx="4" cy="4"/>
            </a:xfrm>
            <a:custGeom>
              <a:avLst/>
              <a:gdLst>
                <a:gd name="T0" fmla="*/ 4 w 4"/>
                <a:gd name="T1" fmla="*/ 1 h 4"/>
                <a:gd name="T2" fmla="*/ 3 w 4"/>
                <a:gd name="T3" fmla="*/ 0 h 4"/>
                <a:gd name="T4" fmla="*/ 1 w 4"/>
                <a:gd name="T5" fmla="*/ 0 h 4"/>
                <a:gd name="T6" fmla="*/ 0 w 4"/>
                <a:gd name="T7" fmla="*/ 1 h 4"/>
                <a:gd name="T8" fmla="*/ 0 w 4"/>
                <a:gd name="T9" fmla="*/ 3 h 4"/>
                <a:gd name="T10" fmla="*/ 0 w 4"/>
                <a:gd name="T11" fmla="*/ 3 h 4"/>
                <a:gd name="T12" fmla="*/ 1 w 4"/>
                <a:gd name="T13" fmla="*/ 4 h 4"/>
                <a:gd name="T14" fmla="*/ 3 w 4"/>
                <a:gd name="T15" fmla="*/ 4 h 4"/>
                <a:gd name="T16" fmla="*/ 4 w 4"/>
                <a:gd name="T17" fmla="*/ 3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3"/>
                  </a:lnTo>
                  <a:lnTo>
                    <a:pt x="1" y="4"/>
                  </a:lnTo>
                  <a:lnTo>
                    <a:pt x="3" y="4"/>
                  </a:lnTo>
                  <a:lnTo>
                    <a:pt x="4" y="3"/>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58" name="Freeform 111"/>
            <p:cNvSpPr>
              <a:spLocks/>
            </p:cNvSpPr>
            <p:nvPr/>
          </p:nvSpPr>
          <p:spPr bwMode="auto">
            <a:xfrm>
              <a:off x="1857" y="2614"/>
              <a:ext cx="4" cy="4"/>
            </a:xfrm>
            <a:custGeom>
              <a:avLst/>
              <a:gdLst>
                <a:gd name="T0" fmla="*/ 4 w 4"/>
                <a:gd name="T1" fmla="*/ 1 h 4"/>
                <a:gd name="T2" fmla="*/ 3 w 4"/>
                <a:gd name="T3" fmla="*/ 0 h 4"/>
                <a:gd name="T4" fmla="*/ 1 w 4"/>
                <a:gd name="T5" fmla="*/ 0 h 4"/>
                <a:gd name="T6" fmla="*/ 0 w 4"/>
                <a:gd name="T7" fmla="*/ 1 h 4"/>
                <a:gd name="T8" fmla="*/ 0 w 4"/>
                <a:gd name="T9" fmla="*/ 2 h 4"/>
                <a:gd name="T10" fmla="*/ 0 w 4"/>
                <a:gd name="T11" fmla="*/ 2 h 4"/>
                <a:gd name="T12" fmla="*/ 1 w 4"/>
                <a:gd name="T13" fmla="*/ 4 h 4"/>
                <a:gd name="T14" fmla="*/ 3 w 4"/>
                <a:gd name="T15" fmla="*/ 4 h 4"/>
                <a:gd name="T16" fmla="*/ 4 w 4"/>
                <a:gd name="T17" fmla="*/ 2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2"/>
                  </a:lnTo>
                  <a:lnTo>
                    <a:pt x="1" y="4"/>
                  </a:lnTo>
                  <a:lnTo>
                    <a:pt x="3" y="4"/>
                  </a:lnTo>
                  <a:lnTo>
                    <a:pt x="4" y="2"/>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59" name="Freeform 112"/>
            <p:cNvSpPr>
              <a:spLocks/>
            </p:cNvSpPr>
            <p:nvPr/>
          </p:nvSpPr>
          <p:spPr bwMode="auto">
            <a:xfrm>
              <a:off x="1863" y="2619"/>
              <a:ext cx="4" cy="4"/>
            </a:xfrm>
            <a:custGeom>
              <a:avLst/>
              <a:gdLst>
                <a:gd name="T0" fmla="*/ 4 w 4"/>
                <a:gd name="T1" fmla="*/ 1 h 4"/>
                <a:gd name="T2" fmla="*/ 3 w 4"/>
                <a:gd name="T3" fmla="*/ 0 h 4"/>
                <a:gd name="T4" fmla="*/ 1 w 4"/>
                <a:gd name="T5" fmla="*/ 0 h 4"/>
                <a:gd name="T6" fmla="*/ 0 w 4"/>
                <a:gd name="T7" fmla="*/ 1 h 4"/>
                <a:gd name="T8" fmla="*/ 0 w 4"/>
                <a:gd name="T9" fmla="*/ 3 h 4"/>
                <a:gd name="T10" fmla="*/ 0 w 4"/>
                <a:gd name="T11" fmla="*/ 3 h 4"/>
                <a:gd name="T12" fmla="*/ 1 w 4"/>
                <a:gd name="T13" fmla="*/ 4 h 4"/>
                <a:gd name="T14" fmla="*/ 3 w 4"/>
                <a:gd name="T15" fmla="*/ 4 h 4"/>
                <a:gd name="T16" fmla="*/ 4 w 4"/>
                <a:gd name="T17" fmla="*/ 3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3"/>
                  </a:lnTo>
                  <a:lnTo>
                    <a:pt x="1" y="4"/>
                  </a:lnTo>
                  <a:lnTo>
                    <a:pt x="3" y="4"/>
                  </a:lnTo>
                  <a:lnTo>
                    <a:pt x="4" y="3"/>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60" name="Freeform 113"/>
            <p:cNvSpPr>
              <a:spLocks/>
            </p:cNvSpPr>
            <p:nvPr/>
          </p:nvSpPr>
          <p:spPr bwMode="auto">
            <a:xfrm>
              <a:off x="1869" y="2626"/>
              <a:ext cx="4" cy="4"/>
            </a:xfrm>
            <a:custGeom>
              <a:avLst/>
              <a:gdLst>
                <a:gd name="T0" fmla="*/ 4 w 4"/>
                <a:gd name="T1" fmla="*/ 1 h 4"/>
                <a:gd name="T2" fmla="*/ 2 w 4"/>
                <a:gd name="T3" fmla="*/ 0 h 4"/>
                <a:gd name="T4" fmla="*/ 1 w 4"/>
                <a:gd name="T5" fmla="*/ 0 h 4"/>
                <a:gd name="T6" fmla="*/ 0 w 4"/>
                <a:gd name="T7" fmla="*/ 1 h 4"/>
                <a:gd name="T8" fmla="*/ 0 w 4"/>
                <a:gd name="T9" fmla="*/ 2 h 4"/>
                <a:gd name="T10" fmla="*/ 0 w 4"/>
                <a:gd name="T11" fmla="*/ 2 h 4"/>
                <a:gd name="T12" fmla="*/ 1 w 4"/>
                <a:gd name="T13" fmla="*/ 4 h 4"/>
                <a:gd name="T14" fmla="*/ 2 w 4"/>
                <a:gd name="T15" fmla="*/ 4 h 4"/>
                <a:gd name="T16" fmla="*/ 4 w 4"/>
                <a:gd name="T17" fmla="*/ 2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2" y="0"/>
                  </a:lnTo>
                  <a:lnTo>
                    <a:pt x="1" y="0"/>
                  </a:lnTo>
                  <a:lnTo>
                    <a:pt x="0" y="1"/>
                  </a:lnTo>
                  <a:lnTo>
                    <a:pt x="0" y="2"/>
                  </a:lnTo>
                  <a:lnTo>
                    <a:pt x="1" y="4"/>
                  </a:lnTo>
                  <a:lnTo>
                    <a:pt x="2" y="4"/>
                  </a:lnTo>
                  <a:lnTo>
                    <a:pt x="4" y="2"/>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61" name="Freeform 114"/>
            <p:cNvSpPr>
              <a:spLocks/>
            </p:cNvSpPr>
            <p:nvPr/>
          </p:nvSpPr>
          <p:spPr bwMode="auto">
            <a:xfrm>
              <a:off x="1874" y="2631"/>
              <a:ext cx="5" cy="4"/>
            </a:xfrm>
            <a:custGeom>
              <a:avLst/>
              <a:gdLst>
                <a:gd name="T0" fmla="*/ 5 w 5"/>
                <a:gd name="T1" fmla="*/ 1 h 4"/>
                <a:gd name="T2" fmla="*/ 3 w 5"/>
                <a:gd name="T3" fmla="*/ 0 h 4"/>
                <a:gd name="T4" fmla="*/ 2 w 5"/>
                <a:gd name="T5" fmla="*/ 0 h 4"/>
                <a:gd name="T6" fmla="*/ 0 w 5"/>
                <a:gd name="T7" fmla="*/ 1 h 4"/>
                <a:gd name="T8" fmla="*/ 0 w 5"/>
                <a:gd name="T9" fmla="*/ 3 h 4"/>
                <a:gd name="T10" fmla="*/ 0 w 5"/>
                <a:gd name="T11" fmla="*/ 3 h 4"/>
                <a:gd name="T12" fmla="*/ 2 w 5"/>
                <a:gd name="T13" fmla="*/ 4 h 4"/>
                <a:gd name="T14" fmla="*/ 3 w 5"/>
                <a:gd name="T15" fmla="*/ 4 h 4"/>
                <a:gd name="T16" fmla="*/ 5 w 5"/>
                <a:gd name="T17" fmla="*/ 3 h 4"/>
                <a:gd name="T18" fmla="*/ 5 w 5"/>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1"/>
                  </a:moveTo>
                  <a:lnTo>
                    <a:pt x="3" y="0"/>
                  </a:lnTo>
                  <a:lnTo>
                    <a:pt x="2" y="0"/>
                  </a:lnTo>
                  <a:lnTo>
                    <a:pt x="0" y="1"/>
                  </a:lnTo>
                  <a:lnTo>
                    <a:pt x="0" y="3"/>
                  </a:lnTo>
                  <a:lnTo>
                    <a:pt x="2" y="4"/>
                  </a:lnTo>
                  <a:lnTo>
                    <a:pt x="3" y="4"/>
                  </a:lnTo>
                  <a:lnTo>
                    <a:pt x="5" y="3"/>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62" name="Freeform 115"/>
            <p:cNvSpPr>
              <a:spLocks/>
            </p:cNvSpPr>
            <p:nvPr/>
          </p:nvSpPr>
          <p:spPr bwMode="auto">
            <a:xfrm>
              <a:off x="1880" y="2638"/>
              <a:ext cx="5" cy="4"/>
            </a:xfrm>
            <a:custGeom>
              <a:avLst/>
              <a:gdLst>
                <a:gd name="T0" fmla="*/ 5 w 5"/>
                <a:gd name="T1" fmla="*/ 1 h 4"/>
                <a:gd name="T2" fmla="*/ 3 w 5"/>
                <a:gd name="T3" fmla="*/ 0 h 4"/>
                <a:gd name="T4" fmla="*/ 2 w 5"/>
                <a:gd name="T5" fmla="*/ 0 h 4"/>
                <a:gd name="T6" fmla="*/ 0 w 5"/>
                <a:gd name="T7" fmla="*/ 1 h 4"/>
                <a:gd name="T8" fmla="*/ 0 w 5"/>
                <a:gd name="T9" fmla="*/ 2 h 4"/>
                <a:gd name="T10" fmla="*/ 0 w 5"/>
                <a:gd name="T11" fmla="*/ 2 h 4"/>
                <a:gd name="T12" fmla="*/ 2 w 5"/>
                <a:gd name="T13" fmla="*/ 4 h 4"/>
                <a:gd name="T14" fmla="*/ 3 w 5"/>
                <a:gd name="T15" fmla="*/ 4 h 4"/>
                <a:gd name="T16" fmla="*/ 5 w 5"/>
                <a:gd name="T17" fmla="*/ 2 h 4"/>
                <a:gd name="T18" fmla="*/ 5 w 5"/>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1"/>
                  </a:moveTo>
                  <a:lnTo>
                    <a:pt x="3" y="0"/>
                  </a:lnTo>
                  <a:lnTo>
                    <a:pt x="2" y="0"/>
                  </a:lnTo>
                  <a:lnTo>
                    <a:pt x="0" y="1"/>
                  </a:lnTo>
                  <a:lnTo>
                    <a:pt x="0" y="2"/>
                  </a:lnTo>
                  <a:lnTo>
                    <a:pt x="2" y="4"/>
                  </a:lnTo>
                  <a:lnTo>
                    <a:pt x="3" y="4"/>
                  </a:lnTo>
                  <a:lnTo>
                    <a:pt x="5" y="2"/>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63" name="Freeform 116"/>
            <p:cNvSpPr>
              <a:spLocks/>
            </p:cNvSpPr>
            <p:nvPr/>
          </p:nvSpPr>
          <p:spPr bwMode="auto">
            <a:xfrm>
              <a:off x="1886" y="2644"/>
              <a:ext cx="5" cy="4"/>
            </a:xfrm>
            <a:custGeom>
              <a:avLst/>
              <a:gdLst>
                <a:gd name="T0" fmla="*/ 5 w 5"/>
                <a:gd name="T1" fmla="*/ 2 h 4"/>
                <a:gd name="T2" fmla="*/ 3 w 5"/>
                <a:gd name="T3" fmla="*/ 0 h 4"/>
                <a:gd name="T4" fmla="*/ 2 w 5"/>
                <a:gd name="T5" fmla="*/ 0 h 4"/>
                <a:gd name="T6" fmla="*/ 0 w 5"/>
                <a:gd name="T7" fmla="*/ 2 h 4"/>
                <a:gd name="T8" fmla="*/ 0 w 5"/>
                <a:gd name="T9" fmla="*/ 3 h 4"/>
                <a:gd name="T10" fmla="*/ 0 w 5"/>
                <a:gd name="T11" fmla="*/ 3 h 4"/>
                <a:gd name="T12" fmla="*/ 2 w 5"/>
                <a:gd name="T13" fmla="*/ 4 h 4"/>
                <a:gd name="T14" fmla="*/ 3 w 5"/>
                <a:gd name="T15" fmla="*/ 4 h 4"/>
                <a:gd name="T16" fmla="*/ 5 w 5"/>
                <a:gd name="T17" fmla="*/ 3 h 4"/>
                <a:gd name="T18" fmla="*/ 5 w 5"/>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2"/>
                  </a:moveTo>
                  <a:lnTo>
                    <a:pt x="3" y="0"/>
                  </a:lnTo>
                  <a:lnTo>
                    <a:pt x="2" y="0"/>
                  </a:lnTo>
                  <a:lnTo>
                    <a:pt x="0" y="2"/>
                  </a:lnTo>
                  <a:lnTo>
                    <a:pt x="0" y="3"/>
                  </a:lnTo>
                  <a:lnTo>
                    <a:pt x="2" y="4"/>
                  </a:lnTo>
                  <a:lnTo>
                    <a:pt x="3" y="4"/>
                  </a:lnTo>
                  <a:lnTo>
                    <a:pt x="5" y="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64" name="Freeform 117"/>
            <p:cNvSpPr>
              <a:spLocks/>
            </p:cNvSpPr>
            <p:nvPr/>
          </p:nvSpPr>
          <p:spPr bwMode="auto">
            <a:xfrm>
              <a:off x="1892" y="2650"/>
              <a:ext cx="5" cy="4"/>
            </a:xfrm>
            <a:custGeom>
              <a:avLst/>
              <a:gdLst>
                <a:gd name="T0" fmla="*/ 5 w 5"/>
                <a:gd name="T1" fmla="*/ 1 h 4"/>
                <a:gd name="T2" fmla="*/ 3 w 5"/>
                <a:gd name="T3" fmla="*/ 0 h 4"/>
                <a:gd name="T4" fmla="*/ 2 w 5"/>
                <a:gd name="T5" fmla="*/ 0 h 4"/>
                <a:gd name="T6" fmla="*/ 0 w 5"/>
                <a:gd name="T7" fmla="*/ 1 h 4"/>
                <a:gd name="T8" fmla="*/ 0 w 5"/>
                <a:gd name="T9" fmla="*/ 2 h 4"/>
                <a:gd name="T10" fmla="*/ 0 w 5"/>
                <a:gd name="T11" fmla="*/ 2 h 4"/>
                <a:gd name="T12" fmla="*/ 2 w 5"/>
                <a:gd name="T13" fmla="*/ 4 h 4"/>
                <a:gd name="T14" fmla="*/ 3 w 5"/>
                <a:gd name="T15" fmla="*/ 4 h 4"/>
                <a:gd name="T16" fmla="*/ 5 w 5"/>
                <a:gd name="T17" fmla="*/ 2 h 4"/>
                <a:gd name="T18" fmla="*/ 5 w 5"/>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1"/>
                  </a:moveTo>
                  <a:lnTo>
                    <a:pt x="3" y="0"/>
                  </a:lnTo>
                  <a:lnTo>
                    <a:pt x="2" y="0"/>
                  </a:lnTo>
                  <a:lnTo>
                    <a:pt x="0" y="1"/>
                  </a:lnTo>
                  <a:lnTo>
                    <a:pt x="0" y="2"/>
                  </a:lnTo>
                  <a:lnTo>
                    <a:pt x="2" y="4"/>
                  </a:lnTo>
                  <a:lnTo>
                    <a:pt x="3" y="4"/>
                  </a:lnTo>
                  <a:lnTo>
                    <a:pt x="5" y="2"/>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65" name="Freeform 118"/>
            <p:cNvSpPr>
              <a:spLocks/>
            </p:cNvSpPr>
            <p:nvPr/>
          </p:nvSpPr>
          <p:spPr bwMode="auto">
            <a:xfrm>
              <a:off x="1898" y="2656"/>
              <a:ext cx="5" cy="4"/>
            </a:xfrm>
            <a:custGeom>
              <a:avLst/>
              <a:gdLst>
                <a:gd name="T0" fmla="*/ 5 w 5"/>
                <a:gd name="T1" fmla="*/ 2 h 4"/>
                <a:gd name="T2" fmla="*/ 3 w 5"/>
                <a:gd name="T3" fmla="*/ 0 h 4"/>
                <a:gd name="T4" fmla="*/ 2 w 5"/>
                <a:gd name="T5" fmla="*/ 0 h 4"/>
                <a:gd name="T6" fmla="*/ 0 w 5"/>
                <a:gd name="T7" fmla="*/ 2 h 4"/>
                <a:gd name="T8" fmla="*/ 0 w 5"/>
                <a:gd name="T9" fmla="*/ 3 h 4"/>
                <a:gd name="T10" fmla="*/ 0 w 5"/>
                <a:gd name="T11" fmla="*/ 3 h 4"/>
                <a:gd name="T12" fmla="*/ 2 w 5"/>
                <a:gd name="T13" fmla="*/ 4 h 4"/>
                <a:gd name="T14" fmla="*/ 3 w 5"/>
                <a:gd name="T15" fmla="*/ 4 h 4"/>
                <a:gd name="T16" fmla="*/ 5 w 5"/>
                <a:gd name="T17" fmla="*/ 3 h 4"/>
                <a:gd name="T18" fmla="*/ 5 w 5"/>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2"/>
                  </a:moveTo>
                  <a:lnTo>
                    <a:pt x="3" y="0"/>
                  </a:lnTo>
                  <a:lnTo>
                    <a:pt x="2" y="0"/>
                  </a:lnTo>
                  <a:lnTo>
                    <a:pt x="0" y="2"/>
                  </a:lnTo>
                  <a:lnTo>
                    <a:pt x="0" y="3"/>
                  </a:lnTo>
                  <a:lnTo>
                    <a:pt x="2" y="4"/>
                  </a:lnTo>
                  <a:lnTo>
                    <a:pt x="3" y="4"/>
                  </a:lnTo>
                  <a:lnTo>
                    <a:pt x="5" y="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66" name="Freeform 119"/>
            <p:cNvSpPr>
              <a:spLocks/>
            </p:cNvSpPr>
            <p:nvPr/>
          </p:nvSpPr>
          <p:spPr bwMode="auto">
            <a:xfrm>
              <a:off x="1904" y="2662"/>
              <a:ext cx="5" cy="4"/>
            </a:xfrm>
            <a:custGeom>
              <a:avLst/>
              <a:gdLst>
                <a:gd name="T0" fmla="*/ 5 w 5"/>
                <a:gd name="T1" fmla="*/ 1 h 4"/>
                <a:gd name="T2" fmla="*/ 3 w 5"/>
                <a:gd name="T3" fmla="*/ 0 h 4"/>
                <a:gd name="T4" fmla="*/ 2 w 5"/>
                <a:gd name="T5" fmla="*/ 0 h 4"/>
                <a:gd name="T6" fmla="*/ 0 w 5"/>
                <a:gd name="T7" fmla="*/ 1 h 4"/>
                <a:gd name="T8" fmla="*/ 0 w 5"/>
                <a:gd name="T9" fmla="*/ 2 h 4"/>
                <a:gd name="T10" fmla="*/ 0 w 5"/>
                <a:gd name="T11" fmla="*/ 2 h 4"/>
                <a:gd name="T12" fmla="*/ 2 w 5"/>
                <a:gd name="T13" fmla="*/ 4 h 4"/>
                <a:gd name="T14" fmla="*/ 3 w 5"/>
                <a:gd name="T15" fmla="*/ 4 h 4"/>
                <a:gd name="T16" fmla="*/ 5 w 5"/>
                <a:gd name="T17" fmla="*/ 2 h 4"/>
                <a:gd name="T18" fmla="*/ 5 w 5"/>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1"/>
                  </a:moveTo>
                  <a:lnTo>
                    <a:pt x="3" y="0"/>
                  </a:lnTo>
                  <a:lnTo>
                    <a:pt x="2" y="0"/>
                  </a:lnTo>
                  <a:lnTo>
                    <a:pt x="0" y="1"/>
                  </a:lnTo>
                  <a:lnTo>
                    <a:pt x="0" y="2"/>
                  </a:lnTo>
                  <a:lnTo>
                    <a:pt x="2" y="4"/>
                  </a:lnTo>
                  <a:lnTo>
                    <a:pt x="3" y="4"/>
                  </a:lnTo>
                  <a:lnTo>
                    <a:pt x="5" y="2"/>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67" name="Freeform 120"/>
            <p:cNvSpPr>
              <a:spLocks/>
            </p:cNvSpPr>
            <p:nvPr/>
          </p:nvSpPr>
          <p:spPr bwMode="auto">
            <a:xfrm>
              <a:off x="1910" y="2668"/>
              <a:ext cx="4" cy="4"/>
            </a:xfrm>
            <a:custGeom>
              <a:avLst/>
              <a:gdLst>
                <a:gd name="T0" fmla="*/ 4 w 4"/>
                <a:gd name="T1" fmla="*/ 2 h 4"/>
                <a:gd name="T2" fmla="*/ 3 w 4"/>
                <a:gd name="T3" fmla="*/ 0 h 4"/>
                <a:gd name="T4" fmla="*/ 2 w 4"/>
                <a:gd name="T5" fmla="*/ 0 h 4"/>
                <a:gd name="T6" fmla="*/ 0 w 4"/>
                <a:gd name="T7" fmla="*/ 2 h 4"/>
                <a:gd name="T8" fmla="*/ 0 w 4"/>
                <a:gd name="T9" fmla="*/ 3 h 4"/>
                <a:gd name="T10" fmla="*/ 0 w 4"/>
                <a:gd name="T11" fmla="*/ 3 h 4"/>
                <a:gd name="T12" fmla="*/ 2 w 4"/>
                <a:gd name="T13" fmla="*/ 4 h 4"/>
                <a:gd name="T14" fmla="*/ 3 w 4"/>
                <a:gd name="T15" fmla="*/ 4 h 4"/>
                <a:gd name="T16" fmla="*/ 4 w 4"/>
                <a:gd name="T17" fmla="*/ 3 h 4"/>
                <a:gd name="T18" fmla="*/ 4 w 4"/>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2"/>
                  </a:moveTo>
                  <a:lnTo>
                    <a:pt x="3" y="0"/>
                  </a:lnTo>
                  <a:lnTo>
                    <a:pt x="2" y="0"/>
                  </a:lnTo>
                  <a:lnTo>
                    <a:pt x="0" y="2"/>
                  </a:lnTo>
                  <a:lnTo>
                    <a:pt x="0" y="3"/>
                  </a:lnTo>
                  <a:lnTo>
                    <a:pt x="2" y="4"/>
                  </a:lnTo>
                  <a:lnTo>
                    <a:pt x="3" y="4"/>
                  </a:lnTo>
                  <a:lnTo>
                    <a:pt x="4" y="3"/>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68" name="Freeform 121"/>
            <p:cNvSpPr>
              <a:spLocks/>
            </p:cNvSpPr>
            <p:nvPr/>
          </p:nvSpPr>
          <p:spPr bwMode="auto">
            <a:xfrm>
              <a:off x="1916" y="2674"/>
              <a:ext cx="4" cy="4"/>
            </a:xfrm>
            <a:custGeom>
              <a:avLst/>
              <a:gdLst>
                <a:gd name="T0" fmla="*/ 4 w 4"/>
                <a:gd name="T1" fmla="*/ 1 h 4"/>
                <a:gd name="T2" fmla="*/ 3 w 4"/>
                <a:gd name="T3" fmla="*/ 0 h 4"/>
                <a:gd name="T4" fmla="*/ 1 w 4"/>
                <a:gd name="T5" fmla="*/ 0 h 4"/>
                <a:gd name="T6" fmla="*/ 0 w 4"/>
                <a:gd name="T7" fmla="*/ 1 h 4"/>
                <a:gd name="T8" fmla="*/ 0 w 4"/>
                <a:gd name="T9" fmla="*/ 2 h 4"/>
                <a:gd name="T10" fmla="*/ 0 w 4"/>
                <a:gd name="T11" fmla="*/ 2 h 4"/>
                <a:gd name="T12" fmla="*/ 1 w 4"/>
                <a:gd name="T13" fmla="*/ 4 h 4"/>
                <a:gd name="T14" fmla="*/ 3 w 4"/>
                <a:gd name="T15" fmla="*/ 4 h 4"/>
                <a:gd name="T16" fmla="*/ 4 w 4"/>
                <a:gd name="T17" fmla="*/ 2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2"/>
                  </a:lnTo>
                  <a:lnTo>
                    <a:pt x="1" y="4"/>
                  </a:lnTo>
                  <a:lnTo>
                    <a:pt x="3" y="4"/>
                  </a:lnTo>
                  <a:lnTo>
                    <a:pt x="4" y="2"/>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69" name="Freeform 122"/>
            <p:cNvSpPr>
              <a:spLocks/>
            </p:cNvSpPr>
            <p:nvPr/>
          </p:nvSpPr>
          <p:spPr bwMode="auto">
            <a:xfrm>
              <a:off x="1922" y="2680"/>
              <a:ext cx="4" cy="4"/>
            </a:xfrm>
            <a:custGeom>
              <a:avLst/>
              <a:gdLst>
                <a:gd name="T0" fmla="*/ 4 w 4"/>
                <a:gd name="T1" fmla="*/ 2 h 4"/>
                <a:gd name="T2" fmla="*/ 3 w 4"/>
                <a:gd name="T3" fmla="*/ 0 h 4"/>
                <a:gd name="T4" fmla="*/ 1 w 4"/>
                <a:gd name="T5" fmla="*/ 0 h 4"/>
                <a:gd name="T6" fmla="*/ 0 w 4"/>
                <a:gd name="T7" fmla="*/ 2 h 4"/>
                <a:gd name="T8" fmla="*/ 0 w 4"/>
                <a:gd name="T9" fmla="*/ 3 h 4"/>
                <a:gd name="T10" fmla="*/ 0 w 4"/>
                <a:gd name="T11" fmla="*/ 3 h 4"/>
                <a:gd name="T12" fmla="*/ 1 w 4"/>
                <a:gd name="T13" fmla="*/ 4 h 4"/>
                <a:gd name="T14" fmla="*/ 3 w 4"/>
                <a:gd name="T15" fmla="*/ 4 h 4"/>
                <a:gd name="T16" fmla="*/ 4 w 4"/>
                <a:gd name="T17" fmla="*/ 3 h 4"/>
                <a:gd name="T18" fmla="*/ 4 w 4"/>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2"/>
                  </a:moveTo>
                  <a:lnTo>
                    <a:pt x="3" y="0"/>
                  </a:lnTo>
                  <a:lnTo>
                    <a:pt x="1" y="0"/>
                  </a:lnTo>
                  <a:lnTo>
                    <a:pt x="0" y="2"/>
                  </a:lnTo>
                  <a:lnTo>
                    <a:pt x="0" y="3"/>
                  </a:lnTo>
                  <a:lnTo>
                    <a:pt x="1" y="4"/>
                  </a:lnTo>
                  <a:lnTo>
                    <a:pt x="3" y="4"/>
                  </a:lnTo>
                  <a:lnTo>
                    <a:pt x="4" y="3"/>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70" name="Freeform 123"/>
            <p:cNvSpPr>
              <a:spLocks/>
            </p:cNvSpPr>
            <p:nvPr/>
          </p:nvSpPr>
          <p:spPr bwMode="auto">
            <a:xfrm>
              <a:off x="1928" y="2686"/>
              <a:ext cx="4" cy="4"/>
            </a:xfrm>
            <a:custGeom>
              <a:avLst/>
              <a:gdLst>
                <a:gd name="T0" fmla="*/ 4 w 4"/>
                <a:gd name="T1" fmla="*/ 1 h 4"/>
                <a:gd name="T2" fmla="*/ 3 w 4"/>
                <a:gd name="T3" fmla="*/ 0 h 4"/>
                <a:gd name="T4" fmla="*/ 1 w 4"/>
                <a:gd name="T5" fmla="*/ 0 h 4"/>
                <a:gd name="T6" fmla="*/ 0 w 4"/>
                <a:gd name="T7" fmla="*/ 1 h 4"/>
                <a:gd name="T8" fmla="*/ 0 w 4"/>
                <a:gd name="T9" fmla="*/ 2 h 4"/>
                <a:gd name="T10" fmla="*/ 0 w 4"/>
                <a:gd name="T11" fmla="*/ 2 h 4"/>
                <a:gd name="T12" fmla="*/ 1 w 4"/>
                <a:gd name="T13" fmla="*/ 4 h 4"/>
                <a:gd name="T14" fmla="*/ 3 w 4"/>
                <a:gd name="T15" fmla="*/ 4 h 4"/>
                <a:gd name="T16" fmla="*/ 4 w 4"/>
                <a:gd name="T17" fmla="*/ 2 h 4"/>
                <a:gd name="T18" fmla="*/ 4 w 4"/>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1"/>
                  </a:moveTo>
                  <a:lnTo>
                    <a:pt x="3" y="0"/>
                  </a:lnTo>
                  <a:lnTo>
                    <a:pt x="1" y="0"/>
                  </a:lnTo>
                  <a:lnTo>
                    <a:pt x="0" y="1"/>
                  </a:lnTo>
                  <a:lnTo>
                    <a:pt x="0" y="2"/>
                  </a:lnTo>
                  <a:lnTo>
                    <a:pt x="1" y="4"/>
                  </a:lnTo>
                  <a:lnTo>
                    <a:pt x="3" y="4"/>
                  </a:lnTo>
                  <a:lnTo>
                    <a:pt x="4" y="2"/>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71" name="Freeform 124"/>
            <p:cNvSpPr>
              <a:spLocks/>
            </p:cNvSpPr>
            <p:nvPr/>
          </p:nvSpPr>
          <p:spPr bwMode="auto">
            <a:xfrm>
              <a:off x="1932" y="2692"/>
              <a:ext cx="5" cy="4"/>
            </a:xfrm>
            <a:custGeom>
              <a:avLst/>
              <a:gdLst>
                <a:gd name="T0" fmla="*/ 5 w 5"/>
                <a:gd name="T1" fmla="*/ 2 h 4"/>
                <a:gd name="T2" fmla="*/ 3 w 5"/>
                <a:gd name="T3" fmla="*/ 0 h 4"/>
                <a:gd name="T4" fmla="*/ 2 w 5"/>
                <a:gd name="T5" fmla="*/ 0 h 4"/>
                <a:gd name="T6" fmla="*/ 0 w 5"/>
                <a:gd name="T7" fmla="*/ 2 h 4"/>
                <a:gd name="T8" fmla="*/ 0 w 5"/>
                <a:gd name="T9" fmla="*/ 3 h 4"/>
                <a:gd name="T10" fmla="*/ 0 w 5"/>
                <a:gd name="T11" fmla="*/ 3 h 4"/>
                <a:gd name="T12" fmla="*/ 2 w 5"/>
                <a:gd name="T13" fmla="*/ 4 h 4"/>
                <a:gd name="T14" fmla="*/ 3 w 5"/>
                <a:gd name="T15" fmla="*/ 4 h 4"/>
                <a:gd name="T16" fmla="*/ 5 w 5"/>
                <a:gd name="T17" fmla="*/ 3 h 4"/>
                <a:gd name="T18" fmla="*/ 5 w 5"/>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2"/>
                  </a:moveTo>
                  <a:lnTo>
                    <a:pt x="3" y="0"/>
                  </a:lnTo>
                  <a:lnTo>
                    <a:pt x="2" y="0"/>
                  </a:lnTo>
                  <a:lnTo>
                    <a:pt x="0" y="2"/>
                  </a:lnTo>
                  <a:lnTo>
                    <a:pt x="0" y="3"/>
                  </a:lnTo>
                  <a:lnTo>
                    <a:pt x="2" y="4"/>
                  </a:lnTo>
                  <a:lnTo>
                    <a:pt x="3" y="4"/>
                  </a:lnTo>
                  <a:lnTo>
                    <a:pt x="5" y="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72" name="Freeform 125"/>
            <p:cNvSpPr>
              <a:spLocks/>
            </p:cNvSpPr>
            <p:nvPr/>
          </p:nvSpPr>
          <p:spPr bwMode="auto">
            <a:xfrm>
              <a:off x="1938" y="2698"/>
              <a:ext cx="5" cy="4"/>
            </a:xfrm>
            <a:custGeom>
              <a:avLst/>
              <a:gdLst>
                <a:gd name="T0" fmla="*/ 5 w 5"/>
                <a:gd name="T1" fmla="*/ 1 h 4"/>
                <a:gd name="T2" fmla="*/ 3 w 5"/>
                <a:gd name="T3" fmla="*/ 0 h 4"/>
                <a:gd name="T4" fmla="*/ 2 w 5"/>
                <a:gd name="T5" fmla="*/ 0 h 4"/>
                <a:gd name="T6" fmla="*/ 0 w 5"/>
                <a:gd name="T7" fmla="*/ 1 h 4"/>
                <a:gd name="T8" fmla="*/ 0 w 5"/>
                <a:gd name="T9" fmla="*/ 2 h 4"/>
                <a:gd name="T10" fmla="*/ 0 w 5"/>
                <a:gd name="T11" fmla="*/ 2 h 4"/>
                <a:gd name="T12" fmla="*/ 2 w 5"/>
                <a:gd name="T13" fmla="*/ 4 h 4"/>
                <a:gd name="T14" fmla="*/ 3 w 5"/>
                <a:gd name="T15" fmla="*/ 4 h 4"/>
                <a:gd name="T16" fmla="*/ 5 w 5"/>
                <a:gd name="T17" fmla="*/ 2 h 4"/>
                <a:gd name="T18" fmla="*/ 5 w 5"/>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1"/>
                  </a:moveTo>
                  <a:lnTo>
                    <a:pt x="3" y="0"/>
                  </a:lnTo>
                  <a:lnTo>
                    <a:pt x="2" y="0"/>
                  </a:lnTo>
                  <a:lnTo>
                    <a:pt x="0" y="1"/>
                  </a:lnTo>
                  <a:lnTo>
                    <a:pt x="0" y="2"/>
                  </a:lnTo>
                  <a:lnTo>
                    <a:pt x="2" y="4"/>
                  </a:lnTo>
                  <a:lnTo>
                    <a:pt x="3" y="4"/>
                  </a:lnTo>
                  <a:lnTo>
                    <a:pt x="5" y="2"/>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16468" name="Line 126"/>
          <p:cNvSpPr>
            <a:spLocks noChangeShapeType="1"/>
          </p:cNvSpPr>
          <p:nvPr/>
        </p:nvSpPr>
        <p:spPr bwMode="auto">
          <a:xfrm>
            <a:off x="5233988" y="4392613"/>
            <a:ext cx="1587" cy="2540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69" name="Rectangle 127"/>
          <p:cNvSpPr>
            <a:spLocks noChangeArrowheads="1"/>
          </p:cNvSpPr>
          <p:nvPr/>
        </p:nvSpPr>
        <p:spPr bwMode="auto">
          <a:xfrm>
            <a:off x="6194425" y="4240213"/>
            <a:ext cx="420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70" name="Rectangle 128"/>
          <p:cNvSpPr>
            <a:spLocks noChangeArrowheads="1"/>
          </p:cNvSpPr>
          <p:nvPr/>
        </p:nvSpPr>
        <p:spPr bwMode="auto">
          <a:xfrm>
            <a:off x="6262688" y="4279900"/>
            <a:ext cx="357187"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 . . </a:t>
            </a:r>
            <a:endParaRPr lang="en-GB" altLang="en-US" sz="2400"/>
          </a:p>
        </p:txBody>
      </p:sp>
      <p:grpSp>
        <p:nvGrpSpPr>
          <p:cNvPr id="16471" name="Group 129"/>
          <p:cNvGrpSpPr>
            <a:grpSpLocks/>
          </p:cNvGrpSpPr>
          <p:nvPr/>
        </p:nvGrpSpPr>
        <p:grpSpPr bwMode="auto">
          <a:xfrm>
            <a:off x="7208838" y="3476625"/>
            <a:ext cx="288925" cy="560388"/>
            <a:chOff x="4541" y="2190"/>
            <a:chExt cx="182" cy="353"/>
          </a:xfrm>
        </p:grpSpPr>
        <p:sp>
          <p:nvSpPr>
            <p:cNvPr id="16481" name="Freeform 130"/>
            <p:cNvSpPr>
              <a:spLocks/>
            </p:cNvSpPr>
            <p:nvPr/>
          </p:nvSpPr>
          <p:spPr bwMode="auto">
            <a:xfrm>
              <a:off x="4717" y="2190"/>
              <a:ext cx="6" cy="4"/>
            </a:xfrm>
            <a:custGeom>
              <a:avLst/>
              <a:gdLst>
                <a:gd name="T0" fmla="*/ 6 w 6"/>
                <a:gd name="T1" fmla="*/ 2 h 4"/>
                <a:gd name="T2" fmla="*/ 5 w 6"/>
                <a:gd name="T3" fmla="*/ 1 h 4"/>
                <a:gd name="T4" fmla="*/ 3 w 6"/>
                <a:gd name="T5" fmla="*/ 0 h 4"/>
                <a:gd name="T6" fmla="*/ 3 w 6"/>
                <a:gd name="T7" fmla="*/ 0 h 4"/>
                <a:gd name="T8" fmla="*/ 2 w 6"/>
                <a:gd name="T9" fmla="*/ 1 h 4"/>
                <a:gd name="T10" fmla="*/ 0 w 6"/>
                <a:gd name="T11" fmla="*/ 1 h 4"/>
                <a:gd name="T12" fmla="*/ 0 w 6"/>
                <a:gd name="T13" fmla="*/ 2 h 4"/>
                <a:gd name="T14" fmla="*/ 2 w 6"/>
                <a:gd name="T15" fmla="*/ 4 h 4"/>
                <a:gd name="T16" fmla="*/ 3 w 6"/>
                <a:gd name="T17" fmla="*/ 4 h 4"/>
                <a:gd name="T18" fmla="*/ 5 w 6"/>
                <a:gd name="T19" fmla="*/ 2 h 4"/>
                <a:gd name="T20" fmla="*/ 6 w 6"/>
                <a:gd name="T21" fmla="*/ 2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
                <a:gd name="T35" fmla="*/ 6 w 6"/>
                <a:gd name="T36" fmla="*/ 4 h 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
                  <a:moveTo>
                    <a:pt x="6" y="2"/>
                  </a:moveTo>
                  <a:lnTo>
                    <a:pt x="5" y="1"/>
                  </a:lnTo>
                  <a:lnTo>
                    <a:pt x="3" y="0"/>
                  </a:lnTo>
                  <a:lnTo>
                    <a:pt x="2" y="1"/>
                  </a:lnTo>
                  <a:lnTo>
                    <a:pt x="0" y="1"/>
                  </a:lnTo>
                  <a:lnTo>
                    <a:pt x="0" y="2"/>
                  </a:lnTo>
                  <a:lnTo>
                    <a:pt x="2" y="4"/>
                  </a:lnTo>
                  <a:lnTo>
                    <a:pt x="3" y="4"/>
                  </a:lnTo>
                  <a:lnTo>
                    <a:pt x="5"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82" name="Freeform 131"/>
            <p:cNvSpPr>
              <a:spLocks/>
            </p:cNvSpPr>
            <p:nvPr/>
          </p:nvSpPr>
          <p:spPr bwMode="auto">
            <a:xfrm>
              <a:off x="4714" y="2196"/>
              <a:ext cx="5" cy="4"/>
            </a:xfrm>
            <a:custGeom>
              <a:avLst/>
              <a:gdLst>
                <a:gd name="T0" fmla="*/ 5 w 5"/>
                <a:gd name="T1" fmla="*/ 3 h 4"/>
                <a:gd name="T2" fmla="*/ 5 w 5"/>
                <a:gd name="T3" fmla="*/ 2 h 4"/>
                <a:gd name="T4" fmla="*/ 3 w 5"/>
                <a:gd name="T5" fmla="*/ 0 h 4"/>
                <a:gd name="T6" fmla="*/ 2 w 5"/>
                <a:gd name="T7" fmla="*/ 0 h 4"/>
                <a:gd name="T8" fmla="*/ 0 w 5"/>
                <a:gd name="T9" fmla="*/ 2 h 4"/>
                <a:gd name="T10" fmla="*/ 0 w 5"/>
                <a:gd name="T11" fmla="*/ 2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2"/>
                  </a:lnTo>
                  <a:lnTo>
                    <a:pt x="3" y="0"/>
                  </a:lnTo>
                  <a:lnTo>
                    <a:pt x="2" y="0"/>
                  </a:lnTo>
                  <a:lnTo>
                    <a:pt x="0" y="2"/>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83" name="Freeform 132"/>
            <p:cNvSpPr>
              <a:spLocks/>
            </p:cNvSpPr>
            <p:nvPr/>
          </p:nvSpPr>
          <p:spPr bwMode="auto">
            <a:xfrm>
              <a:off x="4711" y="2203"/>
              <a:ext cx="5" cy="4"/>
            </a:xfrm>
            <a:custGeom>
              <a:avLst/>
              <a:gdLst>
                <a:gd name="T0" fmla="*/ 5 w 5"/>
                <a:gd name="T1" fmla="*/ 3 h 4"/>
                <a:gd name="T2" fmla="*/ 5 w 5"/>
                <a:gd name="T3" fmla="*/ 1 h 4"/>
                <a:gd name="T4" fmla="*/ 3 w 5"/>
                <a:gd name="T5" fmla="*/ 0 h 4"/>
                <a:gd name="T6" fmla="*/ 2 w 5"/>
                <a:gd name="T7" fmla="*/ 0 h 4"/>
                <a:gd name="T8" fmla="*/ 0 w 5"/>
                <a:gd name="T9" fmla="*/ 1 h 4"/>
                <a:gd name="T10" fmla="*/ 0 w 5"/>
                <a:gd name="T11" fmla="*/ 1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1"/>
                  </a:lnTo>
                  <a:lnTo>
                    <a:pt x="3" y="0"/>
                  </a:lnTo>
                  <a:lnTo>
                    <a:pt x="2" y="0"/>
                  </a:lnTo>
                  <a:lnTo>
                    <a:pt x="0" y="1"/>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84" name="Freeform 133"/>
            <p:cNvSpPr>
              <a:spLocks/>
            </p:cNvSpPr>
            <p:nvPr/>
          </p:nvSpPr>
          <p:spPr bwMode="auto">
            <a:xfrm>
              <a:off x="4707" y="2211"/>
              <a:ext cx="4" cy="4"/>
            </a:xfrm>
            <a:custGeom>
              <a:avLst/>
              <a:gdLst>
                <a:gd name="T0" fmla="*/ 4 w 4"/>
                <a:gd name="T1" fmla="*/ 3 h 4"/>
                <a:gd name="T2" fmla="*/ 4 w 4"/>
                <a:gd name="T3" fmla="*/ 1 h 4"/>
                <a:gd name="T4" fmla="*/ 3 w 4"/>
                <a:gd name="T5" fmla="*/ 0 h 4"/>
                <a:gd name="T6" fmla="*/ 1 w 4"/>
                <a:gd name="T7" fmla="*/ 0 h 4"/>
                <a:gd name="T8" fmla="*/ 0 w 4"/>
                <a:gd name="T9" fmla="*/ 1 h 4"/>
                <a:gd name="T10" fmla="*/ 0 w 4"/>
                <a:gd name="T11" fmla="*/ 1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1"/>
                  </a:lnTo>
                  <a:lnTo>
                    <a:pt x="3" y="0"/>
                  </a:lnTo>
                  <a:lnTo>
                    <a:pt x="1" y="0"/>
                  </a:lnTo>
                  <a:lnTo>
                    <a:pt x="0" y="1"/>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85" name="Freeform 134"/>
            <p:cNvSpPr>
              <a:spLocks/>
            </p:cNvSpPr>
            <p:nvPr/>
          </p:nvSpPr>
          <p:spPr bwMode="auto">
            <a:xfrm>
              <a:off x="4704" y="2218"/>
              <a:ext cx="4" cy="4"/>
            </a:xfrm>
            <a:custGeom>
              <a:avLst/>
              <a:gdLst>
                <a:gd name="T0" fmla="*/ 4 w 4"/>
                <a:gd name="T1" fmla="*/ 2 h 4"/>
                <a:gd name="T2" fmla="*/ 4 w 4"/>
                <a:gd name="T3" fmla="*/ 1 h 4"/>
                <a:gd name="T4" fmla="*/ 3 w 4"/>
                <a:gd name="T5" fmla="*/ 0 h 4"/>
                <a:gd name="T6" fmla="*/ 1 w 4"/>
                <a:gd name="T7" fmla="*/ 0 h 4"/>
                <a:gd name="T8" fmla="*/ 0 w 4"/>
                <a:gd name="T9" fmla="*/ 1 h 4"/>
                <a:gd name="T10" fmla="*/ 0 w 4"/>
                <a:gd name="T11" fmla="*/ 1 h 4"/>
                <a:gd name="T12" fmla="*/ 0 w 4"/>
                <a:gd name="T13" fmla="*/ 2 h 4"/>
                <a:gd name="T14" fmla="*/ 1 w 4"/>
                <a:gd name="T15" fmla="*/ 4 h 4"/>
                <a:gd name="T16" fmla="*/ 3 w 4"/>
                <a:gd name="T17" fmla="*/ 4 h 4"/>
                <a:gd name="T18" fmla="*/ 4 w 4"/>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2"/>
                  </a:moveTo>
                  <a:lnTo>
                    <a:pt x="4" y="1"/>
                  </a:lnTo>
                  <a:lnTo>
                    <a:pt x="3" y="0"/>
                  </a:lnTo>
                  <a:lnTo>
                    <a:pt x="1" y="0"/>
                  </a:lnTo>
                  <a:lnTo>
                    <a:pt x="0" y="1"/>
                  </a:lnTo>
                  <a:lnTo>
                    <a:pt x="0" y="2"/>
                  </a:lnTo>
                  <a:lnTo>
                    <a:pt x="1" y="4"/>
                  </a:lnTo>
                  <a:lnTo>
                    <a:pt x="3" y="4"/>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86" name="Freeform 135"/>
            <p:cNvSpPr>
              <a:spLocks/>
            </p:cNvSpPr>
            <p:nvPr/>
          </p:nvSpPr>
          <p:spPr bwMode="auto">
            <a:xfrm>
              <a:off x="4700" y="2226"/>
              <a:ext cx="4" cy="4"/>
            </a:xfrm>
            <a:custGeom>
              <a:avLst/>
              <a:gdLst>
                <a:gd name="T0" fmla="*/ 4 w 4"/>
                <a:gd name="T1" fmla="*/ 2 h 4"/>
                <a:gd name="T2" fmla="*/ 4 w 4"/>
                <a:gd name="T3" fmla="*/ 1 h 4"/>
                <a:gd name="T4" fmla="*/ 3 w 4"/>
                <a:gd name="T5" fmla="*/ 0 h 4"/>
                <a:gd name="T6" fmla="*/ 1 w 4"/>
                <a:gd name="T7" fmla="*/ 0 h 4"/>
                <a:gd name="T8" fmla="*/ 0 w 4"/>
                <a:gd name="T9" fmla="*/ 1 h 4"/>
                <a:gd name="T10" fmla="*/ 0 w 4"/>
                <a:gd name="T11" fmla="*/ 1 h 4"/>
                <a:gd name="T12" fmla="*/ 0 w 4"/>
                <a:gd name="T13" fmla="*/ 2 h 4"/>
                <a:gd name="T14" fmla="*/ 1 w 4"/>
                <a:gd name="T15" fmla="*/ 4 h 4"/>
                <a:gd name="T16" fmla="*/ 3 w 4"/>
                <a:gd name="T17" fmla="*/ 4 h 4"/>
                <a:gd name="T18" fmla="*/ 4 w 4"/>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2"/>
                  </a:moveTo>
                  <a:lnTo>
                    <a:pt x="4" y="1"/>
                  </a:lnTo>
                  <a:lnTo>
                    <a:pt x="3" y="0"/>
                  </a:lnTo>
                  <a:lnTo>
                    <a:pt x="1" y="0"/>
                  </a:lnTo>
                  <a:lnTo>
                    <a:pt x="0" y="1"/>
                  </a:lnTo>
                  <a:lnTo>
                    <a:pt x="0" y="2"/>
                  </a:lnTo>
                  <a:lnTo>
                    <a:pt x="1" y="4"/>
                  </a:lnTo>
                  <a:lnTo>
                    <a:pt x="3" y="4"/>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87" name="Freeform 136"/>
            <p:cNvSpPr>
              <a:spLocks/>
            </p:cNvSpPr>
            <p:nvPr/>
          </p:nvSpPr>
          <p:spPr bwMode="auto">
            <a:xfrm>
              <a:off x="4697" y="2232"/>
              <a:ext cx="4" cy="4"/>
            </a:xfrm>
            <a:custGeom>
              <a:avLst/>
              <a:gdLst>
                <a:gd name="T0" fmla="*/ 4 w 4"/>
                <a:gd name="T1" fmla="*/ 3 h 4"/>
                <a:gd name="T2" fmla="*/ 4 w 4"/>
                <a:gd name="T3" fmla="*/ 2 h 4"/>
                <a:gd name="T4" fmla="*/ 3 w 4"/>
                <a:gd name="T5" fmla="*/ 0 h 4"/>
                <a:gd name="T6" fmla="*/ 1 w 4"/>
                <a:gd name="T7" fmla="*/ 0 h 4"/>
                <a:gd name="T8" fmla="*/ 0 w 4"/>
                <a:gd name="T9" fmla="*/ 2 h 4"/>
                <a:gd name="T10" fmla="*/ 0 w 4"/>
                <a:gd name="T11" fmla="*/ 2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2"/>
                  </a:lnTo>
                  <a:lnTo>
                    <a:pt x="3" y="0"/>
                  </a:lnTo>
                  <a:lnTo>
                    <a:pt x="1" y="0"/>
                  </a:lnTo>
                  <a:lnTo>
                    <a:pt x="0" y="2"/>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88" name="Freeform 137"/>
            <p:cNvSpPr>
              <a:spLocks/>
            </p:cNvSpPr>
            <p:nvPr/>
          </p:nvSpPr>
          <p:spPr bwMode="auto">
            <a:xfrm>
              <a:off x="4692" y="2240"/>
              <a:ext cx="5" cy="4"/>
            </a:xfrm>
            <a:custGeom>
              <a:avLst/>
              <a:gdLst>
                <a:gd name="T0" fmla="*/ 5 w 5"/>
                <a:gd name="T1" fmla="*/ 3 h 4"/>
                <a:gd name="T2" fmla="*/ 5 w 5"/>
                <a:gd name="T3" fmla="*/ 2 h 4"/>
                <a:gd name="T4" fmla="*/ 3 w 5"/>
                <a:gd name="T5" fmla="*/ 0 h 4"/>
                <a:gd name="T6" fmla="*/ 2 w 5"/>
                <a:gd name="T7" fmla="*/ 0 h 4"/>
                <a:gd name="T8" fmla="*/ 0 w 5"/>
                <a:gd name="T9" fmla="*/ 2 h 4"/>
                <a:gd name="T10" fmla="*/ 0 w 5"/>
                <a:gd name="T11" fmla="*/ 2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2"/>
                  </a:lnTo>
                  <a:lnTo>
                    <a:pt x="3" y="0"/>
                  </a:lnTo>
                  <a:lnTo>
                    <a:pt x="2" y="0"/>
                  </a:lnTo>
                  <a:lnTo>
                    <a:pt x="0" y="2"/>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89" name="Freeform 138"/>
            <p:cNvSpPr>
              <a:spLocks/>
            </p:cNvSpPr>
            <p:nvPr/>
          </p:nvSpPr>
          <p:spPr bwMode="auto">
            <a:xfrm>
              <a:off x="4689" y="2247"/>
              <a:ext cx="5" cy="4"/>
            </a:xfrm>
            <a:custGeom>
              <a:avLst/>
              <a:gdLst>
                <a:gd name="T0" fmla="*/ 5 w 5"/>
                <a:gd name="T1" fmla="*/ 3 h 4"/>
                <a:gd name="T2" fmla="*/ 5 w 5"/>
                <a:gd name="T3" fmla="*/ 1 h 4"/>
                <a:gd name="T4" fmla="*/ 3 w 5"/>
                <a:gd name="T5" fmla="*/ 0 h 4"/>
                <a:gd name="T6" fmla="*/ 2 w 5"/>
                <a:gd name="T7" fmla="*/ 0 h 4"/>
                <a:gd name="T8" fmla="*/ 0 w 5"/>
                <a:gd name="T9" fmla="*/ 1 h 4"/>
                <a:gd name="T10" fmla="*/ 0 w 5"/>
                <a:gd name="T11" fmla="*/ 1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1"/>
                  </a:lnTo>
                  <a:lnTo>
                    <a:pt x="3" y="0"/>
                  </a:lnTo>
                  <a:lnTo>
                    <a:pt x="2" y="0"/>
                  </a:lnTo>
                  <a:lnTo>
                    <a:pt x="0" y="1"/>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90" name="Freeform 139"/>
            <p:cNvSpPr>
              <a:spLocks/>
            </p:cNvSpPr>
            <p:nvPr/>
          </p:nvSpPr>
          <p:spPr bwMode="auto">
            <a:xfrm>
              <a:off x="4685" y="2255"/>
              <a:ext cx="4" cy="4"/>
            </a:xfrm>
            <a:custGeom>
              <a:avLst/>
              <a:gdLst>
                <a:gd name="T0" fmla="*/ 4 w 4"/>
                <a:gd name="T1" fmla="*/ 3 h 4"/>
                <a:gd name="T2" fmla="*/ 4 w 4"/>
                <a:gd name="T3" fmla="*/ 1 h 4"/>
                <a:gd name="T4" fmla="*/ 3 w 4"/>
                <a:gd name="T5" fmla="*/ 0 h 4"/>
                <a:gd name="T6" fmla="*/ 1 w 4"/>
                <a:gd name="T7" fmla="*/ 0 h 4"/>
                <a:gd name="T8" fmla="*/ 0 w 4"/>
                <a:gd name="T9" fmla="*/ 1 h 4"/>
                <a:gd name="T10" fmla="*/ 0 w 4"/>
                <a:gd name="T11" fmla="*/ 1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1"/>
                  </a:lnTo>
                  <a:lnTo>
                    <a:pt x="3" y="0"/>
                  </a:lnTo>
                  <a:lnTo>
                    <a:pt x="1" y="0"/>
                  </a:lnTo>
                  <a:lnTo>
                    <a:pt x="0" y="1"/>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91" name="Freeform 140"/>
            <p:cNvSpPr>
              <a:spLocks/>
            </p:cNvSpPr>
            <p:nvPr/>
          </p:nvSpPr>
          <p:spPr bwMode="auto">
            <a:xfrm>
              <a:off x="4682" y="2262"/>
              <a:ext cx="4" cy="4"/>
            </a:xfrm>
            <a:custGeom>
              <a:avLst/>
              <a:gdLst>
                <a:gd name="T0" fmla="*/ 4 w 4"/>
                <a:gd name="T1" fmla="*/ 2 h 4"/>
                <a:gd name="T2" fmla="*/ 4 w 4"/>
                <a:gd name="T3" fmla="*/ 1 h 4"/>
                <a:gd name="T4" fmla="*/ 3 w 4"/>
                <a:gd name="T5" fmla="*/ 0 h 4"/>
                <a:gd name="T6" fmla="*/ 1 w 4"/>
                <a:gd name="T7" fmla="*/ 0 h 4"/>
                <a:gd name="T8" fmla="*/ 0 w 4"/>
                <a:gd name="T9" fmla="*/ 1 h 4"/>
                <a:gd name="T10" fmla="*/ 0 w 4"/>
                <a:gd name="T11" fmla="*/ 1 h 4"/>
                <a:gd name="T12" fmla="*/ 0 w 4"/>
                <a:gd name="T13" fmla="*/ 2 h 4"/>
                <a:gd name="T14" fmla="*/ 1 w 4"/>
                <a:gd name="T15" fmla="*/ 4 h 4"/>
                <a:gd name="T16" fmla="*/ 3 w 4"/>
                <a:gd name="T17" fmla="*/ 4 h 4"/>
                <a:gd name="T18" fmla="*/ 4 w 4"/>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2"/>
                  </a:moveTo>
                  <a:lnTo>
                    <a:pt x="4" y="1"/>
                  </a:lnTo>
                  <a:lnTo>
                    <a:pt x="3" y="0"/>
                  </a:lnTo>
                  <a:lnTo>
                    <a:pt x="1" y="0"/>
                  </a:lnTo>
                  <a:lnTo>
                    <a:pt x="0" y="1"/>
                  </a:lnTo>
                  <a:lnTo>
                    <a:pt x="0" y="2"/>
                  </a:lnTo>
                  <a:lnTo>
                    <a:pt x="1" y="4"/>
                  </a:lnTo>
                  <a:lnTo>
                    <a:pt x="3" y="4"/>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92" name="Freeform 141"/>
            <p:cNvSpPr>
              <a:spLocks/>
            </p:cNvSpPr>
            <p:nvPr/>
          </p:nvSpPr>
          <p:spPr bwMode="auto">
            <a:xfrm>
              <a:off x="4677" y="2270"/>
              <a:ext cx="5" cy="4"/>
            </a:xfrm>
            <a:custGeom>
              <a:avLst/>
              <a:gdLst>
                <a:gd name="T0" fmla="*/ 5 w 5"/>
                <a:gd name="T1" fmla="*/ 2 h 4"/>
                <a:gd name="T2" fmla="*/ 5 w 5"/>
                <a:gd name="T3" fmla="*/ 1 h 4"/>
                <a:gd name="T4" fmla="*/ 3 w 5"/>
                <a:gd name="T5" fmla="*/ 0 h 4"/>
                <a:gd name="T6" fmla="*/ 2 w 5"/>
                <a:gd name="T7" fmla="*/ 0 h 4"/>
                <a:gd name="T8" fmla="*/ 0 w 5"/>
                <a:gd name="T9" fmla="*/ 1 h 4"/>
                <a:gd name="T10" fmla="*/ 0 w 5"/>
                <a:gd name="T11" fmla="*/ 1 h 4"/>
                <a:gd name="T12" fmla="*/ 0 w 5"/>
                <a:gd name="T13" fmla="*/ 2 h 4"/>
                <a:gd name="T14" fmla="*/ 2 w 5"/>
                <a:gd name="T15" fmla="*/ 4 h 4"/>
                <a:gd name="T16" fmla="*/ 3 w 5"/>
                <a:gd name="T17" fmla="*/ 4 h 4"/>
                <a:gd name="T18" fmla="*/ 5 w 5"/>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2"/>
                  </a:moveTo>
                  <a:lnTo>
                    <a:pt x="5" y="1"/>
                  </a:lnTo>
                  <a:lnTo>
                    <a:pt x="3" y="0"/>
                  </a:lnTo>
                  <a:lnTo>
                    <a:pt x="2" y="0"/>
                  </a:lnTo>
                  <a:lnTo>
                    <a:pt x="0" y="1"/>
                  </a:lnTo>
                  <a:lnTo>
                    <a:pt x="0" y="2"/>
                  </a:lnTo>
                  <a:lnTo>
                    <a:pt x="2" y="4"/>
                  </a:lnTo>
                  <a:lnTo>
                    <a:pt x="3" y="4"/>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93" name="Freeform 142"/>
            <p:cNvSpPr>
              <a:spLocks/>
            </p:cNvSpPr>
            <p:nvPr/>
          </p:nvSpPr>
          <p:spPr bwMode="auto">
            <a:xfrm>
              <a:off x="4674" y="2276"/>
              <a:ext cx="5" cy="4"/>
            </a:xfrm>
            <a:custGeom>
              <a:avLst/>
              <a:gdLst>
                <a:gd name="T0" fmla="*/ 5 w 5"/>
                <a:gd name="T1" fmla="*/ 3 h 4"/>
                <a:gd name="T2" fmla="*/ 5 w 5"/>
                <a:gd name="T3" fmla="*/ 2 h 4"/>
                <a:gd name="T4" fmla="*/ 3 w 5"/>
                <a:gd name="T5" fmla="*/ 0 h 4"/>
                <a:gd name="T6" fmla="*/ 2 w 5"/>
                <a:gd name="T7" fmla="*/ 0 h 4"/>
                <a:gd name="T8" fmla="*/ 0 w 5"/>
                <a:gd name="T9" fmla="*/ 2 h 4"/>
                <a:gd name="T10" fmla="*/ 0 w 5"/>
                <a:gd name="T11" fmla="*/ 2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2"/>
                  </a:lnTo>
                  <a:lnTo>
                    <a:pt x="3" y="0"/>
                  </a:lnTo>
                  <a:lnTo>
                    <a:pt x="2" y="0"/>
                  </a:lnTo>
                  <a:lnTo>
                    <a:pt x="0" y="2"/>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94" name="Freeform 143"/>
            <p:cNvSpPr>
              <a:spLocks/>
            </p:cNvSpPr>
            <p:nvPr/>
          </p:nvSpPr>
          <p:spPr bwMode="auto">
            <a:xfrm>
              <a:off x="4670" y="2284"/>
              <a:ext cx="4" cy="4"/>
            </a:xfrm>
            <a:custGeom>
              <a:avLst/>
              <a:gdLst>
                <a:gd name="T0" fmla="*/ 4 w 4"/>
                <a:gd name="T1" fmla="*/ 3 h 4"/>
                <a:gd name="T2" fmla="*/ 4 w 4"/>
                <a:gd name="T3" fmla="*/ 2 h 4"/>
                <a:gd name="T4" fmla="*/ 3 w 4"/>
                <a:gd name="T5" fmla="*/ 0 h 4"/>
                <a:gd name="T6" fmla="*/ 1 w 4"/>
                <a:gd name="T7" fmla="*/ 0 h 4"/>
                <a:gd name="T8" fmla="*/ 0 w 4"/>
                <a:gd name="T9" fmla="*/ 2 h 4"/>
                <a:gd name="T10" fmla="*/ 0 w 4"/>
                <a:gd name="T11" fmla="*/ 2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2"/>
                  </a:lnTo>
                  <a:lnTo>
                    <a:pt x="3" y="0"/>
                  </a:lnTo>
                  <a:lnTo>
                    <a:pt x="1" y="0"/>
                  </a:lnTo>
                  <a:lnTo>
                    <a:pt x="0" y="2"/>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95" name="Freeform 144"/>
            <p:cNvSpPr>
              <a:spLocks/>
            </p:cNvSpPr>
            <p:nvPr/>
          </p:nvSpPr>
          <p:spPr bwMode="auto">
            <a:xfrm>
              <a:off x="4667" y="2291"/>
              <a:ext cx="4" cy="4"/>
            </a:xfrm>
            <a:custGeom>
              <a:avLst/>
              <a:gdLst>
                <a:gd name="T0" fmla="*/ 4 w 4"/>
                <a:gd name="T1" fmla="*/ 3 h 4"/>
                <a:gd name="T2" fmla="*/ 4 w 4"/>
                <a:gd name="T3" fmla="*/ 1 h 4"/>
                <a:gd name="T4" fmla="*/ 3 w 4"/>
                <a:gd name="T5" fmla="*/ 0 h 4"/>
                <a:gd name="T6" fmla="*/ 1 w 4"/>
                <a:gd name="T7" fmla="*/ 0 h 4"/>
                <a:gd name="T8" fmla="*/ 0 w 4"/>
                <a:gd name="T9" fmla="*/ 1 h 4"/>
                <a:gd name="T10" fmla="*/ 0 w 4"/>
                <a:gd name="T11" fmla="*/ 1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1"/>
                  </a:lnTo>
                  <a:lnTo>
                    <a:pt x="3" y="0"/>
                  </a:lnTo>
                  <a:lnTo>
                    <a:pt x="1" y="0"/>
                  </a:lnTo>
                  <a:lnTo>
                    <a:pt x="0" y="1"/>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96" name="Freeform 145"/>
            <p:cNvSpPr>
              <a:spLocks/>
            </p:cNvSpPr>
            <p:nvPr/>
          </p:nvSpPr>
          <p:spPr bwMode="auto">
            <a:xfrm>
              <a:off x="4662" y="2298"/>
              <a:ext cx="5" cy="4"/>
            </a:xfrm>
            <a:custGeom>
              <a:avLst/>
              <a:gdLst>
                <a:gd name="T0" fmla="*/ 5 w 5"/>
                <a:gd name="T1" fmla="*/ 2 h 4"/>
                <a:gd name="T2" fmla="*/ 5 w 5"/>
                <a:gd name="T3" fmla="*/ 1 h 4"/>
                <a:gd name="T4" fmla="*/ 3 w 5"/>
                <a:gd name="T5" fmla="*/ 0 h 4"/>
                <a:gd name="T6" fmla="*/ 2 w 5"/>
                <a:gd name="T7" fmla="*/ 0 h 4"/>
                <a:gd name="T8" fmla="*/ 0 w 5"/>
                <a:gd name="T9" fmla="*/ 1 h 4"/>
                <a:gd name="T10" fmla="*/ 0 w 5"/>
                <a:gd name="T11" fmla="*/ 1 h 4"/>
                <a:gd name="T12" fmla="*/ 0 w 5"/>
                <a:gd name="T13" fmla="*/ 2 h 4"/>
                <a:gd name="T14" fmla="*/ 2 w 5"/>
                <a:gd name="T15" fmla="*/ 4 h 4"/>
                <a:gd name="T16" fmla="*/ 3 w 5"/>
                <a:gd name="T17" fmla="*/ 4 h 4"/>
                <a:gd name="T18" fmla="*/ 5 w 5"/>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2"/>
                  </a:moveTo>
                  <a:lnTo>
                    <a:pt x="5" y="1"/>
                  </a:lnTo>
                  <a:lnTo>
                    <a:pt x="3" y="0"/>
                  </a:lnTo>
                  <a:lnTo>
                    <a:pt x="2" y="0"/>
                  </a:lnTo>
                  <a:lnTo>
                    <a:pt x="0" y="1"/>
                  </a:lnTo>
                  <a:lnTo>
                    <a:pt x="0" y="2"/>
                  </a:lnTo>
                  <a:lnTo>
                    <a:pt x="2" y="4"/>
                  </a:lnTo>
                  <a:lnTo>
                    <a:pt x="3" y="4"/>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97" name="Freeform 146"/>
            <p:cNvSpPr>
              <a:spLocks/>
            </p:cNvSpPr>
            <p:nvPr/>
          </p:nvSpPr>
          <p:spPr bwMode="auto">
            <a:xfrm>
              <a:off x="4660" y="2306"/>
              <a:ext cx="4" cy="4"/>
            </a:xfrm>
            <a:custGeom>
              <a:avLst/>
              <a:gdLst>
                <a:gd name="T0" fmla="*/ 4 w 4"/>
                <a:gd name="T1" fmla="*/ 2 h 4"/>
                <a:gd name="T2" fmla="*/ 4 w 4"/>
                <a:gd name="T3" fmla="*/ 1 h 4"/>
                <a:gd name="T4" fmla="*/ 2 w 4"/>
                <a:gd name="T5" fmla="*/ 0 h 4"/>
                <a:gd name="T6" fmla="*/ 1 w 4"/>
                <a:gd name="T7" fmla="*/ 0 h 4"/>
                <a:gd name="T8" fmla="*/ 0 w 4"/>
                <a:gd name="T9" fmla="*/ 1 h 4"/>
                <a:gd name="T10" fmla="*/ 0 w 4"/>
                <a:gd name="T11" fmla="*/ 1 h 4"/>
                <a:gd name="T12" fmla="*/ 0 w 4"/>
                <a:gd name="T13" fmla="*/ 2 h 4"/>
                <a:gd name="T14" fmla="*/ 1 w 4"/>
                <a:gd name="T15" fmla="*/ 4 h 4"/>
                <a:gd name="T16" fmla="*/ 2 w 4"/>
                <a:gd name="T17" fmla="*/ 4 h 4"/>
                <a:gd name="T18" fmla="*/ 4 w 4"/>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2"/>
                  </a:moveTo>
                  <a:lnTo>
                    <a:pt x="4" y="1"/>
                  </a:lnTo>
                  <a:lnTo>
                    <a:pt x="2" y="0"/>
                  </a:lnTo>
                  <a:lnTo>
                    <a:pt x="1" y="0"/>
                  </a:lnTo>
                  <a:lnTo>
                    <a:pt x="0" y="1"/>
                  </a:lnTo>
                  <a:lnTo>
                    <a:pt x="0" y="2"/>
                  </a:lnTo>
                  <a:lnTo>
                    <a:pt x="1" y="4"/>
                  </a:lnTo>
                  <a:lnTo>
                    <a:pt x="2" y="4"/>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98" name="Freeform 147"/>
            <p:cNvSpPr>
              <a:spLocks/>
            </p:cNvSpPr>
            <p:nvPr/>
          </p:nvSpPr>
          <p:spPr bwMode="auto">
            <a:xfrm>
              <a:off x="4655" y="2312"/>
              <a:ext cx="5" cy="4"/>
            </a:xfrm>
            <a:custGeom>
              <a:avLst/>
              <a:gdLst>
                <a:gd name="T0" fmla="*/ 5 w 5"/>
                <a:gd name="T1" fmla="*/ 3 h 4"/>
                <a:gd name="T2" fmla="*/ 5 w 5"/>
                <a:gd name="T3" fmla="*/ 2 h 4"/>
                <a:gd name="T4" fmla="*/ 3 w 5"/>
                <a:gd name="T5" fmla="*/ 0 h 4"/>
                <a:gd name="T6" fmla="*/ 2 w 5"/>
                <a:gd name="T7" fmla="*/ 0 h 4"/>
                <a:gd name="T8" fmla="*/ 0 w 5"/>
                <a:gd name="T9" fmla="*/ 2 h 4"/>
                <a:gd name="T10" fmla="*/ 0 w 5"/>
                <a:gd name="T11" fmla="*/ 2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2"/>
                  </a:lnTo>
                  <a:lnTo>
                    <a:pt x="3" y="0"/>
                  </a:lnTo>
                  <a:lnTo>
                    <a:pt x="2" y="0"/>
                  </a:lnTo>
                  <a:lnTo>
                    <a:pt x="0" y="2"/>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99" name="Freeform 148"/>
            <p:cNvSpPr>
              <a:spLocks/>
            </p:cNvSpPr>
            <p:nvPr/>
          </p:nvSpPr>
          <p:spPr bwMode="auto">
            <a:xfrm>
              <a:off x="4652" y="2320"/>
              <a:ext cx="5" cy="4"/>
            </a:xfrm>
            <a:custGeom>
              <a:avLst/>
              <a:gdLst>
                <a:gd name="T0" fmla="*/ 5 w 5"/>
                <a:gd name="T1" fmla="*/ 3 h 4"/>
                <a:gd name="T2" fmla="*/ 5 w 5"/>
                <a:gd name="T3" fmla="*/ 2 h 4"/>
                <a:gd name="T4" fmla="*/ 3 w 5"/>
                <a:gd name="T5" fmla="*/ 0 h 4"/>
                <a:gd name="T6" fmla="*/ 2 w 5"/>
                <a:gd name="T7" fmla="*/ 0 h 4"/>
                <a:gd name="T8" fmla="*/ 0 w 5"/>
                <a:gd name="T9" fmla="*/ 2 h 4"/>
                <a:gd name="T10" fmla="*/ 0 w 5"/>
                <a:gd name="T11" fmla="*/ 2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2"/>
                  </a:lnTo>
                  <a:lnTo>
                    <a:pt x="3" y="0"/>
                  </a:lnTo>
                  <a:lnTo>
                    <a:pt x="2" y="0"/>
                  </a:lnTo>
                  <a:lnTo>
                    <a:pt x="0" y="2"/>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00" name="Freeform 149"/>
            <p:cNvSpPr>
              <a:spLocks/>
            </p:cNvSpPr>
            <p:nvPr/>
          </p:nvSpPr>
          <p:spPr bwMode="auto">
            <a:xfrm>
              <a:off x="4648" y="2327"/>
              <a:ext cx="4" cy="4"/>
            </a:xfrm>
            <a:custGeom>
              <a:avLst/>
              <a:gdLst>
                <a:gd name="T0" fmla="*/ 4 w 4"/>
                <a:gd name="T1" fmla="*/ 3 h 4"/>
                <a:gd name="T2" fmla="*/ 4 w 4"/>
                <a:gd name="T3" fmla="*/ 1 h 4"/>
                <a:gd name="T4" fmla="*/ 3 w 4"/>
                <a:gd name="T5" fmla="*/ 0 h 4"/>
                <a:gd name="T6" fmla="*/ 1 w 4"/>
                <a:gd name="T7" fmla="*/ 0 h 4"/>
                <a:gd name="T8" fmla="*/ 0 w 4"/>
                <a:gd name="T9" fmla="*/ 1 h 4"/>
                <a:gd name="T10" fmla="*/ 0 w 4"/>
                <a:gd name="T11" fmla="*/ 1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1"/>
                  </a:lnTo>
                  <a:lnTo>
                    <a:pt x="3" y="0"/>
                  </a:lnTo>
                  <a:lnTo>
                    <a:pt x="1" y="0"/>
                  </a:lnTo>
                  <a:lnTo>
                    <a:pt x="0" y="1"/>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01" name="Freeform 150"/>
            <p:cNvSpPr>
              <a:spLocks/>
            </p:cNvSpPr>
            <p:nvPr/>
          </p:nvSpPr>
          <p:spPr bwMode="auto">
            <a:xfrm>
              <a:off x="4645" y="2335"/>
              <a:ext cx="4" cy="4"/>
            </a:xfrm>
            <a:custGeom>
              <a:avLst/>
              <a:gdLst>
                <a:gd name="T0" fmla="*/ 4 w 4"/>
                <a:gd name="T1" fmla="*/ 3 h 4"/>
                <a:gd name="T2" fmla="*/ 4 w 4"/>
                <a:gd name="T3" fmla="*/ 1 h 4"/>
                <a:gd name="T4" fmla="*/ 3 w 4"/>
                <a:gd name="T5" fmla="*/ 0 h 4"/>
                <a:gd name="T6" fmla="*/ 1 w 4"/>
                <a:gd name="T7" fmla="*/ 0 h 4"/>
                <a:gd name="T8" fmla="*/ 0 w 4"/>
                <a:gd name="T9" fmla="*/ 1 h 4"/>
                <a:gd name="T10" fmla="*/ 0 w 4"/>
                <a:gd name="T11" fmla="*/ 1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1"/>
                  </a:lnTo>
                  <a:lnTo>
                    <a:pt x="3" y="0"/>
                  </a:lnTo>
                  <a:lnTo>
                    <a:pt x="1" y="0"/>
                  </a:lnTo>
                  <a:lnTo>
                    <a:pt x="0" y="1"/>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02" name="Freeform 151"/>
            <p:cNvSpPr>
              <a:spLocks/>
            </p:cNvSpPr>
            <p:nvPr/>
          </p:nvSpPr>
          <p:spPr bwMode="auto">
            <a:xfrm>
              <a:off x="4640" y="2342"/>
              <a:ext cx="5" cy="4"/>
            </a:xfrm>
            <a:custGeom>
              <a:avLst/>
              <a:gdLst>
                <a:gd name="T0" fmla="*/ 5 w 5"/>
                <a:gd name="T1" fmla="*/ 2 h 4"/>
                <a:gd name="T2" fmla="*/ 5 w 5"/>
                <a:gd name="T3" fmla="*/ 1 h 4"/>
                <a:gd name="T4" fmla="*/ 3 w 5"/>
                <a:gd name="T5" fmla="*/ 0 h 4"/>
                <a:gd name="T6" fmla="*/ 2 w 5"/>
                <a:gd name="T7" fmla="*/ 0 h 4"/>
                <a:gd name="T8" fmla="*/ 0 w 5"/>
                <a:gd name="T9" fmla="*/ 1 h 4"/>
                <a:gd name="T10" fmla="*/ 0 w 5"/>
                <a:gd name="T11" fmla="*/ 1 h 4"/>
                <a:gd name="T12" fmla="*/ 0 w 5"/>
                <a:gd name="T13" fmla="*/ 2 h 4"/>
                <a:gd name="T14" fmla="*/ 2 w 5"/>
                <a:gd name="T15" fmla="*/ 4 h 4"/>
                <a:gd name="T16" fmla="*/ 3 w 5"/>
                <a:gd name="T17" fmla="*/ 4 h 4"/>
                <a:gd name="T18" fmla="*/ 5 w 5"/>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2"/>
                  </a:moveTo>
                  <a:lnTo>
                    <a:pt x="5" y="1"/>
                  </a:lnTo>
                  <a:lnTo>
                    <a:pt x="3" y="0"/>
                  </a:lnTo>
                  <a:lnTo>
                    <a:pt x="2" y="0"/>
                  </a:lnTo>
                  <a:lnTo>
                    <a:pt x="0" y="1"/>
                  </a:lnTo>
                  <a:lnTo>
                    <a:pt x="0" y="2"/>
                  </a:lnTo>
                  <a:lnTo>
                    <a:pt x="2" y="4"/>
                  </a:lnTo>
                  <a:lnTo>
                    <a:pt x="3" y="4"/>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03" name="Freeform 152"/>
            <p:cNvSpPr>
              <a:spLocks/>
            </p:cNvSpPr>
            <p:nvPr/>
          </p:nvSpPr>
          <p:spPr bwMode="auto">
            <a:xfrm>
              <a:off x="4637" y="2350"/>
              <a:ext cx="5" cy="4"/>
            </a:xfrm>
            <a:custGeom>
              <a:avLst/>
              <a:gdLst>
                <a:gd name="T0" fmla="*/ 5 w 5"/>
                <a:gd name="T1" fmla="*/ 2 h 4"/>
                <a:gd name="T2" fmla="*/ 5 w 5"/>
                <a:gd name="T3" fmla="*/ 1 h 4"/>
                <a:gd name="T4" fmla="*/ 3 w 5"/>
                <a:gd name="T5" fmla="*/ 0 h 4"/>
                <a:gd name="T6" fmla="*/ 2 w 5"/>
                <a:gd name="T7" fmla="*/ 0 h 4"/>
                <a:gd name="T8" fmla="*/ 0 w 5"/>
                <a:gd name="T9" fmla="*/ 1 h 4"/>
                <a:gd name="T10" fmla="*/ 0 w 5"/>
                <a:gd name="T11" fmla="*/ 1 h 4"/>
                <a:gd name="T12" fmla="*/ 0 w 5"/>
                <a:gd name="T13" fmla="*/ 2 h 4"/>
                <a:gd name="T14" fmla="*/ 2 w 5"/>
                <a:gd name="T15" fmla="*/ 4 h 4"/>
                <a:gd name="T16" fmla="*/ 3 w 5"/>
                <a:gd name="T17" fmla="*/ 4 h 4"/>
                <a:gd name="T18" fmla="*/ 5 w 5"/>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2"/>
                  </a:moveTo>
                  <a:lnTo>
                    <a:pt x="5" y="1"/>
                  </a:lnTo>
                  <a:lnTo>
                    <a:pt x="3" y="0"/>
                  </a:lnTo>
                  <a:lnTo>
                    <a:pt x="2" y="0"/>
                  </a:lnTo>
                  <a:lnTo>
                    <a:pt x="0" y="1"/>
                  </a:lnTo>
                  <a:lnTo>
                    <a:pt x="0" y="2"/>
                  </a:lnTo>
                  <a:lnTo>
                    <a:pt x="2" y="4"/>
                  </a:lnTo>
                  <a:lnTo>
                    <a:pt x="3" y="4"/>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04" name="Freeform 153"/>
            <p:cNvSpPr>
              <a:spLocks/>
            </p:cNvSpPr>
            <p:nvPr/>
          </p:nvSpPr>
          <p:spPr bwMode="auto">
            <a:xfrm>
              <a:off x="4633" y="2356"/>
              <a:ext cx="4" cy="4"/>
            </a:xfrm>
            <a:custGeom>
              <a:avLst/>
              <a:gdLst>
                <a:gd name="T0" fmla="*/ 4 w 4"/>
                <a:gd name="T1" fmla="*/ 3 h 4"/>
                <a:gd name="T2" fmla="*/ 4 w 4"/>
                <a:gd name="T3" fmla="*/ 2 h 4"/>
                <a:gd name="T4" fmla="*/ 3 w 4"/>
                <a:gd name="T5" fmla="*/ 0 h 4"/>
                <a:gd name="T6" fmla="*/ 1 w 4"/>
                <a:gd name="T7" fmla="*/ 0 h 4"/>
                <a:gd name="T8" fmla="*/ 0 w 4"/>
                <a:gd name="T9" fmla="*/ 2 h 4"/>
                <a:gd name="T10" fmla="*/ 0 w 4"/>
                <a:gd name="T11" fmla="*/ 2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2"/>
                  </a:lnTo>
                  <a:lnTo>
                    <a:pt x="3" y="0"/>
                  </a:lnTo>
                  <a:lnTo>
                    <a:pt x="1" y="0"/>
                  </a:lnTo>
                  <a:lnTo>
                    <a:pt x="0" y="2"/>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05" name="Freeform 154"/>
            <p:cNvSpPr>
              <a:spLocks/>
            </p:cNvSpPr>
            <p:nvPr/>
          </p:nvSpPr>
          <p:spPr bwMode="auto">
            <a:xfrm>
              <a:off x="4630" y="2364"/>
              <a:ext cx="4" cy="4"/>
            </a:xfrm>
            <a:custGeom>
              <a:avLst/>
              <a:gdLst>
                <a:gd name="T0" fmla="*/ 4 w 4"/>
                <a:gd name="T1" fmla="*/ 3 h 4"/>
                <a:gd name="T2" fmla="*/ 4 w 4"/>
                <a:gd name="T3" fmla="*/ 2 h 4"/>
                <a:gd name="T4" fmla="*/ 3 w 4"/>
                <a:gd name="T5" fmla="*/ 0 h 4"/>
                <a:gd name="T6" fmla="*/ 1 w 4"/>
                <a:gd name="T7" fmla="*/ 0 h 4"/>
                <a:gd name="T8" fmla="*/ 0 w 4"/>
                <a:gd name="T9" fmla="*/ 2 h 4"/>
                <a:gd name="T10" fmla="*/ 0 w 4"/>
                <a:gd name="T11" fmla="*/ 2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2"/>
                  </a:lnTo>
                  <a:lnTo>
                    <a:pt x="3" y="0"/>
                  </a:lnTo>
                  <a:lnTo>
                    <a:pt x="1" y="0"/>
                  </a:lnTo>
                  <a:lnTo>
                    <a:pt x="0" y="2"/>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06" name="Freeform 155"/>
            <p:cNvSpPr>
              <a:spLocks/>
            </p:cNvSpPr>
            <p:nvPr/>
          </p:nvSpPr>
          <p:spPr bwMode="auto">
            <a:xfrm>
              <a:off x="4625" y="2371"/>
              <a:ext cx="5" cy="4"/>
            </a:xfrm>
            <a:custGeom>
              <a:avLst/>
              <a:gdLst>
                <a:gd name="T0" fmla="*/ 5 w 5"/>
                <a:gd name="T1" fmla="*/ 3 h 4"/>
                <a:gd name="T2" fmla="*/ 5 w 5"/>
                <a:gd name="T3" fmla="*/ 1 h 4"/>
                <a:gd name="T4" fmla="*/ 3 w 5"/>
                <a:gd name="T5" fmla="*/ 0 h 4"/>
                <a:gd name="T6" fmla="*/ 2 w 5"/>
                <a:gd name="T7" fmla="*/ 0 h 4"/>
                <a:gd name="T8" fmla="*/ 0 w 5"/>
                <a:gd name="T9" fmla="*/ 1 h 4"/>
                <a:gd name="T10" fmla="*/ 0 w 5"/>
                <a:gd name="T11" fmla="*/ 1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1"/>
                  </a:lnTo>
                  <a:lnTo>
                    <a:pt x="3" y="0"/>
                  </a:lnTo>
                  <a:lnTo>
                    <a:pt x="2" y="0"/>
                  </a:lnTo>
                  <a:lnTo>
                    <a:pt x="0" y="1"/>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07" name="Freeform 156"/>
            <p:cNvSpPr>
              <a:spLocks/>
            </p:cNvSpPr>
            <p:nvPr/>
          </p:nvSpPr>
          <p:spPr bwMode="auto">
            <a:xfrm>
              <a:off x="4622" y="2379"/>
              <a:ext cx="5" cy="4"/>
            </a:xfrm>
            <a:custGeom>
              <a:avLst/>
              <a:gdLst>
                <a:gd name="T0" fmla="*/ 5 w 5"/>
                <a:gd name="T1" fmla="*/ 3 h 4"/>
                <a:gd name="T2" fmla="*/ 5 w 5"/>
                <a:gd name="T3" fmla="*/ 1 h 4"/>
                <a:gd name="T4" fmla="*/ 3 w 5"/>
                <a:gd name="T5" fmla="*/ 0 h 4"/>
                <a:gd name="T6" fmla="*/ 2 w 5"/>
                <a:gd name="T7" fmla="*/ 0 h 4"/>
                <a:gd name="T8" fmla="*/ 0 w 5"/>
                <a:gd name="T9" fmla="*/ 1 h 4"/>
                <a:gd name="T10" fmla="*/ 0 w 5"/>
                <a:gd name="T11" fmla="*/ 1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1"/>
                  </a:lnTo>
                  <a:lnTo>
                    <a:pt x="3" y="0"/>
                  </a:lnTo>
                  <a:lnTo>
                    <a:pt x="2" y="0"/>
                  </a:lnTo>
                  <a:lnTo>
                    <a:pt x="0" y="1"/>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08" name="Freeform 157"/>
            <p:cNvSpPr>
              <a:spLocks/>
            </p:cNvSpPr>
            <p:nvPr/>
          </p:nvSpPr>
          <p:spPr bwMode="auto">
            <a:xfrm>
              <a:off x="4618" y="2386"/>
              <a:ext cx="4" cy="4"/>
            </a:xfrm>
            <a:custGeom>
              <a:avLst/>
              <a:gdLst>
                <a:gd name="T0" fmla="*/ 4 w 4"/>
                <a:gd name="T1" fmla="*/ 2 h 4"/>
                <a:gd name="T2" fmla="*/ 4 w 4"/>
                <a:gd name="T3" fmla="*/ 1 h 4"/>
                <a:gd name="T4" fmla="*/ 3 w 4"/>
                <a:gd name="T5" fmla="*/ 0 h 4"/>
                <a:gd name="T6" fmla="*/ 1 w 4"/>
                <a:gd name="T7" fmla="*/ 0 h 4"/>
                <a:gd name="T8" fmla="*/ 0 w 4"/>
                <a:gd name="T9" fmla="*/ 1 h 4"/>
                <a:gd name="T10" fmla="*/ 0 w 4"/>
                <a:gd name="T11" fmla="*/ 1 h 4"/>
                <a:gd name="T12" fmla="*/ 0 w 4"/>
                <a:gd name="T13" fmla="*/ 2 h 4"/>
                <a:gd name="T14" fmla="*/ 1 w 4"/>
                <a:gd name="T15" fmla="*/ 4 h 4"/>
                <a:gd name="T16" fmla="*/ 3 w 4"/>
                <a:gd name="T17" fmla="*/ 4 h 4"/>
                <a:gd name="T18" fmla="*/ 4 w 4"/>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2"/>
                  </a:moveTo>
                  <a:lnTo>
                    <a:pt x="4" y="1"/>
                  </a:lnTo>
                  <a:lnTo>
                    <a:pt x="3" y="0"/>
                  </a:lnTo>
                  <a:lnTo>
                    <a:pt x="1" y="0"/>
                  </a:lnTo>
                  <a:lnTo>
                    <a:pt x="0" y="1"/>
                  </a:lnTo>
                  <a:lnTo>
                    <a:pt x="0" y="2"/>
                  </a:lnTo>
                  <a:lnTo>
                    <a:pt x="1" y="4"/>
                  </a:lnTo>
                  <a:lnTo>
                    <a:pt x="3" y="4"/>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09" name="Freeform 158"/>
            <p:cNvSpPr>
              <a:spLocks/>
            </p:cNvSpPr>
            <p:nvPr/>
          </p:nvSpPr>
          <p:spPr bwMode="auto">
            <a:xfrm>
              <a:off x="4615" y="2392"/>
              <a:ext cx="4" cy="4"/>
            </a:xfrm>
            <a:custGeom>
              <a:avLst/>
              <a:gdLst>
                <a:gd name="T0" fmla="*/ 4 w 4"/>
                <a:gd name="T1" fmla="*/ 3 h 4"/>
                <a:gd name="T2" fmla="*/ 4 w 4"/>
                <a:gd name="T3" fmla="*/ 2 h 4"/>
                <a:gd name="T4" fmla="*/ 3 w 4"/>
                <a:gd name="T5" fmla="*/ 0 h 4"/>
                <a:gd name="T6" fmla="*/ 1 w 4"/>
                <a:gd name="T7" fmla="*/ 0 h 4"/>
                <a:gd name="T8" fmla="*/ 0 w 4"/>
                <a:gd name="T9" fmla="*/ 2 h 4"/>
                <a:gd name="T10" fmla="*/ 0 w 4"/>
                <a:gd name="T11" fmla="*/ 2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2"/>
                  </a:lnTo>
                  <a:lnTo>
                    <a:pt x="3" y="0"/>
                  </a:lnTo>
                  <a:lnTo>
                    <a:pt x="1" y="0"/>
                  </a:lnTo>
                  <a:lnTo>
                    <a:pt x="0" y="2"/>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10" name="Freeform 159"/>
            <p:cNvSpPr>
              <a:spLocks/>
            </p:cNvSpPr>
            <p:nvPr/>
          </p:nvSpPr>
          <p:spPr bwMode="auto">
            <a:xfrm>
              <a:off x="4611" y="2400"/>
              <a:ext cx="4" cy="4"/>
            </a:xfrm>
            <a:custGeom>
              <a:avLst/>
              <a:gdLst>
                <a:gd name="T0" fmla="*/ 4 w 4"/>
                <a:gd name="T1" fmla="*/ 3 h 4"/>
                <a:gd name="T2" fmla="*/ 4 w 4"/>
                <a:gd name="T3" fmla="*/ 2 h 4"/>
                <a:gd name="T4" fmla="*/ 3 w 4"/>
                <a:gd name="T5" fmla="*/ 0 h 4"/>
                <a:gd name="T6" fmla="*/ 1 w 4"/>
                <a:gd name="T7" fmla="*/ 0 h 4"/>
                <a:gd name="T8" fmla="*/ 0 w 4"/>
                <a:gd name="T9" fmla="*/ 2 h 4"/>
                <a:gd name="T10" fmla="*/ 0 w 4"/>
                <a:gd name="T11" fmla="*/ 2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2"/>
                  </a:lnTo>
                  <a:lnTo>
                    <a:pt x="3" y="0"/>
                  </a:lnTo>
                  <a:lnTo>
                    <a:pt x="1" y="0"/>
                  </a:lnTo>
                  <a:lnTo>
                    <a:pt x="0" y="2"/>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11" name="Freeform 160"/>
            <p:cNvSpPr>
              <a:spLocks/>
            </p:cNvSpPr>
            <p:nvPr/>
          </p:nvSpPr>
          <p:spPr bwMode="auto">
            <a:xfrm>
              <a:off x="4608" y="2407"/>
              <a:ext cx="4" cy="4"/>
            </a:xfrm>
            <a:custGeom>
              <a:avLst/>
              <a:gdLst>
                <a:gd name="T0" fmla="*/ 4 w 4"/>
                <a:gd name="T1" fmla="*/ 3 h 4"/>
                <a:gd name="T2" fmla="*/ 4 w 4"/>
                <a:gd name="T3" fmla="*/ 1 h 4"/>
                <a:gd name="T4" fmla="*/ 3 w 4"/>
                <a:gd name="T5" fmla="*/ 0 h 4"/>
                <a:gd name="T6" fmla="*/ 1 w 4"/>
                <a:gd name="T7" fmla="*/ 0 h 4"/>
                <a:gd name="T8" fmla="*/ 0 w 4"/>
                <a:gd name="T9" fmla="*/ 1 h 4"/>
                <a:gd name="T10" fmla="*/ 0 w 4"/>
                <a:gd name="T11" fmla="*/ 1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1"/>
                  </a:lnTo>
                  <a:lnTo>
                    <a:pt x="3" y="0"/>
                  </a:lnTo>
                  <a:lnTo>
                    <a:pt x="1" y="0"/>
                  </a:lnTo>
                  <a:lnTo>
                    <a:pt x="0" y="1"/>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12" name="Freeform 161"/>
            <p:cNvSpPr>
              <a:spLocks/>
            </p:cNvSpPr>
            <p:nvPr/>
          </p:nvSpPr>
          <p:spPr bwMode="auto">
            <a:xfrm>
              <a:off x="4605" y="2415"/>
              <a:ext cx="4" cy="4"/>
            </a:xfrm>
            <a:custGeom>
              <a:avLst/>
              <a:gdLst>
                <a:gd name="T0" fmla="*/ 4 w 4"/>
                <a:gd name="T1" fmla="*/ 3 h 4"/>
                <a:gd name="T2" fmla="*/ 4 w 4"/>
                <a:gd name="T3" fmla="*/ 1 h 4"/>
                <a:gd name="T4" fmla="*/ 3 w 4"/>
                <a:gd name="T5" fmla="*/ 0 h 4"/>
                <a:gd name="T6" fmla="*/ 1 w 4"/>
                <a:gd name="T7" fmla="*/ 0 h 4"/>
                <a:gd name="T8" fmla="*/ 0 w 4"/>
                <a:gd name="T9" fmla="*/ 1 h 4"/>
                <a:gd name="T10" fmla="*/ 0 w 4"/>
                <a:gd name="T11" fmla="*/ 1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1"/>
                  </a:lnTo>
                  <a:lnTo>
                    <a:pt x="3" y="0"/>
                  </a:lnTo>
                  <a:lnTo>
                    <a:pt x="1" y="0"/>
                  </a:lnTo>
                  <a:lnTo>
                    <a:pt x="0" y="1"/>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13" name="Freeform 162"/>
            <p:cNvSpPr>
              <a:spLocks/>
            </p:cNvSpPr>
            <p:nvPr/>
          </p:nvSpPr>
          <p:spPr bwMode="auto">
            <a:xfrm>
              <a:off x="4600" y="2422"/>
              <a:ext cx="5" cy="4"/>
            </a:xfrm>
            <a:custGeom>
              <a:avLst/>
              <a:gdLst>
                <a:gd name="T0" fmla="*/ 5 w 5"/>
                <a:gd name="T1" fmla="*/ 2 h 4"/>
                <a:gd name="T2" fmla="*/ 5 w 5"/>
                <a:gd name="T3" fmla="*/ 1 h 4"/>
                <a:gd name="T4" fmla="*/ 3 w 5"/>
                <a:gd name="T5" fmla="*/ 0 h 4"/>
                <a:gd name="T6" fmla="*/ 2 w 5"/>
                <a:gd name="T7" fmla="*/ 0 h 4"/>
                <a:gd name="T8" fmla="*/ 0 w 5"/>
                <a:gd name="T9" fmla="*/ 1 h 4"/>
                <a:gd name="T10" fmla="*/ 0 w 5"/>
                <a:gd name="T11" fmla="*/ 1 h 4"/>
                <a:gd name="T12" fmla="*/ 0 w 5"/>
                <a:gd name="T13" fmla="*/ 2 h 4"/>
                <a:gd name="T14" fmla="*/ 2 w 5"/>
                <a:gd name="T15" fmla="*/ 4 h 4"/>
                <a:gd name="T16" fmla="*/ 3 w 5"/>
                <a:gd name="T17" fmla="*/ 4 h 4"/>
                <a:gd name="T18" fmla="*/ 5 w 5"/>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2"/>
                  </a:moveTo>
                  <a:lnTo>
                    <a:pt x="5" y="1"/>
                  </a:lnTo>
                  <a:lnTo>
                    <a:pt x="3" y="0"/>
                  </a:lnTo>
                  <a:lnTo>
                    <a:pt x="2" y="0"/>
                  </a:lnTo>
                  <a:lnTo>
                    <a:pt x="0" y="1"/>
                  </a:lnTo>
                  <a:lnTo>
                    <a:pt x="0" y="2"/>
                  </a:lnTo>
                  <a:lnTo>
                    <a:pt x="2" y="4"/>
                  </a:lnTo>
                  <a:lnTo>
                    <a:pt x="3" y="4"/>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14" name="Freeform 163"/>
            <p:cNvSpPr>
              <a:spLocks/>
            </p:cNvSpPr>
            <p:nvPr/>
          </p:nvSpPr>
          <p:spPr bwMode="auto">
            <a:xfrm>
              <a:off x="4597" y="2430"/>
              <a:ext cx="5" cy="4"/>
            </a:xfrm>
            <a:custGeom>
              <a:avLst/>
              <a:gdLst>
                <a:gd name="T0" fmla="*/ 5 w 5"/>
                <a:gd name="T1" fmla="*/ 2 h 4"/>
                <a:gd name="T2" fmla="*/ 5 w 5"/>
                <a:gd name="T3" fmla="*/ 1 h 4"/>
                <a:gd name="T4" fmla="*/ 3 w 5"/>
                <a:gd name="T5" fmla="*/ 0 h 4"/>
                <a:gd name="T6" fmla="*/ 2 w 5"/>
                <a:gd name="T7" fmla="*/ 0 h 4"/>
                <a:gd name="T8" fmla="*/ 0 w 5"/>
                <a:gd name="T9" fmla="*/ 1 h 4"/>
                <a:gd name="T10" fmla="*/ 0 w 5"/>
                <a:gd name="T11" fmla="*/ 1 h 4"/>
                <a:gd name="T12" fmla="*/ 0 w 5"/>
                <a:gd name="T13" fmla="*/ 2 h 4"/>
                <a:gd name="T14" fmla="*/ 2 w 5"/>
                <a:gd name="T15" fmla="*/ 4 h 4"/>
                <a:gd name="T16" fmla="*/ 3 w 5"/>
                <a:gd name="T17" fmla="*/ 4 h 4"/>
                <a:gd name="T18" fmla="*/ 5 w 5"/>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2"/>
                  </a:moveTo>
                  <a:lnTo>
                    <a:pt x="5" y="1"/>
                  </a:lnTo>
                  <a:lnTo>
                    <a:pt x="3" y="0"/>
                  </a:lnTo>
                  <a:lnTo>
                    <a:pt x="2" y="0"/>
                  </a:lnTo>
                  <a:lnTo>
                    <a:pt x="0" y="1"/>
                  </a:lnTo>
                  <a:lnTo>
                    <a:pt x="0" y="2"/>
                  </a:lnTo>
                  <a:lnTo>
                    <a:pt x="2" y="4"/>
                  </a:lnTo>
                  <a:lnTo>
                    <a:pt x="3" y="4"/>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15" name="Freeform 164"/>
            <p:cNvSpPr>
              <a:spLocks/>
            </p:cNvSpPr>
            <p:nvPr/>
          </p:nvSpPr>
          <p:spPr bwMode="auto">
            <a:xfrm>
              <a:off x="4593" y="2436"/>
              <a:ext cx="4" cy="4"/>
            </a:xfrm>
            <a:custGeom>
              <a:avLst/>
              <a:gdLst>
                <a:gd name="T0" fmla="*/ 4 w 4"/>
                <a:gd name="T1" fmla="*/ 3 h 4"/>
                <a:gd name="T2" fmla="*/ 4 w 4"/>
                <a:gd name="T3" fmla="*/ 2 h 4"/>
                <a:gd name="T4" fmla="*/ 3 w 4"/>
                <a:gd name="T5" fmla="*/ 0 h 4"/>
                <a:gd name="T6" fmla="*/ 1 w 4"/>
                <a:gd name="T7" fmla="*/ 0 h 4"/>
                <a:gd name="T8" fmla="*/ 0 w 4"/>
                <a:gd name="T9" fmla="*/ 2 h 4"/>
                <a:gd name="T10" fmla="*/ 0 w 4"/>
                <a:gd name="T11" fmla="*/ 2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2"/>
                  </a:lnTo>
                  <a:lnTo>
                    <a:pt x="3" y="0"/>
                  </a:lnTo>
                  <a:lnTo>
                    <a:pt x="1" y="0"/>
                  </a:lnTo>
                  <a:lnTo>
                    <a:pt x="0" y="2"/>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16" name="Freeform 165"/>
            <p:cNvSpPr>
              <a:spLocks/>
            </p:cNvSpPr>
            <p:nvPr/>
          </p:nvSpPr>
          <p:spPr bwMode="auto">
            <a:xfrm>
              <a:off x="4590" y="2444"/>
              <a:ext cx="4" cy="4"/>
            </a:xfrm>
            <a:custGeom>
              <a:avLst/>
              <a:gdLst>
                <a:gd name="T0" fmla="*/ 4 w 4"/>
                <a:gd name="T1" fmla="*/ 3 h 4"/>
                <a:gd name="T2" fmla="*/ 4 w 4"/>
                <a:gd name="T3" fmla="*/ 2 h 4"/>
                <a:gd name="T4" fmla="*/ 3 w 4"/>
                <a:gd name="T5" fmla="*/ 0 h 4"/>
                <a:gd name="T6" fmla="*/ 1 w 4"/>
                <a:gd name="T7" fmla="*/ 0 h 4"/>
                <a:gd name="T8" fmla="*/ 0 w 4"/>
                <a:gd name="T9" fmla="*/ 2 h 4"/>
                <a:gd name="T10" fmla="*/ 0 w 4"/>
                <a:gd name="T11" fmla="*/ 2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2"/>
                  </a:lnTo>
                  <a:lnTo>
                    <a:pt x="3" y="0"/>
                  </a:lnTo>
                  <a:lnTo>
                    <a:pt x="1" y="0"/>
                  </a:lnTo>
                  <a:lnTo>
                    <a:pt x="0" y="2"/>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17" name="Freeform 166"/>
            <p:cNvSpPr>
              <a:spLocks/>
            </p:cNvSpPr>
            <p:nvPr/>
          </p:nvSpPr>
          <p:spPr bwMode="auto">
            <a:xfrm>
              <a:off x="4585" y="2451"/>
              <a:ext cx="5" cy="4"/>
            </a:xfrm>
            <a:custGeom>
              <a:avLst/>
              <a:gdLst>
                <a:gd name="T0" fmla="*/ 5 w 5"/>
                <a:gd name="T1" fmla="*/ 3 h 4"/>
                <a:gd name="T2" fmla="*/ 5 w 5"/>
                <a:gd name="T3" fmla="*/ 1 h 4"/>
                <a:gd name="T4" fmla="*/ 3 w 5"/>
                <a:gd name="T5" fmla="*/ 0 h 4"/>
                <a:gd name="T6" fmla="*/ 2 w 5"/>
                <a:gd name="T7" fmla="*/ 0 h 4"/>
                <a:gd name="T8" fmla="*/ 0 w 5"/>
                <a:gd name="T9" fmla="*/ 1 h 4"/>
                <a:gd name="T10" fmla="*/ 0 w 5"/>
                <a:gd name="T11" fmla="*/ 1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1"/>
                  </a:lnTo>
                  <a:lnTo>
                    <a:pt x="3" y="0"/>
                  </a:lnTo>
                  <a:lnTo>
                    <a:pt x="2" y="0"/>
                  </a:lnTo>
                  <a:lnTo>
                    <a:pt x="0" y="1"/>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18" name="Freeform 167"/>
            <p:cNvSpPr>
              <a:spLocks/>
            </p:cNvSpPr>
            <p:nvPr/>
          </p:nvSpPr>
          <p:spPr bwMode="auto">
            <a:xfrm>
              <a:off x="4582" y="2459"/>
              <a:ext cx="5" cy="4"/>
            </a:xfrm>
            <a:custGeom>
              <a:avLst/>
              <a:gdLst>
                <a:gd name="T0" fmla="*/ 5 w 5"/>
                <a:gd name="T1" fmla="*/ 3 h 4"/>
                <a:gd name="T2" fmla="*/ 5 w 5"/>
                <a:gd name="T3" fmla="*/ 1 h 4"/>
                <a:gd name="T4" fmla="*/ 3 w 5"/>
                <a:gd name="T5" fmla="*/ 0 h 4"/>
                <a:gd name="T6" fmla="*/ 2 w 5"/>
                <a:gd name="T7" fmla="*/ 0 h 4"/>
                <a:gd name="T8" fmla="*/ 0 w 5"/>
                <a:gd name="T9" fmla="*/ 1 h 4"/>
                <a:gd name="T10" fmla="*/ 0 w 5"/>
                <a:gd name="T11" fmla="*/ 1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1"/>
                  </a:lnTo>
                  <a:lnTo>
                    <a:pt x="3" y="0"/>
                  </a:lnTo>
                  <a:lnTo>
                    <a:pt x="2" y="0"/>
                  </a:lnTo>
                  <a:lnTo>
                    <a:pt x="0" y="1"/>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19" name="Freeform 168"/>
            <p:cNvSpPr>
              <a:spLocks/>
            </p:cNvSpPr>
            <p:nvPr/>
          </p:nvSpPr>
          <p:spPr bwMode="auto">
            <a:xfrm>
              <a:off x="4578" y="2466"/>
              <a:ext cx="4" cy="4"/>
            </a:xfrm>
            <a:custGeom>
              <a:avLst/>
              <a:gdLst>
                <a:gd name="T0" fmla="*/ 4 w 4"/>
                <a:gd name="T1" fmla="*/ 2 h 4"/>
                <a:gd name="T2" fmla="*/ 4 w 4"/>
                <a:gd name="T3" fmla="*/ 1 h 4"/>
                <a:gd name="T4" fmla="*/ 3 w 4"/>
                <a:gd name="T5" fmla="*/ 0 h 4"/>
                <a:gd name="T6" fmla="*/ 1 w 4"/>
                <a:gd name="T7" fmla="*/ 0 h 4"/>
                <a:gd name="T8" fmla="*/ 0 w 4"/>
                <a:gd name="T9" fmla="*/ 1 h 4"/>
                <a:gd name="T10" fmla="*/ 0 w 4"/>
                <a:gd name="T11" fmla="*/ 1 h 4"/>
                <a:gd name="T12" fmla="*/ 0 w 4"/>
                <a:gd name="T13" fmla="*/ 2 h 4"/>
                <a:gd name="T14" fmla="*/ 1 w 4"/>
                <a:gd name="T15" fmla="*/ 4 h 4"/>
                <a:gd name="T16" fmla="*/ 3 w 4"/>
                <a:gd name="T17" fmla="*/ 4 h 4"/>
                <a:gd name="T18" fmla="*/ 4 w 4"/>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2"/>
                  </a:moveTo>
                  <a:lnTo>
                    <a:pt x="4" y="1"/>
                  </a:lnTo>
                  <a:lnTo>
                    <a:pt x="3" y="0"/>
                  </a:lnTo>
                  <a:lnTo>
                    <a:pt x="1" y="0"/>
                  </a:lnTo>
                  <a:lnTo>
                    <a:pt x="0" y="1"/>
                  </a:lnTo>
                  <a:lnTo>
                    <a:pt x="0" y="2"/>
                  </a:lnTo>
                  <a:lnTo>
                    <a:pt x="1" y="4"/>
                  </a:lnTo>
                  <a:lnTo>
                    <a:pt x="3" y="4"/>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20" name="Freeform 169"/>
            <p:cNvSpPr>
              <a:spLocks/>
            </p:cNvSpPr>
            <p:nvPr/>
          </p:nvSpPr>
          <p:spPr bwMode="auto">
            <a:xfrm>
              <a:off x="4575" y="2474"/>
              <a:ext cx="4" cy="4"/>
            </a:xfrm>
            <a:custGeom>
              <a:avLst/>
              <a:gdLst>
                <a:gd name="T0" fmla="*/ 4 w 4"/>
                <a:gd name="T1" fmla="*/ 2 h 4"/>
                <a:gd name="T2" fmla="*/ 4 w 4"/>
                <a:gd name="T3" fmla="*/ 1 h 4"/>
                <a:gd name="T4" fmla="*/ 3 w 4"/>
                <a:gd name="T5" fmla="*/ 0 h 4"/>
                <a:gd name="T6" fmla="*/ 1 w 4"/>
                <a:gd name="T7" fmla="*/ 0 h 4"/>
                <a:gd name="T8" fmla="*/ 0 w 4"/>
                <a:gd name="T9" fmla="*/ 1 h 4"/>
                <a:gd name="T10" fmla="*/ 0 w 4"/>
                <a:gd name="T11" fmla="*/ 1 h 4"/>
                <a:gd name="T12" fmla="*/ 0 w 4"/>
                <a:gd name="T13" fmla="*/ 2 h 4"/>
                <a:gd name="T14" fmla="*/ 1 w 4"/>
                <a:gd name="T15" fmla="*/ 4 h 4"/>
                <a:gd name="T16" fmla="*/ 3 w 4"/>
                <a:gd name="T17" fmla="*/ 4 h 4"/>
                <a:gd name="T18" fmla="*/ 4 w 4"/>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2"/>
                  </a:moveTo>
                  <a:lnTo>
                    <a:pt x="4" y="1"/>
                  </a:lnTo>
                  <a:lnTo>
                    <a:pt x="3" y="0"/>
                  </a:lnTo>
                  <a:lnTo>
                    <a:pt x="1" y="0"/>
                  </a:lnTo>
                  <a:lnTo>
                    <a:pt x="0" y="1"/>
                  </a:lnTo>
                  <a:lnTo>
                    <a:pt x="0" y="2"/>
                  </a:lnTo>
                  <a:lnTo>
                    <a:pt x="1" y="4"/>
                  </a:lnTo>
                  <a:lnTo>
                    <a:pt x="3" y="4"/>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21" name="Freeform 170"/>
            <p:cNvSpPr>
              <a:spLocks/>
            </p:cNvSpPr>
            <p:nvPr/>
          </p:nvSpPr>
          <p:spPr bwMode="auto">
            <a:xfrm>
              <a:off x="4571" y="2480"/>
              <a:ext cx="4" cy="4"/>
            </a:xfrm>
            <a:custGeom>
              <a:avLst/>
              <a:gdLst>
                <a:gd name="T0" fmla="*/ 4 w 4"/>
                <a:gd name="T1" fmla="*/ 3 h 4"/>
                <a:gd name="T2" fmla="*/ 4 w 4"/>
                <a:gd name="T3" fmla="*/ 2 h 4"/>
                <a:gd name="T4" fmla="*/ 2 w 4"/>
                <a:gd name="T5" fmla="*/ 0 h 4"/>
                <a:gd name="T6" fmla="*/ 1 w 4"/>
                <a:gd name="T7" fmla="*/ 0 h 4"/>
                <a:gd name="T8" fmla="*/ 0 w 4"/>
                <a:gd name="T9" fmla="*/ 2 h 4"/>
                <a:gd name="T10" fmla="*/ 0 w 4"/>
                <a:gd name="T11" fmla="*/ 2 h 4"/>
                <a:gd name="T12" fmla="*/ 0 w 4"/>
                <a:gd name="T13" fmla="*/ 3 h 4"/>
                <a:gd name="T14" fmla="*/ 1 w 4"/>
                <a:gd name="T15" fmla="*/ 4 h 4"/>
                <a:gd name="T16" fmla="*/ 2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2"/>
                  </a:lnTo>
                  <a:lnTo>
                    <a:pt x="2" y="0"/>
                  </a:lnTo>
                  <a:lnTo>
                    <a:pt x="1" y="0"/>
                  </a:lnTo>
                  <a:lnTo>
                    <a:pt x="0" y="2"/>
                  </a:lnTo>
                  <a:lnTo>
                    <a:pt x="0" y="3"/>
                  </a:lnTo>
                  <a:lnTo>
                    <a:pt x="1" y="4"/>
                  </a:lnTo>
                  <a:lnTo>
                    <a:pt x="2"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22" name="Freeform 171"/>
            <p:cNvSpPr>
              <a:spLocks/>
            </p:cNvSpPr>
            <p:nvPr/>
          </p:nvSpPr>
          <p:spPr bwMode="auto">
            <a:xfrm>
              <a:off x="4568" y="2487"/>
              <a:ext cx="4" cy="4"/>
            </a:xfrm>
            <a:custGeom>
              <a:avLst/>
              <a:gdLst>
                <a:gd name="T0" fmla="*/ 4 w 4"/>
                <a:gd name="T1" fmla="*/ 3 h 4"/>
                <a:gd name="T2" fmla="*/ 4 w 4"/>
                <a:gd name="T3" fmla="*/ 1 h 4"/>
                <a:gd name="T4" fmla="*/ 3 w 4"/>
                <a:gd name="T5" fmla="*/ 0 h 4"/>
                <a:gd name="T6" fmla="*/ 1 w 4"/>
                <a:gd name="T7" fmla="*/ 0 h 4"/>
                <a:gd name="T8" fmla="*/ 0 w 4"/>
                <a:gd name="T9" fmla="*/ 1 h 4"/>
                <a:gd name="T10" fmla="*/ 0 w 4"/>
                <a:gd name="T11" fmla="*/ 1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1"/>
                  </a:lnTo>
                  <a:lnTo>
                    <a:pt x="3" y="0"/>
                  </a:lnTo>
                  <a:lnTo>
                    <a:pt x="1" y="0"/>
                  </a:lnTo>
                  <a:lnTo>
                    <a:pt x="0" y="1"/>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23" name="Freeform 172"/>
            <p:cNvSpPr>
              <a:spLocks/>
            </p:cNvSpPr>
            <p:nvPr/>
          </p:nvSpPr>
          <p:spPr bwMode="auto">
            <a:xfrm>
              <a:off x="4563" y="2495"/>
              <a:ext cx="5" cy="4"/>
            </a:xfrm>
            <a:custGeom>
              <a:avLst/>
              <a:gdLst>
                <a:gd name="T0" fmla="*/ 5 w 5"/>
                <a:gd name="T1" fmla="*/ 3 h 4"/>
                <a:gd name="T2" fmla="*/ 5 w 5"/>
                <a:gd name="T3" fmla="*/ 1 h 4"/>
                <a:gd name="T4" fmla="*/ 3 w 5"/>
                <a:gd name="T5" fmla="*/ 0 h 4"/>
                <a:gd name="T6" fmla="*/ 2 w 5"/>
                <a:gd name="T7" fmla="*/ 0 h 4"/>
                <a:gd name="T8" fmla="*/ 0 w 5"/>
                <a:gd name="T9" fmla="*/ 1 h 4"/>
                <a:gd name="T10" fmla="*/ 0 w 5"/>
                <a:gd name="T11" fmla="*/ 1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1"/>
                  </a:lnTo>
                  <a:lnTo>
                    <a:pt x="3" y="0"/>
                  </a:lnTo>
                  <a:lnTo>
                    <a:pt x="2" y="0"/>
                  </a:lnTo>
                  <a:lnTo>
                    <a:pt x="0" y="1"/>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24" name="Freeform 173"/>
            <p:cNvSpPr>
              <a:spLocks/>
            </p:cNvSpPr>
            <p:nvPr/>
          </p:nvSpPr>
          <p:spPr bwMode="auto">
            <a:xfrm>
              <a:off x="4560" y="2502"/>
              <a:ext cx="5" cy="4"/>
            </a:xfrm>
            <a:custGeom>
              <a:avLst/>
              <a:gdLst>
                <a:gd name="T0" fmla="*/ 5 w 5"/>
                <a:gd name="T1" fmla="*/ 2 h 4"/>
                <a:gd name="T2" fmla="*/ 5 w 5"/>
                <a:gd name="T3" fmla="*/ 1 h 4"/>
                <a:gd name="T4" fmla="*/ 3 w 5"/>
                <a:gd name="T5" fmla="*/ 0 h 4"/>
                <a:gd name="T6" fmla="*/ 2 w 5"/>
                <a:gd name="T7" fmla="*/ 0 h 4"/>
                <a:gd name="T8" fmla="*/ 0 w 5"/>
                <a:gd name="T9" fmla="*/ 1 h 4"/>
                <a:gd name="T10" fmla="*/ 0 w 5"/>
                <a:gd name="T11" fmla="*/ 1 h 4"/>
                <a:gd name="T12" fmla="*/ 0 w 5"/>
                <a:gd name="T13" fmla="*/ 2 h 4"/>
                <a:gd name="T14" fmla="*/ 2 w 5"/>
                <a:gd name="T15" fmla="*/ 4 h 4"/>
                <a:gd name="T16" fmla="*/ 3 w 5"/>
                <a:gd name="T17" fmla="*/ 4 h 4"/>
                <a:gd name="T18" fmla="*/ 5 w 5"/>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2"/>
                  </a:moveTo>
                  <a:lnTo>
                    <a:pt x="5" y="1"/>
                  </a:lnTo>
                  <a:lnTo>
                    <a:pt x="3" y="0"/>
                  </a:lnTo>
                  <a:lnTo>
                    <a:pt x="2" y="0"/>
                  </a:lnTo>
                  <a:lnTo>
                    <a:pt x="0" y="1"/>
                  </a:lnTo>
                  <a:lnTo>
                    <a:pt x="0" y="2"/>
                  </a:lnTo>
                  <a:lnTo>
                    <a:pt x="2" y="4"/>
                  </a:lnTo>
                  <a:lnTo>
                    <a:pt x="3" y="4"/>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25" name="Freeform 174"/>
            <p:cNvSpPr>
              <a:spLocks/>
            </p:cNvSpPr>
            <p:nvPr/>
          </p:nvSpPr>
          <p:spPr bwMode="auto">
            <a:xfrm>
              <a:off x="4556" y="2510"/>
              <a:ext cx="4" cy="4"/>
            </a:xfrm>
            <a:custGeom>
              <a:avLst/>
              <a:gdLst>
                <a:gd name="T0" fmla="*/ 4 w 4"/>
                <a:gd name="T1" fmla="*/ 2 h 4"/>
                <a:gd name="T2" fmla="*/ 4 w 4"/>
                <a:gd name="T3" fmla="*/ 1 h 4"/>
                <a:gd name="T4" fmla="*/ 3 w 4"/>
                <a:gd name="T5" fmla="*/ 0 h 4"/>
                <a:gd name="T6" fmla="*/ 1 w 4"/>
                <a:gd name="T7" fmla="*/ 0 h 4"/>
                <a:gd name="T8" fmla="*/ 0 w 4"/>
                <a:gd name="T9" fmla="*/ 1 h 4"/>
                <a:gd name="T10" fmla="*/ 0 w 4"/>
                <a:gd name="T11" fmla="*/ 1 h 4"/>
                <a:gd name="T12" fmla="*/ 0 w 4"/>
                <a:gd name="T13" fmla="*/ 2 h 4"/>
                <a:gd name="T14" fmla="*/ 1 w 4"/>
                <a:gd name="T15" fmla="*/ 4 h 4"/>
                <a:gd name="T16" fmla="*/ 3 w 4"/>
                <a:gd name="T17" fmla="*/ 4 h 4"/>
                <a:gd name="T18" fmla="*/ 4 w 4"/>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2"/>
                  </a:moveTo>
                  <a:lnTo>
                    <a:pt x="4" y="1"/>
                  </a:lnTo>
                  <a:lnTo>
                    <a:pt x="3" y="0"/>
                  </a:lnTo>
                  <a:lnTo>
                    <a:pt x="1" y="0"/>
                  </a:lnTo>
                  <a:lnTo>
                    <a:pt x="0" y="1"/>
                  </a:lnTo>
                  <a:lnTo>
                    <a:pt x="0" y="2"/>
                  </a:lnTo>
                  <a:lnTo>
                    <a:pt x="1" y="4"/>
                  </a:lnTo>
                  <a:lnTo>
                    <a:pt x="3" y="4"/>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26" name="Freeform 175"/>
            <p:cNvSpPr>
              <a:spLocks/>
            </p:cNvSpPr>
            <p:nvPr/>
          </p:nvSpPr>
          <p:spPr bwMode="auto">
            <a:xfrm>
              <a:off x="4553" y="2516"/>
              <a:ext cx="4" cy="4"/>
            </a:xfrm>
            <a:custGeom>
              <a:avLst/>
              <a:gdLst>
                <a:gd name="T0" fmla="*/ 4 w 4"/>
                <a:gd name="T1" fmla="*/ 3 h 4"/>
                <a:gd name="T2" fmla="*/ 4 w 4"/>
                <a:gd name="T3" fmla="*/ 2 h 4"/>
                <a:gd name="T4" fmla="*/ 3 w 4"/>
                <a:gd name="T5" fmla="*/ 0 h 4"/>
                <a:gd name="T6" fmla="*/ 1 w 4"/>
                <a:gd name="T7" fmla="*/ 0 h 4"/>
                <a:gd name="T8" fmla="*/ 0 w 4"/>
                <a:gd name="T9" fmla="*/ 2 h 4"/>
                <a:gd name="T10" fmla="*/ 0 w 4"/>
                <a:gd name="T11" fmla="*/ 2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2"/>
                  </a:lnTo>
                  <a:lnTo>
                    <a:pt x="3" y="0"/>
                  </a:lnTo>
                  <a:lnTo>
                    <a:pt x="1" y="0"/>
                  </a:lnTo>
                  <a:lnTo>
                    <a:pt x="0" y="2"/>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27" name="Freeform 176"/>
            <p:cNvSpPr>
              <a:spLocks/>
            </p:cNvSpPr>
            <p:nvPr/>
          </p:nvSpPr>
          <p:spPr bwMode="auto">
            <a:xfrm>
              <a:off x="4548" y="2524"/>
              <a:ext cx="5" cy="4"/>
            </a:xfrm>
            <a:custGeom>
              <a:avLst/>
              <a:gdLst>
                <a:gd name="T0" fmla="*/ 5 w 5"/>
                <a:gd name="T1" fmla="*/ 3 h 4"/>
                <a:gd name="T2" fmla="*/ 5 w 5"/>
                <a:gd name="T3" fmla="*/ 2 h 4"/>
                <a:gd name="T4" fmla="*/ 3 w 5"/>
                <a:gd name="T5" fmla="*/ 0 h 4"/>
                <a:gd name="T6" fmla="*/ 2 w 5"/>
                <a:gd name="T7" fmla="*/ 0 h 4"/>
                <a:gd name="T8" fmla="*/ 0 w 5"/>
                <a:gd name="T9" fmla="*/ 2 h 4"/>
                <a:gd name="T10" fmla="*/ 0 w 5"/>
                <a:gd name="T11" fmla="*/ 2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2"/>
                  </a:lnTo>
                  <a:lnTo>
                    <a:pt x="3" y="0"/>
                  </a:lnTo>
                  <a:lnTo>
                    <a:pt x="2" y="0"/>
                  </a:lnTo>
                  <a:lnTo>
                    <a:pt x="0" y="2"/>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28" name="Freeform 177"/>
            <p:cNvSpPr>
              <a:spLocks/>
            </p:cNvSpPr>
            <p:nvPr/>
          </p:nvSpPr>
          <p:spPr bwMode="auto">
            <a:xfrm>
              <a:off x="4545" y="2531"/>
              <a:ext cx="5" cy="4"/>
            </a:xfrm>
            <a:custGeom>
              <a:avLst/>
              <a:gdLst>
                <a:gd name="T0" fmla="*/ 5 w 5"/>
                <a:gd name="T1" fmla="*/ 3 h 4"/>
                <a:gd name="T2" fmla="*/ 5 w 5"/>
                <a:gd name="T3" fmla="*/ 1 h 4"/>
                <a:gd name="T4" fmla="*/ 3 w 5"/>
                <a:gd name="T5" fmla="*/ 0 h 4"/>
                <a:gd name="T6" fmla="*/ 2 w 5"/>
                <a:gd name="T7" fmla="*/ 0 h 4"/>
                <a:gd name="T8" fmla="*/ 0 w 5"/>
                <a:gd name="T9" fmla="*/ 1 h 4"/>
                <a:gd name="T10" fmla="*/ 0 w 5"/>
                <a:gd name="T11" fmla="*/ 1 h 4"/>
                <a:gd name="T12" fmla="*/ 0 w 5"/>
                <a:gd name="T13" fmla="*/ 3 h 4"/>
                <a:gd name="T14" fmla="*/ 2 w 5"/>
                <a:gd name="T15" fmla="*/ 4 h 4"/>
                <a:gd name="T16" fmla="*/ 3 w 5"/>
                <a:gd name="T17" fmla="*/ 4 h 4"/>
                <a:gd name="T18" fmla="*/ 5 w 5"/>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4"/>
                <a:gd name="T32" fmla="*/ 5 w 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4">
                  <a:moveTo>
                    <a:pt x="5" y="3"/>
                  </a:moveTo>
                  <a:lnTo>
                    <a:pt x="5" y="1"/>
                  </a:lnTo>
                  <a:lnTo>
                    <a:pt x="3" y="0"/>
                  </a:lnTo>
                  <a:lnTo>
                    <a:pt x="2" y="0"/>
                  </a:lnTo>
                  <a:lnTo>
                    <a:pt x="0" y="1"/>
                  </a:lnTo>
                  <a:lnTo>
                    <a:pt x="0" y="3"/>
                  </a:lnTo>
                  <a:lnTo>
                    <a:pt x="2" y="4"/>
                  </a:lnTo>
                  <a:lnTo>
                    <a:pt x="3" y="4"/>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529" name="Freeform 178"/>
            <p:cNvSpPr>
              <a:spLocks/>
            </p:cNvSpPr>
            <p:nvPr/>
          </p:nvSpPr>
          <p:spPr bwMode="auto">
            <a:xfrm>
              <a:off x="4541" y="2539"/>
              <a:ext cx="4" cy="4"/>
            </a:xfrm>
            <a:custGeom>
              <a:avLst/>
              <a:gdLst>
                <a:gd name="T0" fmla="*/ 4 w 4"/>
                <a:gd name="T1" fmla="*/ 3 h 4"/>
                <a:gd name="T2" fmla="*/ 4 w 4"/>
                <a:gd name="T3" fmla="*/ 1 h 4"/>
                <a:gd name="T4" fmla="*/ 3 w 4"/>
                <a:gd name="T5" fmla="*/ 0 h 4"/>
                <a:gd name="T6" fmla="*/ 1 w 4"/>
                <a:gd name="T7" fmla="*/ 0 h 4"/>
                <a:gd name="T8" fmla="*/ 0 w 4"/>
                <a:gd name="T9" fmla="*/ 1 h 4"/>
                <a:gd name="T10" fmla="*/ 0 w 4"/>
                <a:gd name="T11" fmla="*/ 1 h 4"/>
                <a:gd name="T12" fmla="*/ 0 w 4"/>
                <a:gd name="T13" fmla="*/ 3 h 4"/>
                <a:gd name="T14" fmla="*/ 1 w 4"/>
                <a:gd name="T15" fmla="*/ 4 h 4"/>
                <a:gd name="T16" fmla="*/ 3 w 4"/>
                <a:gd name="T17" fmla="*/ 4 h 4"/>
                <a:gd name="T18" fmla="*/ 4 w 4"/>
                <a:gd name="T19" fmla="*/ 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3"/>
                  </a:moveTo>
                  <a:lnTo>
                    <a:pt x="4" y="1"/>
                  </a:lnTo>
                  <a:lnTo>
                    <a:pt x="3" y="0"/>
                  </a:lnTo>
                  <a:lnTo>
                    <a:pt x="1" y="0"/>
                  </a:lnTo>
                  <a:lnTo>
                    <a:pt x="0" y="1"/>
                  </a:lnTo>
                  <a:lnTo>
                    <a:pt x="0" y="3"/>
                  </a:lnTo>
                  <a:lnTo>
                    <a:pt x="1" y="4"/>
                  </a:lnTo>
                  <a:lnTo>
                    <a:pt x="3" y="4"/>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16472" name="Rectangle 179"/>
          <p:cNvSpPr>
            <a:spLocks noChangeArrowheads="1"/>
          </p:cNvSpPr>
          <p:nvPr/>
        </p:nvSpPr>
        <p:spPr bwMode="auto">
          <a:xfrm>
            <a:off x="5402263" y="4240213"/>
            <a:ext cx="1698625" cy="30638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73" name="Rectangle 180"/>
          <p:cNvSpPr>
            <a:spLocks noChangeArrowheads="1"/>
          </p:cNvSpPr>
          <p:nvPr/>
        </p:nvSpPr>
        <p:spPr bwMode="auto">
          <a:xfrm>
            <a:off x="5616575" y="4310063"/>
            <a:ext cx="13414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VirtualMachineError</a:t>
            </a:r>
            <a:endParaRPr lang="en-GB" altLang="en-US" sz="2400"/>
          </a:p>
        </p:txBody>
      </p:sp>
      <p:sp>
        <p:nvSpPr>
          <p:cNvPr id="16474" name="Freeform 181"/>
          <p:cNvSpPr>
            <a:spLocks/>
          </p:cNvSpPr>
          <p:nvPr/>
        </p:nvSpPr>
        <p:spPr bwMode="auto">
          <a:xfrm>
            <a:off x="6249988" y="3884613"/>
            <a:ext cx="169862" cy="152400"/>
          </a:xfrm>
          <a:custGeom>
            <a:avLst/>
            <a:gdLst>
              <a:gd name="T0" fmla="*/ 2147483646 w 107"/>
              <a:gd name="T1" fmla="*/ 0 h 96"/>
              <a:gd name="T2" fmla="*/ 0 w 107"/>
              <a:gd name="T3" fmla="*/ 2147483646 h 96"/>
              <a:gd name="T4" fmla="*/ 2147483646 w 107"/>
              <a:gd name="T5" fmla="*/ 2147483646 h 96"/>
              <a:gd name="T6" fmla="*/ 2147483646 w 107"/>
              <a:gd name="T7" fmla="*/ 0 h 96"/>
              <a:gd name="T8" fmla="*/ 0 60000 65536"/>
              <a:gd name="T9" fmla="*/ 0 60000 65536"/>
              <a:gd name="T10" fmla="*/ 0 60000 65536"/>
              <a:gd name="T11" fmla="*/ 0 60000 65536"/>
              <a:gd name="T12" fmla="*/ 0 w 107"/>
              <a:gd name="T13" fmla="*/ 0 h 96"/>
              <a:gd name="T14" fmla="*/ 107 w 107"/>
              <a:gd name="T15" fmla="*/ 96 h 96"/>
            </a:gdLst>
            <a:ahLst/>
            <a:cxnLst>
              <a:cxn ang="T8">
                <a:pos x="T0" y="T1"/>
              </a:cxn>
              <a:cxn ang="T9">
                <a:pos x="T2" y="T3"/>
              </a:cxn>
              <a:cxn ang="T10">
                <a:pos x="T4" y="T5"/>
              </a:cxn>
              <a:cxn ang="T11">
                <a:pos x="T6" y="T7"/>
              </a:cxn>
            </a:cxnLst>
            <a:rect l="T12" t="T13" r="T14" b="T15"/>
            <a:pathLst>
              <a:path w="107" h="96">
                <a:moveTo>
                  <a:pt x="54" y="0"/>
                </a:moveTo>
                <a:lnTo>
                  <a:pt x="0" y="96"/>
                </a:lnTo>
                <a:lnTo>
                  <a:pt x="107" y="96"/>
                </a:lnTo>
                <a:lnTo>
                  <a:pt x="54" y="0"/>
                </a:lnTo>
                <a:close/>
              </a:path>
            </a:pathLst>
          </a:custGeom>
          <a:solidFill>
            <a:srgbClr val="339933"/>
          </a:solidFill>
          <a:ln w="6350">
            <a:solidFill>
              <a:srgbClr val="000000"/>
            </a:solidFill>
            <a:prstDash val="solid"/>
            <a:round/>
            <a:headEnd/>
            <a:tailEnd/>
          </a:ln>
        </p:spPr>
        <p:txBody>
          <a:bodyPr/>
          <a:lstStyle/>
          <a:p>
            <a:endParaRPr lang="en-IE"/>
          </a:p>
        </p:txBody>
      </p:sp>
      <p:sp>
        <p:nvSpPr>
          <p:cNvPr id="16475" name="Line 182"/>
          <p:cNvSpPr>
            <a:spLocks noChangeShapeType="1"/>
          </p:cNvSpPr>
          <p:nvPr/>
        </p:nvSpPr>
        <p:spPr bwMode="auto">
          <a:xfrm>
            <a:off x="6024563" y="4138613"/>
            <a:ext cx="15541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76" name="Line 183"/>
          <p:cNvSpPr>
            <a:spLocks noChangeShapeType="1"/>
          </p:cNvSpPr>
          <p:nvPr/>
        </p:nvSpPr>
        <p:spPr bwMode="auto">
          <a:xfrm>
            <a:off x="6335713" y="4037013"/>
            <a:ext cx="1587" cy="101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77" name="Line 184"/>
          <p:cNvSpPr>
            <a:spLocks noChangeShapeType="1"/>
          </p:cNvSpPr>
          <p:nvPr/>
        </p:nvSpPr>
        <p:spPr bwMode="auto">
          <a:xfrm>
            <a:off x="6024563" y="4138613"/>
            <a:ext cx="1587" cy="101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78" name="Line 185"/>
          <p:cNvSpPr>
            <a:spLocks noChangeShapeType="1"/>
          </p:cNvSpPr>
          <p:nvPr/>
        </p:nvSpPr>
        <p:spPr bwMode="auto">
          <a:xfrm>
            <a:off x="7578725" y="4138613"/>
            <a:ext cx="1588" cy="101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479" name="Rectangle 186"/>
          <p:cNvSpPr>
            <a:spLocks noChangeArrowheads="1"/>
          </p:cNvSpPr>
          <p:nvPr/>
        </p:nvSpPr>
        <p:spPr bwMode="auto">
          <a:xfrm>
            <a:off x="7380288" y="4240213"/>
            <a:ext cx="4222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80" name="Rectangle 187"/>
          <p:cNvSpPr>
            <a:spLocks noChangeArrowheads="1"/>
          </p:cNvSpPr>
          <p:nvPr/>
        </p:nvSpPr>
        <p:spPr bwMode="auto">
          <a:xfrm>
            <a:off x="7448550" y="4279900"/>
            <a:ext cx="3571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200">
                <a:solidFill>
                  <a:srgbClr val="000000"/>
                </a:solidFill>
                <a:latin typeface="Arial" panose="020B0604020202020204" pitchFamily="34" charset="0"/>
              </a:rPr>
              <a:t>. . . </a:t>
            </a:r>
            <a:endParaRPr lang="en-GB" altLang="en-US" sz="24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7A3ED147-8E4F-41C9-8469-4785D786AC23}" type="slidenum">
              <a:rPr lang="en-IE" altLang="en-US" sz="1400"/>
              <a:pPr>
                <a:spcBef>
                  <a:spcPct val="0"/>
                </a:spcBef>
                <a:buFontTx/>
                <a:buNone/>
              </a:pPr>
              <a:t>70</a:t>
            </a:fld>
            <a:endParaRPr lang="en-IE" altLang="en-US" sz="1400"/>
          </a:p>
        </p:txBody>
      </p:sp>
      <p:sp>
        <p:nvSpPr>
          <p:cNvPr id="139267" name="Rectangle 2"/>
          <p:cNvSpPr>
            <a:spLocks noGrp="1" noChangeArrowheads="1"/>
          </p:cNvSpPr>
          <p:nvPr>
            <p:ph type="body" idx="1"/>
          </p:nvPr>
        </p:nvSpPr>
        <p:spPr>
          <a:xfrm>
            <a:off x="971550" y="2060575"/>
            <a:ext cx="7632700" cy="3844925"/>
          </a:xfrm>
          <a:ln>
            <a:solidFill>
              <a:schemeClr val="tx1"/>
            </a:solidFill>
            <a:miter lim="800000"/>
            <a:headEnd/>
            <a:tailEnd/>
          </a:ln>
        </p:spPr>
        <p:txBody>
          <a:bodyPr/>
          <a:lstStyle/>
          <a:p>
            <a:pPr>
              <a:buFontTx/>
              <a:buNone/>
            </a:pPr>
            <a:r>
              <a:rPr lang="en-GB" altLang="en-US" sz="2800" smtClean="0"/>
              <a:t>  </a:t>
            </a:r>
            <a:r>
              <a:rPr lang="en-GB" altLang="en-US" sz="2800" smtClean="0">
                <a:solidFill>
                  <a:srgbClr val="0033CC"/>
                </a:solidFill>
              </a:rPr>
              <a:t>public</a:t>
            </a:r>
            <a:r>
              <a:rPr lang="en-GB" altLang="en-US" sz="2800" smtClean="0"/>
              <a:t> Manager2(String fn, String sm,double sal) </a:t>
            </a:r>
            <a:r>
              <a:rPr lang="en-GB" altLang="en-US" sz="2800" smtClean="0">
                <a:solidFill>
                  <a:srgbClr val="0033CC"/>
                </a:solidFill>
              </a:rPr>
              <a:t>throws</a:t>
            </a:r>
            <a:r>
              <a:rPr lang="en-GB" altLang="en-US" sz="2800" smtClean="0">
                <a:solidFill>
                  <a:srgbClr val="FF0000"/>
                </a:solidFill>
              </a:rPr>
              <a:t> IllegalArgumentException</a:t>
            </a:r>
            <a:r>
              <a:rPr lang="en-GB" altLang="en-US" sz="2800" smtClean="0"/>
              <a:t> {</a:t>
            </a:r>
          </a:p>
          <a:p>
            <a:pPr>
              <a:buFontTx/>
              <a:buNone/>
            </a:pPr>
            <a:r>
              <a:rPr lang="en-GB" altLang="en-US" sz="2800" smtClean="0"/>
              <a:t>        </a:t>
            </a:r>
            <a:r>
              <a:rPr lang="en-GB" altLang="en-US" sz="2800" smtClean="0">
                <a:solidFill>
                  <a:srgbClr val="0033CC"/>
                </a:solidFill>
              </a:rPr>
              <a:t>super</a:t>
            </a:r>
            <a:r>
              <a:rPr lang="en-GB" altLang="en-US" sz="2800" smtClean="0"/>
              <a:t>(fn,sn);</a:t>
            </a:r>
          </a:p>
          <a:p>
            <a:pPr>
              <a:buFontTx/>
              <a:buNone/>
            </a:pPr>
            <a:r>
              <a:rPr lang="en-GB" altLang="en-US" sz="2800" smtClean="0"/>
              <a:t>        </a:t>
            </a:r>
            <a:r>
              <a:rPr lang="en-GB" altLang="en-US" sz="2800" smtClean="0">
                <a:solidFill>
                  <a:srgbClr val="0033CC"/>
                </a:solidFill>
              </a:rPr>
              <a:t>if</a:t>
            </a:r>
            <a:r>
              <a:rPr lang="en-GB" altLang="en-US" sz="2800" smtClean="0"/>
              <a:t>( sal &lt; 600 )</a:t>
            </a:r>
          </a:p>
          <a:p>
            <a:pPr>
              <a:buFontTx/>
              <a:buNone/>
            </a:pPr>
            <a:r>
              <a:rPr lang="en-GB" altLang="en-US" sz="2800" smtClean="0"/>
              <a:t>            </a:t>
            </a:r>
            <a:r>
              <a:rPr lang="en-GB" altLang="en-US" sz="2600" smtClean="0">
                <a:solidFill>
                  <a:srgbClr val="0033CC"/>
                </a:solidFill>
              </a:rPr>
              <a:t>throw new</a:t>
            </a:r>
            <a:r>
              <a:rPr lang="en-GB" altLang="en-US" sz="2600" smtClean="0">
                <a:solidFill>
                  <a:srgbClr val="FF0000"/>
                </a:solidFill>
              </a:rPr>
              <a:t> </a:t>
            </a:r>
            <a:r>
              <a:rPr lang="en-GB" altLang="en-US" sz="2600" smtClean="0">
                <a:solidFill>
                  <a:srgbClr val="0033CC"/>
                </a:solidFill>
              </a:rPr>
              <a:t>IllegalArgumentException(</a:t>
            </a:r>
            <a:r>
              <a:rPr lang="en-GB" altLang="en-US" sz="2600" smtClean="0">
                <a:solidFill>
                  <a:srgbClr val="FF0000"/>
                </a:solidFill>
              </a:rPr>
              <a:t> </a:t>
            </a:r>
            <a:r>
              <a:rPr lang="en-GB" altLang="en-US" sz="2600" smtClean="0">
                <a:solidFill>
                  <a:srgbClr val="990033"/>
                </a:solidFill>
              </a:rPr>
              <a:t>“</a:t>
            </a:r>
          </a:p>
          <a:p>
            <a:pPr>
              <a:buFontTx/>
              <a:buNone/>
            </a:pPr>
            <a:r>
              <a:rPr lang="en-GB" altLang="en-US" sz="2600" smtClean="0">
                <a:solidFill>
                  <a:srgbClr val="990033"/>
                </a:solidFill>
              </a:rPr>
              <a:t>                          The salary must be at least EUR 600</a:t>
            </a:r>
            <a:r>
              <a:rPr lang="en-GB" altLang="en-US" sz="2600" smtClean="0">
                <a:solidFill>
                  <a:srgbClr val="FF0000"/>
                </a:solidFill>
              </a:rPr>
              <a:t> </a:t>
            </a:r>
            <a:r>
              <a:rPr lang="en-GB" altLang="en-US" sz="2600" smtClean="0">
                <a:solidFill>
                  <a:srgbClr val="990033"/>
                </a:solidFill>
              </a:rPr>
              <a:t>“</a:t>
            </a:r>
            <a:r>
              <a:rPr lang="en-GB" altLang="en-US" sz="2600" smtClean="0">
                <a:solidFill>
                  <a:srgbClr val="0033CC"/>
                </a:solidFill>
              </a:rPr>
              <a:t>);</a:t>
            </a:r>
          </a:p>
          <a:p>
            <a:pPr>
              <a:buFontTx/>
              <a:buNone/>
            </a:pPr>
            <a:r>
              <a:rPr lang="en-GB" altLang="en-US" sz="2600" smtClean="0">
                <a:solidFill>
                  <a:srgbClr val="FF0000"/>
                </a:solidFill>
              </a:rPr>
              <a:t>        </a:t>
            </a:r>
            <a:r>
              <a:rPr lang="en-GB" altLang="en-US" sz="2600" smtClean="0"/>
              <a:t>weeklySalary = sal;</a:t>
            </a:r>
            <a:endParaRPr lang="en-GB" altLang="en-US" sz="2800" smtClean="0"/>
          </a:p>
        </p:txBody>
      </p:sp>
      <p:sp>
        <p:nvSpPr>
          <p:cNvPr id="139268" name="Text Box 3"/>
          <p:cNvSpPr txBox="1">
            <a:spLocks noChangeArrowheads="1"/>
          </p:cNvSpPr>
          <p:nvPr/>
        </p:nvSpPr>
        <p:spPr bwMode="auto">
          <a:xfrm>
            <a:off x="1042988" y="476250"/>
            <a:ext cx="70580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GB" altLang="en-US" sz="3600">
                <a:solidFill>
                  <a:srgbClr val="008000"/>
                </a:solidFill>
                <a:latin typeface="Comic Sans MS" panose="030F0702030302020204" pitchFamily="66" charset="0"/>
              </a:rPr>
              <a:t>Constructor which sets an attribute directly</a:t>
            </a:r>
            <a:endParaRPr lang="en-US" altLang="en-US" sz="3600">
              <a:solidFill>
                <a:srgbClr val="008000"/>
              </a:solidFill>
              <a:latin typeface="Comic Sans MS" panose="030F0702030302020204" pitchFamily="66"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2AB9F4C8-0700-4C90-8E91-E3EB91F6B4FF}" type="slidenum">
              <a:rPr lang="en-IE" altLang="en-US" sz="1400"/>
              <a:pPr>
                <a:spcBef>
                  <a:spcPct val="0"/>
                </a:spcBef>
                <a:buFontTx/>
                <a:buNone/>
              </a:pPr>
              <a:t>71</a:t>
            </a:fld>
            <a:endParaRPr lang="en-IE" altLang="en-US" sz="1400"/>
          </a:p>
        </p:txBody>
      </p:sp>
      <p:sp>
        <p:nvSpPr>
          <p:cNvPr id="141315" name="Rectangle 2"/>
          <p:cNvSpPr>
            <a:spLocks noGrp="1" noChangeArrowheads="1"/>
          </p:cNvSpPr>
          <p:nvPr>
            <p:ph type="title"/>
          </p:nvPr>
        </p:nvSpPr>
        <p:spPr>
          <a:xfrm>
            <a:off x="685800" y="457200"/>
            <a:ext cx="7772400" cy="228600"/>
          </a:xfrm>
        </p:spPr>
        <p:txBody>
          <a:bodyPr/>
          <a:lstStyle/>
          <a:p>
            <a:pPr algn="ctr"/>
            <a:r>
              <a:rPr lang="en-GB" altLang="en-US" smtClean="0"/>
              <a:t>Program Analysis</a:t>
            </a:r>
          </a:p>
        </p:txBody>
      </p:sp>
      <p:sp>
        <p:nvSpPr>
          <p:cNvPr id="141316" name="Rectangle 3"/>
          <p:cNvSpPr>
            <a:spLocks noGrp="1" noChangeArrowheads="1"/>
          </p:cNvSpPr>
          <p:nvPr>
            <p:ph type="body" idx="1"/>
          </p:nvPr>
        </p:nvSpPr>
        <p:spPr>
          <a:xfrm>
            <a:off x="900113" y="1125538"/>
            <a:ext cx="7772400" cy="5105400"/>
          </a:xfrm>
        </p:spPr>
        <p:txBody>
          <a:bodyPr/>
          <a:lstStyle/>
          <a:p>
            <a:pPr>
              <a:lnSpc>
                <a:spcPct val="80000"/>
              </a:lnSpc>
            </a:pPr>
            <a:r>
              <a:rPr lang="en-GB" altLang="en-US" sz="2800" smtClean="0"/>
              <a:t>The </a:t>
            </a:r>
            <a:r>
              <a:rPr lang="en-GB" altLang="en-US" sz="2800" smtClean="0">
                <a:latin typeface="Courier New" panose="02070309020205020404" pitchFamily="49" charset="0"/>
              </a:rPr>
              <a:t>Manager2</a:t>
            </a:r>
            <a:r>
              <a:rPr lang="en-GB" altLang="en-US" sz="2800" smtClean="0"/>
              <a:t> constructor contains the code that creates an </a:t>
            </a:r>
            <a:r>
              <a:rPr lang="en-GB" altLang="en-US" sz="2600" smtClean="0">
                <a:latin typeface="Courier New" panose="02070309020205020404" pitchFamily="49" charset="0"/>
              </a:rPr>
              <a:t>IllegalArgumentException</a:t>
            </a:r>
            <a:r>
              <a:rPr lang="en-GB" altLang="en-US" sz="2800" smtClean="0"/>
              <a:t> instance should such an exception arise. </a:t>
            </a:r>
          </a:p>
          <a:p>
            <a:pPr>
              <a:lnSpc>
                <a:spcPct val="80000"/>
              </a:lnSpc>
            </a:pPr>
            <a:r>
              <a:rPr lang="en-GB" altLang="en-US" sz="2800" smtClean="0"/>
              <a:t>If there is something wrong with the salary the Exception object is created and thrown to the calling method (main).</a:t>
            </a:r>
          </a:p>
          <a:p>
            <a:pPr>
              <a:lnSpc>
                <a:spcPct val="80000"/>
              </a:lnSpc>
            </a:pPr>
            <a:endParaRPr lang="en-GB" altLang="en-US" sz="1200" smtClean="0"/>
          </a:p>
          <a:p>
            <a:pPr>
              <a:lnSpc>
                <a:spcPct val="80000"/>
              </a:lnSpc>
            </a:pPr>
            <a:r>
              <a:rPr lang="en-GB" altLang="en-US" sz="2800" smtClean="0"/>
              <a:t>The main() method has try-catch functionality to deal with an </a:t>
            </a:r>
            <a:r>
              <a:rPr lang="en-GB" altLang="en-US" sz="2600" smtClean="0">
                <a:latin typeface="Courier New" panose="02070309020205020404" pitchFamily="49" charset="0"/>
              </a:rPr>
              <a:t>IllegalArgumentException</a:t>
            </a:r>
          </a:p>
          <a:p>
            <a:pPr>
              <a:lnSpc>
                <a:spcPct val="80000"/>
              </a:lnSpc>
            </a:pPr>
            <a:r>
              <a:rPr lang="en-GB" altLang="en-US" sz="2800" smtClean="0"/>
              <a:t>The try surrounds all the code (user data entry, constructor call and reassurance message) that might generate an exception, or should not be executed in the event of an exception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FC8C3E4E-04BC-4929-B91B-39EF02D9D9A5}" type="slidenum">
              <a:rPr lang="en-IE" altLang="en-US" sz="1400"/>
              <a:pPr>
                <a:spcBef>
                  <a:spcPct val="0"/>
                </a:spcBef>
                <a:buFontTx/>
                <a:buNone/>
              </a:pPr>
              <a:t>72</a:t>
            </a:fld>
            <a:endParaRPr lang="en-IE" altLang="en-US" sz="1400"/>
          </a:p>
        </p:txBody>
      </p:sp>
      <p:sp>
        <p:nvSpPr>
          <p:cNvPr id="143363" name="Rectangle 2"/>
          <p:cNvSpPr>
            <a:spLocks noGrp="1" noChangeArrowheads="1"/>
          </p:cNvSpPr>
          <p:nvPr>
            <p:ph type="title"/>
          </p:nvPr>
        </p:nvSpPr>
        <p:spPr/>
        <p:txBody>
          <a:bodyPr/>
          <a:lstStyle/>
          <a:p>
            <a:r>
              <a:rPr lang="en-GB" altLang="en-US" sz="4000" smtClean="0"/>
              <a:t>What class of Exception should we throw?</a:t>
            </a:r>
            <a:endParaRPr lang="en-US" altLang="en-US" sz="4000" smtClean="0"/>
          </a:p>
        </p:txBody>
      </p:sp>
      <p:sp>
        <p:nvSpPr>
          <p:cNvPr id="143364" name="Rectangle 3"/>
          <p:cNvSpPr>
            <a:spLocks noGrp="1" noChangeArrowheads="1"/>
          </p:cNvSpPr>
          <p:nvPr>
            <p:ph type="body" idx="1"/>
          </p:nvPr>
        </p:nvSpPr>
        <p:spPr/>
        <p:txBody>
          <a:bodyPr/>
          <a:lstStyle/>
          <a:p>
            <a:pPr>
              <a:lnSpc>
                <a:spcPct val="90000"/>
              </a:lnSpc>
            </a:pPr>
            <a:r>
              <a:rPr lang="en-GB" altLang="en-US" sz="2400" smtClean="0"/>
              <a:t>It could be a </a:t>
            </a:r>
            <a:r>
              <a:rPr lang="en-GB" altLang="en-US" sz="2400" i="1" smtClean="0"/>
              <a:t>NumberFormatExceptio</a:t>
            </a:r>
            <a:r>
              <a:rPr lang="en-GB" altLang="en-US" sz="2400" smtClean="0"/>
              <a:t>n: but how would we distinguish data which was of the wrong type from data of the right type, but outside the acceptable range?</a:t>
            </a:r>
          </a:p>
          <a:p>
            <a:pPr>
              <a:lnSpc>
                <a:spcPct val="90000"/>
              </a:lnSpc>
            </a:pPr>
            <a:r>
              <a:rPr lang="en-GB" altLang="en-US" sz="2400" i="1" smtClean="0"/>
              <a:t>IllegalArgumentException</a:t>
            </a:r>
            <a:r>
              <a:rPr lang="en-GB" altLang="en-US" sz="2400" smtClean="0"/>
              <a:t> is appropriate: it’s the superclass of NumberFormatException</a:t>
            </a:r>
          </a:p>
          <a:p>
            <a:pPr>
              <a:lnSpc>
                <a:spcPct val="90000"/>
              </a:lnSpc>
            </a:pPr>
            <a:r>
              <a:rPr lang="en-GB" altLang="en-US" sz="2400" i="1" smtClean="0"/>
              <a:t>Exception</a:t>
            </a:r>
            <a:r>
              <a:rPr lang="en-GB" altLang="en-US" sz="2400" smtClean="0"/>
              <a:t> would be too general – it would work, but it would give us less knowledge of what went wrong: and it’s a checked exception, so all invoking applications would be forced to declare it.</a:t>
            </a:r>
          </a:p>
          <a:p>
            <a:pPr>
              <a:lnSpc>
                <a:spcPct val="90000"/>
              </a:lnSpc>
            </a:pPr>
            <a:endParaRPr lang="en-GB" altLang="en-US" sz="2400" smtClean="0"/>
          </a:p>
          <a:p>
            <a:pPr>
              <a:lnSpc>
                <a:spcPct val="90000"/>
              </a:lnSpc>
            </a:pPr>
            <a:r>
              <a:rPr lang="en-GB" altLang="en-US" sz="2400" smtClean="0"/>
              <a:t>What about an exception of our own?</a:t>
            </a:r>
          </a:p>
          <a:p>
            <a:pPr>
              <a:lnSpc>
                <a:spcPct val="90000"/>
              </a:lnSpc>
            </a:pPr>
            <a:endParaRPr lang="en-GB" altLang="en-US" sz="2400" smtClean="0"/>
          </a:p>
          <a:p>
            <a:pPr>
              <a:lnSpc>
                <a:spcPct val="90000"/>
              </a:lnSpc>
            </a:pPr>
            <a:endParaRPr lang="en-US" altLang="en-US" sz="240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F01D724E-5963-48C7-9461-1E3D5FC5B7A2}" type="slidenum">
              <a:rPr lang="en-IE" altLang="en-US" sz="1400"/>
              <a:pPr>
                <a:spcBef>
                  <a:spcPct val="0"/>
                </a:spcBef>
                <a:buFontTx/>
                <a:buNone/>
              </a:pPr>
              <a:t>73</a:t>
            </a:fld>
            <a:endParaRPr lang="en-IE" altLang="en-US" sz="1400"/>
          </a:p>
        </p:txBody>
      </p:sp>
      <p:sp>
        <p:nvSpPr>
          <p:cNvPr id="145411" name="Rectangle 2"/>
          <p:cNvSpPr>
            <a:spLocks noGrp="1" noChangeArrowheads="1"/>
          </p:cNvSpPr>
          <p:nvPr>
            <p:ph type="title"/>
          </p:nvPr>
        </p:nvSpPr>
        <p:spPr>
          <a:xfrm>
            <a:off x="684213" y="333375"/>
            <a:ext cx="8135937" cy="935038"/>
          </a:xfrm>
        </p:spPr>
        <p:txBody>
          <a:bodyPr/>
          <a:lstStyle/>
          <a:p>
            <a:r>
              <a:rPr lang="en-GB" altLang="en-US" sz="3600" smtClean="0"/>
              <a:t>Creating Application-specific  Exception Classes</a:t>
            </a:r>
            <a:r>
              <a:rPr lang="en-GB" altLang="en-US" smtClean="0"/>
              <a:t> </a:t>
            </a:r>
          </a:p>
        </p:txBody>
      </p:sp>
      <p:sp>
        <p:nvSpPr>
          <p:cNvPr id="145412" name="Rectangle 3"/>
          <p:cNvSpPr>
            <a:spLocks noGrp="1" noChangeArrowheads="1"/>
          </p:cNvSpPr>
          <p:nvPr>
            <p:ph type="body" idx="1"/>
          </p:nvPr>
        </p:nvSpPr>
        <p:spPr>
          <a:xfrm>
            <a:off x="900113" y="1484313"/>
            <a:ext cx="7772400" cy="4572000"/>
          </a:xfrm>
        </p:spPr>
        <p:txBody>
          <a:bodyPr/>
          <a:lstStyle/>
          <a:p>
            <a:r>
              <a:rPr lang="en-GB" altLang="en-US" sz="2800" smtClean="0"/>
              <a:t>It is easy to create our own exception classes that we can use to make a program more personal and readable.</a:t>
            </a:r>
          </a:p>
          <a:p>
            <a:endParaRPr lang="en-GB" altLang="en-US" sz="2800" smtClean="0"/>
          </a:p>
          <a:p>
            <a:r>
              <a:rPr lang="en-GB" altLang="en-US" sz="2800" smtClean="0"/>
              <a:t>Simply create a subclass of any </a:t>
            </a:r>
            <a:r>
              <a:rPr lang="en-GB" altLang="en-US" sz="2800" smtClean="0">
                <a:latin typeface="Courier New" panose="02070309020205020404" pitchFamily="49" charset="0"/>
              </a:rPr>
              <a:t>Exception</a:t>
            </a:r>
            <a:r>
              <a:rPr lang="en-GB" altLang="en-US" sz="2800" smtClean="0"/>
              <a:t> class, and provide 2 constructors, one taking no arguments, the other taking a </a:t>
            </a:r>
            <a:r>
              <a:rPr lang="en-GB" altLang="en-US" sz="2800" smtClean="0">
                <a:latin typeface="Courier New" panose="02070309020205020404" pitchFamily="49" charset="0"/>
              </a:rPr>
              <a:t>String</a:t>
            </a:r>
            <a:r>
              <a:rPr lang="en-GB" altLang="en-US" sz="2800" smtClean="0"/>
              <a:t> argument which will be the textual information we wish to associate with the exception, should it occur.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4C31683B-7848-42C5-A5D5-36C0A3A822CE}" type="slidenum">
              <a:rPr lang="en-IE" altLang="en-US" sz="1400"/>
              <a:pPr>
                <a:spcBef>
                  <a:spcPct val="0"/>
                </a:spcBef>
                <a:buFontTx/>
                <a:buNone/>
              </a:pPr>
              <a:t>74</a:t>
            </a:fld>
            <a:endParaRPr lang="en-IE" altLang="en-US" sz="1400"/>
          </a:p>
        </p:txBody>
      </p:sp>
      <p:sp>
        <p:nvSpPr>
          <p:cNvPr id="147459" name="Rectangle 2"/>
          <p:cNvSpPr>
            <a:spLocks noGrp="1" noChangeArrowheads="1"/>
          </p:cNvSpPr>
          <p:nvPr>
            <p:ph type="body" idx="1"/>
          </p:nvPr>
        </p:nvSpPr>
        <p:spPr>
          <a:xfrm>
            <a:off x="755650" y="1484313"/>
            <a:ext cx="7970838" cy="5000625"/>
          </a:xfrm>
          <a:ln>
            <a:solidFill>
              <a:schemeClr val="tx1"/>
            </a:solidFill>
            <a:miter lim="800000"/>
            <a:headEnd/>
            <a:tailEnd/>
          </a:ln>
        </p:spPr>
        <p:txBody>
          <a:bodyPr/>
          <a:lstStyle/>
          <a:p>
            <a:pPr>
              <a:buFontTx/>
              <a:buNone/>
            </a:pPr>
            <a:r>
              <a:rPr lang="en-GB" altLang="en-US" sz="2400" smtClean="0">
                <a:solidFill>
                  <a:srgbClr val="0033CC"/>
                </a:solidFill>
              </a:rPr>
              <a:t>public  class</a:t>
            </a:r>
            <a:r>
              <a:rPr lang="en-GB" altLang="en-US" sz="2400" smtClean="0"/>
              <a:t> ManagerInvalidException </a:t>
            </a:r>
            <a:r>
              <a:rPr lang="en-GB" altLang="en-US" sz="2400" smtClean="0">
                <a:solidFill>
                  <a:srgbClr val="0033CC"/>
                </a:solidFill>
              </a:rPr>
              <a:t>extends</a:t>
            </a:r>
            <a:r>
              <a:rPr lang="en-GB" altLang="en-US" sz="2400" smtClean="0">
                <a:solidFill>
                  <a:srgbClr val="FF0000"/>
                </a:solidFill>
              </a:rPr>
              <a:t> IllegalArgumentException</a:t>
            </a:r>
            <a:r>
              <a:rPr lang="en-GB" altLang="en-US" sz="2400" smtClean="0"/>
              <a:t>{</a:t>
            </a:r>
            <a:endParaRPr lang="en-GB" altLang="en-US" sz="2800" smtClean="0"/>
          </a:p>
          <a:p>
            <a:pPr>
              <a:buFontTx/>
              <a:buNone/>
            </a:pPr>
            <a:r>
              <a:rPr lang="en-GB" altLang="en-US" sz="1200" smtClean="0"/>
              <a:t>		</a:t>
            </a:r>
            <a:endParaRPr lang="en-GB" altLang="en-US" sz="2800" smtClean="0"/>
          </a:p>
          <a:p>
            <a:pPr>
              <a:buFontTx/>
              <a:buNone/>
            </a:pPr>
            <a:r>
              <a:rPr lang="en-GB" altLang="en-US" sz="2800" smtClean="0"/>
              <a:t>  </a:t>
            </a:r>
            <a:r>
              <a:rPr lang="en-GB" altLang="en-US" sz="2500" smtClean="0">
                <a:solidFill>
                  <a:schemeClr val="accent2"/>
                </a:solidFill>
              </a:rPr>
              <a:t>public</a:t>
            </a:r>
            <a:r>
              <a:rPr lang="en-GB" altLang="en-US" sz="2500" smtClean="0"/>
              <a:t> </a:t>
            </a:r>
            <a:r>
              <a:rPr lang="en-GB" altLang="en-US" sz="2800" smtClean="0"/>
              <a:t>ManagerInvalid</a:t>
            </a:r>
            <a:r>
              <a:rPr lang="en-GB" altLang="en-US" sz="2500" smtClean="0"/>
              <a:t>Exception()  {</a:t>
            </a:r>
          </a:p>
          <a:p>
            <a:pPr>
              <a:buFontTx/>
              <a:buNone/>
            </a:pPr>
            <a:r>
              <a:rPr lang="en-GB" altLang="en-US" sz="2500" smtClean="0"/>
              <a:t>      </a:t>
            </a:r>
            <a:r>
              <a:rPr lang="en-GB" altLang="en-US" sz="2500" smtClean="0">
                <a:solidFill>
                  <a:schemeClr val="accent2"/>
                </a:solidFill>
              </a:rPr>
              <a:t>supe</a:t>
            </a:r>
            <a:r>
              <a:rPr lang="en-GB" altLang="en-US" sz="2500" smtClean="0"/>
              <a:t>r("Invalid employee data");</a:t>
            </a:r>
          </a:p>
          <a:p>
            <a:pPr>
              <a:buFontTx/>
              <a:buNone/>
            </a:pPr>
            <a:r>
              <a:rPr lang="en-GB" altLang="en-US" sz="2500" smtClean="0"/>
              <a:t>    }</a:t>
            </a:r>
            <a:endParaRPr lang="en-GB" altLang="en-US" sz="2800" smtClean="0"/>
          </a:p>
          <a:p>
            <a:pPr>
              <a:buFontTx/>
              <a:buNone/>
            </a:pPr>
            <a:endParaRPr lang="en-GB" altLang="en-US" sz="1200" smtClean="0"/>
          </a:p>
          <a:p>
            <a:pPr>
              <a:buFontTx/>
              <a:buNone/>
            </a:pPr>
            <a:r>
              <a:rPr lang="en-GB" altLang="en-US" sz="2800" smtClean="0"/>
              <a:t>  </a:t>
            </a:r>
            <a:r>
              <a:rPr lang="en-GB" altLang="en-US" sz="2500" smtClean="0">
                <a:solidFill>
                  <a:schemeClr val="accent2"/>
                </a:solidFill>
              </a:rPr>
              <a:t>public</a:t>
            </a:r>
            <a:r>
              <a:rPr lang="en-GB" altLang="en-US" sz="2500" smtClean="0"/>
              <a:t> </a:t>
            </a:r>
            <a:r>
              <a:rPr lang="en-GB" altLang="en-US" sz="2800" smtClean="0"/>
              <a:t>ManagerInvalid</a:t>
            </a:r>
            <a:r>
              <a:rPr lang="en-GB" altLang="en-US" sz="2500" smtClean="0"/>
              <a:t>Exception(String message)  {</a:t>
            </a:r>
          </a:p>
          <a:p>
            <a:pPr>
              <a:buFontTx/>
              <a:buNone/>
            </a:pPr>
            <a:r>
              <a:rPr lang="en-GB" altLang="en-US" sz="2500" smtClean="0"/>
              <a:t>      </a:t>
            </a:r>
            <a:r>
              <a:rPr lang="en-GB" altLang="en-US" sz="2500" smtClean="0">
                <a:solidFill>
                  <a:schemeClr val="accent2"/>
                </a:solidFill>
              </a:rPr>
              <a:t>super</a:t>
            </a:r>
            <a:r>
              <a:rPr lang="en-GB" altLang="en-US" sz="2500" smtClean="0"/>
              <a:t>(message);</a:t>
            </a:r>
          </a:p>
          <a:p>
            <a:pPr>
              <a:buFontTx/>
              <a:buNone/>
            </a:pPr>
            <a:r>
              <a:rPr lang="en-GB" altLang="en-US" sz="2500" smtClean="0"/>
              <a:t>    }</a:t>
            </a:r>
            <a:endParaRPr lang="en-GB" altLang="en-US" sz="2800" smtClean="0"/>
          </a:p>
          <a:p>
            <a:pPr>
              <a:buFontTx/>
              <a:buNone/>
            </a:pPr>
            <a:r>
              <a:rPr lang="en-GB" altLang="en-US" sz="2800" smtClean="0"/>
              <a:t>}</a:t>
            </a:r>
          </a:p>
        </p:txBody>
      </p:sp>
      <p:sp>
        <p:nvSpPr>
          <p:cNvPr id="147460" name="Text Box 3"/>
          <p:cNvSpPr txBox="1">
            <a:spLocks noChangeArrowheads="1"/>
          </p:cNvSpPr>
          <p:nvPr/>
        </p:nvSpPr>
        <p:spPr bwMode="auto">
          <a:xfrm>
            <a:off x="971550" y="260350"/>
            <a:ext cx="7056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GB" altLang="en-US" sz="3600" b="1">
                <a:solidFill>
                  <a:srgbClr val="008000"/>
                </a:solidFill>
                <a:latin typeface="Comic Sans MS" panose="030F0702030302020204" pitchFamily="66" charset="0"/>
              </a:rPr>
              <a:t>class ManagerInvalidException</a:t>
            </a:r>
            <a:endParaRPr lang="en-US" altLang="en-US" sz="3600" b="1">
              <a:solidFill>
                <a:srgbClr val="008000"/>
              </a:solidFill>
              <a:latin typeface="Comic Sans MS" panose="030F0702030302020204" pitchFamily="66"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797F9CBA-61AD-4424-90D7-F505D94B7AEF}" type="slidenum">
              <a:rPr lang="en-IE" altLang="en-US" sz="1400"/>
              <a:pPr>
                <a:spcBef>
                  <a:spcPct val="0"/>
                </a:spcBef>
                <a:buFontTx/>
                <a:buNone/>
              </a:pPr>
              <a:t>75</a:t>
            </a:fld>
            <a:endParaRPr lang="en-IE" altLang="en-US" sz="1400"/>
          </a:p>
        </p:txBody>
      </p:sp>
      <p:sp>
        <p:nvSpPr>
          <p:cNvPr id="149507" name="Rectangle 2"/>
          <p:cNvSpPr>
            <a:spLocks noGrp="1" noChangeArrowheads="1"/>
          </p:cNvSpPr>
          <p:nvPr>
            <p:ph type="body" idx="1"/>
          </p:nvPr>
        </p:nvSpPr>
        <p:spPr>
          <a:xfrm>
            <a:off x="990600" y="228600"/>
            <a:ext cx="7772400" cy="1524000"/>
          </a:xfrm>
        </p:spPr>
        <p:txBody>
          <a:bodyPr/>
          <a:lstStyle/>
          <a:p>
            <a:pPr>
              <a:buFontTx/>
              <a:buNone/>
            </a:pPr>
            <a:r>
              <a:rPr lang="en-GB" altLang="en-US" smtClean="0">
                <a:solidFill>
                  <a:srgbClr val="008000"/>
                </a:solidFill>
                <a:latin typeface="Comic Sans MS" panose="030F0702030302020204" pitchFamily="66" charset="0"/>
              </a:rPr>
              <a:t>This exception class can now be used in place of IllegalArgumentException</a:t>
            </a:r>
            <a:r>
              <a:rPr lang="en-GB" altLang="en-US" smtClean="0"/>
              <a:t>:</a:t>
            </a:r>
          </a:p>
        </p:txBody>
      </p:sp>
      <p:sp>
        <p:nvSpPr>
          <p:cNvPr id="149508" name="Rectangle 3"/>
          <p:cNvSpPr>
            <a:spLocks noChangeArrowheads="1"/>
          </p:cNvSpPr>
          <p:nvPr/>
        </p:nvSpPr>
        <p:spPr bwMode="auto">
          <a:xfrm>
            <a:off x="971550" y="1903413"/>
            <a:ext cx="7321550"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Courier New" panose="02070309020205020404" pitchFamily="49" charset="0"/>
              </a:rPr>
              <a:t>public void setWeeklySalary(double sal){</a:t>
            </a:r>
          </a:p>
          <a:p>
            <a:pPr>
              <a:spcBef>
                <a:spcPct val="0"/>
              </a:spcBef>
              <a:buFontTx/>
              <a:buNone/>
            </a:pPr>
            <a:r>
              <a:rPr lang="en-US" altLang="en-US" sz="1800">
                <a:latin typeface="Courier New" panose="02070309020205020404" pitchFamily="49" charset="0"/>
              </a:rPr>
              <a:t>  if (sal &lt; 600)</a:t>
            </a:r>
          </a:p>
          <a:p>
            <a:pPr>
              <a:spcBef>
                <a:spcPct val="0"/>
              </a:spcBef>
              <a:buFontTx/>
              <a:buNone/>
            </a:pPr>
            <a:r>
              <a:rPr lang="en-US" altLang="en-US" sz="1800">
                <a:latin typeface="Courier New" panose="02070309020205020404" pitchFamily="49" charset="0"/>
              </a:rPr>
              <a:t>    throw new </a:t>
            </a:r>
            <a:r>
              <a:rPr lang="en-GB" altLang="en-US" sz="1800">
                <a:latin typeface="Courier New" panose="02070309020205020404" pitchFamily="49" charset="0"/>
              </a:rPr>
              <a:t>ManagerInvalid</a:t>
            </a:r>
            <a:r>
              <a:rPr lang="en-US" altLang="en-US" sz="1800">
                <a:latin typeface="Courier New" panose="02070309020205020404" pitchFamily="49" charset="0"/>
              </a:rPr>
              <a:t>Exception (</a:t>
            </a:r>
          </a:p>
          <a:p>
            <a:pPr>
              <a:spcBef>
                <a:spcPct val="0"/>
              </a:spcBef>
              <a:buFontTx/>
              <a:buNone/>
            </a:pPr>
            <a:r>
              <a:rPr lang="en-US" altLang="en-US" sz="1800">
                <a:latin typeface="Courier New" panose="02070309020205020404" pitchFamily="49" charset="0"/>
              </a:rPr>
              <a:t>      "Manager's salary must be at least 600 euro");</a:t>
            </a:r>
          </a:p>
          <a:p>
            <a:pPr>
              <a:spcBef>
                <a:spcPct val="0"/>
              </a:spcBef>
              <a:buFontTx/>
              <a:buNone/>
            </a:pPr>
            <a:r>
              <a:rPr lang="en-US" altLang="en-US" sz="1800">
                <a:latin typeface="Courier New" panose="02070309020205020404" pitchFamily="49" charset="0"/>
              </a:rPr>
              <a:t>  weeklySalary=sal;</a:t>
            </a:r>
          </a:p>
          <a:p>
            <a:pPr>
              <a:spcBef>
                <a:spcPct val="0"/>
              </a:spcBef>
              <a:buFontTx/>
              <a:buNone/>
            </a:pPr>
            <a:r>
              <a:rPr lang="en-US" altLang="en-US" sz="1800">
                <a:latin typeface="Courier New" panose="02070309020205020404" pitchFamily="49" charset="0"/>
              </a:rPr>
              <a:t>}</a:t>
            </a:r>
            <a:endParaRPr lang="en-IE" altLang="en-US" sz="1800">
              <a:latin typeface="Courier New" panose="02070309020205020404" pitchFamily="49" charset="0"/>
            </a:endParaRPr>
          </a:p>
          <a:p>
            <a:pPr>
              <a:spcBef>
                <a:spcPct val="0"/>
              </a:spcBef>
              <a:buFontTx/>
              <a:buNone/>
            </a:pPr>
            <a:endParaRPr lang="en-IE" altLang="en-US" sz="1800">
              <a:latin typeface="Courier New" panose="02070309020205020404" pitchFamily="49" charset="0"/>
            </a:endParaRPr>
          </a:p>
          <a:p>
            <a:pPr>
              <a:spcBef>
                <a:spcPct val="0"/>
              </a:spcBef>
            </a:pPr>
            <a:r>
              <a:rPr lang="en-IE" altLang="en-US" sz="2000"/>
              <a:t> </a:t>
            </a:r>
            <a:r>
              <a:rPr lang="en-IE" altLang="en-US" sz="2400"/>
              <a:t>Classes which create Manager2s or change their salaries may catch this exception, or ignore it, hoping it will never be thrown.</a:t>
            </a:r>
          </a:p>
          <a:p>
            <a:pPr>
              <a:spcBef>
                <a:spcPct val="0"/>
              </a:spcBef>
            </a:pPr>
            <a:r>
              <a:rPr lang="en-IE" altLang="en-US" sz="2400"/>
              <a:t> If it is thrown and the program crashes, the top line of the system error message will give the exception type as </a:t>
            </a:r>
            <a:r>
              <a:rPr lang="en-GB" altLang="en-US" sz="2400"/>
              <a:t>ManagerInvalid</a:t>
            </a:r>
            <a:r>
              <a:rPr lang="en-IE" altLang="en-US" sz="2400"/>
              <a:t>Exception</a:t>
            </a:r>
            <a:r>
              <a:rPr lang="en-GB" altLang="en-US" sz="240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82A9E0D4-1151-47FE-A693-34A3F0947289}" type="slidenum">
              <a:rPr lang="en-IE" altLang="en-US" sz="1400"/>
              <a:pPr>
                <a:spcBef>
                  <a:spcPct val="0"/>
                </a:spcBef>
                <a:buFontTx/>
                <a:buNone/>
              </a:pPr>
              <a:t>76</a:t>
            </a:fld>
            <a:endParaRPr lang="en-IE" altLang="en-US" sz="1400"/>
          </a:p>
        </p:txBody>
      </p:sp>
      <p:sp>
        <p:nvSpPr>
          <p:cNvPr id="151555" name="Rectangle 2"/>
          <p:cNvSpPr>
            <a:spLocks noGrp="1" noChangeArrowheads="1"/>
          </p:cNvSpPr>
          <p:nvPr>
            <p:ph type="body" idx="1"/>
          </p:nvPr>
        </p:nvSpPr>
        <p:spPr>
          <a:xfrm>
            <a:off x="684213" y="260350"/>
            <a:ext cx="7772400" cy="762000"/>
          </a:xfrm>
        </p:spPr>
        <p:txBody>
          <a:bodyPr/>
          <a:lstStyle/>
          <a:p>
            <a:pPr>
              <a:buFontTx/>
              <a:buNone/>
            </a:pPr>
            <a:r>
              <a:rPr lang="en-GB" altLang="en-US" sz="3600" smtClean="0">
                <a:solidFill>
                  <a:srgbClr val="008000"/>
                </a:solidFill>
                <a:latin typeface="Comic Sans MS" panose="030F0702030302020204" pitchFamily="66" charset="0"/>
              </a:rPr>
              <a:t>Catching in the driver program </a:t>
            </a:r>
            <a:r>
              <a:rPr lang="en-GB" altLang="en-US" sz="2800" smtClean="0"/>
              <a:t>:</a:t>
            </a:r>
          </a:p>
        </p:txBody>
      </p:sp>
      <p:sp>
        <p:nvSpPr>
          <p:cNvPr id="151556" name="Rectangle 3"/>
          <p:cNvSpPr>
            <a:spLocks noChangeArrowheads="1"/>
          </p:cNvSpPr>
          <p:nvPr/>
        </p:nvSpPr>
        <p:spPr bwMode="auto">
          <a:xfrm>
            <a:off x="611188" y="1854200"/>
            <a:ext cx="82089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try {</a:t>
            </a:r>
          </a:p>
          <a:p>
            <a:pPr>
              <a:spcBef>
                <a:spcPct val="0"/>
              </a:spcBef>
              <a:buFontTx/>
              <a:buNone/>
            </a:pPr>
            <a:r>
              <a:rPr lang="en-US" altLang="en-US" sz="2400"/>
              <a:t>    double salary = Double.parseDouble(</a:t>
            </a:r>
          </a:p>
          <a:p>
            <a:pPr>
              <a:spcBef>
                <a:spcPct val="0"/>
              </a:spcBef>
              <a:buFontTx/>
              <a:buNone/>
            </a:pPr>
            <a:r>
              <a:rPr lang="en-US" altLang="en-US" sz="2400"/>
              <a:t>    JOptionPane.showInputDialog(</a:t>
            </a:r>
          </a:p>
          <a:p>
            <a:pPr>
              <a:spcBef>
                <a:spcPct val="0"/>
              </a:spcBef>
              <a:buFontTx/>
              <a:buNone/>
            </a:pPr>
            <a:r>
              <a:rPr lang="en-US" altLang="en-US" sz="2400"/>
              <a:t>			"Salary must be at least 600"));</a:t>
            </a:r>
          </a:p>
          <a:p>
            <a:pPr>
              <a:spcBef>
                <a:spcPct val="0"/>
              </a:spcBef>
              <a:buFontTx/>
              <a:buNone/>
            </a:pPr>
            <a:r>
              <a:rPr lang="en-US" altLang="en-US" sz="2400"/>
              <a:t>    m2 = new Manager2(fname,sname,salary);</a:t>
            </a:r>
          </a:p>
          <a:p>
            <a:pPr>
              <a:spcBef>
                <a:spcPct val="0"/>
              </a:spcBef>
              <a:buFontTx/>
              <a:buNone/>
            </a:pPr>
            <a:r>
              <a:rPr lang="en-US" altLang="en-US" sz="2400"/>
              <a:t>}</a:t>
            </a:r>
          </a:p>
          <a:p>
            <a:pPr>
              <a:spcBef>
                <a:spcPct val="0"/>
              </a:spcBef>
              <a:buFontTx/>
              <a:buNone/>
            </a:pPr>
            <a:r>
              <a:rPr lang="en-US" altLang="en-US" sz="2400"/>
              <a:t>catch (</a:t>
            </a:r>
            <a:r>
              <a:rPr lang="en-GB" altLang="en-US" sz="2400"/>
              <a:t>ManagerInvalid</a:t>
            </a:r>
            <a:r>
              <a:rPr lang="en-US" altLang="en-US" sz="2400"/>
              <a:t>Exception e</a:t>
            </a:r>
            <a:r>
              <a:rPr lang="en-US" altLang="en-US" sz="2400">
                <a:solidFill>
                  <a:srgbClr val="008000"/>
                </a:solidFill>
              </a:rPr>
              <a:t>){// salary too low</a:t>
            </a:r>
          </a:p>
          <a:p>
            <a:pPr>
              <a:spcBef>
                <a:spcPct val="0"/>
              </a:spcBef>
              <a:buFontTx/>
              <a:buNone/>
            </a:pPr>
            <a:r>
              <a:rPr lang="en-US" altLang="en-US" sz="2400"/>
              <a:t>	JOptionPane.showMessageDialog(null,e.getMessage());</a:t>
            </a:r>
          </a:p>
          <a:p>
            <a:pPr>
              <a:spcBef>
                <a:spcPct val="0"/>
              </a:spcBef>
              <a:buFontTx/>
              <a:buNone/>
            </a:pPr>
            <a:r>
              <a:rPr lang="en-US" altLang="en-US" sz="2400"/>
              <a:t>}  </a:t>
            </a:r>
            <a:r>
              <a:rPr lang="en-US" altLang="en-US" sz="2000">
                <a:solidFill>
                  <a:srgbClr val="008000"/>
                </a:solidFill>
              </a:rPr>
              <a:t>// ManagerTest4: left to the student to write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46305E3E-197F-4E1C-8159-CB65D4D2F9B7}" type="slidenum">
              <a:rPr lang="en-IE" altLang="en-US" sz="1400"/>
              <a:pPr>
                <a:spcBef>
                  <a:spcPct val="0"/>
                </a:spcBef>
                <a:buFontTx/>
                <a:buNone/>
              </a:pPr>
              <a:t>77</a:t>
            </a:fld>
            <a:endParaRPr lang="en-IE" altLang="en-US" sz="1400"/>
          </a:p>
        </p:txBody>
      </p:sp>
      <p:sp>
        <p:nvSpPr>
          <p:cNvPr id="153603" name="Rectangle 2"/>
          <p:cNvSpPr>
            <a:spLocks noGrp="1" noChangeArrowheads="1"/>
          </p:cNvSpPr>
          <p:nvPr>
            <p:ph type="title"/>
          </p:nvPr>
        </p:nvSpPr>
        <p:spPr/>
        <p:txBody>
          <a:bodyPr/>
          <a:lstStyle/>
          <a:p>
            <a:r>
              <a:rPr lang="en-IE" altLang="en-US" sz="4000" smtClean="0"/>
              <a:t>Summary, Exceptions</a:t>
            </a:r>
            <a:endParaRPr lang="en-US" altLang="en-US" sz="4000" smtClean="0"/>
          </a:p>
        </p:txBody>
      </p:sp>
      <p:sp>
        <p:nvSpPr>
          <p:cNvPr id="153604" name="Rectangle 3"/>
          <p:cNvSpPr>
            <a:spLocks noGrp="1" noChangeArrowheads="1"/>
          </p:cNvSpPr>
          <p:nvPr>
            <p:ph type="body" idx="1"/>
          </p:nvPr>
        </p:nvSpPr>
        <p:spPr/>
        <p:txBody>
          <a:bodyPr/>
          <a:lstStyle/>
          <a:p>
            <a:pPr>
              <a:lnSpc>
                <a:spcPct val="80000"/>
              </a:lnSpc>
            </a:pPr>
            <a:r>
              <a:rPr lang="en-IE" altLang="en-US" sz="2400" smtClean="0"/>
              <a:t>To signal an exceptional condition, use the throw statement to throw an exception object.</a:t>
            </a:r>
          </a:p>
          <a:p>
            <a:pPr>
              <a:lnSpc>
                <a:spcPct val="80000"/>
              </a:lnSpc>
            </a:pPr>
            <a:r>
              <a:rPr lang="en-IE" altLang="en-US" sz="2400" smtClean="0"/>
              <a:t>When you throw an exception, the current method terminates immediately.</a:t>
            </a:r>
          </a:p>
          <a:p>
            <a:pPr>
              <a:lnSpc>
                <a:spcPct val="80000"/>
              </a:lnSpc>
            </a:pPr>
            <a:r>
              <a:rPr lang="en-IE" altLang="en-US" sz="2400" smtClean="0"/>
              <a:t>There are two kinds of exceptions: checked and unchecked.  Unchecked exceptions extend the class RuntimeException.</a:t>
            </a:r>
          </a:p>
          <a:p>
            <a:pPr>
              <a:lnSpc>
                <a:spcPct val="80000"/>
              </a:lnSpc>
            </a:pPr>
            <a:r>
              <a:rPr lang="en-IE" altLang="en-US" sz="2400" smtClean="0"/>
              <a:t>Checked exceptions are due to external circumstances that the programmer cannot prevent.  The compiler checks that your program handles these exceptions.</a:t>
            </a:r>
          </a:p>
          <a:p>
            <a:pPr>
              <a:lnSpc>
                <a:spcPct val="80000"/>
              </a:lnSpc>
            </a:pPr>
            <a:r>
              <a:rPr lang="en-IE" altLang="en-US" sz="2400" smtClean="0"/>
              <a:t>Add a throws specifier to the header of a method that can throw a checked exception, unless it will catch it itself.</a:t>
            </a:r>
            <a:endParaRPr lang="en-US" altLang="en-US" sz="240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A5916D3E-D683-4F63-B549-59F122B8A016}" type="slidenum">
              <a:rPr lang="en-IE" altLang="en-US" sz="1400"/>
              <a:pPr>
                <a:spcBef>
                  <a:spcPct val="0"/>
                </a:spcBef>
                <a:buFontTx/>
                <a:buNone/>
              </a:pPr>
              <a:t>78</a:t>
            </a:fld>
            <a:endParaRPr lang="en-IE" altLang="en-US" sz="1400"/>
          </a:p>
        </p:txBody>
      </p:sp>
      <p:sp>
        <p:nvSpPr>
          <p:cNvPr id="154627" name="Rectangle 2"/>
          <p:cNvSpPr>
            <a:spLocks noGrp="1" noChangeArrowheads="1"/>
          </p:cNvSpPr>
          <p:nvPr>
            <p:ph type="title"/>
          </p:nvPr>
        </p:nvSpPr>
        <p:spPr/>
        <p:txBody>
          <a:bodyPr/>
          <a:lstStyle/>
          <a:p>
            <a:r>
              <a:rPr lang="en-IE" altLang="en-US" sz="4000" smtClean="0"/>
              <a:t>Summary, Exceptions, more</a:t>
            </a:r>
            <a:endParaRPr lang="en-US" altLang="en-US" sz="4000" smtClean="0"/>
          </a:p>
        </p:txBody>
      </p:sp>
      <p:sp>
        <p:nvSpPr>
          <p:cNvPr id="154628" name="Rectangle 3"/>
          <p:cNvSpPr>
            <a:spLocks noGrp="1" noChangeArrowheads="1"/>
          </p:cNvSpPr>
          <p:nvPr>
            <p:ph type="body" idx="1"/>
          </p:nvPr>
        </p:nvSpPr>
        <p:spPr/>
        <p:txBody>
          <a:bodyPr/>
          <a:lstStyle/>
          <a:p>
            <a:r>
              <a:rPr lang="en-IE" altLang="en-US" sz="2800" smtClean="0"/>
              <a:t>In a method that is ready to handle a particular exception type, place the statements that can cause the exception inside a try block and the handler inside a catch clause.</a:t>
            </a:r>
          </a:p>
          <a:p>
            <a:r>
              <a:rPr lang="en-IE" altLang="en-US" sz="2800" smtClean="0"/>
              <a:t>It is better to declare that a method throws a checked exception than to handle the exception poorly (avoid generalised </a:t>
            </a:r>
            <a:r>
              <a:rPr lang="en-IE" altLang="en-US" sz="1800" smtClean="0">
                <a:latin typeface="Courier New" panose="02070309020205020404" pitchFamily="49" charset="0"/>
              </a:rPr>
              <a:t>catch (Exception e){}</a:t>
            </a:r>
            <a:r>
              <a:rPr lang="en-IE" altLang="en-US" sz="2800" smtClean="0"/>
              <a:t> )</a:t>
            </a:r>
          </a:p>
          <a:p>
            <a:r>
              <a:rPr lang="en-IE" altLang="en-US" sz="2800" smtClean="0"/>
              <a:t>You can design your own exception types as subclasses or Exception or RuntimeExceptoin</a:t>
            </a:r>
            <a:endParaRPr lang="en-US" altLang="en-US" sz="28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E2181732-708D-4E47-9A13-428548027A2A}" type="slidenum">
              <a:rPr lang="en-IE" altLang="en-US" sz="1400"/>
              <a:pPr>
                <a:spcBef>
                  <a:spcPct val="0"/>
                </a:spcBef>
                <a:buFontTx/>
                <a:buNone/>
              </a:pPr>
              <a:t>8</a:t>
            </a:fld>
            <a:endParaRPr lang="en-IE" altLang="en-US" sz="1400"/>
          </a:p>
        </p:txBody>
      </p:sp>
      <p:sp>
        <p:nvSpPr>
          <p:cNvPr id="18435" name="Rectangle 2"/>
          <p:cNvSpPr>
            <a:spLocks noGrp="1" noChangeArrowheads="1"/>
          </p:cNvSpPr>
          <p:nvPr>
            <p:ph type="title"/>
          </p:nvPr>
        </p:nvSpPr>
        <p:spPr/>
        <p:txBody>
          <a:bodyPr/>
          <a:lstStyle/>
          <a:p>
            <a:r>
              <a:rPr lang="en-GB" altLang="en-US" sz="4000" smtClean="0"/>
              <a:t>Errors</a:t>
            </a:r>
            <a:endParaRPr lang="en-US" altLang="en-US" sz="4000" smtClean="0"/>
          </a:p>
        </p:txBody>
      </p:sp>
      <p:sp>
        <p:nvSpPr>
          <p:cNvPr id="18436" name="Rectangle 3"/>
          <p:cNvSpPr>
            <a:spLocks noGrp="1" noChangeArrowheads="1"/>
          </p:cNvSpPr>
          <p:nvPr>
            <p:ph type="body" idx="1"/>
          </p:nvPr>
        </p:nvSpPr>
        <p:spPr/>
        <p:txBody>
          <a:bodyPr/>
          <a:lstStyle/>
          <a:p>
            <a:r>
              <a:rPr lang="en-GB" altLang="en-US" smtClean="0"/>
              <a:t>You can do little about Errors</a:t>
            </a:r>
          </a:p>
          <a:p>
            <a:r>
              <a:rPr lang="en-GB" altLang="en-US" smtClean="0"/>
              <a:t>They arise from problems within the Java Virtual Machine</a:t>
            </a:r>
          </a:p>
          <a:p>
            <a:endParaRPr lang="en-GB" altLang="en-US" smtClean="0"/>
          </a:p>
          <a:p>
            <a:r>
              <a:rPr lang="en-GB" altLang="en-US" smtClean="0"/>
              <a:t>They are outside the scope of this module</a:t>
            </a:r>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1400"/>
              <a:t>Slide </a:t>
            </a:r>
            <a:fld id="{53657DB5-F433-49CC-B04F-F13439F83EDC}" type="slidenum">
              <a:rPr lang="en-IE" altLang="en-US" sz="1400"/>
              <a:pPr>
                <a:spcBef>
                  <a:spcPct val="0"/>
                </a:spcBef>
                <a:buFontTx/>
                <a:buNone/>
              </a:pPr>
              <a:t>9</a:t>
            </a:fld>
            <a:endParaRPr lang="en-IE" altLang="en-US" sz="1400"/>
          </a:p>
        </p:txBody>
      </p:sp>
      <p:sp>
        <p:nvSpPr>
          <p:cNvPr id="20483" name="Rectangle 2"/>
          <p:cNvSpPr>
            <a:spLocks noGrp="1" noChangeArrowheads="1"/>
          </p:cNvSpPr>
          <p:nvPr>
            <p:ph type="title"/>
          </p:nvPr>
        </p:nvSpPr>
        <p:spPr/>
        <p:txBody>
          <a:bodyPr/>
          <a:lstStyle/>
          <a:p>
            <a:r>
              <a:rPr lang="en-US" altLang="en-US" sz="4000" smtClean="0"/>
              <a:t>Exceptions</a:t>
            </a:r>
          </a:p>
        </p:txBody>
      </p:sp>
      <p:sp>
        <p:nvSpPr>
          <p:cNvPr id="20484" name="Rectangle 3"/>
          <p:cNvSpPr>
            <a:spLocks noGrp="1" noChangeArrowheads="1"/>
          </p:cNvSpPr>
          <p:nvPr>
            <p:ph type="body" idx="1"/>
          </p:nvPr>
        </p:nvSpPr>
        <p:spPr>
          <a:xfrm>
            <a:off x="684213" y="1412875"/>
            <a:ext cx="7775575" cy="4537075"/>
          </a:xfrm>
        </p:spPr>
        <p:txBody>
          <a:bodyPr/>
          <a:lstStyle/>
          <a:p>
            <a:r>
              <a:rPr lang="en-US" altLang="en-US" sz="2800" smtClean="0"/>
              <a:t>An </a:t>
            </a:r>
            <a:r>
              <a:rPr lang="en-US" altLang="en-US" sz="2800" i="1" smtClean="0">
                <a:solidFill>
                  <a:srgbClr val="B2311C"/>
                </a:solidFill>
              </a:rPr>
              <a:t>exception</a:t>
            </a:r>
            <a:r>
              <a:rPr lang="en-US" altLang="en-US" sz="2800" smtClean="0"/>
              <a:t> represents an error condition that can occur during the normal course of program execution. </a:t>
            </a:r>
          </a:p>
          <a:p>
            <a:r>
              <a:rPr lang="en-US" altLang="en-US" sz="2800" smtClean="0"/>
              <a:t>When an exception occurs, or is </a:t>
            </a:r>
            <a:r>
              <a:rPr lang="en-US" altLang="en-US" sz="2800" i="1" smtClean="0">
                <a:solidFill>
                  <a:srgbClr val="B2311C"/>
                </a:solidFill>
              </a:rPr>
              <a:t>thrown</a:t>
            </a:r>
            <a:r>
              <a:rPr lang="en-US" altLang="en-US" sz="2800" smtClean="0"/>
              <a:t>, </a:t>
            </a:r>
          </a:p>
          <a:p>
            <a:pPr lvl="1"/>
            <a:r>
              <a:rPr lang="en-US" altLang="en-US" sz="2400" smtClean="0"/>
              <a:t>The normal sequence of flow is terminated. </a:t>
            </a:r>
          </a:p>
          <a:p>
            <a:pPr lvl="1"/>
            <a:r>
              <a:rPr lang="en-US" altLang="en-US" sz="2400" smtClean="0"/>
              <a:t>If there is an exception-handling routine in place, it is executed; we say the thrown exception is </a:t>
            </a:r>
            <a:r>
              <a:rPr lang="en-US" altLang="en-US" sz="2400" i="1" smtClean="0">
                <a:solidFill>
                  <a:srgbClr val="B2311C"/>
                </a:solidFill>
              </a:rPr>
              <a:t>caught</a:t>
            </a:r>
            <a:r>
              <a:rPr lang="en-US" altLang="en-US" sz="2400" smtClean="0"/>
              <a:t>.</a:t>
            </a:r>
          </a:p>
          <a:p>
            <a:pPr lvl="1"/>
            <a:r>
              <a:rPr lang="en-IE" altLang="en-US" sz="2400" smtClean="0"/>
              <a:t>If there is no exception-handling routine in place, the program crashes, usually with a cryptic multi-line error message.</a:t>
            </a:r>
            <a:endParaRPr lang="en-US" altLang="en-US" sz="2400" smtClean="0"/>
          </a:p>
          <a:p>
            <a:endParaRPr lang="en-US" altLang="en-US" smtClean="0"/>
          </a:p>
        </p:txBody>
      </p:sp>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ELAPSEDTIME" val="32.272"/>
  <p:tag name="TIMELINE" val="0.6/7.9"/>
</p:tagLst>
</file>

<file path=ppt/tags/tag10.xml><?xml version="1.0" encoding="utf-8"?>
<p:tagLst xmlns:a="http://schemas.openxmlformats.org/drawingml/2006/main" xmlns:r="http://schemas.openxmlformats.org/officeDocument/2006/relationships" xmlns:p="http://schemas.openxmlformats.org/presentationml/2006/main">
  <p:tag name="ELAPSEDTIME" val="45.856"/>
</p:tagLst>
</file>

<file path=ppt/tags/tag11.xml><?xml version="1.0" encoding="utf-8"?>
<p:tagLst xmlns:a="http://schemas.openxmlformats.org/drawingml/2006/main" xmlns:r="http://schemas.openxmlformats.org/officeDocument/2006/relationships" xmlns:p="http://schemas.openxmlformats.org/presentationml/2006/main">
  <p:tag name="ELAPSEDTIME" val="61.808"/>
  <p:tag name="TIMELINE" val="0.7/26.2"/>
</p:tagLst>
</file>

<file path=ppt/tags/tag12.xml><?xml version="1.0" encoding="utf-8"?>
<p:tagLst xmlns:a="http://schemas.openxmlformats.org/drawingml/2006/main" xmlns:r="http://schemas.openxmlformats.org/officeDocument/2006/relationships" xmlns:p="http://schemas.openxmlformats.org/presentationml/2006/main">
  <p:tag name="ELAPSEDTIME" val="41.808"/>
</p:tagLst>
</file>

<file path=ppt/tags/tag13.xml><?xml version="1.0" encoding="utf-8"?>
<p:tagLst xmlns:a="http://schemas.openxmlformats.org/drawingml/2006/main" xmlns:r="http://schemas.openxmlformats.org/officeDocument/2006/relationships" xmlns:p="http://schemas.openxmlformats.org/presentationml/2006/main">
  <p:tag name="ELAPSEDTIME" val="25.824"/>
  <p:tag name="TIMELINE" val="1.6/12.9"/>
</p:tagLst>
</file>

<file path=ppt/tags/tag14.xml><?xml version="1.0" encoding="utf-8"?>
<p:tagLst xmlns:a="http://schemas.openxmlformats.org/drawingml/2006/main" xmlns:r="http://schemas.openxmlformats.org/officeDocument/2006/relationships" xmlns:p="http://schemas.openxmlformats.org/presentationml/2006/main">
  <p:tag name="ELAPSEDTIME" val="12.656"/>
</p:tagLst>
</file>

<file path=ppt/tags/tag15.xml><?xml version="1.0" encoding="utf-8"?>
<p:tagLst xmlns:a="http://schemas.openxmlformats.org/drawingml/2006/main" xmlns:r="http://schemas.openxmlformats.org/officeDocument/2006/relationships" xmlns:p="http://schemas.openxmlformats.org/presentationml/2006/main">
  <p:tag name="ELAPSEDTIME" val="65.888"/>
  <p:tag name="TIMELINE" val="1.0/12.4/18.7"/>
</p:tagLst>
</file>

<file path=ppt/tags/tag16.xml><?xml version="1.0" encoding="utf-8"?>
<p:tagLst xmlns:a="http://schemas.openxmlformats.org/drawingml/2006/main" xmlns:r="http://schemas.openxmlformats.org/officeDocument/2006/relationships" xmlns:p="http://schemas.openxmlformats.org/presentationml/2006/main">
  <p:tag name="ELAPSEDTIME" val="37.632"/>
  <p:tag name="TIMELINE" val="0.6/11.0/16.0/18.9"/>
</p:tagLst>
</file>

<file path=ppt/tags/tag17.xml><?xml version="1.0" encoding="utf-8"?>
<p:tagLst xmlns:a="http://schemas.openxmlformats.org/drawingml/2006/main" xmlns:r="http://schemas.openxmlformats.org/officeDocument/2006/relationships" xmlns:p="http://schemas.openxmlformats.org/presentationml/2006/main">
  <p:tag name="ELAPSEDTIME" val="52.096"/>
  <p:tag name="TIMELINE" val="4.8/16.6/34.0"/>
</p:tagLst>
</file>

<file path=ppt/tags/tag18.xml><?xml version="1.0" encoding="utf-8"?>
<p:tagLst xmlns:a="http://schemas.openxmlformats.org/drawingml/2006/main" xmlns:r="http://schemas.openxmlformats.org/officeDocument/2006/relationships" xmlns:p="http://schemas.openxmlformats.org/presentationml/2006/main">
  <p:tag name="ELAPSEDTIME" val="70.672"/>
</p:tagLst>
</file>

<file path=ppt/tags/tag19.xml><?xml version="1.0" encoding="utf-8"?>
<p:tagLst xmlns:a="http://schemas.openxmlformats.org/drawingml/2006/main" xmlns:r="http://schemas.openxmlformats.org/officeDocument/2006/relationships" xmlns:p="http://schemas.openxmlformats.org/presentationml/2006/main">
  <p:tag name="ELAPSEDTIME" val="31.632"/>
</p:tagLst>
</file>

<file path=ppt/tags/tag2.xml><?xml version="1.0" encoding="utf-8"?>
<p:tagLst xmlns:a="http://schemas.openxmlformats.org/drawingml/2006/main" xmlns:r="http://schemas.openxmlformats.org/officeDocument/2006/relationships" xmlns:p="http://schemas.openxmlformats.org/presentationml/2006/main">
  <p:tag name="ELAPSEDTIME" val="22.88"/>
</p:tagLst>
</file>

<file path=ppt/tags/tag20.xml><?xml version="1.0" encoding="utf-8"?>
<p:tagLst xmlns:a="http://schemas.openxmlformats.org/drawingml/2006/main" xmlns:r="http://schemas.openxmlformats.org/officeDocument/2006/relationships" xmlns:p="http://schemas.openxmlformats.org/presentationml/2006/main">
  <p:tag name="ELAPSEDTIME" val="36.768"/>
</p:tagLst>
</file>

<file path=ppt/tags/tag21.xml><?xml version="1.0" encoding="utf-8"?>
<p:tagLst xmlns:a="http://schemas.openxmlformats.org/drawingml/2006/main" xmlns:r="http://schemas.openxmlformats.org/officeDocument/2006/relationships" xmlns:p="http://schemas.openxmlformats.org/presentationml/2006/main">
  <p:tag name="ELAPSEDTIME" val="87.136"/>
  <p:tag name="TIMELINE" val="1.5/29.1/47.8/50.4"/>
</p:tagLst>
</file>

<file path=ppt/tags/tag3.xml><?xml version="1.0" encoding="utf-8"?>
<p:tagLst xmlns:a="http://schemas.openxmlformats.org/drawingml/2006/main" xmlns:r="http://schemas.openxmlformats.org/officeDocument/2006/relationships" xmlns:p="http://schemas.openxmlformats.org/presentationml/2006/main">
  <p:tag name="ELAPSEDTIME" val="32.272"/>
  <p:tag name="TIMELINE" val="0.6/7.9"/>
</p:tagLst>
</file>

<file path=ppt/tags/tag4.xml><?xml version="1.0" encoding="utf-8"?>
<p:tagLst xmlns:a="http://schemas.openxmlformats.org/drawingml/2006/main" xmlns:r="http://schemas.openxmlformats.org/officeDocument/2006/relationships" xmlns:p="http://schemas.openxmlformats.org/presentationml/2006/main">
  <p:tag name="ELAPSEDTIME" val="30.928"/>
  <p:tag name="TIMELINE" val="0.7/6.5/9.5/11.3/17.9"/>
</p:tagLst>
</file>

<file path=ppt/tags/tag5.xml><?xml version="1.0" encoding="utf-8"?>
<p:tagLst xmlns:a="http://schemas.openxmlformats.org/drawingml/2006/main" xmlns:r="http://schemas.openxmlformats.org/officeDocument/2006/relationships" xmlns:p="http://schemas.openxmlformats.org/presentationml/2006/main">
  <p:tag name="ELAPSEDTIME" val="39.92"/>
  <p:tag name="TIMELINE" val="11.8/36.6/37.8"/>
</p:tagLst>
</file>

<file path=ppt/tags/tag6.xml><?xml version="1.0" encoding="utf-8"?>
<p:tagLst xmlns:a="http://schemas.openxmlformats.org/drawingml/2006/main" xmlns:r="http://schemas.openxmlformats.org/officeDocument/2006/relationships" xmlns:p="http://schemas.openxmlformats.org/presentationml/2006/main">
  <p:tag name="ELAPSEDTIME" val="55.312"/>
  <p:tag name="TIMELINE" val="0.8/6.7/12.7/33.3"/>
</p:tagLst>
</file>

<file path=ppt/tags/tag7.xml><?xml version="1.0" encoding="utf-8"?>
<p:tagLst xmlns:a="http://schemas.openxmlformats.org/drawingml/2006/main" xmlns:r="http://schemas.openxmlformats.org/officeDocument/2006/relationships" xmlns:p="http://schemas.openxmlformats.org/presentationml/2006/main">
  <p:tag name="ELAPSEDTIME" val="40.816"/>
  <p:tag name="TIMELINE" val="14.6/26.4"/>
</p:tagLst>
</file>

<file path=ppt/tags/tag8.xml><?xml version="1.0" encoding="utf-8"?>
<p:tagLst xmlns:a="http://schemas.openxmlformats.org/drawingml/2006/main" xmlns:r="http://schemas.openxmlformats.org/officeDocument/2006/relationships" xmlns:p="http://schemas.openxmlformats.org/presentationml/2006/main">
  <p:tag name="ELAPSEDTIME" val="40.816"/>
  <p:tag name="TIMELINE" val="14.6/26.4"/>
</p:tagLst>
</file>

<file path=ppt/tags/tag9.xml><?xml version="1.0" encoding="utf-8"?>
<p:tagLst xmlns:a="http://schemas.openxmlformats.org/drawingml/2006/main" xmlns:r="http://schemas.openxmlformats.org/officeDocument/2006/relationships" xmlns:p="http://schemas.openxmlformats.org/presentationml/2006/main">
  <p:tag name="ELAPSEDTIME" val="24.288"/>
  <p:tag name="TIMELINE" val="1.6/9.2/11.9/15.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4393</TotalTime>
  <Words>5570</Words>
  <Application>Microsoft Office PowerPoint</Application>
  <PresentationFormat>On-screen Show (4:3)</PresentationFormat>
  <Paragraphs>868</Paragraphs>
  <Slides>78</Slides>
  <Notes>70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5" baseType="lpstr">
      <vt:lpstr>Times New Roman</vt:lpstr>
      <vt:lpstr>Arial</vt:lpstr>
      <vt:lpstr>Comic Sans MS</vt:lpstr>
      <vt:lpstr>Courier New</vt:lpstr>
      <vt:lpstr>ＭＳ Ｐゴシック</vt:lpstr>
      <vt:lpstr>Default Design</vt:lpstr>
      <vt:lpstr>Microsoft Photo Editor 3.0 Photo</vt:lpstr>
      <vt:lpstr>OOP  Exceptions </vt:lpstr>
      <vt:lpstr>Related Material, both units</vt:lpstr>
      <vt:lpstr>Unit 9: Exception basics</vt:lpstr>
      <vt:lpstr>Java Exception Objects</vt:lpstr>
      <vt:lpstr>Why Exceptions?</vt:lpstr>
      <vt:lpstr>Throwable Hierarchy</vt:lpstr>
      <vt:lpstr>Another View</vt:lpstr>
      <vt:lpstr>Errors</vt:lpstr>
      <vt:lpstr>Exceptions</vt:lpstr>
      <vt:lpstr>Throwing an Exception</vt:lpstr>
      <vt:lpstr>Advantages of the Java approach</vt:lpstr>
      <vt:lpstr>Why not handle the problem within the method?</vt:lpstr>
      <vt:lpstr>Common Exceptions</vt:lpstr>
      <vt:lpstr>Exercise</vt:lpstr>
      <vt:lpstr>Exceptions when communicating with Files</vt:lpstr>
      <vt:lpstr>Checked vs. Runtime Exceptions</vt:lpstr>
      <vt:lpstr>You can ignore runtime Exceptions</vt:lpstr>
      <vt:lpstr>Ignoring RuntimeExceptions</vt:lpstr>
      <vt:lpstr>Catching runtime exceptions makes a program more user-friendly</vt:lpstr>
      <vt:lpstr>You must deal with or declare checked Exceptions</vt:lpstr>
      <vt:lpstr>The compiler forces you to acknowledge checked Exceptions</vt:lpstr>
      <vt:lpstr>Persistence operations generate checked Exceptions</vt:lpstr>
      <vt:lpstr>Declaring an IOException in a method header</vt:lpstr>
      <vt:lpstr>Not catching the IOException</vt:lpstr>
      <vt:lpstr>Catching Exceptions: making something happens when the program presses the panic button</vt:lpstr>
      <vt:lpstr>Mechanism for catching Exceptions</vt:lpstr>
      <vt:lpstr>NumberFormatExceptions</vt:lpstr>
      <vt:lpstr>Catching NumberFormatException</vt:lpstr>
      <vt:lpstr>When catching NumberFormatException</vt:lpstr>
      <vt:lpstr>A validation loop surrounding a try-catch block // AgeInput3</vt:lpstr>
      <vt:lpstr>Catching IOException</vt:lpstr>
      <vt:lpstr>Exercise</vt:lpstr>
      <vt:lpstr>Getting Information about what caused the Exception</vt:lpstr>
      <vt:lpstr>printStackTrace()</vt:lpstr>
      <vt:lpstr>Is the catch always executed?</vt:lpstr>
      <vt:lpstr>try-catch Control Flow</vt:lpstr>
      <vt:lpstr>One try { }, many catch { }</vt:lpstr>
      <vt:lpstr>Granny pushes the panic button</vt:lpstr>
      <vt:lpstr>The order is important</vt:lpstr>
      <vt:lpstr>Multiple catch Blocks</vt:lpstr>
      <vt:lpstr>Only one catch block is executed</vt:lpstr>
      <vt:lpstr>Multiple catch Control Flow</vt:lpstr>
      <vt:lpstr>The finally Block</vt:lpstr>
      <vt:lpstr>try-catch-finally Control Flow</vt:lpstr>
      <vt:lpstr>Why use ‘finally’?</vt:lpstr>
      <vt:lpstr>When handling Exceptions</vt:lpstr>
      <vt:lpstr>Propagating Exceptions</vt:lpstr>
      <vt:lpstr>Handling the thrown exception further up the call stack:</vt:lpstr>
      <vt:lpstr>Exception Thrower</vt:lpstr>
      <vt:lpstr>Types of Exception Throwers</vt:lpstr>
      <vt:lpstr>Sample Call Sequence (see ExceptionPropagator.java)</vt:lpstr>
      <vt:lpstr>Handling Checked Exceptions</vt:lpstr>
      <vt:lpstr>Handling Runtime Exceptions</vt:lpstr>
      <vt:lpstr>Unit 10: using exceptions to make code more robust</vt:lpstr>
      <vt:lpstr>Throwing Exceptions</vt:lpstr>
      <vt:lpstr>Why do this?</vt:lpstr>
      <vt:lpstr>We can tailor the Exception’s message:</vt:lpstr>
      <vt:lpstr>What kind of Exception should we throw?</vt:lpstr>
      <vt:lpstr>User-written Exception subclasses</vt:lpstr>
      <vt:lpstr>Making ‘set’ methods and constructors more robust by throwing Exceptions</vt:lpstr>
      <vt:lpstr>Returning a boolean from a ‘set’ method</vt:lpstr>
      <vt:lpstr>Constructors can’t return anything</vt:lpstr>
      <vt:lpstr>Manager2: a better version of Manager</vt:lpstr>
      <vt:lpstr>The constructor invokes setWeeklySalary()</vt:lpstr>
      <vt:lpstr>setWeeklySalary() from Manager2</vt:lpstr>
      <vt:lpstr>Avoiding underpaid Managers</vt:lpstr>
      <vt:lpstr>Catching a Low Salary</vt:lpstr>
      <vt:lpstr>Allowing the user to re-enter, using a validation loop</vt:lpstr>
      <vt:lpstr>Useful in constructors</vt:lpstr>
      <vt:lpstr>PowerPoint Presentation</vt:lpstr>
      <vt:lpstr>Program Analysis</vt:lpstr>
      <vt:lpstr>What class of Exception should we throw?</vt:lpstr>
      <vt:lpstr>Creating Application-specific  Exception Classes </vt:lpstr>
      <vt:lpstr>PowerPoint Presentation</vt:lpstr>
      <vt:lpstr>PowerPoint Presentation</vt:lpstr>
      <vt:lpstr>PowerPoint Presentation</vt:lpstr>
      <vt:lpstr>Summary, Exceptions</vt:lpstr>
      <vt:lpstr>Summary, Exceptions, more</vt:lpstr>
    </vt:vector>
  </TitlesOfParts>
  <Company>IT Tralee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 Lecture Slides</dc:title>
  <dc:creator>Aoileann nic Gearailt</dc:creator>
  <cp:lastModifiedBy>John Walsh</cp:lastModifiedBy>
  <cp:revision>64</cp:revision>
  <dcterms:created xsi:type="dcterms:W3CDTF">2002-05-07T20:59:36Z</dcterms:created>
  <dcterms:modified xsi:type="dcterms:W3CDTF">2017-11-13T10:25:32Z</dcterms:modified>
</cp:coreProperties>
</file>