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43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1" r:id="rId18"/>
    <p:sldId id="382" r:id="rId19"/>
    <p:sldId id="380" r:id="rId20"/>
    <p:sldId id="383" r:id="rId21"/>
    <p:sldId id="384" r:id="rId22"/>
    <p:sldId id="385" r:id="rId23"/>
    <p:sldId id="386" r:id="rId24"/>
    <p:sldId id="387" r:id="rId25"/>
    <p:sldId id="435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7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06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34" r:id="rId72"/>
    <p:sldId id="426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33CC"/>
    <a:srgbClr val="9933FF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68" autoAdjust="0"/>
  </p:normalViewPr>
  <p:slideViewPr>
    <p:cSldViewPr>
      <p:cViewPr varScale="1">
        <p:scale>
          <a:sx n="55" d="100"/>
          <a:sy n="55" d="100"/>
        </p:scale>
        <p:origin x="12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29A2BC-169B-45F1-BEA9-AEB356821C4A}" type="datetimeFigureOut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DC19CEC-662C-4C81-850E-EBA7CF062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7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036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304800" y="838200"/>
            <a:ext cx="84582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46CDA05E-222D-4D02-B042-13403DBE6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673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7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176213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988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02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42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375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393D5C-82A8-4552-9994-7871F8C57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smtClean="0"/>
              <a:t>Author: Horstmann</a:t>
            </a:r>
            <a:br>
              <a:rPr lang="en-IE" altLang="en-US" smtClean="0"/>
            </a:br>
            <a:r>
              <a:rPr lang="en-IE" altLang="en-US" smtClean="0"/>
              <a:t>Title: Big Java Late Objects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en-US" smtClean="0"/>
              <a:t>“This material is reproduced with permission of John Wiley &amp; Sons, Inc.”). </a:t>
            </a:r>
            <a:br>
              <a:rPr lang="en-IE" altLang="en-US" smtClean="0"/>
            </a:br>
            <a:endParaRPr lang="en-IE" alt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Tips On Using Braces</a:t>
            </a:r>
          </a:p>
        </p:txBody>
      </p:sp>
      <p:sp>
        <p:nvSpPr>
          <p:cNvPr id="2048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Line up all pairs of braces vertically</a:t>
            </a:r>
          </a:p>
          <a:p>
            <a:pPr lvl="1"/>
            <a:r>
              <a:rPr lang="en-US" altLang="en-US" sz="2400" smtClean="0"/>
              <a:t>Lined up			Not aligned (saves lines)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000" smtClean="0"/>
          </a:p>
          <a:p>
            <a:pPr>
              <a:spcBef>
                <a:spcPct val="0"/>
              </a:spcBef>
            </a:pPr>
            <a:r>
              <a:rPr lang="en-US" altLang="en-US" sz="2800" smtClean="0"/>
              <a:t>Always use braces</a:t>
            </a:r>
          </a:p>
          <a:p>
            <a:pPr lvl="1"/>
            <a:r>
              <a:rPr lang="en-US" altLang="en-US" sz="2400" smtClean="0"/>
              <a:t>Although single statement clauses do not require them</a:t>
            </a:r>
            <a:endParaRPr lang="en-US" altLang="en-US" sz="1600" smtClean="0"/>
          </a:p>
        </p:txBody>
      </p:sp>
      <p:sp>
        <p:nvSpPr>
          <p:cNvPr id="20484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D60DCF65-838A-47EA-8DEF-86D5859692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2438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254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246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19600"/>
            <a:ext cx="2362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3287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TextBox 6"/>
          <p:cNvSpPr txBox="1">
            <a:spLocks noChangeArrowheads="1"/>
          </p:cNvSpPr>
          <p:nvPr/>
        </p:nvSpPr>
        <p:spPr bwMode="auto">
          <a:xfrm>
            <a:off x="3352800" y="5334000"/>
            <a:ext cx="43434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Most programmer</a:t>
            </a:r>
            <a:r>
              <a:rPr lang="ja-JP" altLang="en-US" sz="2000">
                <a:cs typeface="Arial" panose="020B0604020202020204" pitchFamily="34" charset="0"/>
              </a:rPr>
              <a:t>’</a:t>
            </a:r>
            <a:r>
              <a:rPr lang="en-US" altLang="ja-JP" sz="2000">
                <a:cs typeface="Arial" panose="020B0604020202020204" pitchFamily="34" charset="0"/>
              </a:rPr>
              <a:t>s editors have a tool to align matching braces.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2049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Tips on indenting blocks</a:t>
            </a:r>
          </a:p>
        </p:txBody>
      </p:sp>
      <p:sp>
        <p:nvSpPr>
          <p:cNvPr id="2150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Use Tab to indent a consistent number of spaces</a:t>
            </a:r>
          </a:p>
        </p:txBody>
      </p:sp>
      <p:sp>
        <p:nvSpPr>
          <p:cNvPr id="21508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24BF198-BA89-4D62-994B-03ED3FB1D45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49260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10"/>
          <p:cNvSpPr txBox="1">
            <a:spLocks noChangeArrowheads="1"/>
          </p:cNvSpPr>
          <p:nvPr/>
        </p:nvSpPr>
        <p:spPr bwMode="auto">
          <a:xfrm>
            <a:off x="4648200" y="4724400"/>
            <a:ext cx="4038600" cy="132397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This is referred to as </a:t>
            </a:r>
            <a:r>
              <a:rPr lang="ja-JP" altLang="en-US" sz="2000">
                <a:cs typeface="Arial" panose="020B0604020202020204" pitchFamily="34" charset="0"/>
              </a:rPr>
              <a:t>‘</a:t>
            </a:r>
            <a:r>
              <a:rPr lang="en-US" altLang="ja-JP" sz="2000">
                <a:cs typeface="Arial" panose="020B0604020202020204" pitchFamily="34" charset="0"/>
              </a:rPr>
              <a:t>block- structured</a:t>
            </a:r>
            <a:r>
              <a:rPr lang="ja-JP" altLang="en-US" sz="2000">
                <a:cs typeface="Arial" panose="020B0604020202020204" pitchFamily="34" charset="0"/>
              </a:rPr>
              <a:t>’</a:t>
            </a:r>
            <a:r>
              <a:rPr lang="en-US" altLang="ja-JP" sz="2000">
                <a:cs typeface="Arial" panose="020B0604020202020204" pitchFamily="34" charset="0"/>
              </a:rPr>
              <a:t> code.  Indenting consistently makes code much </a:t>
            </a:r>
            <a:br>
              <a:rPr lang="en-US" altLang="ja-JP" sz="2000">
                <a:cs typeface="Arial" panose="020B0604020202020204" pitchFamily="34" charset="0"/>
              </a:rPr>
            </a:br>
            <a:r>
              <a:rPr lang="en-US" altLang="ja-JP" sz="2000">
                <a:cs typeface="Arial" panose="020B0604020202020204" pitchFamily="34" charset="0"/>
              </a:rPr>
              <a:t>easier for humans to follow.</a:t>
            </a:r>
            <a:endParaRPr lang="en-US" altLang="en-US" sz="2000">
              <a:cs typeface="Arial" panose="020B0604020202020204" pitchFamily="34" charset="0"/>
            </a:endParaRPr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320040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Common Error 3.1 </a:t>
            </a:r>
          </a:p>
        </p:txBody>
      </p:sp>
      <p:sp>
        <p:nvSpPr>
          <p:cNvPr id="2253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A semicolon after an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mtClean="0"/>
              <a:t> statement </a:t>
            </a:r>
          </a:p>
          <a:p>
            <a:pPr marL="0" indent="0"/>
            <a:r>
              <a:rPr lang="en-US" altLang="en-US" smtClean="0"/>
              <a:t> It is easy to forget and add a semicolon</a:t>
            </a:r>
            <a:br>
              <a:rPr lang="en-US" altLang="en-US" smtClean="0"/>
            </a:br>
            <a:r>
              <a:rPr lang="en-US" altLang="en-US" smtClean="0"/>
              <a:t>   after an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mtClean="0"/>
              <a:t> statement.</a:t>
            </a:r>
          </a:p>
          <a:p>
            <a:pPr lvl="1"/>
            <a:r>
              <a:rPr lang="en-US" altLang="en-US" smtClean="0"/>
              <a:t>The true path is now the space just before the semicolon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3200" smtClean="0"/>
          </a:p>
          <a:p>
            <a:pPr lvl="1"/>
            <a:r>
              <a:rPr lang="en-US" altLang="en-US" smtClean="0"/>
              <a:t>The </a:t>
            </a:r>
            <a:r>
              <a:rPr lang="ja-JP" altLang="en-US" smtClean="0"/>
              <a:t>‘</a:t>
            </a:r>
            <a:r>
              <a:rPr lang="en-US" altLang="ja-JP" smtClean="0"/>
              <a:t>body</a:t>
            </a:r>
            <a:r>
              <a:rPr lang="ja-JP" altLang="en-US" smtClean="0"/>
              <a:t>’</a:t>
            </a:r>
            <a:r>
              <a:rPr lang="en-US" altLang="ja-JP" smtClean="0"/>
              <a:t> (between the curly braces) will always be executed in this case</a:t>
            </a:r>
            <a:endParaRPr lang="en-US" altLang="en-US" smtClean="0"/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BF4D510-5BC9-4636-9DBE-2C2DD9CC3FE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19600" y="3886200"/>
            <a:ext cx="37338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(floor &gt; 13)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floor--;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553200" y="32766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53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Conditional Operator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ja-JP" altLang="en-US" smtClean="0"/>
              <a:t>‘</a:t>
            </a:r>
            <a:r>
              <a:rPr lang="en-US" altLang="ja-JP" smtClean="0"/>
              <a:t>shortcut</a:t>
            </a:r>
            <a:r>
              <a:rPr lang="ja-JP" altLang="en-US" smtClean="0"/>
              <a:t>’</a:t>
            </a:r>
            <a:r>
              <a:rPr lang="en-US" altLang="ja-JP" smtClean="0"/>
              <a:t> you may find in existing code</a:t>
            </a:r>
          </a:p>
          <a:p>
            <a:pPr lvl="1"/>
            <a:r>
              <a:rPr lang="en-US" altLang="en-US" smtClean="0"/>
              <a:t>It is not used in this book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Includes all parts of an if-else clause, but uses:</a:t>
            </a:r>
          </a:p>
          <a:p>
            <a:pPr lvl="2"/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latin typeface="Consolas" panose="020B0609020204030204" pitchFamily="49" charset="0"/>
              </a:rPr>
              <a:t> </a:t>
            </a:r>
            <a:r>
              <a:rPr lang="en-US" altLang="en-US" smtClean="0"/>
              <a:t>To begin the true branch</a:t>
            </a:r>
          </a:p>
          <a:p>
            <a:pPr lvl="2"/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latin typeface="Consolas" panose="020B0609020204030204" pitchFamily="49" charset="0"/>
              </a:rPr>
              <a:t> </a:t>
            </a:r>
            <a:r>
              <a:rPr lang="en-US" altLang="en-US" smtClean="0"/>
              <a:t>To end the true branch and start the false branch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A8809C4-C74E-414C-B026-E9446E329A4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124200"/>
            <a:ext cx="78486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actualFloor = floor &gt; 13 </a:t>
            </a: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?</a:t>
            </a: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 floor - 1 </a:t>
            </a: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:</a:t>
            </a: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 floor;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3886200" y="2133600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5943600" y="2133600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7696200" y="2209800"/>
            <a:ext cx="381000" cy="1295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3505200" y="2286000"/>
            <a:ext cx="127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3562" name="TextBox 11"/>
          <p:cNvSpPr txBox="1">
            <a:spLocks noChangeArrowheads="1"/>
          </p:cNvSpPr>
          <p:nvPr/>
        </p:nvSpPr>
        <p:spPr bwMode="auto">
          <a:xfrm>
            <a:off x="5410200" y="2286000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True branch</a:t>
            </a:r>
          </a:p>
        </p:txBody>
      </p: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7086600" y="2286000"/>
            <a:ext cx="166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False branch</a:t>
            </a:r>
          </a:p>
        </p:txBody>
      </p:sp>
      <p:sp>
        <p:nvSpPr>
          <p:cNvPr id="2356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altLang="en-US" sz="3400" smtClean="0"/>
              <a:t>3.2 Comparing Numbers and Strings</a:t>
            </a:r>
          </a:p>
        </p:txBody>
      </p:sp>
      <p:sp>
        <p:nvSpPr>
          <p:cNvPr id="2457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Every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mtClean="0"/>
              <a:t> statement has a condition</a:t>
            </a:r>
          </a:p>
          <a:p>
            <a:pPr lvl="1"/>
            <a:r>
              <a:rPr lang="en-US" altLang="en-US" smtClean="0"/>
              <a:t>Usually compares two values with an operator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808BC6C-6CDA-4346-B97B-310CDE616BE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55610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447800" y="52578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Beware!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2286000"/>
            <a:ext cx="24384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(floor &gt; 13)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(floor &gt;= 13)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(floor &lt; 13)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(floor &lt;= 13)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(floor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==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13)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2458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3.2: Comparisons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9AD14A5-EDB1-40A1-825C-41BFF11D997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pic>
        <p:nvPicPr>
          <p:cNvPr id="25605" name="Picture 1" descr="bjlo_ch03_syn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058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Operator Precedence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comparison operators have lower precedence than arithmetic operators</a:t>
            </a:r>
          </a:p>
          <a:p>
            <a:pPr lvl="1"/>
            <a:r>
              <a:rPr lang="en-US" altLang="en-US" smtClean="0"/>
              <a:t>Calculations are done before the comparison</a:t>
            </a:r>
          </a:p>
          <a:p>
            <a:pPr lvl="1"/>
            <a:r>
              <a:rPr lang="en-US" altLang="en-US" smtClean="0"/>
              <a:t>Normally your calculations are on the </a:t>
            </a:r>
            <a:r>
              <a:rPr lang="ja-JP" altLang="en-US" smtClean="0"/>
              <a:t>‘</a:t>
            </a:r>
            <a:r>
              <a:rPr lang="en-US" altLang="ja-JP" smtClean="0"/>
              <a:t>right side</a:t>
            </a:r>
            <a:r>
              <a:rPr lang="ja-JP" altLang="en-US" smtClean="0"/>
              <a:t>’</a:t>
            </a:r>
            <a:r>
              <a:rPr lang="en-US" altLang="ja-JP" smtClean="0"/>
              <a:t> of the comparison or assignment operator</a:t>
            </a:r>
            <a:endParaRPr lang="en-US" altLang="en-US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441EDBD-E65C-4824-B559-3A3DBB3AE06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648200"/>
            <a:ext cx="4419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actualFloor = floor + 1;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3886200" y="3657600"/>
            <a:ext cx="381000" cy="1447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3505200" y="3810000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Calculations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66800" y="5334000"/>
            <a:ext cx="4114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 (floor &gt; height + 1)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2663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Operator Use (1)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FBA3EF7-52B5-4B84-A9D2-2EBE0B167DD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76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503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Operator Use (2)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E9C7ECE-824D-4098-A08D-D093FC5D0F2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867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5"/>
          <a:stretch>
            <a:fillRect/>
          </a:stretch>
        </p:blipFill>
        <p:spPr bwMode="auto">
          <a:xfrm>
            <a:off x="152400" y="1219200"/>
            <a:ext cx="875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Comparing Strings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Strings are a bit </a:t>
            </a:r>
            <a:r>
              <a:rPr lang="ja-JP" altLang="en-US" smtClean="0"/>
              <a:t>‘</a:t>
            </a:r>
            <a:r>
              <a:rPr lang="en-US" altLang="ja-JP" smtClean="0"/>
              <a:t>special</a:t>
            </a:r>
            <a:r>
              <a:rPr lang="ja-JP" altLang="en-US" smtClean="0"/>
              <a:t>’</a:t>
            </a:r>
            <a:r>
              <a:rPr lang="en-US" altLang="ja-JP" smtClean="0"/>
              <a:t> in Java</a:t>
            </a:r>
          </a:p>
          <a:p>
            <a:r>
              <a:rPr lang="en-US" altLang="en-US" smtClean="0"/>
              <a:t>Do not use 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mtClean="0"/>
              <a:t> operator with Strings</a:t>
            </a:r>
          </a:p>
          <a:p>
            <a:pPr lvl="1"/>
            <a:r>
              <a:rPr lang="en-US" altLang="en-US" smtClean="0"/>
              <a:t>The following compares the locations of two strings, and not their contents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Instead use the String</a:t>
            </a:r>
            <a:r>
              <a:rPr lang="ja-JP" altLang="en-US" smtClean="0"/>
              <a:t>’</a:t>
            </a:r>
            <a:r>
              <a:rPr lang="en-US" altLang="ja-JP" smtClean="0"/>
              <a:t>s </a:t>
            </a:r>
            <a:r>
              <a:rPr lang="en-US" altLang="ja-JP" smtClean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altLang="ja-JP" smtClean="0"/>
              <a:t> method:</a:t>
            </a:r>
            <a:endParaRPr lang="en-US" alt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4CA78A5-2512-42E9-918B-92FFB2C1A28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5029200"/>
            <a:ext cx="78486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 (string1.</a:t>
            </a: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equals</a:t>
            </a: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(string2)) ...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276600"/>
            <a:ext cx="78486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 (string1 </a:t>
            </a:r>
            <a:r>
              <a:rPr lang="en-US" sz="24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==</a:t>
            </a:r>
            <a:r>
              <a:rPr lang="en-US" sz="2400" kern="0" dirty="0">
                <a:latin typeface="Consolas" pitchFamily="49" charset="0"/>
                <a:ea typeface="ＭＳ Ｐゴシック" pitchFamily="34" charset="-128"/>
              </a:rPr>
              <a:t> string2) ...</a:t>
            </a:r>
          </a:p>
        </p:txBody>
      </p:sp>
      <p:sp>
        <p:nvSpPr>
          <p:cNvPr id="2970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4343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12291" name="Text Box 3"/>
          <p:cNvSpPr txBox="1">
            <a:spLocks noChangeAspect="1" noChangeArrowheads="1"/>
          </p:cNvSpPr>
          <p:nvPr/>
        </p:nvSpPr>
        <p:spPr bwMode="auto">
          <a:xfrm>
            <a:off x="685800" y="533400"/>
            <a:ext cx="8001000" cy="26670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57200"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4000" b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304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1066800"/>
            <a:ext cx="32766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4191000" y="6248400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Slides by Donald W. Smith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TechNeTrain.com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7051675" y="6246813"/>
            <a:ext cx="947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Final Draft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Oct 15, 2011</a:t>
            </a:r>
          </a:p>
        </p:txBody>
      </p:sp>
      <p:sp>
        <p:nvSpPr>
          <p:cNvPr id="12296" name="TextBox 2"/>
          <p:cNvSpPr txBox="1">
            <a:spLocks noChangeArrowheads="1"/>
          </p:cNvSpPr>
          <p:nvPr/>
        </p:nvSpPr>
        <p:spPr bwMode="auto">
          <a:xfrm>
            <a:off x="4267200" y="914400"/>
            <a:ext cx="68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/>
              <a:t>3</a:t>
            </a:r>
          </a:p>
        </p:txBody>
      </p:sp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"/>
            <a:ext cx="30480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Common Error 3.2 </a:t>
            </a:r>
          </a:p>
        </p:txBody>
      </p:sp>
      <p:sp>
        <p:nvSpPr>
          <p:cNvPr id="30724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Comparison of Floating-Point Numbers</a:t>
            </a:r>
          </a:p>
          <a:p>
            <a:pPr lvl="1"/>
            <a:r>
              <a:rPr lang="en-US" altLang="en-US" smtClean="0"/>
              <a:t>Floating-point numbers have limited precision</a:t>
            </a:r>
          </a:p>
          <a:p>
            <a:pPr lvl="1"/>
            <a:r>
              <a:rPr lang="en-US" altLang="en-US" smtClean="0"/>
              <a:t>Round-off errors can lead to unexpected results</a:t>
            </a:r>
          </a:p>
        </p:txBody>
      </p:sp>
      <p:sp>
        <p:nvSpPr>
          <p:cNvPr id="30725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B49BFD6-252D-44C2-8197-C6C05505C27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2743200"/>
            <a:ext cx="83820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double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r = Math.sqrt(2.0);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(r * r == 2.0)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</a:t>
            </a:r>
            <a:r>
              <a:rPr lang="en-US" sz="2000" kern="0" dirty="0" err="1">
                <a:latin typeface="Consolas" pitchFamily="49" charset="0"/>
                <a:ea typeface="ＭＳ Ｐゴシック" pitchFamily="34" charset="-128"/>
              </a:rPr>
              <a:t>System.out.println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("Math.sqrt(2.0) squared is 2.0");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</a:t>
            </a:r>
            <a:r>
              <a:rPr lang="en-US" sz="2000" kern="0" dirty="0" err="1">
                <a:latin typeface="Consolas" pitchFamily="49" charset="0"/>
                <a:ea typeface="ＭＳ Ｐゴシック" pitchFamily="34" charset="-128"/>
              </a:rPr>
              <a:t>System.out.println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("Math.sqrt(2.0) squared is not 2.0</a:t>
            </a:r>
            <a:br>
              <a:rPr lang="en-US" sz="2000" kern="0" dirty="0">
                <a:latin typeface="Consolas" pitchFamily="49" charset="0"/>
                <a:ea typeface="ＭＳ Ｐゴシック" pitchFamily="34" charset="-128"/>
              </a:rPr>
            </a:b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but " + r * r);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5638800"/>
            <a:ext cx="8305800" cy="609600"/>
          </a:xfrm>
          <a:prstGeom prst="rect">
            <a:avLst/>
          </a:prstGeom>
          <a:solidFill>
            <a:srgbClr val="FAE1A4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itchFamily="34" charset="-128"/>
              </a:rPr>
              <a:t>Output: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itchFamily="34" charset="-128"/>
              </a:rPr>
              <a:t>Math.sqrt(2.0) squared is not 2.0 but 2.00000000000000044</a:t>
            </a:r>
            <a:endParaRPr lang="en-US" sz="2000" b="1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3072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use of EPSILON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Use a very small value to compare the difference if floating-point values are </a:t>
            </a:r>
            <a:r>
              <a:rPr lang="ja-JP" altLang="en-US" sz="2800" smtClean="0"/>
              <a:t>‘</a:t>
            </a:r>
            <a:r>
              <a:rPr lang="en-US" altLang="ja-JP" sz="2800" i="1" smtClean="0"/>
              <a:t>close enough</a:t>
            </a:r>
            <a:r>
              <a:rPr lang="ja-JP" altLang="en-US" sz="2800" smtClean="0"/>
              <a:t>’</a:t>
            </a:r>
            <a:endParaRPr lang="en-US" altLang="ja-JP" sz="2800" smtClean="0"/>
          </a:p>
          <a:p>
            <a:pPr lvl="1"/>
            <a:r>
              <a:rPr lang="en-US" altLang="en-US" sz="2400" smtClean="0"/>
              <a:t>The magnitude of their difference should be less than some threshold </a:t>
            </a:r>
          </a:p>
          <a:p>
            <a:pPr lvl="1"/>
            <a:r>
              <a:rPr lang="en-US" altLang="en-US" sz="2400" smtClean="0"/>
              <a:t>Mathematically, we would write that x and y are close enough if: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DCD73B99-165C-48F9-8811-C8D06D92519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962400"/>
            <a:ext cx="8686800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final double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EPSILON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= 1E-14;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double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r = Math.sqrt(2.0);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(Math.abs(r * r - 2.0) &lt;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EPSILON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</a:t>
            </a:r>
            <a:r>
              <a:rPr lang="en-US" sz="2000" kern="0" dirty="0" err="1">
                <a:latin typeface="Consolas" pitchFamily="49" charset="0"/>
                <a:ea typeface="ＭＳ Ｐゴシック" pitchFamily="34" charset="-128"/>
              </a:rPr>
              <a:t>System.out.println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("Math.sqrt(2.0) squared is approx.   </a:t>
            </a:r>
            <a:br>
              <a:rPr lang="en-US" sz="2000" kern="0" dirty="0">
                <a:latin typeface="Consolas" pitchFamily="49" charset="0"/>
                <a:ea typeface="ＭＳ Ｐゴシック" pitchFamily="34" charset="-128"/>
              </a:rPr>
            </a:b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2.0");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17176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Common Error 3.3 </a:t>
            </a:r>
          </a:p>
        </p:txBody>
      </p:sp>
      <p:sp>
        <p:nvSpPr>
          <p:cNvPr id="3277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Using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800" smtClean="0"/>
              <a:t> to compare Strings</a:t>
            </a:r>
          </a:p>
          <a:p>
            <a:pPr lvl="1"/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400" smtClean="0"/>
              <a:t> compares the locations of the Strings</a:t>
            </a:r>
          </a:p>
          <a:p>
            <a:r>
              <a:rPr lang="en-US" altLang="en-US" sz="2800" smtClean="0"/>
              <a:t>Java creates a new String every time a new word inside double-quotes is used</a:t>
            </a:r>
          </a:p>
          <a:p>
            <a:pPr lvl="1"/>
            <a:r>
              <a:rPr lang="en-US" altLang="en-US" sz="2400" smtClean="0"/>
              <a:t>If there is one that matches it exactly, Java re-uses</a:t>
            </a:r>
            <a:r>
              <a:rPr lang="en-US" altLang="en-US" sz="2000" smtClean="0"/>
              <a:t> </a:t>
            </a:r>
            <a:r>
              <a:rPr lang="en-US" altLang="en-US" sz="2400" smtClean="0"/>
              <a:t>it</a:t>
            </a:r>
            <a:endParaRPr lang="en-US" altLang="en-US" smtClean="0"/>
          </a:p>
        </p:txBody>
      </p:sp>
      <p:sp>
        <p:nvSpPr>
          <p:cNvPr id="32772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20E0581-652C-492A-85FB-783F5074208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83820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String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nickname = "Rob";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(nickname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==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"Rob")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Test is true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4876800"/>
            <a:ext cx="83820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String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name = "Robert";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String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nickname = name.substring(0, 3);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(nickname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==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"Rob")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Test is false</a:t>
            </a:r>
          </a:p>
        </p:txBody>
      </p:sp>
      <p:sp>
        <p:nvSpPr>
          <p:cNvPr id="3277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Lexicographical Order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800" smtClean="0"/>
              <a:t> To compare Strings in </a:t>
            </a:r>
            <a:r>
              <a:rPr lang="ja-JP" altLang="en-US" sz="2800" smtClean="0"/>
              <a:t>‘</a:t>
            </a:r>
            <a:r>
              <a:rPr lang="en-US" altLang="ja-JP" sz="2800" smtClean="0"/>
              <a:t>dictionary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order</a:t>
            </a:r>
            <a:endParaRPr lang="en-US" altLang="ja-JP" sz="2400" smtClean="0"/>
          </a:p>
          <a:p>
            <a:pPr lvl="1">
              <a:spcBef>
                <a:spcPts val="400"/>
              </a:spcBef>
            </a:pPr>
            <a:r>
              <a:rPr lang="en-US" altLang="en-US" sz="2400" smtClean="0"/>
              <a:t>When compared using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sz="2400" smtClean="0"/>
              <a:t>, string1 comes:</a:t>
            </a:r>
          </a:p>
          <a:p>
            <a:pPr lvl="2">
              <a:spcBef>
                <a:spcPts val="400"/>
              </a:spcBef>
            </a:pPr>
            <a:r>
              <a:rPr lang="en-US" altLang="en-US" smtClean="0"/>
              <a:t>Before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string2</a:t>
            </a:r>
            <a:r>
              <a:rPr lang="en-US" altLang="en-US" smtClean="0"/>
              <a:t> if</a:t>
            </a:r>
          </a:p>
          <a:p>
            <a:pPr lvl="2">
              <a:spcBef>
                <a:spcPts val="400"/>
              </a:spcBef>
            </a:pPr>
            <a:endParaRPr lang="en-US" altLang="en-US" smtClean="0"/>
          </a:p>
          <a:p>
            <a:pPr lvl="2">
              <a:spcBef>
                <a:spcPts val="400"/>
              </a:spcBef>
            </a:pPr>
            <a:r>
              <a:rPr lang="en-US" altLang="en-US" smtClean="0"/>
              <a:t>After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string2</a:t>
            </a:r>
            <a:r>
              <a:rPr lang="en-US" altLang="en-US" smtClean="0"/>
              <a:t> if</a:t>
            </a:r>
          </a:p>
          <a:p>
            <a:pPr lvl="2">
              <a:spcBef>
                <a:spcPts val="400"/>
              </a:spcBef>
            </a:pPr>
            <a:endParaRPr lang="en-US" altLang="en-US" smtClean="0"/>
          </a:p>
          <a:p>
            <a:pPr lvl="2">
              <a:spcBef>
                <a:spcPts val="400"/>
              </a:spcBef>
            </a:pPr>
            <a:r>
              <a:rPr lang="en-US" altLang="en-US" smtClean="0"/>
              <a:t>Equal to 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string2</a:t>
            </a:r>
            <a:r>
              <a:rPr lang="en-US" altLang="en-US" smtClean="0"/>
              <a:t> if</a:t>
            </a:r>
          </a:p>
          <a:p>
            <a:pPr lvl="2">
              <a:spcBef>
                <a:spcPts val="400"/>
              </a:spcBef>
              <a:buFontTx/>
              <a:buNone/>
            </a:pPr>
            <a:endParaRPr lang="en-US" altLang="en-US" smtClean="0"/>
          </a:p>
          <a:p>
            <a:pPr lvl="1">
              <a:spcBef>
                <a:spcPts val="400"/>
              </a:spcBef>
            </a:pPr>
            <a:r>
              <a:rPr lang="en-US" altLang="en-US" sz="2400" smtClean="0"/>
              <a:t>Notes</a:t>
            </a:r>
          </a:p>
          <a:p>
            <a:pPr lvl="2">
              <a:spcBef>
                <a:spcPts val="400"/>
              </a:spcBef>
            </a:pPr>
            <a:r>
              <a:rPr lang="en-US" altLang="en-US" sz="2000" smtClean="0"/>
              <a:t> All UPPERCASE letters come before lowercase</a:t>
            </a:r>
          </a:p>
          <a:p>
            <a:pPr lvl="2">
              <a:spcBef>
                <a:spcPts val="400"/>
              </a:spcBef>
            </a:pPr>
            <a:r>
              <a:rPr lang="ja-JP" altLang="en-US" sz="2000" smtClean="0"/>
              <a:t>‘</a:t>
            </a:r>
            <a:r>
              <a:rPr lang="en-US" altLang="ja-JP" sz="2000" smtClean="0"/>
              <a:t>space</a:t>
            </a:r>
            <a:r>
              <a:rPr lang="ja-JP" altLang="en-US" sz="2000" smtClean="0"/>
              <a:t>’</a:t>
            </a:r>
            <a:r>
              <a:rPr lang="en-US" altLang="ja-JP" sz="2000" smtClean="0"/>
              <a:t> comes before all other printable characters</a:t>
            </a:r>
          </a:p>
          <a:p>
            <a:pPr lvl="2">
              <a:spcBef>
                <a:spcPts val="400"/>
              </a:spcBef>
            </a:pPr>
            <a:r>
              <a:rPr lang="en-US" altLang="en-US" sz="2000" smtClean="0"/>
              <a:t>Digits (0-9) come before all letters</a:t>
            </a:r>
          </a:p>
          <a:p>
            <a:pPr lvl="2">
              <a:spcBef>
                <a:spcPts val="400"/>
              </a:spcBef>
            </a:pPr>
            <a:r>
              <a:rPr lang="en-US" altLang="en-US" sz="2000" smtClean="0"/>
              <a:t>See Appendix A for the Basic Latin Unicode (ASCII) table</a:t>
            </a:r>
          </a:p>
          <a:p>
            <a:pPr>
              <a:spcBef>
                <a:spcPts val="400"/>
              </a:spcBef>
            </a:pPr>
            <a:endParaRPr lang="en-US" altLang="en-US" sz="280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AD26D40-E400-41E5-BAE3-0F9B5E35F8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267200" y="19812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string1.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compareTo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(string2)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&lt;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0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267200" y="28194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string1.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compareTo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(string2)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&gt;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0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267200" y="36576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string1.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compareTo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(string2)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==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0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3380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05325"/>
            <a:ext cx="381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76600"/>
            <a:ext cx="3867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Implementing an </a:t>
            </a:r>
            <a:r>
              <a:rPr lang="en-US" altLang="en-US" sz="3600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smtClean="0"/>
              <a:t> Statement</a:t>
            </a:r>
          </a:p>
        </p:txBody>
      </p:sp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510540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Decide on a branching condition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AutoNum type="arabicParenR"/>
            </a:pPr>
            <a:endParaRPr lang="en-US" altLang="en-US" sz="1400" smtClean="0"/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Write pseudocode for the true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AutoNum type="arabicParenR"/>
            </a:pPr>
            <a:endParaRPr lang="en-US" altLang="en-US" sz="1400" smtClean="0"/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Write pseudocode for the false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AutoNum type="arabicParenR"/>
            </a:pPr>
            <a:endParaRPr lang="en-US" altLang="en-US" sz="1400" smtClean="0"/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400" smtClean="0"/>
              <a:t>Double-check relational operators</a:t>
            </a:r>
          </a:p>
          <a:p>
            <a:pPr marL="914400" lvl="1" indent="-514350">
              <a:spcBef>
                <a:spcPct val="0"/>
              </a:spcBef>
            </a:pPr>
            <a:r>
              <a:rPr lang="en-US" altLang="en-US" sz="2000" smtClean="0"/>
              <a:t>Test values below, at, and above the comparison (127, 128, 129)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03F0D8A-FE15-46B5-9EB2-EA8EB49F490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905000"/>
            <a:ext cx="2305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Implementing an </a:t>
            </a:r>
            <a:r>
              <a:rPr lang="en-US" altLang="en-US" sz="3200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smtClean="0"/>
              <a:t> Statement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+mj-lt"/>
              <a:buAutoNum type="arabicParenR" startAt="5"/>
              <a:defRPr/>
            </a:pPr>
            <a:r>
              <a:rPr lang="en-US" sz="2400" dirty="0" smtClean="0">
                <a:ea typeface="ＭＳ Ｐゴシック" charset="0"/>
              </a:rPr>
              <a:t>Remove duplication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+mj-lt"/>
              <a:buAutoNum type="arabicParenR" startAt="5"/>
              <a:defRPr/>
            </a:pPr>
            <a:endParaRPr lang="en-US" sz="1400" dirty="0" smtClean="0">
              <a:ea typeface="ＭＳ Ｐゴシック" charset="0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+mj-lt"/>
              <a:buAutoNum type="arabicParenR" startAt="6"/>
              <a:defRPr/>
            </a:pPr>
            <a:r>
              <a:rPr lang="en-US" sz="2400" dirty="0" smtClean="0">
                <a:ea typeface="ＭＳ Ｐゴシック" charset="0"/>
              </a:rPr>
              <a:t>Test both branches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+mj-lt"/>
              <a:buAutoNum type="arabicParenR" startAt="6"/>
              <a:defRPr/>
            </a:pPr>
            <a:endParaRPr lang="en-US" sz="1400" dirty="0" smtClean="0">
              <a:ea typeface="ＭＳ Ｐゴシック" charset="0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charset="0"/>
              <a:buAutoNum type="arabicParenR" startAt="6"/>
              <a:defRPr/>
            </a:pPr>
            <a:r>
              <a:rPr lang="en-US" sz="2400" dirty="0" smtClean="0">
                <a:ea typeface="ＭＳ Ｐゴシック" charset="0"/>
              </a:rPr>
              <a:t>Write the code in Java</a:t>
            </a:r>
          </a:p>
          <a:p>
            <a:pPr>
              <a:buFont typeface="Wingdings" charset="0"/>
              <a:buChar char="q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2011 by John Wiley &amp; Sons.  All rights reserved.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06A0EF8-10BA-47BA-8B06-93CDA097BB2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771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7000"/>
            <a:ext cx="3638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52775"/>
            <a:ext cx="3667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Implemented Example</a:t>
            </a:r>
          </a:p>
        </p:txBody>
      </p:sp>
      <p:sp>
        <p:nvSpPr>
          <p:cNvPr id="368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bookstore has a Kilobyte Day sale every October 24, giving an 8 percent discount on all computer accessory purchases if the price is less than $128, and a 16 percent discount if the price is at least $128.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C704FEA-BD02-42D0-8E6E-B78271AE4DC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743200"/>
            <a:ext cx="83820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(originalPrice &lt; 128)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</a:t>
            </a:r>
            <a:r>
              <a:rPr lang="en-US" sz="2000" kern="0" dirty="0" err="1">
                <a:latin typeface="Consolas" pitchFamily="49" charset="0"/>
                <a:ea typeface="ＭＳ Ｐゴシック" pitchFamily="34" charset="-128"/>
              </a:rPr>
              <a:t>discountRate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= 0.92;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</a:t>
            </a:r>
            <a:r>
              <a:rPr lang="en-US" sz="2000" kern="0" dirty="0" err="1">
                <a:latin typeface="Consolas" pitchFamily="49" charset="0"/>
                <a:ea typeface="ＭＳ Ｐゴシック" pitchFamily="34" charset="-128"/>
              </a:rPr>
              <a:t>discountRate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= 0.84;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discountedPrice = discountRate * originalPrice;</a:t>
            </a:r>
          </a:p>
        </p:txBody>
      </p:sp>
      <p:sp>
        <p:nvSpPr>
          <p:cNvPr id="368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3.3 Multiple Alternatives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if you have more than two branches?</a:t>
            </a:r>
          </a:p>
          <a:p>
            <a:r>
              <a:rPr lang="en-US" altLang="en-US" smtClean="0"/>
              <a:t>Count the branches for the following earthquake effect example:</a:t>
            </a:r>
          </a:p>
          <a:p>
            <a:pPr lvl="1"/>
            <a:r>
              <a:rPr lang="en-US" altLang="en-US" sz="2400" smtClean="0"/>
              <a:t>8 (or greater)</a:t>
            </a:r>
          </a:p>
          <a:p>
            <a:pPr lvl="1"/>
            <a:r>
              <a:rPr lang="en-US" altLang="en-US" sz="2400" smtClean="0"/>
              <a:t>7 to 7.99</a:t>
            </a:r>
          </a:p>
          <a:p>
            <a:pPr lvl="1"/>
            <a:r>
              <a:rPr lang="en-US" altLang="en-US" sz="2400" smtClean="0"/>
              <a:t>6 to 6.99</a:t>
            </a:r>
          </a:p>
          <a:p>
            <a:pPr lvl="1"/>
            <a:r>
              <a:rPr lang="en-US" altLang="en-US" sz="2400" smtClean="0"/>
              <a:t>4.5 to 5.99</a:t>
            </a:r>
          </a:p>
          <a:p>
            <a:pPr lvl="1"/>
            <a:r>
              <a:rPr lang="en-US" altLang="en-US" sz="2400" smtClean="0"/>
              <a:t>Less than 4.5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4644209-440B-4399-B0CB-EBF3287C022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789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4219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228600" y="5181600"/>
            <a:ext cx="4343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When using multiple </a:t>
            </a:r>
            <a:r>
              <a:rPr lang="en-US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>
                <a:cs typeface="Arial" panose="020B0604020202020204" pitchFamily="34" charset="0"/>
              </a:rPr>
              <a:t> statements, test general conditions after more specific conditions.</a:t>
            </a:r>
          </a:p>
        </p:txBody>
      </p:sp>
      <p:sp>
        <p:nvSpPr>
          <p:cNvPr id="3789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Flowchart of Multiway branching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AD7A9AA-01D9-4391-B5EA-E557DA8237F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524000" y="12954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 8.0?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rot="5400000">
            <a:off x="2362201" y="1143000"/>
            <a:ext cx="3048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62400" y="14478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Most Structures Fall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505200" y="17145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TextBox 66"/>
          <p:cNvSpPr txBox="1">
            <a:spLocks noChangeArrowheads="1"/>
          </p:cNvSpPr>
          <p:nvPr/>
        </p:nvSpPr>
        <p:spPr bwMode="auto">
          <a:xfrm>
            <a:off x="3200400" y="1219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38921" name="TextBox 67"/>
          <p:cNvSpPr txBox="1">
            <a:spLocks noChangeArrowheads="1"/>
          </p:cNvSpPr>
          <p:nvPr/>
        </p:nvSpPr>
        <p:spPr bwMode="auto">
          <a:xfrm>
            <a:off x="1600200" y="20574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524000" y="23622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7.0?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962400" y="25146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Destroyed</a:t>
            </a:r>
          </a:p>
        </p:txBody>
      </p: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3505200" y="27813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5" name="TextBox 66"/>
          <p:cNvSpPr txBox="1">
            <a:spLocks noChangeArrowheads="1"/>
          </p:cNvSpPr>
          <p:nvPr/>
        </p:nvSpPr>
        <p:spPr bwMode="auto">
          <a:xfrm>
            <a:off x="3352800" y="24384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38926" name="TextBox 67"/>
          <p:cNvSpPr txBox="1">
            <a:spLocks noChangeArrowheads="1"/>
          </p:cNvSpPr>
          <p:nvPr/>
        </p:nvSpPr>
        <p:spPr bwMode="auto">
          <a:xfrm>
            <a:off x="1676400" y="3124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401094" y="22471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401094" y="33139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524000" y="34290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6.0?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962400" y="35052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considerably damaged, some collapse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3505200" y="3848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2" name="TextBox 66"/>
          <p:cNvSpPr txBox="1">
            <a:spLocks noChangeArrowheads="1"/>
          </p:cNvSpPr>
          <p:nvPr/>
        </p:nvSpPr>
        <p:spPr bwMode="auto">
          <a:xfrm>
            <a:off x="3352800" y="3505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38933" name="TextBox 67"/>
          <p:cNvSpPr txBox="1">
            <a:spLocks noChangeArrowheads="1"/>
          </p:cNvSpPr>
          <p:nvPr/>
        </p:nvSpPr>
        <p:spPr bwMode="auto">
          <a:xfrm>
            <a:off x="1600200" y="4267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401094" y="43807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1524000" y="44958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4.5?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3962400" y="45720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Damage to poorly constructed buildings</a:t>
            </a:r>
          </a:p>
        </p:txBody>
      </p:sp>
      <p:cxnSp>
        <p:nvCxnSpPr>
          <p:cNvPr id="71" name="Straight Arrow Connector 70"/>
          <p:cNvCxnSpPr>
            <a:stCxn id="68" idx="3"/>
            <a:endCxn id="69" idx="1"/>
          </p:cNvCxnSpPr>
          <p:nvPr/>
        </p:nvCxnSpPr>
        <p:spPr>
          <a:xfrm>
            <a:off x="3505200" y="49149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8" name="TextBox 66"/>
          <p:cNvSpPr txBox="1">
            <a:spLocks noChangeArrowheads="1"/>
          </p:cNvSpPr>
          <p:nvPr/>
        </p:nvSpPr>
        <p:spPr bwMode="auto">
          <a:xfrm>
            <a:off x="3352800" y="44958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38939" name="TextBox 67"/>
          <p:cNvSpPr txBox="1">
            <a:spLocks noChangeArrowheads="1"/>
          </p:cNvSpPr>
          <p:nvPr/>
        </p:nvSpPr>
        <p:spPr bwMode="auto">
          <a:xfrm>
            <a:off x="1447800" y="51816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401094" y="54475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990600" y="5562600"/>
            <a:ext cx="36576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No destruction of buildings</a:t>
            </a:r>
          </a:p>
        </p:txBody>
      </p:sp>
      <p:cxnSp>
        <p:nvCxnSpPr>
          <p:cNvPr id="137" name="Elbow Connector 136"/>
          <p:cNvCxnSpPr>
            <a:stCxn id="25" idx="3"/>
          </p:cNvCxnSpPr>
          <p:nvPr/>
        </p:nvCxnSpPr>
        <p:spPr>
          <a:xfrm flipH="1">
            <a:off x="2590800" y="1714500"/>
            <a:ext cx="5029200" cy="4533900"/>
          </a:xfrm>
          <a:prstGeom prst="bentConnector3">
            <a:avLst>
              <a:gd name="adj1" fmla="val -189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286794" y="6095206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3" idx="3"/>
          </p:cNvCxnSpPr>
          <p:nvPr/>
        </p:nvCxnSpPr>
        <p:spPr>
          <a:xfrm flipH="1">
            <a:off x="2590800" y="2781300"/>
            <a:ext cx="5029200" cy="3467100"/>
          </a:xfrm>
          <a:prstGeom prst="bentConnector3">
            <a:avLst>
              <a:gd name="adj1" fmla="val -153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3" idx="3"/>
          </p:cNvCxnSpPr>
          <p:nvPr/>
        </p:nvCxnSpPr>
        <p:spPr>
          <a:xfrm flipH="1">
            <a:off x="2590800" y="3848100"/>
            <a:ext cx="5029200" cy="2400300"/>
          </a:xfrm>
          <a:prstGeom prst="bentConnector3">
            <a:avLst>
              <a:gd name="adj1" fmla="val -113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9" idx="3"/>
          </p:cNvCxnSpPr>
          <p:nvPr/>
        </p:nvCxnSpPr>
        <p:spPr>
          <a:xfrm flipH="1">
            <a:off x="2590800" y="4914900"/>
            <a:ext cx="5029200" cy="1333500"/>
          </a:xfrm>
          <a:prstGeom prst="bentConnector3">
            <a:avLst>
              <a:gd name="adj1" fmla="val -70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smtClean="0">
                <a:latin typeface="Consolas" panose="020B0609020204030204" pitchFamily="49" charset="0"/>
              </a:rPr>
              <a:t>, </a:t>
            </a:r>
            <a:r>
              <a:rPr lang="en-US" altLang="en-US" sz="3600" smtClean="0">
                <a:solidFill>
                  <a:srgbClr val="C00000"/>
                </a:solidFill>
                <a:latin typeface="Consolas" panose="020B0609020204030204" pitchFamily="49" charset="0"/>
              </a:rPr>
              <a:t>else if </a:t>
            </a:r>
            <a:r>
              <a:rPr lang="en-US" altLang="en-US" sz="3600" smtClean="0"/>
              <a:t>multiway branching</a:t>
            </a:r>
          </a:p>
        </p:txBody>
      </p:sp>
      <p:sp>
        <p:nvSpPr>
          <p:cNvPr id="399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7096D2D-47BD-46A9-AF88-DCACF915C5A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sz="1700" smtClean="0">
                <a:latin typeface="Consolas" panose="020B0609020204030204" pitchFamily="49" charset="0"/>
              </a:rPr>
              <a:t> (richter &gt;= 8.0)   </a:t>
            </a:r>
            <a:r>
              <a:rPr lang="en-US" sz="1700" smtClean="0">
                <a:solidFill>
                  <a:srgbClr val="00B050"/>
                </a:solidFill>
                <a:latin typeface="Consolas" panose="020B0609020204030204" pitchFamily="49" charset="0"/>
              </a:rPr>
              <a:t>// Handle the </a:t>
            </a:r>
            <a:r>
              <a:rPr lang="ja-JP" altLang="en-US" sz="1700" smtClean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altLang="ja-JP" sz="1700" smtClean="0">
                <a:solidFill>
                  <a:srgbClr val="00B050"/>
                </a:solidFill>
                <a:latin typeface="Consolas" panose="020B0609020204030204" pitchFamily="49" charset="0"/>
              </a:rPr>
              <a:t>special case</a:t>
            </a:r>
            <a:r>
              <a:rPr lang="ja-JP" altLang="en-US" sz="1700" smtClean="0">
                <a:solidFill>
                  <a:srgbClr val="00B050"/>
                </a:solidFill>
                <a:latin typeface="Consolas" panose="020B0609020204030204" pitchFamily="49" charset="0"/>
              </a:rPr>
              <a:t>’</a:t>
            </a:r>
            <a:r>
              <a:rPr lang="en-US" altLang="ja-JP" sz="1700" smtClean="0">
                <a:solidFill>
                  <a:srgbClr val="00B050"/>
                </a:solidFill>
                <a:latin typeface="Consolas" panose="020B0609020204030204" pitchFamily="49" charset="0"/>
              </a:rPr>
              <a:t> first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  System.out.println("Most structures fall");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solidFill>
                  <a:srgbClr val="C00000"/>
                </a:solidFill>
                <a:latin typeface="Consolas" panose="020B0609020204030204" pitchFamily="49" charset="0"/>
              </a:rPr>
              <a:t>else if </a:t>
            </a:r>
            <a:r>
              <a:rPr lang="en-US" sz="1700" smtClean="0">
                <a:latin typeface="Consolas" panose="020B0609020204030204" pitchFamily="49" charset="0"/>
              </a:rPr>
              <a:t>(richter &gt;= 7.0)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  System.out.println("Many buildings destroyed");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solidFill>
                  <a:srgbClr val="C00000"/>
                </a:solidFill>
                <a:latin typeface="Consolas" panose="020B0609020204030204" pitchFamily="49" charset="0"/>
              </a:rPr>
              <a:t>else if </a:t>
            </a:r>
            <a:r>
              <a:rPr lang="en-US" sz="1700" smtClean="0">
                <a:latin typeface="Consolas" panose="020B0609020204030204" pitchFamily="49" charset="0"/>
              </a:rPr>
              <a:t>(richter &gt;= 6.0)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  System.out.println("Many buildings damaged, some collapse");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solidFill>
                  <a:srgbClr val="C00000"/>
                </a:solidFill>
                <a:latin typeface="Consolas" panose="020B0609020204030204" pitchFamily="49" charset="0"/>
              </a:rPr>
              <a:t>else if </a:t>
            </a:r>
            <a:r>
              <a:rPr lang="en-US" sz="1700" smtClean="0">
                <a:latin typeface="Consolas" panose="020B0609020204030204" pitchFamily="49" charset="0"/>
              </a:rPr>
              <a:t>(richter &gt;= 4.5)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  System.out.println("Damage to poorly constructed buildings");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sz="1700" smtClean="0">
                <a:solidFill>
                  <a:srgbClr val="0033CC"/>
                </a:solidFill>
                <a:latin typeface="Consolas" panose="020B0609020204030204" pitchFamily="49" charset="0"/>
              </a:rPr>
              <a:t>    </a:t>
            </a:r>
            <a:r>
              <a:rPr lang="en-US" sz="1700" smtClean="0">
                <a:solidFill>
                  <a:srgbClr val="00B050"/>
                </a:solidFill>
                <a:latin typeface="Consolas" panose="020B0609020204030204" pitchFamily="49" charset="0"/>
              </a:rPr>
              <a:t>// so that the </a:t>
            </a:r>
            <a:r>
              <a:rPr lang="ja-JP" altLang="en-US" sz="1700" smtClean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altLang="ja-JP" sz="1700" smtClean="0">
                <a:solidFill>
                  <a:srgbClr val="00B050"/>
                </a:solidFill>
                <a:latin typeface="Consolas" panose="020B0609020204030204" pitchFamily="49" charset="0"/>
              </a:rPr>
              <a:t>general case</a:t>
            </a:r>
            <a:r>
              <a:rPr lang="ja-JP" altLang="en-US" sz="1700" smtClean="0">
                <a:solidFill>
                  <a:srgbClr val="00B050"/>
                </a:solidFill>
                <a:latin typeface="Consolas" panose="020B0609020204030204" pitchFamily="49" charset="0"/>
              </a:rPr>
              <a:t>’</a:t>
            </a:r>
            <a:r>
              <a:rPr lang="en-US" altLang="ja-JP" sz="1700" smtClean="0">
                <a:solidFill>
                  <a:srgbClr val="00B050"/>
                </a:solidFill>
                <a:latin typeface="Consolas" panose="020B0609020204030204" pitchFamily="49" charset="0"/>
              </a:rPr>
              <a:t> can be handled last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  System.out.println("No destruction of buildings");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17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9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Goals</a:t>
            </a: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141288" y="1143000"/>
            <a:ext cx="8839200" cy="5105400"/>
          </a:xfrm>
        </p:spPr>
        <p:txBody>
          <a:bodyPr/>
          <a:lstStyle/>
          <a:p>
            <a:r>
              <a:rPr lang="en-US" altLang="en-US" sz="3000" smtClean="0"/>
              <a:t>To implement decisions using the </a:t>
            </a:r>
            <a:r>
              <a:rPr lang="en-US" altLang="en-US" sz="300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3000" smtClean="0"/>
              <a:t> statement</a:t>
            </a:r>
          </a:p>
          <a:p>
            <a:r>
              <a:rPr lang="en-US" altLang="en-US" sz="3000" smtClean="0"/>
              <a:t>To compare integers, floating-point numbers, and Strings</a:t>
            </a:r>
          </a:p>
          <a:p>
            <a:r>
              <a:rPr lang="en-US" altLang="en-US" sz="3000" smtClean="0"/>
              <a:t>To write statements using the Boolean data type</a:t>
            </a:r>
          </a:p>
          <a:p>
            <a:r>
              <a:rPr lang="en-US" altLang="en-US" sz="3000" smtClean="0"/>
              <a:t>To develop strategies for testing your programs</a:t>
            </a:r>
          </a:p>
          <a:p>
            <a:r>
              <a:rPr lang="en-US" altLang="en-US" sz="3000" smtClean="0"/>
              <a:t>To for validate user input</a:t>
            </a:r>
          </a:p>
        </p:txBody>
      </p:sp>
      <p:sp>
        <p:nvSpPr>
          <p:cNvPr id="13316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527A0A8-F32B-47A3-A53C-8E2264EF83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3810000" y="4648200"/>
            <a:ext cx="4865688" cy="132397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 this chapter, you will learn how to program simple and complex decisions. You will apply what you learn to the task of checking user input.</a:t>
            </a:r>
          </a:p>
        </p:txBody>
      </p:sp>
      <p:sp>
        <p:nvSpPr>
          <p:cNvPr id="133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What is wrong with this code?</a:t>
            </a:r>
          </a:p>
        </p:txBody>
      </p:sp>
      <p:sp>
        <p:nvSpPr>
          <p:cNvPr id="409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03BBB92-33A7-4FEB-A07A-7D1AAD7170D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434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17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(richter &gt;= 8.0)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 System.out.println("Most structures fall");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(richter &gt;= 7.0)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 System.out.println("Many buildings destroyed");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(richter &gt;= 6.0)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 System.out.println("Many buildings damaged, some collapse");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(richter &gt;= 4.5)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  System.out.println("Damage to poorly constructed buildings");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7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409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Another way to multiway branch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The </a:t>
            </a:r>
            <a:r>
              <a:rPr lang="en-US" altLang="en-US" sz="2800" smtClean="0">
                <a:solidFill>
                  <a:srgbClr val="C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800" smtClean="0"/>
              <a:t> statement chooses a </a:t>
            </a:r>
            <a:r>
              <a:rPr lang="en-US" altLang="en-US" sz="2800" smtClean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2800" smtClean="0"/>
              <a:t> based on  an integer value.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1188431-852D-4653-952D-F35F8BD2D79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05200" y="1981200"/>
            <a:ext cx="5486400" cy="434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int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digit = . . .;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switch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(digit)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1: digitName = "one";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2: digitName = "two";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3: digitName = "three";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4: digitName = "four";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5: digitName = "five";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6: digitName = "six";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7: digitName = "seven";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8: digitName = "eight";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9: digitName = "nine";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default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: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digitName = "";    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146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break</a:t>
            </a:r>
            <a:r>
              <a:rPr lang="en-US" sz="2800" kern="0" dirty="0">
                <a:latin typeface="+mn-lt"/>
                <a:ea typeface="ＭＳ Ｐゴシック" pitchFamily="34" charset="-128"/>
              </a:rPr>
              <a:t> ends each </a:t>
            </a: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case</a:t>
            </a:r>
          </a:p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default</a:t>
            </a:r>
            <a:r>
              <a:rPr lang="en-US" sz="28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800" kern="0" dirty="0">
                <a:solidFill>
                  <a:srgbClr val="333333"/>
                </a:solidFill>
                <a:latin typeface="+mn-lt"/>
                <a:ea typeface="ＭＳ Ｐゴシック" pitchFamily="34" charset="-128"/>
              </a:rPr>
              <a:t>catches all other values</a:t>
            </a:r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228600" y="5103813"/>
            <a:ext cx="3200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If the </a:t>
            </a:r>
            <a:r>
              <a:rPr lang="en-US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2000">
                <a:cs typeface="Arial" panose="020B0604020202020204" pitchFamily="34" charset="0"/>
              </a:rPr>
              <a:t> is missing, the case </a:t>
            </a:r>
            <a:r>
              <a:rPr lang="en-US" altLang="en-US" sz="2000" i="1">
                <a:cs typeface="Arial" panose="020B0604020202020204" pitchFamily="34" charset="0"/>
              </a:rPr>
              <a:t>falls through</a:t>
            </a:r>
            <a:r>
              <a:rPr lang="en-US" altLang="en-US" sz="2000">
                <a:cs typeface="Arial" panose="020B0604020202020204" pitchFamily="34" charset="0"/>
              </a:rPr>
              <a:t> to the next case</a:t>
            </a:r>
            <a:r>
              <a:rPr lang="ja-JP" altLang="en-US" sz="2000">
                <a:cs typeface="Arial" panose="020B0604020202020204" pitchFamily="34" charset="0"/>
              </a:rPr>
              <a:t>’</a:t>
            </a:r>
            <a:r>
              <a:rPr lang="en-US" altLang="ja-JP" sz="2000">
                <a:cs typeface="Arial" panose="020B0604020202020204" pitchFamily="34" charset="0"/>
              </a:rPr>
              <a:t>s statements.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4199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3.4 Nested Branches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mtClean="0"/>
              <a:t>You can </a:t>
            </a:r>
            <a:r>
              <a:rPr lang="en-US" altLang="en-US" i="1" smtClean="0"/>
              <a:t>nest </a:t>
            </a:r>
            <a:r>
              <a:rPr lang="en-US" altLang="en-US" smtClean="0"/>
              <a:t>an </a:t>
            </a:r>
            <a:r>
              <a:rPr lang="en-US" altLang="en-US" smtClean="0">
                <a:solidFill>
                  <a:srgbClr val="C00000"/>
                </a:solidFill>
              </a:rPr>
              <a:t>if</a:t>
            </a:r>
            <a:r>
              <a:rPr lang="en-US" altLang="en-US" smtClean="0"/>
              <a:t> inside either branch of an </a:t>
            </a:r>
            <a:r>
              <a:rPr lang="en-US" altLang="en-US" smtClean="0">
                <a:solidFill>
                  <a:srgbClr val="C00000"/>
                </a:solidFill>
              </a:rPr>
              <a:t>if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statement. </a:t>
            </a:r>
          </a:p>
          <a:p>
            <a:pPr>
              <a:spcBef>
                <a:spcPts val="400"/>
              </a:spcBef>
            </a:pPr>
            <a:r>
              <a:rPr lang="en-US" altLang="en-US" smtClean="0"/>
              <a:t>Simple example:  Ordering drinks</a:t>
            </a:r>
          </a:p>
          <a:p>
            <a:pPr lvl="1">
              <a:spcBef>
                <a:spcPts val="200"/>
              </a:spcBef>
            </a:pPr>
            <a:r>
              <a:rPr lang="en-US" altLang="en-US" smtClean="0"/>
              <a:t>Ask the customer for their drink order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mtClean="0"/>
              <a:t> customer orders wine</a:t>
            </a:r>
          </a:p>
          <a:p>
            <a:pPr lvl="2">
              <a:spcBef>
                <a:spcPts val="200"/>
              </a:spcBef>
            </a:pPr>
            <a:r>
              <a:rPr lang="en-US" altLang="en-US" smtClean="0"/>
              <a:t>Ask customer for ID</a:t>
            </a:r>
          </a:p>
          <a:p>
            <a:pPr lvl="2">
              <a:spcBef>
                <a:spcPts val="200"/>
              </a:spcBef>
            </a:pP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mtClean="0"/>
              <a:t> customer</a:t>
            </a:r>
            <a:r>
              <a:rPr lang="ja-JP" altLang="en-US" smtClean="0"/>
              <a:t>’</a:t>
            </a:r>
            <a:r>
              <a:rPr lang="en-US" altLang="ja-JP" smtClean="0"/>
              <a:t>s age is 21 or over</a:t>
            </a:r>
          </a:p>
          <a:p>
            <a:pPr lvl="3">
              <a:spcBef>
                <a:spcPts val="200"/>
              </a:spcBef>
            </a:pPr>
            <a:r>
              <a:rPr lang="en-US" altLang="en-US" sz="2400" smtClean="0"/>
              <a:t>Serve wine</a:t>
            </a:r>
          </a:p>
          <a:p>
            <a:pPr lvl="2">
              <a:spcBef>
                <a:spcPts val="200"/>
              </a:spcBef>
            </a:pPr>
            <a:r>
              <a:rPr lang="en-US" altLang="en-US" smtClean="0"/>
              <a:t>Else</a:t>
            </a:r>
          </a:p>
          <a:p>
            <a:pPr lvl="3">
              <a:spcBef>
                <a:spcPts val="200"/>
              </a:spcBef>
            </a:pPr>
            <a:r>
              <a:rPr lang="en-US" altLang="en-US" sz="2400" smtClean="0"/>
              <a:t>Politely explain the law to the customer</a:t>
            </a:r>
          </a:p>
          <a:p>
            <a:pPr lvl="1">
              <a:spcBef>
                <a:spcPts val="200"/>
              </a:spcBef>
            </a:pPr>
            <a:r>
              <a:rPr lang="en-US" altLang="en-US" smtClean="0"/>
              <a:t>Else</a:t>
            </a:r>
          </a:p>
          <a:p>
            <a:pPr lvl="2">
              <a:spcBef>
                <a:spcPts val="200"/>
              </a:spcBef>
            </a:pPr>
            <a:r>
              <a:rPr lang="en-US" altLang="en-US" smtClean="0"/>
              <a:t>Serve customers a non-alcoholic drink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FE01094-B3CB-4AD1-BEB3-CD7084CC25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301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Flowchart of a Nested </a:t>
            </a:r>
            <a:r>
              <a:rPr lang="en-US" altLang="en-US" smtClean="0">
                <a:solidFill>
                  <a:srgbClr val="C00000"/>
                </a:solidFill>
              </a:rPr>
              <a:t>if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800600" y="1230313"/>
            <a:ext cx="4114800" cy="600075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800" smtClean="0"/>
              <a:t>Nested</a:t>
            </a:r>
            <a:r>
              <a:rPr lang="en-US" altLang="en-US" sz="2800" smtClean="0">
                <a:solidFill>
                  <a:srgbClr val="0033CC"/>
                </a:solidFill>
              </a:rPr>
              <a:t> </a:t>
            </a:r>
            <a:r>
              <a:rPr lang="en-US" altLang="en-US" sz="2800" smtClean="0">
                <a:solidFill>
                  <a:srgbClr val="C00000"/>
                </a:solidFill>
              </a:rPr>
              <a:t>if-else</a:t>
            </a:r>
            <a:r>
              <a:rPr lang="en-US" altLang="en-US" sz="2800" smtClean="0"/>
              <a:t> inside true branch of an </a:t>
            </a:r>
            <a:r>
              <a:rPr lang="en-US" altLang="en-US" sz="2800" smtClean="0">
                <a:solidFill>
                  <a:srgbClr val="C00000"/>
                </a:solidFill>
              </a:rPr>
              <a:t>if</a:t>
            </a:r>
            <a:r>
              <a:rPr lang="en-US" altLang="en-US" sz="2800" smtClean="0">
                <a:solidFill>
                  <a:srgbClr val="0033CC"/>
                </a:solidFill>
              </a:rPr>
              <a:t> </a:t>
            </a:r>
            <a:r>
              <a:rPr lang="en-US" altLang="en-US" sz="2800" smtClean="0"/>
              <a:t>statement. </a:t>
            </a:r>
          </a:p>
          <a:p>
            <a:pPr lvl="1">
              <a:spcBef>
                <a:spcPts val="400"/>
              </a:spcBef>
            </a:pPr>
            <a:r>
              <a:rPr lang="en-US" altLang="en-US" sz="2400" smtClean="0"/>
              <a:t>Three paths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A68D1E5-2935-4F8A-A29B-DDE2B9B7B2B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143000" y="1219200"/>
            <a:ext cx="2971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Ask for order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2098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Wine?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438401" y="2019300"/>
            <a:ext cx="3810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438400"/>
            <a:ext cx="11430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Check ID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705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766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&gt;= 21?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290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 wine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733800" y="4572000"/>
            <a:ext cx="1447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Read law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305301" y="31242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719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4305301" y="44196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8" name="TextBox 66"/>
          <p:cNvSpPr txBox="1">
            <a:spLocks noChangeArrowheads="1"/>
          </p:cNvSpPr>
          <p:nvPr/>
        </p:nvSpPr>
        <p:spPr bwMode="auto">
          <a:xfrm>
            <a:off x="3200400" y="22098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4049" name="TextBox 67"/>
          <p:cNvSpPr txBox="1">
            <a:spLocks noChangeArrowheads="1"/>
          </p:cNvSpPr>
          <p:nvPr/>
        </p:nvSpPr>
        <p:spPr bwMode="auto">
          <a:xfrm>
            <a:off x="1828800" y="3276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4050" name="TextBox 68"/>
          <p:cNvSpPr txBox="1">
            <a:spLocks noChangeArrowheads="1"/>
          </p:cNvSpPr>
          <p:nvPr/>
        </p:nvSpPr>
        <p:spPr bwMode="auto">
          <a:xfrm>
            <a:off x="5181600" y="33528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34" idx="0"/>
          </p:cNvCxnSpPr>
          <p:nvPr/>
        </p:nvCxnSpPr>
        <p:spPr>
          <a:xfrm rot="5400000">
            <a:off x="2209801" y="3619500"/>
            <a:ext cx="8382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1981200" y="6019800"/>
            <a:ext cx="12954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44053" name="TextBox 77"/>
          <p:cNvSpPr txBox="1">
            <a:spLocks noChangeArrowheads="1"/>
          </p:cNvSpPr>
          <p:nvPr/>
        </p:nvSpPr>
        <p:spPr bwMode="auto">
          <a:xfrm>
            <a:off x="4648200" y="41910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88" name="Straight Arrow Connector 87"/>
          <p:cNvCxnSpPr>
            <a:stCxn id="38" idx="2"/>
          </p:cNvCxnSpPr>
          <p:nvPr/>
        </p:nvCxnSpPr>
        <p:spPr>
          <a:xfrm rot="5400000">
            <a:off x="3810000" y="2971800"/>
            <a:ext cx="1676400" cy="3962400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0" idx="2"/>
          </p:cNvCxnSpPr>
          <p:nvPr/>
        </p:nvCxnSpPr>
        <p:spPr>
          <a:xfrm rot="5400000">
            <a:off x="3448050" y="4400550"/>
            <a:ext cx="228600" cy="17907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905000" y="4038600"/>
            <a:ext cx="1447800" cy="914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 non-alcoholic drink</a:t>
            </a:r>
          </a:p>
        </p:txBody>
      </p:sp>
      <p:cxnSp>
        <p:nvCxnSpPr>
          <p:cNvPr id="55" name="Straight Arrow Connector 54"/>
          <p:cNvCxnSpPr>
            <a:stCxn id="34" idx="2"/>
            <a:endCxn id="72" idx="0"/>
          </p:cNvCxnSpPr>
          <p:nvPr/>
        </p:nvCxnSpPr>
        <p:spPr>
          <a:xfrm rot="5400000">
            <a:off x="2095501" y="5486400"/>
            <a:ext cx="10668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1676400"/>
            <a:ext cx="61325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 Example:  Nested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mtClean="0"/>
              <a:t>s</a:t>
            </a:r>
            <a:endParaRPr lang="en-US" altLang="en-US" smtClean="0">
              <a:solidFill>
                <a:srgbClr val="0033CC"/>
              </a:solidFill>
              <a:latin typeface="Consolas" panose="020B0609020204030204" pitchFamily="49" charset="0"/>
            </a:endParaRPr>
          </a:p>
        </p:txBody>
      </p:sp>
      <p:sp>
        <p:nvSpPr>
          <p:cNvPr id="45060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Four outcomes (branches)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r>
              <a:rPr lang="en-US" altLang="en-US" sz="2400" smtClean="0"/>
              <a:t>Single</a:t>
            </a:r>
          </a:p>
          <a:p>
            <a:pPr lvl="2"/>
            <a:r>
              <a:rPr lang="en-US" altLang="en-US" sz="2000" smtClean="0"/>
              <a:t>&lt;= 32000</a:t>
            </a:r>
          </a:p>
          <a:p>
            <a:pPr lvl="2"/>
            <a:r>
              <a:rPr lang="en-US" altLang="en-US" sz="2000" smtClean="0"/>
              <a:t>&gt; 32000</a:t>
            </a:r>
          </a:p>
          <a:p>
            <a:pPr lvl="1"/>
            <a:r>
              <a:rPr lang="en-US" altLang="en-US" sz="2400" smtClean="0"/>
              <a:t>Married</a:t>
            </a:r>
          </a:p>
          <a:p>
            <a:pPr lvl="2"/>
            <a:r>
              <a:rPr lang="en-US" altLang="en-US" sz="2000" smtClean="0"/>
              <a:t> &lt;= 64000</a:t>
            </a:r>
          </a:p>
          <a:p>
            <a:pPr lvl="2"/>
            <a:r>
              <a:rPr lang="en-US" altLang="en-US" sz="2000" smtClean="0"/>
              <a:t>&gt; 64000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E0297F1-66C5-473A-856F-C83DAD5104A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50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72771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Flowchart for Tax Example</a:t>
            </a:r>
          </a:p>
        </p:txBody>
      </p:sp>
      <p:sp>
        <p:nvSpPr>
          <p:cNvPr id="46084" name="Content Placeholder 6"/>
          <p:cNvSpPr>
            <a:spLocks noGrp="1"/>
          </p:cNvSpPr>
          <p:nvPr>
            <p:ph idx="1"/>
          </p:nvPr>
        </p:nvSpPr>
        <p:spPr>
          <a:xfrm>
            <a:off x="342900" y="5486400"/>
            <a:ext cx="8458200" cy="606425"/>
          </a:xfrm>
        </p:spPr>
        <p:txBody>
          <a:bodyPr/>
          <a:lstStyle/>
          <a:p>
            <a:r>
              <a:rPr lang="en-US" altLang="en-US" smtClean="0"/>
              <a:t>Four branches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85CA0AE-D0BE-4019-B901-1DE91C8421A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0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lack" panose="020B0A04020102020204" pitchFamily="34" charset="0"/>
              </a:rPr>
              <a:t>TaxCalculator.java</a:t>
            </a:r>
            <a:r>
              <a:rPr lang="en-US" altLang="en-US" smtClean="0"/>
              <a:t> (1)</a:t>
            </a:r>
          </a:p>
        </p:txBody>
      </p:sp>
      <p:sp>
        <p:nvSpPr>
          <p:cNvPr id="471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78B4AB2-16AF-4668-8351-CE29D7269AB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553200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lack" panose="020B0A04020102020204" pitchFamily="34" charset="0"/>
              </a:rPr>
              <a:t>TaxCalculator.java </a:t>
            </a:r>
            <a:r>
              <a:rPr lang="en-US" altLang="en-US" smtClean="0"/>
              <a:t>(2)</a:t>
            </a:r>
          </a:p>
        </p:txBody>
      </p:sp>
      <p:sp>
        <p:nvSpPr>
          <p:cNvPr id="481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ja-JP" altLang="en-US" smtClean="0"/>
              <a:t>‘</a:t>
            </a:r>
            <a:r>
              <a:rPr lang="en-US" altLang="ja-JP" smtClean="0"/>
              <a:t>True</a:t>
            </a:r>
            <a:r>
              <a:rPr lang="ja-JP" altLang="en-US" smtClean="0"/>
              <a:t>’</a:t>
            </a:r>
            <a:r>
              <a:rPr lang="en-US" altLang="ja-JP" smtClean="0"/>
              <a:t> branch (Married)</a:t>
            </a:r>
          </a:p>
          <a:p>
            <a:pPr lvl="1"/>
            <a:r>
              <a:rPr lang="en-US" altLang="en-US" smtClean="0"/>
              <a:t>Two branches within this branch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6075C23-D1D0-4A99-968C-5D017B73EE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67437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lack" panose="020B0A04020102020204" pitchFamily="34" charset="0"/>
              </a:rPr>
              <a:t>TaxCalculator.java </a:t>
            </a:r>
            <a:r>
              <a:rPr lang="en-US" altLang="en-US" smtClean="0"/>
              <a:t>(3)</a:t>
            </a:r>
          </a:p>
        </p:txBody>
      </p:sp>
      <p:sp>
        <p:nvSpPr>
          <p:cNvPr id="4915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ja-JP" altLang="en-US" smtClean="0"/>
              <a:t>‘</a:t>
            </a:r>
            <a:r>
              <a:rPr lang="en-US" altLang="ja-JP" smtClean="0"/>
              <a:t>False</a:t>
            </a:r>
            <a:r>
              <a:rPr lang="ja-JP" altLang="en-US" smtClean="0"/>
              <a:t>’</a:t>
            </a:r>
            <a:r>
              <a:rPr lang="en-US" altLang="ja-JP" smtClean="0"/>
              <a:t> branch (not Married)</a:t>
            </a:r>
            <a:endParaRPr lang="en-US" altLang="en-US" smtClean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3D2A844-2ED1-4561-8A08-E3215B2597C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2151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48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21685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Hand-Tracing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Hand-tracing helps you understand whether a program works correctly</a:t>
            </a:r>
          </a:p>
          <a:p>
            <a:r>
              <a:rPr lang="en-US" altLang="en-US" sz="2800" smtClean="0"/>
              <a:t>Create a table of key variables</a:t>
            </a:r>
          </a:p>
          <a:p>
            <a:pPr lvl="1"/>
            <a:r>
              <a:rPr lang="en-US" altLang="en-US" sz="2400" smtClean="0"/>
              <a:t>Use pencil and paper to track their values</a:t>
            </a:r>
          </a:p>
          <a:p>
            <a:r>
              <a:rPr lang="en-US" altLang="en-US" sz="2800" smtClean="0"/>
              <a:t>Works with pseudocode or code</a:t>
            </a:r>
          </a:p>
          <a:p>
            <a:pPr lvl="1"/>
            <a:r>
              <a:rPr lang="en-US" altLang="en-US" sz="2400" smtClean="0"/>
              <a:t>Track location with a marker such as a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/>
              <a:t>   paper clip</a:t>
            </a:r>
          </a:p>
          <a:p>
            <a:r>
              <a:rPr lang="en-US" altLang="en-US" sz="2800" smtClean="0"/>
              <a:t>Use example input values that:</a:t>
            </a:r>
          </a:p>
          <a:p>
            <a:pPr lvl="1"/>
            <a:r>
              <a:rPr lang="en-US" altLang="en-US" sz="2400" smtClean="0"/>
              <a:t>You know what the correct outcome should be</a:t>
            </a:r>
          </a:p>
          <a:p>
            <a:pPr lvl="1"/>
            <a:r>
              <a:rPr lang="en-US" altLang="en-US" sz="2400" smtClean="0"/>
              <a:t>Will test each branch of your code</a:t>
            </a: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A4A9A4D-297D-40C8-89C8-507047F5D76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01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pic>
        <p:nvPicPr>
          <p:cNvPr id="501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152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mtClean="0">
                <a:solidFill>
                  <a:srgbClr val="0033CC"/>
                </a:solidFill>
              </a:rPr>
              <a:t> </a:t>
            </a:r>
            <a:r>
              <a:rPr lang="en-US" altLang="en-US" smtClean="0"/>
              <a:t>Statement</a:t>
            </a:r>
          </a:p>
          <a:p>
            <a:r>
              <a:rPr lang="en-US" altLang="en-US" smtClean="0"/>
              <a:t>Comparing Numbers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 and Strings</a:t>
            </a:r>
          </a:p>
          <a:p>
            <a:r>
              <a:rPr lang="en-US" altLang="en-US" smtClean="0"/>
              <a:t>Multiple Alternatives</a:t>
            </a:r>
          </a:p>
          <a:p>
            <a:r>
              <a:rPr lang="en-US" altLang="en-US" smtClean="0"/>
              <a:t>Nested Branches</a:t>
            </a:r>
          </a:p>
          <a:p>
            <a:r>
              <a:rPr lang="en-US" altLang="en-US" smtClean="0"/>
              <a:t>Problem Solving:  Flowcharts</a:t>
            </a:r>
          </a:p>
          <a:p>
            <a:r>
              <a:rPr lang="en-US" altLang="en-US" smtClean="0"/>
              <a:t>Problem Solving:  Test Cases</a:t>
            </a:r>
          </a:p>
          <a:p>
            <a:r>
              <a:rPr lang="en-US" altLang="en-US" smtClean="0"/>
              <a:t>Boolean Variables and Operators</a:t>
            </a:r>
          </a:p>
          <a:p>
            <a:r>
              <a:rPr lang="en-US" altLang="en-US" smtClean="0"/>
              <a:t>Application: Input Validation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752CB35-8ABF-43A8-B7AD-96610D84590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40211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Hand-Tracing Tax Example (1)</a:t>
            </a:r>
          </a:p>
        </p:txBody>
      </p:sp>
      <p:sp>
        <p:nvSpPr>
          <p:cNvPr id="51203" name="Content Placeholder 7"/>
          <p:cNvSpPr>
            <a:spLocks noGrp="1"/>
          </p:cNvSpPr>
          <p:nvPr>
            <p:ph idx="1"/>
          </p:nvPr>
        </p:nvSpPr>
        <p:spPr>
          <a:xfrm>
            <a:off x="4724400" y="1143000"/>
            <a:ext cx="4038600" cy="2057400"/>
          </a:xfrm>
        </p:spPr>
        <p:txBody>
          <a:bodyPr/>
          <a:lstStyle/>
          <a:p>
            <a:r>
              <a:rPr lang="en-US" altLang="en-US" sz="2800" smtClean="0"/>
              <a:t>Setup</a:t>
            </a:r>
          </a:p>
          <a:p>
            <a:pPr lvl="1"/>
            <a:r>
              <a:rPr lang="en-US" altLang="en-US" sz="2400" smtClean="0"/>
              <a:t>Table of variables</a:t>
            </a:r>
          </a:p>
          <a:p>
            <a:pPr lvl="1"/>
            <a:r>
              <a:rPr lang="en-US" altLang="en-US" sz="2400" smtClean="0"/>
              <a:t>Initial values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8435886-76FC-49DE-A6C6-C04D481283E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124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237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Hand-Tracing Tax Example (2)</a:t>
            </a:r>
          </a:p>
        </p:txBody>
      </p:sp>
      <p:sp>
        <p:nvSpPr>
          <p:cNvPr id="52227" name="Content Placeholder 7"/>
          <p:cNvSpPr>
            <a:spLocks noGrp="1"/>
          </p:cNvSpPr>
          <p:nvPr>
            <p:ph idx="1"/>
          </p:nvPr>
        </p:nvSpPr>
        <p:spPr>
          <a:xfrm>
            <a:off x="4800600" y="1143000"/>
            <a:ext cx="4057650" cy="457200"/>
          </a:xfrm>
        </p:spPr>
        <p:txBody>
          <a:bodyPr/>
          <a:lstStyle/>
          <a:p>
            <a:r>
              <a:rPr lang="en-US" altLang="en-US" sz="2800" smtClean="0"/>
              <a:t>Input variables</a:t>
            </a:r>
          </a:p>
          <a:p>
            <a:pPr lvl="1"/>
            <a:r>
              <a:rPr lang="en-US" altLang="en-US" sz="2400" smtClean="0"/>
              <a:t>From user </a:t>
            </a:r>
          </a:p>
          <a:p>
            <a:pPr lvl="1"/>
            <a:r>
              <a:rPr lang="en-US" altLang="en-US" sz="2400" smtClean="0"/>
              <a:t>Update table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6880E60-9A8B-4743-98FD-AB62E24CCD0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1624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1534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Content Placeholder 7"/>
          <p:cNvSpPr txBox="1">
            <a:spLocks/>
          </p:cNvSpPr>
          <p:nvPr/>
        </p:nvSpPr>
        <p:spPr bwMode="auto">
          <a:xfrm>
            <a:off x="304800" y="4724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/>
              <a:t>Because marital status is not </a:t>
            </a:r>
            <a:r>
              <a:rPr lang="ja-JP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ja-JP" sz="280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ja-JP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ja-JP" sz="2800">
                <a:cs typeface="Consolas" panose="020B0609020204030204" pitchFamily="49" charset="0"/>
              </a:rPr>
              <a:t> we skip to the </a:t>
            </a:r>
            <a:r>
              <a:rPr lang="en-US" altLang="ja-JP" sz="280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ja-JP" sz="2800">
                <a:cs typeface="Consolas" panose="020B0609020204030204" pitchFamily="49" charset="0"/>
              </a:rPr>
              <a:t> on line 41 </a:t>
            </a:r>
            <a:endParaRPr lang="en-US" altLang="en-US" sz="2400">
              <a:cs typeface="Consolas" panose="020B0609020204030204" pitchFamily="49" charset="0"/>
            </a:endParaRPr>
          </a:p>
        </p:txBody>
      </p:sp>
      <p:pic>
        <p:nvPicPr>
          <p:cNvPr id="522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257800"/>
            <a:ext cx="43354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943600"/>
            <a:ext cx="1611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Hand-Tracing Tax Example (3)</a:t>
            </a:r>
          </a:p>
        </p:txBody>
      </p:sp>
      <p:sp>
        <p:nvSpPr>
          <p:cNvPr id="532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Because income is not &lt;= 64000, we move to the </a:t>
            </a:r>
            <a:r>
              <a:rPr lang="en-US" alt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2800" smtClean="0"/>
              <a:t> clause on line 47</a:t>
            </a:r>
          </a:p>
          <a:p>
            <a:pPr lvl="1"/>
            <a:r>
              <a:rPr lang="en-US" altLang="en-US" sz="2400" smtClean="0"/>
              <a:t>Update variables on lines 49 and 50</a:t>
            </a:r>
          </a:p>
          <a:p>
            <a:pPr lvl="1"/>
            <a:r>
              <a:rPr lang="en-US" altLang="en-US" sz="2400" smtClean="0"/>
              <a:t>Use constants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138E9FB-6127-4845-BC17-20D190B345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32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6324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41814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Hand-Tracing Tax Example (4)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5638800" y="1143000"/>
            <a:ext cx="3124200" cy="1952625"/>
          </a:xfrm>
        </p:spPr>
        <p:txBody>
          <a:bodyPr/>
          <a:lstStyle/>
          <a:p>
            <a:r>
              <a:rPr lang="en-US" altLang="en-US" sz="2800" smtClean="0"/>
              <a:t>Output</a:t>
            </a:r>
          </a:p>
          <a:p>
            <a:pPr lvl="1"/>
            <a:r>
              <a:rPr lang="en-US" altLang="en-US" sz="2400" smtClean="0"/>
              <a:t>Calculate</a:t>
            </a:r>
          </a:p>
          <a:p>
            <a:pPr lvl="1"/>
            <a:r>
              <a:rPr lang="en-US" altLang="en-US" sz="2400" smtClean="0"/>
              <a:t>As expected?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F07541A7-75CC-4334-9621-D07FBDA8DAF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095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5851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Common Error 3.4 </a:t>
            </a:r>
          </a:p>
        </p:txBody>
      </p:sp>
      <p:sp>
        <p:nvSpPr>
          <p:cNvPr id="5530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smtClean="0"/>
              <a:t>The Dangling </a:t>
            </a:r>
            <a:r>
              <a:rPr lang="en-US" altLang="en-US" sz="2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2800" smtClean="0"/>
              <a:t> Problem</a:t>
            </a:r>
          </a:p>
          <a:p>
            <a:pPr lvl="1"/>
            <a:r>
              <a:rPr lang="en-US" altLang="en-US" sz="2400" smtClean="0"/>
              <a:t>When an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smtClean="0"/>
              <a:t> statement is nested inside another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smtClean="0"/>
              <a:t> statement, the following can occur: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r>
              <a:rPr lang="en-US" altLang="en-US" sz="2400" smtClean="0"/>
              <a:t>The indentation level suggests that the </a:t>
            </a:r>
            <a:r>
              <a:rPr lang="en-US" altLang="en-US" sz="2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2400" smtClean="0"/>
              <a:t> is related to the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smtClean="0"/>
              <a:t> country (</a:t>
            </a:r>
            <a:r>
              <a:rPr lang="ja-JP" altLang="en-US" sz="2400" smtClean="0"/>
              <a:t>“</a:t>
            </a:r>
            <a:r>
              <a:rPr lang="en-US" altLang="ja-JP" sz="2400" smtClean="0"/>
              <a:t>USA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</a:t>
            </a:r>
          </a:p>
          <a:p>
            <a:pPr lvl="2"/>
            <a:r>
              <a:rPr lang="en-US" altLang="en-US" sz="2000" smtClean="0"/>
              <a:t>Else clauses always associate to the closest </a:t>
            </a:r>
            <a:r>
              <a:rPr lang="en-US" altLang="en-US" sz="20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55301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DA4C197-62C6-4F00-97E4-3DA7081BAD4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6413" y="2514600"/>
            <a:ext cx="8610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double shippingCharge = 5.00;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$5 inside continental U.S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(country.equals("USA"))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(state.equals("HI"))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 shippingCharge = 10.00;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Hawaii is more expensive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// Pitfall!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shippingCharge = 20.00;  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As are foreign shipment</a:t>
            </a:r>
            <a:endParaRPr lang="en-US" sz="2000" kern="0" dirty="0">
              <a:solidFill>
                <a:srgbClr val="00B050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5530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Enumerated Types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altLang="en-US" sz="2800" smtClean="0"/>
              <a:t>Java provides an easy way to name a finite list of values that a variable can hold</a:t>
            </a:r>
          </a:p>
          <a:p>
            <a:pPr lvl="1"/>
            <a:r>
              <a:rPr lang="en-US" altLang="en-US" sz="2400" smtClean="0"/>
              <a:t>It is like declaring a new type, with a list of possible values</a:t>
            </a:r>
          </a:p>
          <a:p>
            <a:pPr lvl="1"/>
            <a:endParaRPr lang="en-US" altLang="en-US" sz="2400" smtClean="0"/>
          </a:p>
          <a:p>
            <a:pPr lvl="1"/>
            <a:r>
              <a:rPr lang="en-US" altLang="en-US" sz="2400" smtClean="0"/>
              <a:t>You can have any number of values, but you must include them all in the enum declaration</a:t>
            </a:r>
          </a:p>
          <a:p>
            <a:pPr lvl="1"/>
            <a:r>
              <a:rPr lang="en-US" altLang="en-US" sz="2400" smtClean="0"/>
              <a:t>You can declare variables of the enumeration type:</a:t>
            </a:r>
          </a:p>
          <a:p>
            <a:pPr lvl="1"/>
            <a:endParaRPr lang="en-US" altLang="en-US" sz="2400" smtClean="0"/>
          </a:p>
          <a:p>
            <a:pPr lvl="1"/>
            <a:r>
              <a:rPr lang="en-US" altLang="en-US" sz="2400" smtClean="0"/>
              <a:t>And you can use the comparison operator with them:</a:t>
            </a:r>
          </a:p>
          <a:p>
            <a:pPr lvl="1"/>
            <a:endParaRPr lang="en-US" altLang="en-US" sz="2400" smtClean="0"/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B315621-8B10-4E5E-ABB5-7EA2AD677BE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33600" y="4572000"/>
            <a:ext cx="6629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 err="1">
                <a:latin typeface="Courier"/>
                <a:ea typeface="ＭＳ Ｐゴシック" pitchFamily="34" charset="-128"/>
                <a:cs typeface="Courier"/>
              </a:rPr>
              <a:t>FilingStatus</a:t>
            </a: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 status = </a:t>
            </a:r>
            <a:r>
              <a:rPr lang="en-US" sz="2000" dirty="0" err="1">
                <a:latin typeface="Courier"/>
                <a:ea typeface="ＭＳ Ｐゴシック" pitchFamily="34" charset="-128"/>
                <a:cs typeface="Courier"/>
              </a:rPr>
              <a:t>FilingStatus.SINGLE</a:t>
            </a: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2000" kern="0" dirty="0">
              <a:solidFill>
                <a:srgbClr val="00B05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12963" y="2438400"/>
            <a:ext cx="703103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public </a:t>
            </a:r>
            <a:r>
              <a:rPr lang="en-US" sz="2000" dirty="0" err="1">
                <a:latin typeface="Courier"/>
                <a:ea typeface="ＭＳ Ｐゴシック" pitchFamily="34" charset="-128"/>
                <a:cs typeface="Courier"/>
              </a:rPr>
              <a:t>enum</a:t>
            </a: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2000" dirty="0" err="1">
                <a:latin typeface="Courier"/>
                <a:ea typeface="ＭＳ Ｐゴシック" pitchFamily="34" charset="-128"/>
                <a:cs typeface="Courier"/>
              </a:rPr>
              <a:t>FilingStatus</a:t>
            </a: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 { </a:t>
            </a:r>
          </a:p>
          <a:p>
            <a:pPr eaLnBrk="1" hangingPunct="1">
              <a:defRPr/>
            </a:pP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 SINGLE, MARRIED,MARRIED_FILING_SEPARATELY }</a:t>
            </a:r>
          </a:p>
          <a:p>
            <a:pPr eaLnBrk="1" hangingPunct="1">
              <a:defRPr/>
            </a:pPr>
            <a:endParaRPr lang="en-US" sz="2000" kern="0" dirty="0">
              <a:solidFill>
                <a:srgbClr val="00B050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5410200"/>
            <a:ext cx="6781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if (status == </a:t>
            </a:r>
            <a:r>
              <a:rPr lang="en-US" sz="2000" dirty="0" err="1">
                <a:latin typeface="Courier"/>
                <a:ea typeface="ＭＳ Ｐゴシック" pitchFamily="34" charset="-128"/>
                <a:cs typeface="Courier"/>
              </a:rPr>
              <a:t>FilingStatus.SINGLE</a:t>
            </a:r>
            <a:r>
              <a:rPr lang="en-US" sz="2000" dirty="0">
                <a:latin typeface="Courier"/>
                <a:ea typeface="ＭＳ Ｐゴシック" pitchFamily="34" charset="-128"/>
                <a:cs typeface="Courier"/>
              </a:rPr>
              <a:t>) . . . </a:t>
            </a:r>
            <a:endParaRPr lang="en-US" sz="2000" kern="0" dirty="0">
              <a:solidFill>
                <a:srgbClr val="00B05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762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3.5 Problem Solving: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You have seen a few basic flowcharts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A flowchart shows the structure of decisions and tasks to solve a problem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Basic flowchart elements: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Connect them with arrows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But never point an arrow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charset="0"/>
              </a:rPr>
              <a:t>   inside another branch!</a:t>
            </a:r>
            <a:endParaRPr lang="en-US" dirty="0">
              <a:ea typeface="ＭＳ Ｐゴシック" charset="0"/>
            </a:endParaRPr>
          </a:p>
        </p:txBody>
      </p:sp>
      <p:sp>
        <p:nvSpPr>
          <p:cNvPr id="573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5735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C480A65-7CFD-49D8-B82E-6806D05BC4E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7351" name="TextBox 6"/>
          <p:cNvSpPr txBox="1">
            <a:spLocks noChangeArrowheads="1"/>
          </p:cNvSpPr>
          <p:nvPr/>
        </p:nvSpPr>
        <p:spPr bwMode="auto">
          <a:xfrm>
            <a:off x="5562600" y="5334000"/>
            <a:ext cx="3124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Each branch of a decision can contain tasks and further decisions.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06538"/>
            <a:ext cx="3429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Flowcharts</a:t>
            </a:r>
          </a:p>
        </p:txBody>
      </p:sp>
      <p:sp>
        <p:nvSpPr>
          <p:cNvPr id="58372" name="Content Placeholder 2"/>
          <p:cNvSpPr>
            <a:spLocks noGrp="1"/>
          </p:cNvSpPr>
          <p:nvPr>
            <p:ph idx="1"/>
          </p:nvPr>
        </p:nvSpPr>
        <p:spPr>
          <a:xfrm>
            <a:off x="323850" y="1052513"/>
            <a:ext cx="3810000" cy="5105400"/>
          </a:xfrm>
        </p:spPr>
        <p:txBody>
          <a:bodyPr/>
          <a:lstStyle/>
          <a:p>
            <a:r>
              <a:rPr lang="en-US" altLang="en-US" smtClean="0"/>
              <a:t>Two Outcomes</a:t>
            </a:r>
          </a:p>
        </p:txBody>
      </p:sp>
      <p:sp>
        <p:nvSpPr>
          <p:cNvPr id="583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5837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F198B8E-161B-4312-A9FE-23DBFCDB24D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8375" name="Content Placeholder 2"/>
          <p:cNvSpPr txBox="1">
            <a:spLocks/>
          </p:cNvSpPr>
          <p:nvPr/>
        </p:nvSpPr>
        <p:spPr bwMode="auto">
          <a:xfrm>
            <a:off x="4508500" y="1046163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 Multiple Outcomes</a:t>
            </a:r>
          </a:p>
        </p:txBody>
      </p:sp>
      <p:pic>
        <p:nvPicPr>
          <p:cNvPr id="583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57375"/>
            <a:ext cx="36004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59721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Shipping costs are $5 inside 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the United </a:t>
            </a: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States, except that to Hawaii and Alaska they are $10. 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International shipping</a:t>
            </a: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costs </a:t>
            </a: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are also $10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800" dirty="0" smtClean="0">
                <a:ea typeface="ＭＳ Ｐゴシック" charset="0"/>
              </a:rPr>
              <a:t>Three Branches: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593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5939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CFD34D3-7C42-475D-ADC4-A5E1382AF4E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9399" name="TextBox 5"/>
          <p:cNvSpPr txBox="1">
            <a:spLocks noChangeArrowheads="1"/>
          </p:cNvSpPr>
          <p:nvPr/>
        </p:nvSpPr>
        <p:spPr bwMode="auto">
          <a:xfrm>
            <a:off x="2968625" y="5799138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Branch</a:t>
            </a:r>
          </a:p>
        </p:txBody>
      </p:sp>
      <p:sp>
        <p:nvSpPr>
          <p:cNvPr id="59400" name="TextBox 7"/>
          <p:cNvSpPr txBox="1">
            <a:spLocks noChangeArrowheads="1"/>
          </p:cNvSpPr>
          <p:nvPr/>
        </p:nvSpPr>
        <p:spPr bwMode="auto">
          <a:xfrm>
            <a:off x="4938713" y="5819775"/>
            <a:ext cx="1635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Hawaii/Alaska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Branch</a:t>
            </a:r>
          </a:p>
        </p:txBody>
      </p:sp>
      <p:sp>
        <p:nvSpPr>
          <p:cNvPr id="59401" name="TextBox 8"/>
          <p:cNvSpPr txBox="1">
            <a:spLocks noChangeArrowheads="1"/>
          </p:cNvSpPr>
          <p:nvPr/>
        </p:nvSpPr>
        <p:spPr bwMode="auto">
          <a:xfrm>
            <a:off x="7170738" y="5819775"/>
            <a:ext cx="113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Lower 48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Branch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2286000"/>
            <a:ext cx="5724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Don’</a:t>
            </a:r>
            <a:r>
              <a:rPr lang="en-US" altLang="ja-JP" smtClean="0"/>
              <a:t>t connect branches!</a:t>
            </a:r>
            <a:endParaRPr lang="en-US" altLang="en-US" smtClean="0"/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costs are $5 inside the United States, except that to Hawaii and Alaska they are $10. International shipping costs are also $10.</a:t>
            </a:r>
          </a:p>
          <a:p>
            <a:pPr marL="0" indent="0"/>
            <a:r>
              <a:rPr lang="en-US" altLang="en-US" smtClean="0"/>
              <a:t> Don</a:t>
            </a:r>
            <a:r>
              <a:rPr lang="en-US" altLang="ja-JP" smtClean="0"/>
              <a:t>’t do this!</a:t>
            </a:r>
            <a:endParaRPr lang="en-US" altLang="en-US" smtClean="0"/>
          </a:p>
        </p:txBody>
      </p:sp>
      <p:sp>
        <p:nvSpPr>
          <p:cNvPr id="604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6042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2AF497A-846E-4DF1-8F25-C25FBC2632A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0423" name="TextBox 10"/>
          <p:cNvSpPr txBox="1">
            <a:spLocks noChangeArrowheads="1"/>
          </p:cNvSpPr>
          <p:nvPr/>
        </p:nvSpPr>
        <p:spPr bwMode="auto">
          <a:xfrm>
            <a:off x="3121025" y="58467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Branch</a:t>
            </a:r>
          </a:p>
        </p:txBody>
      </p:sp>
      <p:sp>
        <p:nvSpPr>
          <p:cNvPr id="60424" name="TextBox 11"/>
          <p:cNvSpPr txBox="1">
            <a:spLocks noChangeArrowheads="1"/>
          </p:cNvSpPr>
          <p:nvPr/>
        </p:nvSpPr>
        <p:spPr bwMode="auto">
          <a:xfrm>
            <a:off x="5091113" y="5867400"/>
            <a:ext cx="1635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Hawaii/Alaska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Branch</a:t>
            </a:r>
          </a:p>
        </p:txBody>
      </p:sp>
      <p:sp>
        <p:nvSpPr>
          <p:cNvPr id="60425" name="TextBox 12"/>
          <p:cNvSpPr txBox="1">
            <a:spLocks noChangeArrowheads="1"/>
          </p:cNvSpPr>
          <p:nvPr/>
        </p:nvSpPr>
        <p:spPr bwMode="auto">
          <a:xfrm>
            <a:off x="7323138" y="5867400"/>
            <a:ext cx="113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Lower 48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Branch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3.1 The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A computer program often needs to make decisions based on input, or circumstances</a:t>
            </a:r>
          </a:p>
          <a:p>
            <a:r>
              <a:rPr lang="en-US" altLang="en-US" sz="2800" smtClean="0"/>
              <a:t>For example, buildings often </a:t>
            </a:r>
            <a:r>
              <a:rPr lang="ja-JP" altLang="en-US" sz="2800" smtClean="0"/>
              <a:t>‘</a:t>
            </a:r>
            <a:r>
              <a:rPr lang="en-US" altLang="ja-JP" sz="2800" smtClean="0"/>
              <a:t>skip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the 13</a:t>
            </a:r>
            <a:r>
              <a:rPr lang="en-US" altLang="ja-JP" sz="2800" baseline="30000" smtClean="0"/>
              <a:t>th</a:t>
            </a:r>
            <a:r>
              <a:rPr lang="en-US" altLang="ja-JP" sz="2800" smtClean="0"/>
              <a:t> floor, and elevators should too</a:t>
            </a:r>
          </a:p>
          <a:p>
            <a:pPr lvl="1"/>
            <a:r>
              <a:rPr lang="en-US" altLang="en-US" sz="2400" smtClean="0"/>
              <a:t>The 14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floor is really the 13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floor</a:t>
            </a:r>
          </a:p>
          <a:p>
            <a:pPr lvl="1"/>
            <a:r>
              <a:rPr lang="en-US" altLang="en-US" sz="2400" smtClean="0"/>
              <a:t>So every floor above 12 is really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floor - 1</a:t>
            </a:r>
            <a:r>
              <a:rPr lang="ja-JP" altLang="en-US" sz="2400" smtClean="0"/>
              <a:t>’</a:t>
            </a:r>
            <a:endParaRPr lang="en-US" altLang="ja-JP" sz="2400" smtClean="0"/>
          </a:p>
          <a:p>
            <a:pPr lvl="2"/>
            <a:r>
              <a:rPr lang="en-US" altLang="en-US" sz="2000" smtClean="0"/>
              <a:t>If floor &gt; 12, Actual floor = floor - 1</a:t>
            </a:r>
            <a:endParaRPr lang="en-US" altLang="en-US" sz="2800" smtClean="0"/>
          </a:p>
          <a:p>
            <a:r>
              <a:rPr lang="en-US" altLang="en-US" sz="2800" smtClean="0"/>
              <a:t>The two keywords of the if statement are:</a:t>
            </a:r>
          </a:p>
          <a:p>
            <a:pPr lvl="1"/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</a:p>
          <a:p>
            <a:pPr lvl="1"/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endParaRPr lang="en-US" altLang="en-US" sz="2400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ADEA392-6557-48EF-A4CA-D64ED7BC213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2895600" y="4953000"/>
            <a:ext cx="4724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>
                <a:cs typeface="Arial" panose="020B0604020202020204" pitchFamily="34" charset="0"/>
              </a:rPr>
              <a:t> statement allows a program to carry out different actions depending on the nature of the data to be processed.</a:t>
            </a: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90800"/>
            <a:ext cx="2193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4225"/>
            <a:ext cx="5562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Shipping costs are $5 inside 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the United </a:t>
            </a: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States, except that to Hawaii and Alaska they are $10. 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International shipping</a:t>
            </a: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costs </a:t>
            </a:r>
            <a:r>
              <a:rPr lang="en-US" sz="28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are also $10</a:t>
            </a:r>
            <a:r>
              <a:rPr lang="en-US" sz="2800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Completed:</a:t>
            </a:r>
            <a:endParaRPr lang="en-US" dirty="0">
              <a:ea typeface="ＭＳ Ｐゴシック" charset="0"/>
            </a:endParaRPr>
          </a:p>
        </p:txBody>
      </p:sp>
      <p:sp>
        <p:nvSpPr>
          <p:cNvPr id="614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6144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124281E-AB5F-46A5-A540-505E078086E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3.6 Problem Solving: Test Cases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en-US" smtClean="0"/>
              <a:t>Aim for complete </a:t>
            </a:r>
            <a:r>
              <a:rPr lang="en-US" altLang="en-US" i="1" smtClean="0"/>
              <a:t>coverage</a:t>
            </a:r>
            <a:r>
              <a:rPr lang="en-US" altLang="en-US" smtClean="0"/>
              <a:t> of all decision points:</a:t>
            </a:r>
          </a:p>
          <a:p>
            <a:pPr lvl="1"/>
            <a:r>
              <a:rPr lang="en-US" altLang="en-US" sz="2400" smtClean="0"/>
              <a:t>There are two possibilities for the marital status and two tax brackets for each status, yielding four test cases</a:t>
            </a:r>
          </a:p>
          <a:p>
            <a:pPr lvl="1"/>
            <a:r>
              <a:rPr lang="en-US" altLang="en-US" sz="2400" smtClean="0"/>
              <a:t>Test a handful of </a:t>
            </a:r>
            <a:r>
              <a:rPr lang="en-US" altLang="en-US" sz="2400" i="1" smtClean="0"/>
              <a:t>boundary </a:t>
            </a:r>
            <a:r>
              <a:rPr lang="en-US" altLang="en-US" sz="2400" smtClean="0"/>
              <a:t>conditions, such as an income that is at the boundary between two tax brackets, and a zero income</a:t>
            </a:r>
          </a:p>
          <a:p>
            <a:pPr lvl="1"/>
            <a:r>
              <a:rPr lang="en-US" altLang="en-US" sz="2400" smtClean="0"/>
              <a:t>If you are responsible for error checking (which is discussed in Section 3.8), also test an invalid input, such as a negative income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54E09E7-595C-4B78-9C0D-859872C8CFB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5334000" y="5181600"/>
            <a:ext cx="3124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Each branch of your code should be covered with a test case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Test Cases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Choose input values that:</a:t>
            </a:r>
          </a:p>
          <a:p>
            <a:pPr lvl="1"/>
            <a:r>
              <a:rPr lang="en-US" altLang="en-US" sz="2400" smtClean="0"/>
              <a:t>Test boundary cases and 0 values</a:t>
            </a:r>
          </a:p>
          <a:p>
            <a:pPr lvl="1"/>
            <a:r>
              <a:rPr lang="en-US" altLang="en-US" sz="2400" smtClean="0"/>
              <a:t>Test each branch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025A837-2040-4F9E-B5D2-FD660D8539A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1437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6096000" y="1447800"/>
            <a:ext cx="2743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 </a:t>
            </a:r>
            <a:r>
              <a:rPr lang="en-US" altLang="en-US" sz="2000" i="1">
                <a:cs typeface="Arial" panose="020B0604020202020204" pitchFamily="34" charset="0"/>
              </a:rPr>
              <a:t>boundary case </a:t>
            </a:r>
            <a:r>
              <a:rPr lang="en-US" altLang="en-US" sz="2000">
                <a:cs typeface="Arial" panose="020B0604020202020204" pitchFamily="34" charset="0"/>
              </a:rPr>
              <a:t>is a value that is tested in the code.</a:t>
            </a:r>
          </a:p>
        </p:txBody>
      </p:sp>
      <p:sp>
        <p:nvSpPr>
          <p:cNvPr id="6349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3.7 Boolean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charset="0"/>
              </a:rPr>
              <a:t>Boolean Variables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A Boolean variable is often called a flag because it can be either up (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en-US" sz="2400" dirty="0" smtClean="0">
                <a:ea typeface="+mn-ea"/>
                <a:cs typeface="+mn-cs"/>
              </a:rPr>
              <a:t>) or down (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r>
              <a:rPr lang="en-US" sz="2400" dirty="0" smtClean="0">
                <a:ea typeface="+mn-ea"/>
                <a:cs typeface="+mn-cs"/>
              </a:rPr>
              <a:t>)</a:t>
            </a:r>
          </a:p>
          <a:p>
            <a:pPr lvl="1">
              <a:defRPr/>
            </a:pPr>
            <a:r>
              <a:rPr lang="en-US" sz="2400" dirty="0" err="1" smtClean="0">
                <a:solidFill>
                  <a:srgbClr val="C00000"/>
                </a:solidFill>
                <a:ea typeface="+mn-ea"/>
                <a:cs typeface="+mn-cs"/>
              </a:rPr>
              <a:t>boolean</a:t>
            </a:r>
            <a:r>
              <a:rPr lang="en-US" sz="2400" dirty="0" smtClean="0">
                <a:ea typeface="+mn-ea"/>
                <a:cs typeface="+mn-cs"/>
              </a:rPr>
              <a:t> is a Java data type</a:t>
            </a:r>
          </a:p>
          <a:p>
            <a:pPr lvl="2">
              <a:defRPr/>
            </a:pP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boolean</a:t>
            </a:r>
            <a:r>
              <a:rPr lang="en-US" dirty="0" smtClean="0">
                <a:latin typeface="Consolas" pitchFamily="49" charset="0"/>
                <a:ea typeface="+mn-ea"/>
                <a:cs typeface="+mn-cs"/>
              </a:rPr>
              <a:t> failed = true;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Can be either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en-US" dirty="0" smtClean="0">
                <a:ea typeface="+mn-ea"/>
                <a:cs typeface="+mn-cs"/>
              </a:rPr>
              <a:t> or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endParaRPr lang="en-US" dirty="0" smtClean="0">
              <a:solidFill>
                <a:srgbClr val="C00000"/>
              </a:solidFill>
              <a:latin typeface="Consolas" pitchFamily="49" charset="0"/>
              <a:ea typeface="ＭＳ Ｐゴシック" charset="0"/>
              <a:cs typeface="Consolas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charset="0"/>
              </a:rPr>
              <a:t>Boolean Operators: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0"/>
              </a:rPr>
              <a:t>&amp;&amp;</a:t>
            </a:r>
            <a:r>
              <a:rPr lang="en-US" dirty="0" smtClean="0">
                <a:ea typeface="ＭＳ Ｐゴシック" charset="0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0"/>
              </a:rPr>
              <a:t>||</a:t>
            </a:r>
          </a:p>
          <a:p>
            <a:pPr lvl="1">
              <a:spcBef>
                <a:spcPts val="400"/>
              </a:spcBef>
              <a:defRPr/>
            </a:pPr>
            <a:r>
              <a:rPr lang="en-US" dirty="0" smtClean="0">
                <a:ea typeface="ＭＳ Ｐゴシック" charset="0"/>
              </a:rPr>
              <a:t>They combine multiple conditions</a:t>
            </a:r>
          </a:p>
          <a:p>
            <a:pPr lvl="1">
              <a:spcBef>
                <a:spcPts val="400"/>
              </a:spcBef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0"/>
              </a:rPr>
              <a:t>&amp;&amp;</a:t>
            </a:r>
            <a:r>
              <a:rPr lang="en-US" dirty="0" smtClean="0">
                <a:solidFill>
                  <a:srgbClr val="0033CC"/>
                </a:solidFill>
                <a:latin typeface="+mj-lt"/>
                <a:ea typeface="ＭＳ Ｐゴシック" charset="0"/>
              </a:rPr>
              <a:t> </a:t>
            </a:r>
            <a:r>
              <a:rPr lang="en-US" dirty="0" smtClean="0">
                <a:latin typeface="+mj-lt"/>
                <a:ea typeface="ＭＳ Ｐゴシック" charset="0"/>
              </a:rPr>
              <a:t>is the </a:t>
            </a:r>
            <a:r>
              <a:rPr lang="en-US" i="1" dirty="0" smtClean="0">
                <a:latin typeface="+mj-lt"/>
                <a:ea typeface="ＭＳ Ｐゴシック" charset="0"/>
              </a:rPr>
              <a:t>and</a:t>
            </a:r>
            <a:r>
              <a:rPr lang="en-US" dirty="0" smtClean="0">
                <a:latin typeface="+mj-lt"/>
                <a:ea typeface="ＭＳ Ｐゴシック" charset="0"/>
              </a:rPr>
              <a:t> operator</a:t>
            </a:r>
          </a:p>
          <a:p>
            <a:pPr lvl="1">
              <a:spcBef>
                <a:spcPts val="400"/>
              </a:spcBef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charset="0"/>
              </a:rPr>
              <a:t>||</a:t>
            </a:r>
            <a:r>
              <a:rPr lang="en-US" dirty="0" smtClean="0">
                <a:solidFill>
                  <a:srgbClr val="0033CC"/>
                </a:solidFill>
                <a:latin typeface="+mj-lt"/>
                <a:ea typeface="ＭＳ Ｐゴシック" charset="0"/>
              </a:rPr>
              <a:t> </a:t>
            </a:r>
            <a:r>
              <a:rPr lang="en-US" dirty="0" smtClean="0">
                <a:latin typeface="+mj-lt"/>
                <a:ea typeface="ＭＳ Ｐゴシック" charset="0"/>
              </a:rPr>
              <a:t>is the </a:t>
            </a:r>
            <a:r>
              <a:rPr lang="en-US" i="1" dirty="0" smtClean="0">
                <a:latin typeface="+mj-lt"/>
                <a:ea typeface="ＭＳ Ｐゴシック" charset="0"/>
              </a:rPr>
              <a:t>or</a:t>
            </a:r>
            <a:r>
              <a:rPr lang="en-US" dirty="0" smtClean="0">
                <a:latin typeface="+mj-lt"/>
                <a:ea typeface="ＭＳ Ｐゴシック" charset="0"/>
              </a:rPr>
              <a:t> operator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65F10FC-BBBB-4CD1-BA00-EFB0B75827C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451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pic>
        <p:nvPicPr>
          <p:cNvPr id="64518" name="Picture 1" descr="bjol_03_sum07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0"/>
            <a:ext cx="16002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 Testing Methods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800" smtClean="0"/>
              <a:t>The </a:t>
            </a:r>
            <a:r>
              <a:rPr lang="en-US" alt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altLang="en-US" sz="2800" smtClean="0"/>
              <a:t> class has a number of handy methods that return a </a:t>
            </a:r>
            <a:r>
              <a:rPr lang="en-US" alt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sz="2800" smtClean="0"/>
              <a:t> value: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8F42922-EEE4-4717-8ED9-34BC02EEB4E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47466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2209800"/>
            <a:ext cx="41148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Character.isDigit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(ch))</a:t>
            </a:r>
            <a:endParaRPr lang="en-US" sz="2000" kern="0" dirty="0">
              <a:solidFill>
                <a:srgbClr val="C00000"/>
              </a:solidFill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...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Combined Conditions: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Combining two conditions is often used in range checking</a:t>
            </a:r>
          </a:p>
          <a:p>
            <a:pPr lvl="1"/>
            <a:r>
              <a:rPr lang="en-US" altLang="en-US" smtClean="0"/>
              <a:t>Is a value between two other values?</a:t>
            </a:r>
          </a:p>
          <a:p>
            <a:r>
              <a:rPr lang="en-US" altLang="en-US" smtClean="0"/>
              <a:t>Both sides of the </a:t>
            </a:r>
            <a:r>
              <a:rPr lang="en-US" altLang="en-US" i="1" smtClean="0"/>
              <a:t>and</a:t>
            </a:r>
            <a:r>
              <a:rPr lang="en-US" altLang="en-US" smtClean="0"/>
              <a:t> must be true for the result to be true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CBB952E-F471-4130-B7D3-B4B62A0B271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962400"/>
            <a:ext cx="46482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temp &lt; 100)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System.out.println("Liquid");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pic>
        <p:nvPicPr>
          <p:cNvPr id="665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5337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Combined Conditions: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only one of two conditions need to be true</a:t>
            </a:r>
          </a:p>
          <a:p>
            <a:pPr lvl="1"/>
            <a:r>
              <a:rPr lang="en-US" altLang="en-US" smtClean="0"/>
              <a:t>Use a compound conditional with an or: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If either is true</a:t>
            </a:r>
          </a:p>
          <a:p>
            <a:pPr lvl="1"/>
            <a:r>
              <a:rPr lang="en-US" altLang="en-US" smtClean="0"/>
              <a:t>The result is true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B0BC71F-A2BA-4142-AFBF-9E0A6343C69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362200"/>
            <a:ext cx="5257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if (balance &gt; 100 </a:t>
            </a:r>
            <a:r>
              <a:rPr lang="en-US" sz="2000" smtClean="0">
                <a:solidFill>
                  <a:srgbClr val="0033CC"/>
                </a:solidFill>
                <a:latin typeface="Consolas" panose="020B0609020204030204" pitchFamily="49" charset="0"/>
              </a:rPr>
              <a:t>||</a:t>
            </a:r>
            <a:r>
              <a:rPr lang="en-US" sz="2000" smtClean="0">
                <a:latin typeface="Consolas" panose="020B0609020204030204" pitchFamily="49" charset="0"/>
              </a:rPr>
              <a:t> credit &gt; 100)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  System.out.println(</a:t>
            </a:r>
            <a:r>
              <a:rPr lang="ja-JP" altLang="en-US" sz="2000" smtClean="0">
                <a:latin typeface="Consolas" panose="020B0609020204030204" pitchFamily="49" charset="0"/>
              </a:rPr>
              <a:t>“</a:t>
            </a:r>
            <a:r>
              <a:rPr lang="en-US" altLang="ja-JP" sz="2000" smtClean="0">
                <a:latin typeface="Consolas" panose="020B0609020204030204" pitchFamily="49" charset="0"/>
              </a:rPr>
              <a:t>Accepted");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5052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not</a:t>
            </a:r>
            <a:r>
              <a:rPr lang="en-US" altLang="en-US" smtClean="0"/>
              <a:t> Operator: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you need to invert a boolean variable or comparison, precede it with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If using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en-US" smtClean="0"/>
              <a:t>, try to use simpler logic: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F880926-E946-4035-8FC9-F4E0F9D5FB4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209800"/>
            <a:ext cx="49530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if (</a:t>
            </a:r>
            <a:r>
              <a:rPr lang="en-US" sz="2000" smtClean="0">
                <a:solidFill>
                  <a:srgbClr val="0033CC"/>
                </a:solidFill>
                <a:latin typeface="Consolas" panose="020B0609020204030204" pitchFamily="49" charset="0"/>
              </a:rPr>
              <a:t>!</a:t>
            </a:r>
            <a:r>
              <a:rPr lang="en-US" sz="2000" smtClean="0">
                <a:latin typeface="Consolas" panose="020B0609020204030204" pitchFamily="49" charset="0"/>
              </a:rPr>
              <a:t>attending </a:t>
            </a:r>
            <a:r>
              <a:rPr lang="en-US" sz="2000" smtClean="0">
                <a:solidFill>
                  <a:srgbClr val="333333"/>
                </a:solidFill>
                <a:latin typeface="Consolas" panose="020B0609020204030204" pitchFamily="49" charset="0"/>
              </a:rPr>
              <a:t>||</a:t>
            </a:r>
            <a:r>
              <a:rPr lang="en-US" sz="2000" smtClean="0">
                <a:latin typeface="Consolas" panose="020B0609020204030204" pitchFamily="49" charset="0"/>
              </a:rPr>
              <a:t> grade &lt; 60)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  System.out.println(</a:t>
            </a:r>
            <a:r>
              <a:rPr lang="ja-JP" altLang="en-US" sz="2000" smtClean="0">
                <a:latin typeface="Consolas" panose="020B0609020204030204" pitchFamily="49" charset="0"/>
              </a:rPr>
              <a:t>“</a:t>
            </a:r>
            <a:r>
              <a:rPr lang="en-US" altLang="ja-JP" sz="2000" smtClean="0">
                <a:latin typeface="Consolas" panose="020B0609020204030204" pitchFamily="49" charset="0"/>
              </a:rPr>
              <a:t>Drop?");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86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4304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581400"/>
            <a:ext cx="49530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if (attending </a:t>
            </a:r>
            <a:r>
              <a:rPr lang="en-US" sz="2000" smtClean="0">
                <a:solidFill>
                  <a:srgbClr val="333333"/>
                </a:solidFill>
                <a:latin typeface="Consolas" panose="020B0609020204030204" pitchFamily="49" charset="0"/>
              </a:rPr>
              <a:t>&amp;&amp;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33CC"/>
                </a:solidFill>
                <a:latin typeface="Consolas" panose="020B0609020204030204" pitchFamily="49" charset="0"/>
              </a:rPr>
              <a:t>!</a:t>
            </a:r>
            <a:r>
              <a:rPr lang="en-US" sz="2000" smtClean="0">
                <a:latin typeface="Consolas" panose="020B0609020204030204" pitchFamily="49" charset="0"/>
              </a:rPr>
              <a:t>(grade &lt; 60))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  System.out.println(</a:t>
            </a:r>
            <a:r>
              <a:rPr lang="ja-JP" altLang="en-US" sz="2000" smtClean="0">
                <a:latin typeface="Consolas" panose="020B0609020204030204" pitchFamily="49" charset="0"/>
              </a:rPr>
              <a:t>“</a:t>
            </a:r>
            <a:r>
              <a:rPr lang="en-US" altLang="ja-JP" sz="2000" smtClean="0">
                <a:latin typeface="Consolas" panose="020B0609020204030204" pitchFamily="49" charset="0"/>
              </a:rPr>
              <a:t>Stay");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5410200"/>
            <a:ext cx="49530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(grade &gt;= 60)) </a:t>
            </a:r>
          </a:p>
        </p:txBody>
      </p:sp>
      <p:sp>
        <p:nvSpPr>
          <p:cNvPr id="6861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990600"/>
            <a:ext cx="4918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and </a:t>
            </a:r>
            <a:r>
              <a:rPr lang="en-US" altLang="en-US" smtClean="0"/>
              <a:t>Flowchart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4CA7498-194B-4D86-84C4-8739E624704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143000"/>
            <a:ext cx="46482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temp &lt; 100)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System.out.println("Liquid");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696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69639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5105400" cy="2286000"/>
          </a:xfrm>
        </p:spPr>
        <p:txBody>
          <a:bodyPr/>
          <a:lstStyle/>
          <a:p>
            <a:r>
              <a:rPr lang="en-US" altLang="en-US" smtClean="0"/>
              <a:t>This is often called </a:t>
            </a:r>
            <a:r>
              <a:rPr lang="ja-JP" altLang="en-US" smtClean="0"/>
              <a:t>‘</a:t>
            </a:r>
            <a:r>
              <a:rPr lang="en-US" altLang="ja-JP" smtClean="0"/>
              <a:t>range checking</a:t>
            </a:r>
            <a:r>
              <a:rPr lang="ja-JP" altLang="en-US" smtClean="0"/>
              <a:t>’</a:t>
            </a:r>
            <a:endParaRPr lang="en-US" altLang="ja-JP" smtClean="0"/>
          </a:p>
          <a:p>
            <a:pPr lvl="1"/>
            <a:r>
              <a:rPr lang="en-US" altLang="en-US" smtClean="0"/>
              <a:t>Used to validate that input is between two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66800"/>
            <a:ext cx="5538787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or</a:t>
            </a:r>
            <a:r>
              <a:rPr lang="en-US" altLang="en-US" smtClean="0"/>
              <a:t> Flowchart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98E25EE-9C90-4DDB-A5A9-E010B1CE498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52800" y="4876800"/>
            <a:ext cx="52578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if (temp &lt;= 0 </a:t>
            </a:r>
            <a:r>
              <a:rPr lang="en-US" sz="2000" smtClean="0">
                <a:solidFill>
                  <a:srgbClr val="0033CC"/>
                </a:solidFill>
                <a:latin typeface="Consolas" panose="020B0609020204030204" pitchFamily="49" charset="0"/>
              </a:rPr>
              <a:t>||</a:t>
            </a:r>
            <a:r>
              <a:rPr lang="en-US" sz="2000" smtClean="0">
                <a:latin typeface="Consolas" panose="020B0609020204030204" pitchFamily="49" charset="0"/>
              </a:rPr>
              <a:t> temp &gt;= 100)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  System.out.println(</a:t>
            </a:r>
            <a:r>
              <a:rPr lang="ja-JP" altLang="en-US" sz="2000" smtClean="0">
                <a:latin typeface="Consolas" panose="020B0609020204030204" pitchFamily="49" charset="0"/>
              </a:rPr>
              <a:t>“</a:t>
            </a:r>
            <a:r>
              <a:rPr lang="en-US" altLang="ja-JP" sz="2000" smtClean="0">
                <a:latin typeface="Consolas" panose="020B0609020204030204" pitchFamily="49" charset="0"/>
              </a:rPr>
              <a:t>Not Liquid");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06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70663" name="Content Placeholder 2"/>
          <p:cNvSpPr>
            <a:spLocks noGrp="1"/>
          </p:cNvSpPr>
          <p:nvPr>
            <p:ph idx="1"/>
          </p:nvPr>
        </p:nvSpPr>
        <p:spPr>
          <a:xfrm>
            <a:off x="5257800" y="2460625"/>
            <a:ext cx="3886200" cy="2286000"/>
          </a:xfrm>
        </p:spPr>
        <p:txBody>
          <a:bodyPr/>
          <a:lstStyle/>
          <a:p>
            <a:r>
              <a:rPr lang="en-US" altLang="en-US" sz="2800" smtClean="0"/>
              <a:t>Another form of </a:t>
            </a:r>
            <a:r>
              <a:rPr lang="ja-JP" altLang="en-US" sz="2800" smtClean="0"/>
              <a:t>‘</a:t>
            </a:r>
            <a:r>
              <a:rPr lang="en-US" altLang="ja-JP" sz="2800" smtClean="0"/>
              <a:t>range checking</a:t>
            </a:r>
            <a:r>
              <a:rPr lang="ja-JP" altLang="en-US" sz="2800" smtClean="0"/>
              <a:t>’</a:t>
            </a:r>
            <a:endParaRPr lang="en-US" altLang="ja-JP" sz="2800" smtClean="0"/>
          </a:p>
          <a:p>
            <a:pPr lvl="1"/>
            <a:r>
              <a:rPr lang="en-US" altLang="en-US" sz="2400" smtClean="0"/>
              <a:t>Checks if value is outside a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Flowchart of the </a:t>
            </a:r>
            <a:r>
              <a:rPr lang="en-US" altLang="en-US" sz="3600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smtClean="0"/>
              <a:t> statement</a:t>
            </a:r>
          </a:p>
        </p:txBody>
      </p:sp>
      <p:sp>
        <p:nvSpPr>
          <p:cNvPr id="163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One of the two branches is executed once</a:t>
            </a:r>
          </a:p>
          <a:p>
            <a:pPr lvl="1"/>
            <a:r>
              <a:rPr lang="en-US" altLang="en-US" sz="2400" smtClean="0"/>
              <a:t>True (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smtClean="0"/>
              <a:t>) branch 	or 	False (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2400" smtClean="0"/>
              <a:t>) branch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0F9F6EA-281A-4E49-A992-149539E33A0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2438400"/>
            <a:ext cx="33004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52673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Operator Examples</a:t>
            </a:r>
          </a:p>
        </p:txBody>
      </p:sp>
      <p:pic>
        <p:nvPicPr>
          <p:cNvPr id="71683" name="Content Placeholder 1" descr="ch03_Tb5_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1479" b="124"/>
          <a:stretch>
            <a:fillRect/>
          </a:stretch>
        </p:blipFill>
        <p:spPr>
          <a:xfrm>
            <a:off x="304800" y="1143000"/>
            <a:ext cx="8610600" cy="5105400"/>
          </a:xfrm>
        </p:spPr>
      </p:pic>
      <p:sp>
        <p:nvSpPr>
          <p:cNvPr id="716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BA9C770-516D-4AC9-BF6D-E93D63B9B3B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68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Operator Examples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6585F88-56C5-4A9E-A3D0-0061047806A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270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pic>
        <p:nvPicPr>
          <p:cNvPr id="72709" name="Picture 1" descr="ch03_Tb5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2" descr="ch03_Tb5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0788"/>
            <a:ext cx="8610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Common Error 3.5 </a:t>
            </a:r>
          </a:p>
        </p:txBody>
      </p:sp>
      <p:sp>
        <p:nvSpPr>
          <p:cNvPr id="7373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Combining Multiple Relational Operators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This format is used in math, but not in Java!</a:t>
            </a:r>
          </a:p>
          <a:p>
            <a:pPr lvl="1"/>
            <a:r>
              <a:rPr lang="en-US" altLang="en-US" smtClean="0"/>
              <a:t>It requires two comparisons: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This is also not allowed in Java: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This also requires two comparisons:</a:t>
            </a:r>
          </a:p>
        </p:txBody>
      </p:sp>
      <p:sp>
        <p:nvSpPr>
          <p:cNvPr id="73733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DB96E2AD-9C33-4BA4-9497-A71A7650692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28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(0 &lt;= temp &lt;= 100)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Syntax error!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0" y="3352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(0 &lt;= temp &amp;&amp; temp &lt;= 100)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4495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(input == 1 || 2)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</a:rPr>
              <a:t>// Syntax error!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14400" y="55626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(input == 1 || input == 2)</a:t>
            </a:r>
          </a:p>
        </p:txBody>
      </p:sp>
      <p:sp>
        <p:nvSpPr>
          <p:cNvPr id="737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Common Error 3.6 </a:t>
            </a:r>
          </a:p>
        </p:txBody>
      </p:sp>
      <p:sp>
        <p:nvSpPr>
          <p:cNvPr id="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Confusing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||</a:t>
            </a:r>
            <a:r>
              <a:rPr lang="en-US" dirty="0" smtClean="0">
                <a:ea typeface="ＭＳ Ｐゴシック" pitchFamily="34" charset="-128"/>
              </a:rPr>
              <a:t>Conditions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It is a surprisingly common error to confuse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||</a:t>
            </a:r>
            <a:r>
              <a:rPr lang="en-US" dirty="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conditions. 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A value lies between 0 and 100 if it is at least 0 </a:t>
            </a:r>
            <a:r>
              <a:rPr lang="en-US" b="1" i="1" dirty="0" smtClean="0">
                <a:solidFill>
                  <a:srgbClr val="0033CC"/>
                </a:solidFill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at most 100. 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It lies outside that range if it is less than 0 </a:t>
            </a:r>
            <a:r>
              <a:rPr lang="en-US" b="1" i="1" dirty="0" smtClean="0">
                <a:solidFill>
                  <a:srgbClr val="0033CC"/>
                </a:solidFill>
                <a:ea typeface="ＭＳ Ｐゴシック" pitchFamily="34" charset="-128"/>
              </a:rPr>
              <a:t>or</a:t>
            </a:r>
            <a:r>
              <a:rPr lang="en-US" dirty="0" smtClean="0">
                <a:ea typeface="ＭＳ Ｐゴシック" pitchFamily="34" charset="-128"/>
              </a:rPr>
              <a:t> greater than 100. 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There is no golden rule; you just have to think carefully.</a:t>
            </a:r>
          </a:p>
          <a:p>
            <a:pPr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4757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4E437F2-96A8-4BB3-8AFC-B38BCFCC6C2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7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38400"/>
            <a:ext cx="4743450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438400"/>
            <a:ext cx="46482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temp &lt; 100)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System.out.println("Liquid");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757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Short-Circuit Evaluation: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904288" cy="5105400"/>
          </a:xfrm>
        </p:spPr>
        <p:txBody>
          <a:bodyPr/>
          <a:lstStyle/>
          <a:p>
            <a:r>
              <a:rPr lang="en-US" altLang="en-US" sz="2800" smtClean="0"/>
              <a:t>Combined conditions are evaluated from left to right</a:t>
            </a:r>
          </a:p>
          <a:p>
            <a:pPr lvl="1"/>
            <a:r>
              <a:rPr lang="en-US" altLang="en-US" sz="2400" smtClean="0"/>
              <a:t>If the left half of an </a:t>
            </a:r>
            <a:r>
              <a:rPr lang="en-US" altLang="en-US" sz="2400" i="1" smtClean="0"/>
              <a:t>and</a:t>
            </a:r>
            <a:r>
              <a:rPr lang="en-US" altLang="en-US" sz="2400" smtClean="0"/>
              <a:t> condition is false, why look further? 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endParaRPr lang="en-US" altLang="en-US" smtClean="0"/>
          </a:p>
          <a:p>
            <a:r>
              <a:rPr lang="en-US" altLang="en-US" sz="2800" smtClean="0"/>
              <a:t>A useful example</a:t>
            </a:r>
            <a:r>
              <a:rPr lang="en-US" altLang="en-US" smtClean="0"/>
              <a:t>:</a:t>
            </a:r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475D900-61FD-4AE9-8B52-4A310403687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24800" y="34290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6063" y="5732463"/>
            <a:ext cx="62484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</a:t>
            </a:r>
            <a:r>
              <a:rPr lang="it-IT" sz="2000" kern="0" dirty="0">
                <a:latin typeface="Consolas" pitchFamily="49" charset="0"/>
                <a:ea typeface="ＭＳ Ｐゴシック" pitchFamily="34" charset="-128"/>
              </a:rPr>
              <a:t>quantity &gt; 0 </a:t>
            </a:r>
            <a:r>
              <a:rPr lang="it-IT" sz="2000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&amp;&amp;</a:t>
            </a:r>
            <a:r>
              <a:rPr lang="it-IT" sz="2000" kern="0" dirty="0">
                <a:latin typeface="Consolas" pitchFamily="49" charset="0"/>
                <a:ea typeface="ＭＳ Ｐゴシック" pitchFamily="34" charset="-128"/>
              </a:rPr>
              <a:t> price / quantity &lt; 10</a:t>
            </a: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) </a:t>
            </a:r>
          </a:p>
        </p:txBody>
      </p:sp>
      <p:sp>
        <p:nvSpPr>
          <p:cNvPr id="7578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752600"/>
            <a:ext cx="52578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if (temp &lt;= 0 </a:t>
            </a:r>
            <a:r>
              <a:rPr lang="en-US" sz="2000" smtClean="0">
                <a:solidFill>
                  <a:srgbClr val="0033CC"/>
                </a:solidFill>
                <a:latin typeface="Consolas" panose="020B0609020204030204" pitchFamily="49" charset="0"/>
              </a:rPr>
              <a:t>||</a:t>
            </a:r>
            <a:r>
              <a:rPr lang="en-US" sz="2000" smtClean="0">
                <a:latin typeface="Consolas" panose="020B0609020204030204" pitchFamily="49" charset="0"/>
              </a:rPr>
              <a:t> temp &gt;= 100)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  System.out.println(</a:t>
            </a:r>
            <a:r>
              <a:rPr lang="ja-JP" altLang="en-US" sz="2000" smtClean="0">
                <a:latin typeface="Consolas" panose="020B0609020204030204" pitchFamily="49" charset="0"/>
              </a:rPr>
              <a:t>“</a:t>
            </a:r>
            <a:r>
              <a:rPr lang="en-US" altLang="ja-JP" sz="2000" smtClean="0">
                <a:latin typeface="Consolas" panose="020B0609020204030204" pitchFamily="49" charset="0"/>
              </a:rPr>
              <a:t>Not Liquid");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43200"/>
            <a:ext cx="52959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Short-Circuit Evaluation: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68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If the left half of the </a:t>
            </a:r>
            <a:r>
              <a:rPr lang="en-US" altLang="en-US" sz="2800" i="1" smtClean="0"/>
              <a:t>or</a:t>
            </a:r>
            <a:r>
              <a:rPr lang="en-US" altLang="en-US" sz="2800" smtClean="0"/>
              <a:t> is true, why look further?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Java doesn</a:t>
            </a:r>
            <a:r>
              <a:rPr lang="en-US" altLang="ja-JP" sz="2800" smtClean="0"/>
              <a:t>’t!</a:t>
            </a:r>
          </a:p>
          <a:p>
            <a:r>
              <a:rPr lang="en-US" altLang="en-US" sz="2800" smtClean="0"/>
              <a:t>Don</a:t>
            </a:r>
            <a:r>
              <a:rPr lang="en-US" altLang="ja-JP" sz="2800" smtClean="0"/>
              <a:t>’t do these second:</a:t>
            </a:r>
          </a:p>
          <a:p>
            <a:pPr lvl="1"/>
            <a:r>
              <a:rPr lang="en-US" altLang="en-US" sz="2400" smtClean="0"/>
              <a:t>Assignment</a:t>
            </a:r>
          </a:p>
          <a:p>
            <a:pPr lvl="1"/>
            <a:r>
              <a:rPr lang="en-US" altLang="en-US" sz="2400" smtClean="0"/>
              <a:t>Output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93BA447-30DA-4145-BF31-04F45D23782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38600" y="55626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  <p:sp>
        <p:nvSpPr>
          <p:cNvPr id="7680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 Morgan</a:t>
            </a:r>
            <a:r>
              <a:rPr lang="ja-JP" altLang="en-US" smtClean="0"/>
              <a:t>’</a:t>
            </a:r>
            <a:r>
              <a:rPr lang="en-US" altLang="ja-JP" smtClean="0"/>
              <a:t>s Law</a:t>
            </a:r>
            <a:endParaRPr lang="en-US" altLang="en-US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en-US" sz="2800" smtClean="0"/>
              <a:t>De Morgan</a:t>
            </a:r>
            <a:r>
              <a:rPr lang="en-US" altLang="ja-JP" sz="2800" smtClean="0"/>
              <a:t>’s law tells you how to negate </a:t>
            </a:r>
            <a:r>
              <a:rPr lang="en-US" altLang="ja-JP" sz="2800" smtClean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ja-JP" sz="2800" smtClean="0"/>
              <a:t> and </a:t>
            </a:r>
            <a:r>
              <a:rPr lang="en-US" altLang="ja-JP" sz="2800" smtClean="0">
                <a:solidFill>
                  <a:srgbClr val="C00000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800" smtClean="0"/>
              <a:t> conditions:</a:t>
            </a:r>
          </a:p>
          <a:p>
            <a:pPr lvl="1"/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en-US" sz="2400" smtClean="0"/>
              <a:t>(</a:t>
            </a:r>
            <a:r>
              <a:rPr lang="en-US" altLang="en-US" smtClean="0"/>
              <a:t>A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sz="2400" smtClean="0"/>
              <a:t> </a:t>
            </a:r>
            <a:r>
              <a:rPr lang="en-US" altLang="en-US" smtClean="0"/>
              <a:t>B</a:t>
            </a:r>
            <a:r>
              <a:rPr lang="en-US" altLang="en-US" sz="2400" smtClean="0"/>
              <a:t>) 	</a:t>
            </a:r>
            <a:r>
              <a:rPr lang="en-US" altLang="en-US" smtClean="0"/>
              <a:t>is the same as 	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en-US" smtClean="0"/>
              <a:t>A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en-US" smtClean="0"/>
              <a:t>B</a:t>
            </a:r>
          </a:p>
          <a:p>
            <a:pPr lvl="1"/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en-US" sz="2400" smtClean="0"/>
              <a:t>(</a:t>
            </a:r>
            <a:r>
              <a:rPr lang="en-US" altLang="en-US" smtClean="0"/>
              <a:t>A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altLang="en-US" sz="2400" smtClean="0"/>
              <a:t> </a:t>
            </a:r>
            <a:r>
              <a:rPr lang="en-US" altLang="en-US" smtClean="0"/>
              <a:t>B</a:t>
            </a:r>
            <a:r>
              <a:rPr lang="en-US" altLang="en-US" sz="2400" smtClean="0"/>
              <a:t>) 	</a:t>
            </a:r>
            <a:r>
              <a:rPr lang="en-US" altLang="en-US" smtClean="0"/>
              <a:t>is the same as 	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en-US" smtClean="0"/>
              <a:t>A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en-US" smtClean="0"/>
              <a:t>B</a:t>
            </a:r>
          </a:p>
          <a:p>
            <a:r>
              <a:rPr lang="en-US" altLang="en-US" sz="2800" smtClean="0"/>
              <a:t>Example:  Shipping is higher to AK and HI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400" smtClean="0"/>
              <a:t>To simplify conditions with negations of </a:t>
            </a:r>
            <a:r>
              <a:rPr lang="en-US" altLang="en-US" sz="2400" i="1" smtClean="0"/>
              <a:t>and </a:t>
            </a:r>
            <a:r>
              <a:rPr lang="en-US" altLang="en-US" sz="2400" smtClean="0"/>
              <a:t>or</a:t>
            </a:r>
            <a:r>
              <a:rPr lang="en-US" altLang="en-US" sz="2400" i="1" smtClean="0"/>
              <a:t> or </a:t>
            </a:r>
            <a:r>
              <a:rPr lang="en-US" altLang="en-US" sz="2400" smtClean="0"/>
              <a:t>expressions, it is usually a good idea to apply De Morgan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Law to move the negations to the innermost level.</a:t>
            </a:r>
            <a:endParaRPr lang="en-US" altLang="en-US" sz="2400" smtClean="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61575B9-B4A2-41E5-9053-EA5BF60302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657600"/>
            <a:ext cx="42672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(!(country.equals("USA")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 &amp;&amp; !state.equals("AK")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  &amp;&amp; !state.equals("HI")))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shippingCharge = 20.00;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3657600"/>
            <a:ext cx="42672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if !country.equals("USA")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|| state.equals("AK")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ＭＳ Ｐゴシック" pitchFamily="34" charset="-128"/>
              </a:rPr>
              <a:t>  || state.equals("HI") shippingCharge = 20.00;</a:t>
            </a:r>
          </a:p>
        </p:txBody>
      </p:sp>
      <p:sp>
        <p:nvSpPr>
          <p:cNvPr id="7783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3.8 Input Validation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altLang="en-US" sz="2800" smtClean="0"/>
              <a:t>Accepting user input is dangerous</a:t>
            </a:r>
          </a:p>
          <a:p>
            <a:pPr lvl="1"/>
            <a:r>
              <a:rPr lang="en-US" altLang="en-US" smtClean="0"/>
              <a:t>Consider the Elevator program:</a:t>
            </a:r>
          </a:p>
          <a:p>
            <a:pPr lvl="1"/>
            <a:r>
              <a:rPr lang="en-US" altLang="en-US" sz="2400" smtClean="0"/>
              <a:t>The user may input an invalid character or value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/>
              <a:t>Must be an integer</a:t>
            </a:r>
          </a:p>
          <a:p>
            <a:pPr lvl="2"/>
            <a:r>
              <a:rPr lang="en-US" altLang="en-US" smtClean="0"/>
              <a:t>Scanner can help!</a:t>
            </a:r>
          </a:p>
          <a:p>
            <a:pPr lvl="2"/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</a:rPr>
              <a:t>hasNextInt</a:t>
            </a:r>
          </a:p>
          <a:p>
            <a:pPr lvl="3"/>
            <a:r>
              <a:rPr lang="en-US" altLang="en-US" sz="2400" smtClean="0">
                <a:solidFill>
                  <a:srgbClr val="333333"/>
                </a:solidFill>
              </a:rPr>
              <a:t>True if integer</a:t>
            </a:r>
          </a:p>
          <a:p>
            <a:pPr lvl="3"/>
            <a:r>
              <a:rPr lang="en-US" altLang="en-US" sz="2400" smtClean="0">
                <a:solidFill>
                  <a:srgbClr val="333333"/>
                </a:solidFill>
              </a:rPr>
              <a:t>False if not</a:t>
            </a:r>
          </a:p>
          <a:p>
            <a:pPr lvl="2">
              <a:buFontTx/>
              <a:buNone/>
            </a:pPr>
            <a:endParaRPr lang="en-US" altLang="en-US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sz="2400" smtClean="0"/>
              <a:t>Then range check value</a:t>
            </a:r>
          </a:p>
          <a:p>
            <a:pPr lvl="1"/>
            <a:r>
              <a:rPr lang="en-US" altLang="en-US" sz="2400" smtClean="0"/>
              <a:t>We expect a floor number to be between 1 and 20</a:t>
            </a:r>
          </a:p>
          <a:p>
            <a:pPr lvl="2">
              <a:spcBef>
                <a:spcPts val="200"/>
              </a:spcBef>
            </a:pPr>
            <a:r>
              <a:rPr lang="en-US" altLang="en-US" sz="1800" smtClean="0"/>
              <a:t>NOT 0, 13 or &gt; 20</a:t>
            </a:r>
            <a:endParaRPr lang="en-US" altLang="en-US" smtClean="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3155FD8-2F32-4FAB-B93E-F2703F75C01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038600" y="2559050"/>
            <a:ext cx="4953000" cy="2514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if (in.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hasNextInt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())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int floor = in.nextInt();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// Process the input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System.out.println("Not integer.");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7885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anose="020B0A04020102020204" pitchFamily="34" charset="0"/>
              </a:rPr>
              <a:t>ElevatorSimulation2.java</a:t>
            </a:r>
          </a:p>
        </p:txBody>
      </p:sp>
      <p:sp>
        <p:nvSpPr>
          <p:cNvPr id="798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143C1D1-D033-45EA-B099-230930C9D89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987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79248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Box 6"/>
          <p:cNvSpPr txBox="1">
            <a:spLocks noChangeArrowheads="1"/>
          </p:cNvSpPr>
          <p:nvPr/>
        </p:nvSpPr>
        <p:spPr bwMode="auto">
          <a:xfrm>
            <a:off x="5257800" y="2209800"/>
            <a:ext cx="3352800" cy="40005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Input value validity checking</a:t>
            </a:r>
          </a:p>
        </p:txBody>
      </p:sp>
      <p:sp>
        <p:nvSpPr>
          <p:cNvPr id="79879" name="TextBox 7"/>
          <p:cNvSpPr txBox="1">
            <a:spLocks noChangeArrowheads="1"/>
          </p:cNvSpPr>
          <p:nvPr/>
        </p:nvSpPr>
        <p:spPr bwMode="auto">
          <a:xfrm>
            <a:off x="5257800" y="4495800"/>
            <a:ext cx="3352800" cy="40005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Input value range checking</a:t>
            </a:r>
          </a:p>
        </p:txBody>
      </p:sp>
      <p:sp>
        <p:nvSpPr>
          <p:cNvPr id="7988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altLang="en-US" smtClean="0">
                <a:latin typeface="Arial Black" panose="020B0A04020102020204" pitchFamily="34" charset="0"/>
              </a:rPr>
              <a:t>ElevatorSimulation2.java</a:t>
            </a:r>
          </a:p>
        </p:txBody>
      </p:sp>
      <p:sp>
        <p:nvSpPr>
          <p:cNvPr id="8089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6D567D1-BB9B-4DD5-99BD-E0B0F08F93B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09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2767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79629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3848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08150"/>
            <a:ext cx="6289675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Flowchart with only true branch</a:t>
            </a:r>
          </a:p>
        </p:txBody>
      </p:sp>
      <p:sp>
        <p:nvSpPr>
          <p:cNvPr id="17412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838200"/>
          </a:xfrm>
        </p:spPr>
        <p:txBody>
          <a:bodyPr/>
          <a:lstStyle/>
          <a:p>
            <a:r>
              <a:rPr lang="en-US" altLang="en-US" sz="2400" smtClean="0"/>
              <a:t>An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smtClean="0"/>
              <a:t> statement may not need a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False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(</a:t>
            </a:r>
            <a:r>
              <a:rPr lang="en-US" altLang="ja-JP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ja-JP" sz="2400" smtClean="0"/>
              <a:t>) branch</a:t>
            </a:r>
            <a:endParaRPr lang="en-US" altLang="en-US" sz="200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73A7546-63BA-4CFD-AC56-857F96950E2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71800"/>
            <a:ext cx="36703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The </a:t>
            </a:r>
            <a:r>
              <a:rPr lang="en-US" altLang="en-US" sz="2400" smtClean="0">
                <a:solidFill>
                  <a:srgbClr val="C00000"/>
                </a:solidFill>
              </a:rPr>
              <a:t>if</a:t>
            </a:r>
            <a:r>
              <a:rPr lang="en-US" altLang="en-US" sz="2400" smtClean="0"/>
              <a:t> statement allows a program to carry out different actions depending on the nature of the data to be processed.</a:t>
            </a:r>
          </a:p>
          <a:p>
            <a:r>
              <a:rPr lang="en-US" altLang="en-US" sz="2400" smtClean="0"/>
              <a:t>Relational operators (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&lt;= &gt; &gt;= == != </a:t>
            </a:r>
            <a:r>
              <a:rPr lang="en-US" altLang="en-US" sz="2400" smtClean="0"/>
              <a:t>) are used to compare numbers and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400" smtClean="0"/>
              <a:t>s.</a:t>
            </a:r>
          </a:p>
          <a:p>
            <a:r>
              <a:rPr lang="en-US" altLang="en-US" sz="2400" smtClean="0"/>
              <a:t>Do not use the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400" smtClean="0"/>
              <a:t> operator to compare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400" smtClean="0"/>
              <a:t>s. </a:t>
            </a:r>
          </a:p>
          <a:p>
            <a:pPr lvl="1"/>
            <a:r>
              <a:rPr lang="en-US" altLang="en-US" sz="2400" smtClean="0"/>
              <a:t>Use the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altLang="en-US" sz="2400" smtClean="0"/>
              <a:t> method instead.</a:t>
            </a:r>
          </a:p>
          <a:p>
            <a:pPr lvl="1"/>
            <a:r>
              <a:rPr lang="en-US" altLang="en-US" sz="2400" smtClean="0"/>
              <a:t>The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altLang="en-US" sz="2400" smtClean="0"/>
              <a:t> method compares </a:t>
            </a:r>
            <a:r>
              <a:rPr lang="en-US" alt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2400" smtClean="0"/>
              <a:t>s in lexicographic order</a:t>
            </a:r>
            <a:r>
              <a:rPr lang="en-US" altLang="en-US" sz="2000" smtClean="0"/>
              <a:t>.</a:t>
            </a:r>
          </a:p>
          <a:p>
            <a:r>
              <a:rPr lang="en-US" altLang="en-US" sz="2400" smtClean="0"/>
              <a:t>Multiple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smtClean="0"/>
              <a:t> statements can be combined to evaluate complex decisions.</a:t>
            </a:r>
          </a:p>
          <a:p>
            <a:r>
              <a:rPr lang="en-US" altLang="en-US" sz="2400" smtClean="0"/>
              <a:t>When using multiple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smtClean="0"/>
              <a:t> statements, test general conditions after more specific conditions.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C70272D-2379-407A-8B6C-5426DBB23CF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2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altLang="en-US" sz="3600" smtClean="0"/>
              <a:t>Summary: Flowcharts and Testing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altLang="en-US" sz="2400" smtClean="0"/>
              <a:t>When a decision statement is contained inside the branch of another decision statement, the statements are </a:t>
            </a:r>
            <a:r>
              <a:rPr lang="en-US" altLang="en-US" sz="2400" i="1" smtClean="0"/>
              <a:t>nested.</a:t>
            </a:r>
          </a:p>
          <a:p>
            <a:r>
              <a:rPr lang="en-US" altLang="en-US" sz="2400" smtClean="0"/>
              <a:t>Nested decisions are required for problems that have two levels of decision making.</a:t>
            </a:r>
          </a:p>
          <a:p>
            <a:r>
              <a:rPr lang="en-US" altLang="en-US" sz="2400" smtClean="0"/>
              <a:t>Flow charts are made up of elements for tasks, input/ output, and decisions.</a:t>
            </a:r>
          </a:p>
          <a:p>
            <a:r>
              <a:rPr lang="en-US" altLang="en-US" sz="2400" smtClean="0"/>
              <a:t>Each branch of a decision can contain tasks and further decisions.</a:t>
            </a:r>
          </a:p>
          <a:p>
            <a:r>
              <a:rPr lang="en-US" altLang="en-US" sz="2400" smtClean="0"/>
              <a:t>Never point an arrow inside another branch.</a:t>
            </a:r>
          </a:p>
          <a:p>
            <a:r>
              <a:rPr lang="en-US" altLang="en-US" sz="2400" smtClean="0"/>
              <a:t>Each branch of your program should be covered by a test case.</a:t>
            </a:r>
          </a:p>
          <a:p>
            <a:r>
              <a:rPr lang="en-US" altLang="en-US" sz="2400" smtClean="0"/>
              <a:t>It is a good idea to design test cases before implementing a program.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FB1206BC-590B-4231-B8DA-F74610510A5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294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Boolean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The Boolean type </a:t>
            </a:r>
            <a:r>
              <a:rPr lang="en-US" altLang="en-US" sz="2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sz="2800" smtClean="0"/>
              <a:t> has two values, </a:t>
            </a:r>
            <a:r>
              <a:rPr lang="en-US" altLang="en-US" sz="2800" smtClean="0">
                <a:solidFill>
                  <a:srgbClr val="C00000"/>
                </a:solidFill>
              </a:rPr>
              <a:t>true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rgbClr val="C00000"/>
                </a:solidFill>
              </a:rPr>
              <a:t>false</a:t>
            </a:r>
            <a:r>
              <a:rPr lang="en-US" altLang="en-US" sz="2800" smtClean="0"/>
              <a:t>.</a:t>
            </a:r>
          </a:p>
          <a:p>
            <a:pPr lvl="1"/>
            <a:r>
              <a:rPr lang="en-US" altLang="en-US" sz="2400" smtClean="0"/>
              <a:t>Java has two Boolean operators that combine conditions: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en-US" sz="2400" smtClean="0"/>
              <a:t> (</a:t>
            </a:r>
            <a:r>
              <a:rPr lang="en-US" altLang="en-US" sz="2400" i="1" smtClean="0"/>
              <a:t>and</a:t>
            </a:r>
            <a:r>
              <a:rPr lang="en-US" altLang="en-US" sz="2400" smtClean="0"/>
              <a:t>) and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||</a:t>
            </a:r>
            <a:r>
              <a:rPr lang="en-US" altLang="en-US" sz="2400" smtClean="0"/>
              <a:t> (</a:t>
            </a:r>
            <a:r>
              <a:rPr lang="en-US" altLang="en-US" sz="2400" i="1" smtClean="0"/>
              <a:t>or</a:t>
            </a:r>
            <a:r>
              <a:rPr lang="en-US" altLang="en-US" sz="2400" smtClean="0"/>
              <a:t>).</a:t>
            </a:r>
          </a:p>
          <a:p>
            <a:pPr lvl="1"/>
            <a:r>
              <a:rPr lang="en-US" altLang="en-US" sz="2400" smtClean="0"/>
              <a:t>To invert a condition, use the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2400" smtClean="0"/>
              <a:t> (</a:t>
            </a:r>
            <a:r>
              <a:rPr lang="en-US" altLang="en-US" sz="2400" i="1" smtClean="0"/>
              <a:t>not</a:t>
            </a:r>
            <a:r>
              <a:rPr lang="en-US" altLang="en-US" sz="2400" smtClean="0"/>
              <a:t>) operator.</a:t>
            </a:r>
          </a:p>
          <a:p>
            <a:pPr lvl="1"/>
            <a:r>
              <a:rPr lang="en-US" altLang="en-US" sz="2400" smtClean="0"/>
              <a:t>The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||</a:t>
            </a:r>
            <a:r>
              <a:rPr lang="en-US" altLang="en-US" sz="2400" smtClean="0"/>
              <a:t> operators are computed lazily: As soon as the truth value is determined, no further conditions are evaluated.</a:t>
            </a:r>
          </a:p>
          <a:p>
            <a:pPr lvl="1"/>
            <a:r>
              <a:rPr lang="en-US" altLang="en-US" sz="2400" smtClean="0"/>
              <a:t>De Morgan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law tells you how to negate </a:t>
            </a:r>
            <a:r>
              <a:rPr lang="en-US" altLang="ja-JP" sz="2400" smtClean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ja-JP" sz="2400" smtClean="0"/>
              <a:t> and </a:t>
            </a:r>
            <a:r>
              <a:rPr lang="en-US" altLang="ja-JP" sz="2400" smtClean="0">
                <a:solidFill>
                  <a:srgbClr val="C00000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400" smtClean="0"/>
              <a:t> conditions.</a:t>
            </a:r>
          </a:p>
          <a:p>
            <a:r>
              <a:rPr lang="en-US" altLang="en-US" sz="2800" smtClean="0"/>
              <a:t>You can use </a:t>
            </a:r>
            <a:r>
              <a:rPr lang="en-US" alt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Scanner hasNext </a:t>
            </a:r>
            <a:r>
              <a:rPr lang="en-US" altLang="en-US" sz="2800" smtClean="0"/>
              <a:t>methods to ensure that the data is what you expect.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2EFF280-76F1-4016-BD97-3B29D98E03A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397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2011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3.1: The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22B988F-426B-465B-9F7D-E388F610EB7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43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143000"/>
            <a:ext cx="82581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 Black" panose="020B0A04020102020204" pitchFamily="34" charset="0"/>
              </a:rPr>
              <a:t>ElevatorSimulation.java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A8B85CE-F68D-4BC4-991F-435CE0C48E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019800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91000"/>
            <a:ext cx="4895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4421</Words>
  <Application>Microsoft Office PowerPoint</Application>
  <PresentationFormat>On-screen Show (4:3)</PresentationFormat>
  <Paragraphs>823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MS PGothic</vt:lpstr>
      <vt:lpstr>Wingdings</vt:lpstr>
      <vt:lpstr>Calibri</vt:lpstr>
      <vt:lpstr>Arial Unicode MS</vt:lpstr>
      <vt:lpstr>Consolas</vt:lpstr>
      <vt:lpstr>Arial Black</vt:lpstr>
      <vt:lpstr>Times New Roman</vt:lpstr>
      <vt:lpstr>Courier</vt:lpstr>
      <vt:lpstr>Default Design</vt:lpstr>
      <vt:lpstr>Author: Horstmann Title: Big Java Late Objects</vt:lpstr>
      <vt:lpstr>PowerPoint Presentation</vt:lpstr>
      <vt:lpstr>Chapter Goals</vt:lpstr>
      <vt:lpstr>Contents</vt:lpstr>
      <vt:lpstr>3.1 The if Statement</vt:lpstr>
      <vt:lpstr>Flowchart of the if statement</vt:lpstr>
      <vt:lpstr>Flowchart with only true branch</vt:lpstr>
      <vt:lpstr>Syntax 3.1: The if statement</vt:lpstr>
      <vt:lpstr>ElevatorSimulation.java</vt:lpstr>
      <vt:lpstr>Tips On Using Braces</vt:lpstr>
      <vt:lpstr>Tips on indenting blocks</vt:lpstr>
      <vt:lpstr>Common Error 3.1 </vt:lpstr>
      <vt:lpstr>The Conditional Operator</vt:lpstr>
      <vt:lpstr>3.2 Comparing Numbers and Strings</vt:lpstr>
      <vt:lpstr>Syntax 3.2: Comparisons</vt:lpstr>
      <vt:lpstr>Operator Precedence</vt:lpstr>
      <vt:lpstr>Relational Operator Use (1)</vt:lpstr>
      <vt:lpstr>Relational Operator Use (2)</vt:lpstr>
      <vt:lpstr>Comparing Strings</vt:lpstr>
      <vt:lpstr>Common Error 3.2 </vt:lpstr>
      <vt:lpstr>The use of EPSILON</vt:lpstr>
      <vt:lpstr>Common Error 3.3 </vt:lpstr>
      <vt:lpstr>Lexicographical Order</vt:lpstr>
      <vt:lpstr>Implementing an if Statement</vt:lpstr>
      <vt:lpstr>Implementing an if Statement (cont.)</vt:lpstr>
      <vt:lpstr>Implemented Example</vt:lpstr>
      <vt:lpstr>3.3 Multiple Alternatives</vt:lpstr>
      <vt:lpstr>Flowchart of Multiway branching</vt:lpstr>
      <vt:lpstr>if, else if multiway branching</vt:lpstr>
      <vt:lpstr>What is wrong with this code?</vt:lpstr>
      <vt:lpstr>Another way to multiway branch</vt:lpstr>
      <vt:lpstr>3.4 Nested Branches</vt:lpstr>
      <vt:lpstr>Flowchart of a Nested if</vt:lpstr>
      <vt:lpstr>Tax Example:  Nested ifs</vt:lpstr>
      <vt:lpstr>Flowchart for Tax Example</vt:lpstr>
      <vt:lpstr>TaxCalculator.java (1)</vt:lpstr>
      <vt:lpstr>TaxCalculator.java (2)</vt:lpstr>
      <vt:lpstr>TaxCalculator.java (3)</vt:lpstr>
      <vt:lpstr>Hand-Tracing</vt:lpstr>
      <vt:lpstr>Hand-Tracing Tax Example (1)</vt:lpstr>
      <vt:lpstr>Hand-Tracing Tax Example (2)</vt:lpstr>
      <vt:lpstr>Hand-Tracing Tax Example (3)</vt:lpstr>
      <vt:lpstr>Hand-Tracing Tax Example (4)</vt:lpstr>
      <vt:lpstr>Common Error 3.4 </vt:lpstr>
      <vt:lpstr>Enumerated Types</vt:lpstr>
      <vt:lpstr>3.5 Problem Solving: Flowcharts</vt:lpstr>
      <vt:lpstr>Conditional Flowcharts</vt:lpstr>
      <vt:lpstr>Shipping Cost Flowchart</vt:lpstr>
      <vt:lpstr>Don’t connect branches!</vt:lpstr>
      <vt:lpstr>Shipping Cost Flowchart</vt:lpstr>
      <vt:lpstr>3.6 Problem Solving: Test Cases</vt:lpstr>
      <vt:lpstr>Choosing Test Cases</vt:lpstr>
      <vt:lpstr>3.7 Boolean Variables</vt:lpstr>
      <vt:lpstr>Character Testing Methods</vt:lpstr>
      <vt:lpstr>Combined Conditions:  &amp;&amp;</vt:lpstr>
      <vt:lpstr>Combined Conditions:  ||</vt:lpstr>
      <vt:lpstr>The not Operator:  !</vt:lpstr>
      <vt:lpstr>and Flowchart</vt:lpstr>
      <vt:lpstr>or Flowchart</vt:lpstr>
      <vt:lpstr>Boolean Operator Examples</vt:lpstr>
      <vt:lpstr>Boolean Operator Examples</vt:lpstr>
      <vt:lpstr>Common Error 3.5 </vt:lpstr>
      <vt:lpstr>Common Error 3.6 </vt:lpstr>
      <vt:lpstr>Short-Circuit Evaluation:  &amp;&amp;</vt:lpstr>
      <vt:lpstr>Short-Circuit Evaluation:  ||</vt:lpstr>
      <vt:lpstr>De Morgan’s Law</vt:lpstr>
      <vt:lpstr>3.8 Input Validation</vt:lpstr>
      <vt:lpstr>ElevatorSimulation2.java</vt:lpstr>
      <vt:lpstr>ElevatorSimulation2.java</vt:lpstr>
      <vt:lpstr>Summary:  if Statement</vt:lpstr>
      <vt:lpstr>Summary: Flowcharts and Testing</vt:lpstr>
      <vt:lpstr>Summary: Boolean</vt:lpstr>
    </vt:vector>
  </TitlesOfParts>
  <Company>Technetrain.com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Chapter03_Decisions</dc:title>
  <dc:subject>Java for Everyone 2e</dc:subject>
  <dc:creator>Donald W. Smith</dc:creator>
  <dc:description>Based on v2</dc:description>
  <cp:lastModifiedBy>John Walsh</cp:lastModifiedBy>
  <cp:revision>257</cp:revision>
  <dcterms:created xsi:type="dcterms:W3CDTF">2007-02-01T21:32:19Z</dcterms:created>
  <dcterms:modified xsi:type="dcterms:W3CDTF">2015-09-07T09:00:36Z</dcterms:modified>
  <cp:contentStatus>Final Draft</cp:contentStatus>
</cp:coreProperties>
</file>