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handoutMasterIdLst>
    <p:handoutMasterId r:id="rId31"/>
  </p:handoutMasterIdLst>
  <p:sldIdLst>
    <p:sldId id="258" r:id="rId2"/>
    <p:sldId id="323" r:id="rId3"/>
    <p:sldId id="311" r:id="rId4"/>
    <p:sldId id="313" r:id="rId5"/>
    <p:sldId id="314" r:id="rId6"/>
    <p:sldId id="315" r:id="rId7"/>
    <p:sldId id="316" r:id="rId8"/>
    <p:sldId id="317" r:id="rId9"/>
    <p:sldId id="318" r:id="rId10"/>
    <p:sldId id="319" r:id="rId11"/>
    <p:sldId id="343" r:id="rId12"/>
    <p:sldId id="344" r:id="rId13"/>
    <p:sldId id="345" r:id="rId14"/>
    <p:sldId id="320" r:id="rId15"/>
    <p:sldId id="337" r:id="rId16"/>
    <p:sldId id="321" r:id="rId17"/>
    <p:sldId id="340" r:id="rId18"/>
    <p:sldId id="338" r:id="rId19"/>
    <p:sldId id="322" r:id="rId20"/>
    <p:sldId id="339" r:id="rId21"/>
    <p:sldId id="341" r:id="rId22"/>
    <p:sldId id="342" r:id="rId23"/>
    <p:sldId id="324" r:id="rId24"/>
    <p:sldId id="325" r:id="rId25"/>
    <p:sldId id="327" r:id="rId26"/>
    <p:sldId id="328" r:id="rId27"/>
    <p:sldId id="330" r:id="rId28"/>
    <p:sldId id="332" r:id="rId29"/>
  </p:sldIdLst>
  <p:sldSz cx="9144000" cy="6858000" type="screen4x3"/>
  <p:notesSz cx="7099300" cy="10234613"/>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0033"/>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US"/>
          </a:p>
        </p:txBody>
      </p:sp>
      <p:sp>
        <p:nvSpPr>
          <p:cNvPr id="33795" name="Rectangle 3"/>
          <p:cNvSpPr>
            <a:spLocks noGrp="1" noChangeArrowheads="1"/>
          </p:cNvSpPr>
          <p:nvPr>
            <p:ph type="dt" sz="quarter" idx="1"/>
          </p:nvPr>
        </p:nvSpPr>
        <p:spPr bwMode="auto">
          <a:xfrm>
            <a:off x="4022725"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B86F89F1-3BD2-4E67-B5B3-E3EF9628D80B}" type="datetime1">
              <a:rPr lang="en-IE"/>
              <a:pPr>
                <a:defRPr/>
              </a:pPr>
              <a:t>12/10/2017</a:t>
            </a:fld>
            <a:endParaRPr lang="en-US"/>
          </a:p>
        </p:txBody>
      </p:sp>
      <p:sp>
        <p:nvSpPr>
          <p:cNvPr id="33796" name="Rectangle 4"/>
          <p:cNvSpPr>
            <a:spLocks noGrp="1" noChangeArrowheads="1"/>
          </p:cNvSpPr>
          <p:nvPr>
            <p:ph type="ftr" sz="quarter" idx="2"/>
          </p:nvPr>
        </p:nvSpPr>
        <p:spPr bwMode="auto">
          <a:xfrm>
            <a:off x="0"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US"/>
              <a:t>A nic G OOP2 Slides 6 </a:t>
            </a:r>
          </a:p>
        </p:txBody>
      </p:sp>
      <p:sp>
        <p:nvSpPr>
          <p:cNvPr id="33797" name="Rectangle 5"/>
          <p:cNvSpPr>
            <a:spLocks noGrp="1" noChangeArrowheads="1"/>
          </p:cNvSpPr>
          <p:nvPr>
            <p:ph type="sldNum" sz="quarter" idx="3"/>
          </p:nvPr>
        </p:nvSpPr>
        <p:spPr bwMode="auto">
          <a:xfrm>
            <a:off x="4022725"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2D7C5F7B-CCC0-483C-AEE3-C5F9F6DA555F}" type="slidenum">
              <a:rPr lang="en-US"/>
              <a:pPr>
                <a:defRPr/>
              </a:pPr>
              <a:t>‹#›</a:t>
            </a:fld>
            <a:endParaRPr lang="en-US"/>
          </a:p>
        </p:txBody>
      </p:sp>
    </p:spTree>
    <p:extLst>
      <p:ext uri="{BB962C8B-B14F-4D97-AF65-F5344CB8AC3E}">
        <p14:creationId xmlns:p14="http://schemas.microsoft.com/office/powerpoint/2010/main" val="3505930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IE"/>
          </a:p>
        </p:txBody>
      </p:sp>
      <p:sp>
        <p:nvSpPr>
          <p:cNvPr id="4099" name="Rectangle 3"/>
          <p:cNvSpPr>
            <a:spLocks noGrp="1" noChangeArrowheads="1"/>
          </p:cNvSpPr>
          <p:nvPr>
            <p:ph type="dt" idx="1"/>
          </p:nvPr>
        </p:nvSpPr>
        <p:spPr bwMode="auto">
          <a:xfrm>
            <a:off x="4024313" y="0"/>
            <a:ext cx="3074987"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607A7ABD-CE2A-4EC4-8C11-863047D5C37F}" type="datetime1">
              <a:rPr lang="en-IE"/>
              <a:pPr>
                <a:defRPr/>
              </a:pPr>
              <a:t>12/10/2017</a:t>
            </a:fld>
            <a:endParaRPr lang="en-IE"/>
          </a:p>
        </p:txBody>
      </p:sp>
      <p:sp>
        <p:nvSpPr>
          <p:cNvPr id="86020"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6150" y="4862513"/>
            <a:ext cx="5207000" cy="4605337"/>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721850"/>
            <a:ext cx="3074988"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IE"/>
              <a:t>A nic G OOP2 Slides 6 </a:t>
            </a:r>
          </a:p>
        </p:txBody>
      </p:sp>
      <p:sp>
        <p:nvSpPr>
          <p:cNvPr id="4103" name="Rectangle 7"/>
          <p:cNvSpPr>
            <a:spLocks noGrp="1" noChangeArrowheads="1"/>
          </p:cNvSpPr>
          <p:nvPr>
            <p:ph type="sldNum" sz="quarter" idx="5"/>
          </p:nvPr>
        </p:nvSpPr>
        <p:spPr bwMode="auto">
          <a:xfrm>
            <a:off x="4024313" y="9721850"/>
            <a:ext cx="3074987"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A976972C-6913-4222-A9D7-ADF16F0E19A0}" type="slidenum">
              <a:rPr lang="en-IE"/>
              <a:pPr>
                <a:defRPr/>
              </a:pPr>
              <a:t>‹#›</a:t>
            </a:fld>
            <a:endParaRPr lang="en-IE"/>
          </a:p>
        </p:txBody>
      </p:sp>
    </p:spTree>
    <p:extLst>
      <p:ext uri="{BB962C8B-B14F-4D97-AF65-F5344CB8AC3E}">
        <p14:creationId xmlns:p14="http://schemas.microsoft.com/office/powerpoint/2010/main" val="425274485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CE130E-8A12-4A99-A491-963D737510DC}" type="datetime1">
              <a:rPr lang="en-IE" sz="1300" smtClean="0"/>
              <a:pPr/>
              <a:t>12/10/2017</a:t>
            </a:fld>
            <a:endParaRPr lang="en-IE" sz="1300" smtClean="0"/>
          </a:p>
        </p:txBody>
      </p:sp>
      <p:sp>
        <p:nvSpPr>
          <p:cNvPr id="1423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2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DD5E36-4404-43E0-BF77-B2773199D81F}" type="slidenum">
              <a:rPr lang="en-IE" sz="1300" smtClean="0"/>
              <a:pPr/>
              <a:t>1</a:t>
            </a:fld>
            <a:endParaRPr lang="en-IE" sz="1300" smtClean="0"/>
          </a:p>
        </p:txBody>
      </p:sp>
      <p:sp>
        <p:nvSpPr>
          <p:cNvPr id="142341" name="Rectangle 2"/>
          <p:cNvSpPr>
            <a:spLocks noGrp="1" noRot="1" noChangeAspect="1" noChangeArrowheads="1" noTextEdit="1"/>
          </p:cNvSpPr>
          <p:nvPr>
            <p:ph type="sldImg"/>
          </p:nvPr>
        </p:nvSpPr>
        <p:spPr>
          <a:ln/>
        </p:spPr>
      </p:sp>
      <p:sp>
        <p:nvSpPr>
          <p:cNvPr id="142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8866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E2CA13-71C2-4D8C-AF03-5CD3A0AF7917}" type="datetime1">
              <a:rPr lang="en-IE" sz="1300" smtClean="0"/>
              <a:pPr/>
              <a:t>12/10/2017</a:t>
            </a:fld>
            <a:endParaRPr lang="en-IE" sz="1300" smtClean="0"/>
          </a:p>
        </p:txBody>
      </p:sp>
      <p:sp>
        <p:nvSpPr>
          <p:cNvPr id="1515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15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43CE37-44DF-42A7-A87B-EAFC952D4F15}" type="slidenum">
              <a:rPr lang="en-IE" sz="1300" smtClean="0"/>
              <a:pPr/>
              <a:t>10</a:t>
            </a:fld>
            <a:endParaRPr lang="en-IE" sz="1300" smtClean="0"/>
          </a:p>
        </p:txBody>
      </p:sp>
      <p:sp>
        <p:nvSpPr>
          <p:cNvPr id="151557" name="Rectangle 2"/>
          <p:cNvSpPr>
            <a:spLocks noGrp="1" noRot="1" noChangeAspect="1" noChangeArrowheads="1" noTextEdit="1"/>
          </p:cNvSpPr>
          <p:nvPr>
            <p:ph type="sldImg"/>
          </p:nvPr>
        </p:nvSpPr>
        <p:spPr>
          <a:ln/>
        </p:spPr>
      </p:sp>
      <p:sp>
        <p:nvSpPr>
          <p:cNvPr id="1515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90256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80839-2883-48F9-9135-AF5AA53C7EF1}" type="datetime1">
              <a:rPr lang="en-IE" sz="1300" smtClean="0"/>
              <a:pPr/>
              <a:t>12/10/2017</a:t>
            </a:fld>
            <a:endParaRPr lang="en-IE" sz="1300" smtClean="0"/>
          </a:p>
        </p:txBody>
      </p:sp>
      <p:sp>
        <p:nvSpPr>
          <p:cNvPr id="152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2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771857-DF1C-4F37-B693-F70F90FB8B85}" type="slidenum">
              <a:rPr lang="en-IE" sz="1300" smtClean="0"/>
              <a:pPr/>
              <a:t>11</a:t>
            </a:fld>
            <a:endParaRPr lang="en-IE" sz="1300" smtClean="0"/>
          </a:p>
        </p:txBody>
      </p:sp>
      <p:sp>
        <p:nvSpPr>
          <p:cNvPr id="152581" name="Rectangle 2"/>
          <p:cNvSpPr>
            <a:spLocks noGrp="1" noRot="1" noChangeAspect="1" noChangeArrowheads="1" noTextEdit="1"/>
          </p:cNvSpPr>
          <p:nvPr>
            <p:ph type="sldImg"/>
          </p:nvPr>
        </p:nvSpPr>
        <p:spPr>
          <a:xfrm>
            <a:off x="992188" y="766763"/>
            <a:ext cx="5119687" cy="3840162"/>
          </a:xfrm>
          <a:ln/>
        </p:spPr>
      </p:sp>
      <p:sp>
        <p:nvSpPr>
          <p:cNvPr id="152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endParaRPr lang="en-US" smtClean="0"/>
          </a:p>
        </p:txBody>
      </p:sp>
    </p:spTree>
    <p:extLst>
      <p:ext uri="{BB962C8B-B14F-4D97-AF65-F5344CB8AC3E}">
        <p14:creationId xmlns:p14="http://schemas.microsoft.com/office/powerpoint/2010/main" val="42980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90AF66-4B5E-4625-8C99-F26DB4823B56}" type="datetime1">
              <a:rPr lang="en-IE" sz="1300" smtClean="0"/>
              <a:pPr/>
              <a:t>12/10/2017</a:t>
            </a:fld>
            <a:endParaRPr lang="en-IE" sz="1300" smtClean="0"/>
          </a:p>
        </p:txBody>
      </p:sp>
      <p:sp>
        <p:nvSpPr>
          <p:cNvPr id="153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3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5D919D-1B31-4475-9BAF-3F8838255FC7}" type="slidenum">
              <a:rPr lang="en-IE" sz="1300" smtClean="0"/>
              <a:pPr/>
              <a:t>12</a:t>
            </a:fld>
            <a:endParaRPr lang="en-IE" sz="1300" smtClean="0"/>
          </a:p>
        </p:txBody>
      </p:sp>
      <p:sp>
        <p:nvSpPr>
          <p:cNvPr id="153605" name="Rectangle 2"/>
          <p:cNvSpPr>
            <a:spLocks noGrp="1" noRot="1" noChangeAspect="1" noChangeArrowheads="1" noTextEdit="1"/>
          </p:cNvSpPr>
          <p:nvPr>
            <p:ph type="sldImg"/>
          </p:nvPr>
        </p:nvSpPr>
        <p:spPr>
          <a:ln/>
        </p:spPr>
      </p:sp>
      <p:sp>
        <p:nvSpPr>
          <p:cNvPr id="153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9610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903966-31CA-4CAC-963A-37594C30BA0B}" type="datetime1">
              <a:rPr lang="en-IE" sz="1300" smtClean="0"/>
              <a:pPr/>
              <a:t>12/10/2017</a:t>
            </a:fld>
            <a:endParaRPr lang="en-IE" sz="1300" smtClean="0"/>
          </a:p>
        </p:txBody>
      </p:sp>
      <p:sp>
        <p:nvSpPr>
          <p:cNvPr id="1546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46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F0CD4C-8751-49F2-A5A8-E7643398B868}" type="slidenum">
              <a:rPr lang="en-IE" sz="1300" smtClean="0"/>
              <a:pPr/>
              <a:t>13</a:t>
            </a:fld>
            <a:endParaRPr lang="en-IE" sz="1300" smtClean="0"/>
          </a:p>
        </p:txBody>
      </p:sp>
      <p:sp>
        <p:nvSpPr>
          <p:cNvPr id="154629" name="Rectangle 2"/>
          <p:cNvSpPr>
            <a:spLocks noGrp="1" noRot="1" noChangeAspect="1" noChangeArrowheads="1" noTextEdit="1"/>
          </p:cNvSpPr>
          <p:nvPr>
            <p:ph type="sldImg"/>
          </p:nvPr>
        </p:nvSpPr>
        <p:spPr>
          <a:ln/>
        </p:spPr>
      </p:sp>
      <p:sp>
        <p:nvSpPr>
          <p:cNvPr id="154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6542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A4775D-2672-4DAE-8AE9-C525C561C22C}" type="datetime1">
              <a:rPr lang="en-IE" sz="1300" smtClean="0"/>
              <a:pPr/>
              <a:t>12/10/2017</a:t>
            </a:fld>
            <a:endParaRPr lang="en-IE" sz="1300" smtClean="0"/>
          </a:p>
        </p:txBody>
      </p:sp>
      <p:sp>
        <p:nvSpPr>
          <p:cNvPr id="1556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56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59B528-EB03-4999-A5E8-1CE1DE14A09C}" type="slidenum">
              <a:rPr lang="en-IE" sz="1300" smtClean="0"/>
              <a:pPr/>
              <a:t>14</a:t>
            </a:fld>
            <a:endParaRPr lang="en-IE" sz="1300" smtClean="0"/>
          </a:p>
        </p:txBody>
      </p:sp>
      <p:sp>
        <p:nvSpPr>
          <p:cNvPr id="155653" name="Rectangle 2"/>
          <p:cNvSpPr>
            <a:spLocks noGrp="1" noRot="1" noChangeAspect="1" noChangeArrowheads="1" noTextEdit="1"/>
          </p:cNvSpPr>
          <p:nvPr>
            <p:ph type="sldImg"/>
          </p:nvPr>
        </p:nvSpPr>
        <p:spPr>
          <a:xfrm>
            <a:off x="992188" y="766763"/>
            <a:ext cx="5119687" cy="3840162"/>
          </a:xfrm>
          <a:ln/>
        </p:spPr>
      </p:sp>
      <p:sp>
        <p:nvSpPr>
          <p:cNvPr id="1556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endParaRPr lang="en-US" smtClean="0"/>
          </a:p>
        </p:txBody>
      </p:sp>
    </p:spTree>
    <p:extLst>
      <p:ext uri="{BB962C8B-B14F-4D97-AF65-F5344CB8AC3E}">
        <p14:creationId xmlns:p14="http://schemas.microsoft.com/office/powerpoint/2010/main" val="820333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F2F68ED-688B-4488-9EE4-BB8A7BF1D740}" type="datetime1">
              <a:rPr lang="en-IE" sz="1300" smtClean="0"/>
              <a:pPr/>
              <a:t>12/10/2017</a:t>
            </a:fld>
            <a:endParaRPr lang="en-IE" sz="1300" smtClean="0"/>
          </a:p>
        </p:txBody>
      </p:sp>
      <p:sp>
        <p:nvSpPr>
          <p:cNvPr id="156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6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C95D20-E5E5-410B-906F-1A46A6C65666}" type="slidenum">
              <a:rPr lang="en-IE" sz="1300" smtClean="0"/>
              <a:pPr/>
              <a:t>15</a:t>
            </a:fld>
            <a:endParaRPr lang="en-IE" sz="1300" smtClean="0"/>
          </a:p>
        </p:txBody>
      </p:sp>
      <p:sp>
        <p:nvSpPr>
          <p:cNvPr id="156677" name="Rectangle 2"/>
          <p:cNvSpPr>
            <a:spLocks noGrp="1" noRot="1" noChangeAspect="1" noChangeArrowheads="1" noTextEdit="1"/>
          </p:cNvSpPr>
          <p:nvPr>
            <p:ph type="sldImg"/>
          </p:nvPr>
        </p:nvSpPr>
        <p:spPr>
          <a:ln/>
        </p:spPr>
      </p:sp>
      <p:sp>
        <p:nvSpPr>
          <p:cNvPr id="156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10006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528665-EC3B-406A-99A2-721F6E80EF59}" type="datetime1">
              <a:rPr lang="en-IE" sz="1300" smtClean="0"/>
              <a:pPr/>
              <a:t>12/10/2017</a:t>
            </a:fld>
            <a:endParaRPr lang="en-IE" sz="1300" smtClean="0"/>
          </a:p>
        </p:txBody>
      </p:sp>
      <p:sp>
        <p:nvSpPr>
          <p:cNvPr id="1576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77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AA15E3-8F57-41E3-910E-6C35E61D802D}" type="slidenum">
              <a:rPr lang="en-IE" sz="1300" smtClean="0"/>
              <a:pPr/>
              <a:t>16</a:t>
            </a:fld>
            <a:endParaRPr lang="en-IE" sz="1300" smtClean="0"/>
          </a:p>
        </p:txBody>
      </p:sp>
      <p:sp>
        <p:nvSpPr>
          <p:cNvPr id="157701" name="Rectangle 2"/>
          <p:cNvSpPr>
            <a:spLocks noGrp="1" noRot="1" noChangeAspect="1" noChangeArrowheads="1" noTextEdit="1"/>
          </p:cNvSpPr>
          <p:nvPr>
            <p:ph type="sldImg"/>
          </p:nvPr>
        </p:nvSpPr>
        <p:spPr>
          <a:ln/>
        </p:spPr>
      </p:sp>
      <p:sp>
        <p:nvSpPr>
          <p:cNvPr id="1577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41309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03C3A9-0761-4F59-9C9C-C88DE46CAD67}" type="datetime1">
              <a:rPr lang="en-IE" sz="1300" smtClean="0"/>
              <a:pPr/>
              <a:t>12/10/2017</a:t>
            </a:fld>
            <a:endParaRPr lang="en-IE" sz="1300" smtClean="0"/>
          </a:p>
        </p:txBody>
      </p:sp>
      <p:sp>
        <p:nvSpPr>
          <p:cNvPr id="1587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8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3358FC-3C3D-48DA-9127-4797C42278B8}" type="slidenum">
              <a:rPr lang="en-IE" sz="1300" smtClean="0"/>
              <a:pPr/>
              <a:t>17</a:t>
            </a:fld>
            <a:endParaRPr lang="en-IE" sz="1300" smtClean="0"/>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87473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232564-EA82-4D81-A621-0A942BDA0A4D}" type="datetime1">
              <a:rPr lang="en-IE" sz="1300" smtClean="0"/>
              <a:pPr/>
              <a:t>12/10/2017</a:t>
            </a:fld>
            <a:endParaRPr lang="en-IE" sz="1300" smtClean="0"/>
          </a:p>
        </p:txBody>
      </p:sp>
      <p:sp>
        <p:nvSpPr>
          <p:cNvPr id="1597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9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155BAA-17D1-41AD-8ABF-8DA4CB6C1A54}" type="slidenum">
              <a:rPr lang="en-IE" sz="1300" smtClean="0"/>
              <a:pPr/>
              <a:t>18</a:t>
            </a:fld>
            <a:endParaRPr lang="en-IE" sz="1300" smtClean="0"/>
          </a:p>
        </p:txBody>
      </p:sp>
      <p:sp>
        <p:nvSpPr>
          <p:cNvPr id="159749" name="Rectangle 2"/>
          <p:cNvSpPr>
            <a:spLocks noGrp="1" noRot="1" noChangeAspect="1" noChangeArrowheads="1" noTextEdit="1"/>
          </p:cNvSpPr>
          <p:nvPr>
            <p:ph type="sldImg"/>
          </p:nvPr>
        </p:nvSpPr>
        <p:spPr>
          <a:ln/>
        </p:spPr>
      </p:sp>
      <p:sp>
        <p:nvSpPr>
          <p:cNvPr id="159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91157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2F708-3046-4013-A666-1118714696C8}" type="datetime1">
              <a:rPr lang="en-IE" sz="1300" smtClean="0"/>
              <a:pPr/>
              <a:t>12/10/2017</a:t>
            </a:fld>
            <a:endParaRPr lang="en-IE" sz="1300" smtClean="0"/>
          </a:p>
        </p:txBody>
      </p:sp>
      <p:sp>
        <p:nvSpPr>
          <p:cNvPr id="1607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0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E95F6F-A4EC-416F-A49A-7CE09309430A}" type="slidenum">
              <a:rPr lang="en-IE" sz="1300" smtClean="0"/>
              <a:pPr/>
              <a:t>19</a:t>
            </a:fld>
            <a:endParaRPr lang="en-IE" sz="1300" smtClean="0"/>
          </a:p>
        </p:txBody>
      </p:sp>
      <p:sp>
        <p:nvSpPr>
          <p:cNvPr id="160773" name="Rectangle 2"/>
          <p:cNvSpPr>
            <a:spLocks noGrp="1" noRot="1" noChangeAspect="1" noChangeArrowheads="1" noTextEdit="1"/>
          </p:cNvSpPr>
          <p:nvPr>
            <p:ph type="sldImg"/>
          </p:nvPr>
        </p:nvSpPr>
        <p:spPr>
          <a:ln/>
        </p:spPr>
      </p:sp>
      <p:sp>
        <p:nvSpPr>
          <p:cNvPr id="160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8110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5AF0C1-BA42-4E9B-AAED-DC34E6C1F182}" type="datetime1">
              <a:rPr lang="en-IE" sz="1300" smtClean="0"/>
              <a:pPr/>
              <a:t>12/10/2017</a:t>
            </a:fld>
            <a:endParaRPr lang="en-IE" sz="1300" smtClean="0"/>
          </a:p>
        </p:txBody>
      </p:sp>
      <p:sp>
        <p:nvSpPr>
          <p:cNvPr id="143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3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9C2EA7-F0C6-4E6C-8EF6-515D8BA0751C}" type="slidenum">
              <a:rPr lang="en-IE" sz="1300" smtClean="0"/>
              <a:pPr/>
              <a:t>2</a:t>
            </a:fld>
            <a:endParaRPr lang="en-IE" sz="1300" smtClean="0"/>
          </a:p>
        </p:txBody>
      </p:sp>
      <p:sp>
        <p:nvSpPr>
          <p:cNvPr id="143365" name="Rectangle 2"/>
          <p:cNvSpPr>
            <a:spLocks noGrp="1" noRot="1" noChangeAspect="1" noChangeArrowheads="1" noTextEdit="1"/>
          </p:cNvSpPr>
          <p:nvPr>
            <p:ph type="sldImg"/>
          </p:nvPr>
        </p:nvSpPr>
        <p:spPr>
          <a:ln/>
        </p:spPr>
      </p:sp>
      <p:sp>
        <p:nvSpPr>
          <p:cNvPr id="143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24063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B42C807-E924-4F94-BB2C-BD2A33A5B0C6}" type="datetime1">
              <a:rPr lang="en-IE" sz="1300" smtClean="0"/>
              <a:pPr/>
              <a:t>12/10/2017</a:t>
            </a:fld>
            <a:endParaRPr lang="en-IE" sz="1300" smtClean="0"/>
          </a:p>
        </p:txBody>
      </p:sp>
      <p:sp>
        <p:nvSpPr>
          <p:cNvPr id="1617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1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BC7E48-F77B-453D-AD19-4220F48682AE}" type="slidenum">
              <a:rPr lang="en-IE" sz="1300" smtClean="0"/>
              <a:pPr/>
              <a:t>20</a:t>
            </a:fld>
            <a:endParaRPr lang="en-IE" sz="1300" smtClean="0"/>
          </a:p>
        </p:txBody>
      </p:sp>
      <p:sp>
        <p:nvSpPr>
          <p:cNvPr id="161797" name="Rectangle 2"/>
          <p:cNvSpPr>
            <a:spLocks noGrp="1" noRot="1" noChangeAspect="1" noChangeArrowheads="1" noTextEdit="1"/>
          </p:cNvSpPr>
          <p:nvPr>
            <p:ph type="sldImg"/>
          </p:nvPr>
        </p:nvSpPr>
        <p:spPr>
          <a:ln/>
        </p:spPr>
      </p:sp>
      <p:sp>
        <p:nvSpPr>
          <p:cNvPr id="161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61070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9E0331-EBB8-4C34-BD23-B832AE12D646}" type="datetime1">
              <a:rPr lang="en-IE" sz="1300" smtClean="0"/>
              <a:pPr/>
              <a:t>12/10/2017</a:t>
            </a:fld>
            <a:endParaRPr lang="en-IE" sz="1300" smtClean="0"/>
          </a:p>
        </p:txBody>
      </p:sp>
      <p:sp>
        <p:nvSpPr>
          <p:cNvPr id="1628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2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419C65-D487-41C8-B6DA-9358026DB68E}" type="slidenum">
              <a:rPr lang="en-IE" sz="1300" smtClean="0"/>
              <a:pPr/>
              <a:t>21</a:t>
            </a:fld>
            <a:endParaRPr lang="en-IE" sz="1300" smtClean="0"/>
          </a:p>
        </p:txBody>
      </p:sp>
      <p:sp>
        <p:nvSpPr>
          <p:cNvPr id="162821" name="Rectangle 2"/>
          <p:cNvSpPr>
            <a:spLocks noGrp="1" noRot="1" noChangeAspect="1" noChangeArrowheads="1" noTextEdit="1"/>
          </p:cNvSpPr>
          <p:nvPr>
            <p:ph type="sldImg"/>
          </p:nvPr>
        </p:nvSpPr>
        <p:spPr>
          <a:ln/>
        </p:spPr>
      </p:sp>
      <p:sp>
        <p:nvSpPr>
          <p:cNvPr id="162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99622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0350F6-833B-48ED-8FAD-9FEE4AAC9A11}" type="datetime1">
              <a:rPr lang="en-IE" sz="1300" smtClean="0"/>
              <a:pPr/>
              <a:t>12/10/2017</a:t>
            </a:fld>
            <a:endParaRPr lang="en-IE" sz="1300" smtClean="0"/>
          </a:p>
        </p:txBody>
      </p:sp>
      <p:sp>
        <p:nvSpPr>
          <p:cNvPr id="1638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3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0A9FC5-F795-4E88-A59E-BF0FACE8BE76}" type="slidenum">
              <a:rPr lang="en-IE" sz="1300" smtClean="0"/>
              <a:pPr/>
              <a:t>22</a:t>
            </a:fld>
            <a:endParaRPr lang="en-IE" sz="1300" smtClean="0"/>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8521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DA27B06-7271-4E4C-B657-96E2D3BDBBD6}" type="datetime1">
              <a:rPr lang="en-IE" sz="1300" smtClean="0"/>
              <a:pPr/>
              <a:t>12/10/2017</a:t>
            </a:fld>
            <a:endParaRPr lang="en-IE" sz="1300" smtClean="0"/>
          </a:p>
        </p:txBody>
      </p:sp>
      <p:sp>
        <p:nvSpPr>
          <p:cNvPr id="1648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4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9323173-52B0-4FDF-AE57-CCB632486742}" type="slidenum">
              <a:rPr lang="en-IE" sz="1300" smtClean="0"/>
              <a:pPr/>
              <a:t>23</a:t>
            </a:fld>
            <a:endParaRPr lang="en-IE" sz="1300" smtClean="0"/>
          </a:p>
        </p:txBody>
      </p:sp>
      <p:sp>
        <p:nvSpPr>
          <p:cNvPr id="164869" name="Rectangle 2"/>
          <p:cNvSpPr>
            <a:spLocks noGrp="1" noRot="1" noChangeAspect="1" noChangeArrowheads="1" noTextEdit="1"/>
          </p:cNvSpPr>
          <p:nvPr>
            <p:ph type="sldImg"/>
          </p:nvPr>
        </p:nvSpPr>
        <p:spPr>
          <a:ln/>
        </p:spPr>
      </p:sp>
      <p:sp>
        <p:nvSpPr>
          <p:cNvPr id="1648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2317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F395ED2-8E16-4E61-BF6D-95A99CAFBA73}" type="datetime1">
              <a:rPr lang="en-IE" sz="1300" smtClean="0"/>
              <a:pPr/>
              <a:t>12/10/2017</a:t>
            </a:fld>
            <a:endParaRPr lang="en-IE" sz="1300" smtClean="0"/>
          </a:p>
        </p:txBody>
      </p:sp>
      <p:sp>
        <p:nvSpPr>
          <p:cNvPr id="165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5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5DC0DCD-D8EE-49BD-9714-2B3904A8550D}" type="slidenum">
              <a:rPr lang="en-IE" sz="1300" smtClean="0"/>
              <a:pPr/>
              <a:t>24</a:t>
            </a:fld>
            <a:endParaRPr lang="en-IE" sz="1300" smtClean="0"/>
          </a:p>
        </p:txBody>
      </p:sp>
      <p:sp>
        <p:nvSpPr>
          <p:cNvPr id="165893" name="Rectangle 2"/>
          <p:cNvSpPr>
            <a:spLocks noGrp="1" noRot="1" noChangeAspect="1" noChangeArrowheads="1" noTextEdit="1"/>
          </p:cNvSpPr>
          <p:nvPr>
            <p:ph type="sldImg"/>
          </p:nvPr>
        </p:nvSpPr>
        <p:spPr>
          <a:ln/>
        </p:spPr>
      </p:sp>
      <p:sp>
        <p:nvSpPr>
          <p:cNvPr id="165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83051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0A972C4-D07F-4DD2-B89B-60334BF1AE94}" type="datetime1">
              <a:rPr lang="en-IE" sz="1300" smtClean="0"/>
              <a:pPr/>
              <a:t>12/10/2017</a:t>
            </a:fld>
            <a:endParaRPr lang="en-IE" sz="1300" smtClean="0"/>
          </a:p>
        </p:txBody>
      </p:sp>
      <p:sp>
        <p:nvSpPr>
          <p:cNvPr id="166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6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904E80-D44A-4980-90A5-AFC77D02B24C}" type="slidenum">
              <a:rPr lang="en-IE" sz="1300" smtClean="0"/>
              <a:pPr/>
              <a:t>25</a:t>
            </a:fld>
            <a:endParaRPr lang="en-IE" sz="1300" smtClean="0"/>
          </a:p>
        </p:txBody>
      </p:sp>
      <p:sp>
        <p:nvSpPr>
          <p:cNvPr id="166917" name="Rectangle 2"/>
          <p:cNvSpPr>
            <a:spLocks noGrp="1" noRot="1" noChangeAspect="1" noChangeArrowheads="1" noTextEdit="1"/>
          </p:cNvSpPr>
          <p:nvPr>
            <p:ph type="sldImg"/>
          </p:nvPr>
        </p:nvSpPr>
        <p:spPr>
          <a:xfrm>
            <a:off x="993775" y="769938"/>
            <a:ext cx="5113338" cy="3833812"/>
          </a:xfrm>
          <a:ln/>
        </p:spPr>
      </p:sp>
      <p:sp>
        <p:nvSpPr>
          <p:cNvPr id="166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23575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C25CC2-B947-46FF-87F5-01863A000075}" type="datetime1">
              <a:rPr lang="en-IE" sz="1300" smtClean="0"/>
              <a:pPr/>
              <a:t>12/10/2017</a:t>
            </a:fld>
            <a:endParaRPr lang="en-IE" sz="1300" smtClean="0"/>
          </a:p>
        </p:txBody>
      </p:sp>
      <p:sp>
        <p:nvSpPr>
          <p:cNvPr id="1679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7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B20CB0-314E-4B69-AD86-E580F6AB6B99}" type="slidenum">
              <a:rPr lang="en-IE" sz="1300" smtClean="0"/>
              <a:pPr/>
              <a:t>26</a:t>
            </a:fld>
            <a:endParaRPr lang="en-IE" sz="1300" smtClean="0"/>
          </a:p>
        </p:txBody>
      </p:sp>
      <p:sp>
        <p:nvSpPr>
          <p:cNvPr id="167941" name="Rectangle 2"/>
          <p:cNvSpPr>
            <a:spLocks noGrp="1" noRot="1" noChangeAspect="1" noChangeArrowheads="1" noTextEdit="1"/>
          </p:cNvSpPr>
          <p:nvPr>
            <p:ph type="sldImg"/>
          </p:nvPr>
        </p:nvSpPr>
        <p:spPr>
          <a:xfrm>
            <a:off x="993775" y="769938"/>
            <a:ext cx="5113338" cy="3833812"/>
          </a:xfrm>
          <a:ln/>
        </p:spPr>
      </p:sp>
      <p:sp>
        <p:nvSpPr>
          <p:cNvPr id="1679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4327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734AE1-E1A5-457F-8D1B-290FBF42C855}" type="datetime1">
              <a:rPr lang="en-IE" sz="1300" smtClean="0"/>
              <a:pPr/>
              <a:t>12/10/2017</a:t>
            </a:fld>
            <a:endParaRPr lang="en-IE" sz="1300" smtClean="0"/>
          </a:p>
        </p:txBody>
      </p:sp>
      <p:sp>
        <p:nvSpPr>
          <p:cNvPr id="1689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8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FDFC99-95D9-4155-AEF1-D34E77DC7EA3}" type="slidenum">
              <a:rPr lang="en-IE" sz="1300" smtClean="0"/>
              <a:pPr/>
              <a:t>27</a:t>
            </a:fld>
            <a:endParaRPr lang="en-IE" sz="1300" smtClean="0"/>
          </a:p>
        </p:txBody>
      </p:sp>
      <p:sp>
        <p:nvSpPr>
          <p:cNvPr id="168965" name="Rectangle 2"/>
          <p:cNvSpPr>
            <a:spLocks noGrp="1" noRot="1" noChangeAspect="1" noChangeArrowheads="1" noTextEdit="1"/>
          </p:cNvSpPr>
          <p:nvPr>
            <p:ph type="sldImg"/>
          </p:nvPr>
        </p:nvSpPr>
        <p:spPr>
          <a:xfrm>
            <a:off x="993775" y="769938"/>
            <a:ext cx="5113338" cy="3833812"/>
          </a:xfrm>
          <a:ln/>
        </p:spPr>
      </p:sp>
      <p:sp>
        <p:nvSpPr>
          <p:cNvPr id="1689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28829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C5CB0B-7ACD-4CD2-BB57-0F006C7DB0C3}" type="datetime1">
              <a:rPr lang="en-IE" sz="1300" smtClean="0"/>
              <a:pPr/>
              <a:t>12/10/2017</a:t>
            </a:fld>
            <a:endParaRPr lang="en-IE" sz="1300" smtClean="0"/>
          </a:p>
        </p:txBody>
      </p:sp>
      <p:sp>
        <p:nvSpPr>
          <p:cNvPr id="1699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9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9367F3-AF8A-4DE9-A255-7437B16E578B}" type="slidenum">
              <a:rPr lang="en-IE" sz="1300" smtClean="0"/>
              <a:pPr/>
              <a:t>28</a:t>
            </a:fld>
            <a:endParaRPr lang="en-IE" sz="1300" smtClean="0"/>
          </a:p>
        </p:txBody>
      </p:sp>
      <p:sp>
        <p:nvSpPr>
          <p:cNvPr id="169989" name="Rectangle 2"/>
          <p:cNvSpPr>
            <a:spLocks noGrp="1" noRot="1" noChangeAspect="1" noChangeArrowheads="1" noTextEdit="1"/>
          </p:cNvSpPr>
          <p:nvPr>
            <p:ph type="sldImg"/>
          </p:nvPr>
        </p:nvSpPr>
        <p:spPr>
          <a:ln/>
        </p:spPr>
      </p:sp>
      <p:sp>
        <p:nvSpPr>
          <p:cNvPr id="1699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7905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861ED9-6321-4101-851A-D64FE0C2DAEF}" type="datetime1">
              <a:rPr lang="en-IE" sz="1300" smtClean="0"/>
              <a:pPr/>
              <a:t>12/10/2017</a:t>
            </a:fld>
            <a:endParaRPr lang="en-IE" sz="1300" smtClean="0"/>
          </a:p>
        </p:txBody>
      </p:sp>
      <p:sp>
        <p:nvSpPr>
          <p:cNvPr id="144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4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8333A9-1BAF-4596-9B13-A0D60B9A1DFA}" type="slidenum">
              <a:rPr lang="en-IE" sz="1300" smtClean="0"/>
              <a:pPr/>
              <a:t>3</a:t>
            </a:fld>
            <a:endParaRPr lang="en-IE" sz="1300" smtClean="0"/>
          </a:p>
        </p:txBody>
      </p:sp>
      <p:sp>
        <p:nvSpPr>
          <p:cNvPr id="144389" name="Rectangle 2"/>
          <p:cNvSpPr>
            <a:spLocks noGrp="1" noRot="1" noChangeAspect="1" noChangeArrowheads="1" noTextEdit="1"/>
          </p:cNvSpPr>
          <p:nvPr>
            <p:ph type="sldImg"/>
          </p:nvPr>
        </p:nvSpPr>
        <p:spPr>
          <a:ln/>
        </p:spPr>
      </p:sp>
      <p:sp>
        <p:nvSpPr>
          <p:cNvPr id="144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8537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C7E703-7B20-4929-BAC8-725C2E246910}" type="datetime1">
              <a:rPr lang="en-IE" sz="1300" smtClean="0"/>
              <a:pPr/>
              <a:t>12/10/2017</a:t>
            </a:fld>
            <a:endParaRPr lang="en-IE" sz="1300" smtClean="0"/>
          </a:p>
        </p:txBody>
      </p:sp>
      <p:sp>
        <p:nvSpPr>
          <p:cNvPr id="145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5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9E1DF18-BF17-4BBD-B147-DD18B08D70F0}" type="slidenum">
              <a:rPr lang="en-IE" sz="1300" smtClean="0"/>
              <a:pPr/>
              <a:t>4</a:t>
            </a:fld>
            <a:endParaRPr lang="en-IE" sz="1300" smtClean="0"/>
          </a:p>
        </p:txBody>
      </p:sp>
      <p:sp>
        <p:nvSpPr>
          <p:cNvPr id="145413" name="Rectangle 2"/>
          <p:cNvSpPr>
            <a:spLocks noGrp="1" noRot="1" noChangeAspect="1" noChangeArrowheads="1" noTextEdit="1"/>
          </p:cNvSpPr>
          <p:nvPr>
            <p:ph type="sldImg"/>
          </p:nvPr>
        </p:nvSpPr>
        <p:spPr>
          <a:xfrm>
            <a:off x="992188" y="766763"/>
            <a:ext cx="5119687" cy="3840162"/>
          </a:xfrm>
          <a:ln/>
        </p:spPr>
      </p:sp>
      <p:sp>
        <p:nvSpPr>
          <p:cNvPr id="1454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endParaRPr lang="en-US" smtClean="0"/>
          </a:p>
        </p:txBody>
      </p:sp>
    </p:spTree>
    <p:extLst>
      <p:ext uri="{BB962C8B-B14F-4D97-AF65-F5344CB8AC3E}">
        <p14:creationId xmlns:p14="http://schemas.microsoft.com/office/powerpoint/2010/main" val="1655219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E1606C-E246-4648-99BD-9DE24670B570}" type="datetime1">
              <a:rPr lang="en-IE" sz="1300" smtClean="0"/>
              <a:pPr/>
              <a:t>12/10/2017</a:t>
            </a:fld>
            <a:endParaRPr lang="en-IE" sz="1300" smtClean="0"/>
          </a:p>
        </p:txBody>
      </p:sp>
      <p:sp>
        <p:nvSpPr>
          <p:cNvPr id="146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6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2E65D2-7201-4253-BFC0-D7F51606C209}" type="slidenum">
              <a:rPr lang="en-IE" sz="1300" smtClean="0"/>
              <a:pPr/>
              <a:t>5</a:t>
            </a:fld>
            <a:endParaRPr lang="en-IE" sz="1300" smtClean="0"/>
          </a:p>
        </p:txBody>
      </p:sp>
      <p:sp>
        <p:nvSpPr>
          <p:cNvPr id="146437" name="Rectangle 2"/>
          <p:cNvSpPr>
            <a:spLocks noGrp="1" noRot="1" noChangeAspect="1" noChangeArrowheads="1" noTextEdit="1"/>
          </p:cNvSpPr>
          <p:nvPr>
            <p:ph type="sldImg"/>
          </p:nvPr>
        </p:nvSpPr>
        <p:spPr>
          <a:xfrm>
            <a:off x="992188" y="766763"/>
            <a:ext cx="5119687" cy="3840162"/>
          </a:xfrm>
          <a:ln/>
        </p:spPr>
      </p:sp>
      <p:sp>
        <p:nvSpPr>
          <p:cNvPr id="146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One Java interface we have seen is the ActionListener interface. The declaration for an interface includes the reserved word 'interface'. In the declaration, we list the method headers (i.e. a method without body) only.</a:t>
            </a:r>
          </a:p>
        </p:txBody>
      </p:sp>
    </p:spTree>
    <p:extLst>
      <p:ext uri="{BB962C8B-B14F-4D97-AF65-F5344CB8AC3E}">
        <p14:creationId xmlns:p14="http://schemas.microsoft.com/office/powerpoint/2010/main" val="3910338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8F8309-62F2-479C-B323-844D2119A0FA}" type="datetime1">
              <a:rPr lang="en-IE" sz="1300" smtClean="0"/>
              <a:pPr/>
              <a:t>12/10/2017</a:t>
            </a:fld>
            <a:endParaRPr lang="en-IE" sz="1300" smtClean="0"/>
          </a:p>
        </p:txBody>
      </p:sp>
      <p:sp>
        <p:nvSpPr>
          <p:cNvPr id="1474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74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4B96A7-47AA-46E7-BAA9-8BDBBB4E8A98}" type="slidenum">
              <a:rPr lang="en-IE" sz="1300" smtClean="0"/>
              <a:pPr/>
              <a:t>6</a:t>
            </a:fld>
            <a:endParaRPr lang="en-IE" sz="1300" smtClean="0"/>
          </a:p>
        </p:txBody>
      </p:sp>
      <p:sp>
        <p:nvSpPr>
          <p:cNvPr id="147461" name="Rectangle 2"/>
          <p:cNvSpPr>
            <a:spLocks noGrp="1" noRot="1" noChangeAspect="1" noChangeArrowheads="1" noTextEdit="1"/>
          </p:cNvSpPr>
          <p:nvPr>
            <p:ph type="sldImg"/>
          </p:nvPr>
        </p:nvSpPr>
        <p:spPr>
          <a:xfrm>
            <a:off x="992188" y="766763"/>
            <a:ext cx="5119687" cy="3840162"/>
          </a:xfrm>
          <a:ln/>
        </p:spPr>
      </p:sp>
      <p:sp>
        <p:nvSpPr>
          <p:cNvPr id="1474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A list being linear means the object, or elements, in the list are positioned in a linear sequence. That is, l0 is the first element, l1 is the second element, and so forth. A list has not size limit; there is no set limit to the number of elements we can add to a list.</a:t>
            </a:r>
          </a:p>
        </p:txBody>
      </p:sp>
    </p:spTree>
    <p:extLst>
      <p:ext uri="{BB962C8B-B14F-4D97-AF65-F5344CB8AC3E}">
        <p14:creationId xmlns:p14="http://schemas.microsoft.com/office/powerpoint/2010/main" val="1651816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73903E-0AD7-4FD1-B0FD-6AC47C7CB319}" type="datetime1">
              <a:rPr lang="en-IE" sz="1300" smtClean="0"/>
              <a:pPr/>
              <a:t>12/10/2017</a:t>
            </a:fld>
            <a:endParaRPr lang="en-IE" sz="1300" smtClean="0"/>
          </a:p>
        </p:txBody>
      </p:sp>
      <p:sp>
        <p:nvSpPr>
          <p:cNvPr id="148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8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D0420F-5102-4AF5-8C53-00698DBF6F04}" type="slidenum">
              <a:rPr lang="en-IE" sz="1300" smtClean="0"/>
              <a:pPr/>
              <a:t>7</a:t>
            </a:fld>
            <a:endParaRPr lang="en-IE" sz="1300" smtClean="0"/>
          </a:p>
        </p:txBody>
      </p:sp>
      <p:sp>
        <p:nvSpPr>
          <p:cNvPr id="148485" name="Rectangle 2"/>
          <p:cNvSpPr>
            <a:spLocks noGrp="1" noRot="1" noChangeAspect="1" noChangeArrowheads="1" noTextEdit="1"/>
          </p:cNvSpPr>
          <p:nvPr>
            <p:ph type="sldImg"/>
          </p:nvPr>
        </p:nvSpPr>
        <p:spPr>
          <a:xfrm>
            <a:off x="992188" y="766763"/>
            <a:ext cx="5119687" cy="3840162"/>
          </a:xfrm>
          <a:ln/>
        </p:spPr>
      </p:sp>
      <p:sp>
        <p:nvSpPr>
          <p:cNvPr id="148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There are total of 25 methods defined in the List interface. The five listed here are the very frequently used subset of those 25 methods.</a:t>
            </a:r>
          </a:p>
        </p:txBody>
      </p:sp>
    </p:spTree>
    <p:extLst>
      <p:ext uri="{BB962C8B-B14F-4D97-AF65-F5344CB8AC3E}">
        <p14:creationId xmlns:p14="http://schemas.microsoft.com/office/powerpoint/2010/main" val="192681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C4F1F1-614F-40E4-A4C3-4F452CDE7E3A}" type="datetime1">
              <a:rPr lang="en-IE" sz="1300" smtClean="0"/>
              <a:pPr/>
              <a:t>12/10/2017</a:t>
            </a:fld>
            <a:endParaRPr lang="en-IE" sz="1300" smtClean="0"/>
          </a:p>
        </p:txBody>
      </p:sp>
      <p:sp>
        <p:nvSpPr>
          <p:cNvPr id="1495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95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C9ACE6F-47C0-4793-B020-C8414F6F17AB}" type="slidenum">
              <a:rPr lang="en-IE" sz="1300" smtClean="0"/>
              <a:pPr/>
              <a:t>8</a:t>
            </a:fld>
            <a:endParaRPr lang="en-IE" sz="1300" smtClean="0"/>
          </a:p>
        </p:txBody>
      </p:sp>
      <p:sp>
        <p:nvSpPr>
          <p:cNvPr id="149509" name="Rectangle 2"/>
          <p:cNvSpPr>
            <a:spLocks noGrp="1" noRot="1" noChangeAspect="1" noChangeArrowheads="1" noTextEdit="1"/>
          </p:cNvSpPr>
          <p:nvPr>
            <p:ph type="sldImg"/>
          </p:nvPr>
        </p:nvSpPr>
        <p:spPr>
          <a:xfrm>
            <a:off x="992188" y="766763"/>
            <a:ext cx="5119687" cy="3840162"/>
          </a:xfrm>
          <a:ln/>
        </p:spPr>
      </p:sp>
      <p:sp>
        <p:nvSpPr>
          <p:cNvPr id="1495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Because both the ArrayList and LinkedList classes implement the same interface, we know that instances of ArrayList and LinkedList behave the same way, i.e., they support the same set of public methods defined in the List interface. </a:t>
            </a:r>
          </a:p>
          <a:p>
            <a:endParaRPr lang="en-US" smtClean="0"/>
          </a:p>
        </p:txBody>
      </p:sp>
    </p:spTree>
    <p:extLst>
      <p:ext uri="{BB962C8B-B14F-4D97-AF65-F5344CB8AC3E}">
        <p14:creationId xmlns:p14="http://schemas.microsoft.com/office/powerpoint/2010/main" val="261027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FCCFD1-5CEE-47EC-BC66-009373DC5DFE}" type="datetime1">
              <a:rPr lang="en-IE" sz="1300" smtClean="0"/>
              <a:pPr/>
              <a:t>12/10/2017</a:t>
            </a:fld>
            <a:endParaRPr lang="en-IE" sz="1300" smtClean="0"/>
          </a:p>
        </p:txBody>
      </p:sp>
      <p:sp>
        <p:nvSpPr>
          <p:cNvPr id="150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0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DC417E-B717-4195-96B4-41654C23606A}" type="slidenum">
              <a:rPr lang="en-IE" sz="1300" smtClean="0"/>
              <a:pPr/>
              <a:t>9</a:t>
            </a:fld>
            <a:endParaRPr lang="en-IE" sz="1300" smtClean="0"/>
          </a:p>
        </p:txBody>
      </p:sp>
      <p:sp>
        <p:nvSpPr>
          <p:cNvPr id="150533" name="Rectangle 2"/>
          <p:cNvSpPr>
            <a:spLocks noGrp="1" noRot="1" noChangeAspect="1" noChangeArrowheads="1" noTextEdit="1"/>
          </p:cNvSpPr>
          <p:nvPr>
            <p:ph type="sldImg"/>
          </p:nvPr>
        </p:nvSpPr>
        <p:spPr>
          <a:ln/>
        </p:spPr>
      </p:sp>
      <p:sp>
        <p:nvSpPr>
          <p:cNvPr id="150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1923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621E02B8-5604-46E6-9E42-9E523A6F029F}"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63E1B187-B89C-411D-9581-712916E08605}" type="slidenum">
              <a:rPr lang="en-IE"/>
              <a:pPr>
                <a:defRPr/>
              </a:pPr>
              <a:t>‹#›</a:t>
            </a:fld>
            <a:endParaRPr lang="en-IE"/>
          </a:p>
        </p:txBody>
      </p:sp>
    </p:spTree>
    <p:extLst>
      <p:ext uri="{BB962C8B-B14F-4D97-AF65-F5344CB8AC3E}">
        <p14:creationId xmlns:p14="http://schemas.microsoft.com/office/powerpoint/2010/main" val="352158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060101A4-1194-450D-A570-95F057C0E7D2}"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A7BE8FC9-D7D6-412B-B8A3-390710F4FC7B}" type="slidenum">
              <a:rPr lang="en-IE"/>
              <a:pPr>
                <a:defRPr/>
              </a:pPr>
              <a:t>‹#›</a:t>
            </a:fld>
            <a:endParaRPr lang="en-IE"/>
          </a:p>
        </p:txBody>
      </p:sp>
    </p:spTree>
    <p:extLst>
      <p:ext uri="{BB962C8B-B14F-4D97-AF65-F5344CB8AC3E}">
        <p14:creationId xmlns:p14="http://schemas.microsoft.com/office/powerpoint/2010/main" val="63409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9CA8C5D2-8296-42D9-8D85-3E3DA54C461D}"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C4F5AF38-C5D4-482D-A1DA-B21584298AAB}" type="slidenum">
              <a:rPr lang="en-IE"/>
              <a:pPr>
                <a:defRPr/>
              </a:pPr>
              <a:t>‹#›</a:t>
            </a:fld>
            <a:endParaRPr lang="en-IE"/>
          </a:p>
        </p:txBody>
      </p:sp>
    </p:spTree>
    <p:extLst>
      <p:ext uri="{BB962C8B-B14F-4D97-AF65-F5344CB8AC3E}">
        <p14:creationId xmlns:p14="http://schemas.microsoft.com/office/powerpoint/2010/main" val="195041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1DED0614-9956-4280-B9B9-3FFAF044DFC8}"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8DC315F-C014-4174-951A-9EDCA853B406}" type="slidenum">
              <a:rPr lang="en-IE"/>
              <a:pPr>
                <a:defRPr/>
              </a:pPr>
              <a:t>‹#›</a:t>
            </a:fld>
            <a:endParaRPr lang="en-IE"/>
          </a:p>
        </p:txBody>
      </p:sp>
    </p:spTree>
    <p:extLst>
      <p:ext uri="{BB962C8B-B14F-4D97-AF65-F5344CB8AC3E}">
        <p14:creationId xmlns:p14="http://schemas.microsoft.com/office/powerpoint/2010/main" val="295269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05B60B7-0B8E-4A60-BE32-1CA87442CFA2}"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CBD6D23-A46C-49C6-A6D7-B061571A1A1E}" type="slidenum">
              <a:rPr lang="en-IE"/>
              <a:pPr>
                <a:defRPr/>
              </a:pPr>
              <a:t>‹#›</a:t>
            </a:fld>
            <a:endParaRPr lang="en-IE"/>
          </a:p>
        </p:txBody>
      </p:sp>
    </p:spTree>
    <p:extLst>
      <p:ext uri="{BB962C8B-B14F-4D97-AF65-F5344CB8AC3E}">
        <p14:creationId xmlns:p14="http://schemas.microsoft.com/office/powerpoint/2010/main" val="383197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2C052A5A-CB48-414F-BD97-F8F330AD796B}" type="datetime1">
              <a:rPr lang="en-IE"/>
              <a:pPr>
                <a:defRPr/>
              </a:pPr>
              <a:t>12/10/2017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74316E9F-4BA2-4486-A6FD-092FD663DABE}" type="slidenum">
              <a:rPr lang="en-IE"/>
              <a:pPr>
                <a:defRPr/>
              </a:pPr>
              <a:t>‹#›</a:t>
            </a:fld>
            <a:endParaRPr lang="en-IE"/>
          </a:p>
        </p:txBody>
      </p:sp>
    </p:spTree>
    <p:extLst>
      <p:ext uri="{BB962C8B-B14F-4D97-AF65-F5344CB8AC3E}">
        <p14:creationId xmlns:p14="http://schemas.microsoft.com/office/powerpoint/2010/main" val="341207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D7863A35-4294-47BC-B48D-4B841A293B42}" type="datetime1">
              <a:rPr lang="en-IE"/>
              <a:pPr>
                <a:defRPr/>
              </a:pPr>
              <a:t>12/10/2017</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A493E7B3-3060-4339-AC00-B33AF4939654}" type="slidenum">
              <a:rPr lang="en-IE"/>
              <a:pPr>
                <a:defRPr/>
              </a:pPr>
              <a:t>‹#›</a:t>
            </a:fld>
            <a:endParaRPr lang="en-IE"/>
          </a:p>
        </p:txBody>
      </p:sp>
    </p:spTree>
    <p:extLst>
      <p:ext uri="{BB962C8B-B14F-4D97-AF65-F5344CB8AC3E}">
        <p14:creationId xmlns:p14="http://schemas.microsoft.com/office/powerpoint/2010/main" val="192988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D6B36EDB-8EE3-4D90-A7D5-994E83B3AD37}" type="datetime1">
              <a:rPr lang="en-IE"/>
              <a:pPr>
                <a:defRPr/>
              </a:pPr>
              <a:t>12/10/2017</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57653DDA-35C6-467F-9F26-A2CD2847F1C1}" type="slidenum">
              <a:rPr lang="en-IE"/>
              <a:pPr>
                <a:defRPr/>
              </a:pPr>
              <a:t>‹#›</a:t>
            </a:fld>
            <a:endParaRPr lang="en-IE"/>
          </a:p>
        </p:txBody>
      </p:sp>
    </p:spTree>
    <p:extLst>
      <p:ext uri="{BB962C8B-B14F-4D97-AF65-F5344CB8AC3E}">
        <p14:creationId xmlns:p14="http://schemas.microsoft.com/office/powerpoint/2010/main" val="6155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6B8560B-ABCD-42F6-A50D-104F82966644}" type="datetime1">
              <a:rPr lang="en-IE"/>
              <a:pPr>
                <a:defRPr/>
              </a:pPr>
              <a:t>12/10/2017</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01D90522-4B98-40B7-B02A-AFF15E532953}" type="slidenum">
              <a:rPr lang="en-IE"/>
              <a:pPr>
                <a:defRPr/>
              </a:pPr>
              <a:t>‹#›</a:t>
            </a:fld>
            <a:endParaRPr lang="en-IE"/>
          </a:p>
        </p:txBody>
      </p:sp>
    </p:spTree>
    <p:extLst>
      <p:ext uri="{BB962C8B-B14F-4D97-AF65-F5344CB8AC3E}">
        <p14:creationId xmlns:p14="http://schemas.microsoft.com/office/powerpoint/2010/main" val="15871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4434AD6-C4FD-4BF9-BE8B-F9912A558037}" type="datetime1">
              <a:rPr lang="en-IE"/>
              <a:pPr>
                <a:defRPr/>
              </a:pPr>
              <a:t>12/10/2017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8D45BDF6-89DA-4181-815A-0E179FBAC89C}" type="slidenum">
              <a:rPr lang="en-IE"/>
              <a:pPr>
                <a:defRPr/>
              </a:pPr>
              <a:t>‹#›</a:t>
            </a:fld>
            <a:endParaRPr lang="en-IE"/>
          </a:p>
        </p:txBody>
      </p:sp>
    </p:spTree>
    <p:extLst>
      <p:ext uri="{BB962C8B-B14F-4D97-AF65-F5344CB8AC3E}">
        <p14:creationId xmlns:p14="http://schemas.microsoft.com/office/powerpoint/2010/main" val="18364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124B3E-B8DA-4666-A5FD-54AE194C5052}" type="datetime1">
              <a:rPr lang="en-IE"/>
              <a:pPr>
                <a:defRPr/>
              </a:pPr>
              <a:t>12/10/2017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20DFE5A4-77A7-4708-8AD1-7872C67DA1AB}" type="slidenum">
              <a:rPr lang="en-IE"/>
              <a:pPr>
                <a:defRPr/>
              </a:pPr>
              <a:t>‹#›</a:t>
            </a:fld>
            <a:endParaRPr lang="en-IE"/>
          </a:p>
        </p:txBody>
      </p:sp>
    </p:spTree>
    <p:extLst>
      <p:ext uri="{BB962C8B-B14F-4D97-AF65-F5344CB8AC3E}">
        <p14:creationId xmlns:p14="http://schemas.microsoft.com/office/powerpoint/2010/main" val="162463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45C439A1-F6CF-4F41-A7D0-90230FFAEC73}" type="datetime1">
              <a:rPr lang="en-IE"/>
              <a:pPr>
                <a:defRPr/>
              </a:pPr>
              <a:t>12/10/2017</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C2F810C8-190C-4221-AF1D-989F876421FF}"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9"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1852C54-ED04-41DA-9B24-C39BB963160A}" type="slidenum">
              <a:rPr lang="en-IE" sz="1400" smtClean="0"/>
              <a:pPr/>
              <a:t>1</a:t>
            </a:fld>
            <a:endParaRPr lang="en-IE" sz="1400" smtClean="0"/>
          </a:p>
        </p:txBody>
      </p:sp>
      <p:sp>
        <p:nvSpPr>
          <p:cNvPr id="57347" name="Rectangle 2"/>
          <p:cNvSpPr>
            <a:spLocks noGrp="1" noChangeArrowheads="1"/>
          </p:cNvSpPr>
          <p:nvPr>
            <p:ph type="title"/>
          </p:nvPr>
        </p:nvSpPr>
        <p:spPr/>
        <p:txBody>
          <a:bodyPr/>
          <a:lstStyle/>
          <a:p>
            <a:r>
              <a:rPr lang="en-GB" sz="4000" dirty="0" smtClean="0"/>
              <a:t>A </a:t>
            </a:r>
            <a:r>
              <a:rPr lang="en-GB" sz="4000" dirty="0" smtClean="0"/>
              <a:t>first java data structure</a:t>
            </a:r>
            <a:endParaRPr lang="en-US" sz="4000" dirty="0" smtClean="0"/>
          </a:p>
        </p:txBody>
      </p:sp>
      <p:sp>
        <p:nvSpPr>
          <p:cNvPr id="57348" name="Rectangle 3"/>
          <p:cNvSpPr>
            <a:spLocks noGrp="1" noChangeArrowheads="1"/>
          </p:cNvSpPr>
          <p:nvPr>
            <p:ph type="body" idx="1"/>
          </p:nvPr>
        </p:nvSpPr>
        <p:spPr/>
        <p:txBody>
          <a:bodyPr/>
          <a:lstStyle/>
          <a:p>
            <a:pPr>
              <a:lnSpc>
                <a:spcPct val="80000"/>
              </a:lnSpc>
              <a:buFontTx/>
              <a:buNone/>
            </a:pPr>
            <a:r>
              <a:rPr lang="en-GB" sz="2800" smtClean="0"/>
              <a:t>Objectives:</a:t>
            </a:r>
          </a:p>
          <a:p>
            <a:pPr>
              <a:lnSpc>
                <a:spcPct val="80000"/>
              </a:lnSpc>
            </a:pPr>
            <a:r>
              <a:rPr lang="en-GB" sz="2800" smtClean="0"/>
              <a:t>List 2 drawbacks to using an array to hold a set of objects in memory</a:t>
            </a:r>
          </a:p>
          <a:p>
            <a:pPr>
              <a:lnSpc>
                <a:spcPct val="80000"/>
              </a:lnSpc>
            </a:pPr>
            <a:r>
              <a:rPr lang="en-GB" sz="2800" smtClean="0"/>
              <a:t>Use an ArrayList or LinkedList instead of an array to hold and process a set of records, given a method list for </a:t>
            </a:r>
            <a:r>
              <a:rPr lang="en-GB" sz="2800" i="1" smtClean="0"/>
              <a:t>List</a:t>
            </a:r>
            <a:r>
              <a:rPr lang="en-GB" sz="2800" smtClean="0"/>
              <a:t> </a:t>
            </a:r>
          </a:p>
          <a:p>
            <a:pPr>
              <a:lnSpc>
                <a:spcPct val="80000"/>
              </a:lnSpc>
            </a:pPr>
            <a:r>
              <a:rPr lang="en-GB" sz="2800" smtClean="0"/>
              <a:t>Give the main differences between programming an application which uses an array data structure and one which uses an ArrayList or LinkedList data structure</a:t>
            </a:r>
            <a:endParaRPr lang="en-US" sz="2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D336D81-E7EE-4904-9469-E1EE54C7E1D1}" type="slidenum">
              <a:rPr lang="en-IE" sz="1400" smtClean="0"/>
              <a:pPr/>
              <a:t>10</a:t>
            </a:fld>
            <a:endParaRPr lang="en-IE" sz="1400" smtClean="0"/>
          </a:p>
        </p:txBody>
      </p:sp>
      <p:sp>
        <p:nvSpPr>
          <p:cNvPr id="66563" name="Rectangle 2"/>
          <p:cNvSpPr>
            <a:spLocks noGrp="1" noChangeArrowheads="1"/>
          </p:cNvSpPr>
          <p:nvPr>
            <p:ph type="title"/>
          </p:nvPr>
        </p:nvSpPr>
        <p:spPr/>
        <p:txBody>
          <a:bodyPr/>
          <a:lstStyle/>
          <a:p>
            <a:r>
              <a:rPr lang="en-IE" smtClean="0"/>
              <a:t>Advantages of a Linked List</a:t>
            </a:r>
            <a:endParaRPr lang="en-US" smtClean="0"/>
          </a:p>
        </p:txBody>
      </p:sp>
      <p:sp>
        <p:nvSpPr>
          <p:cNvPr id="66564" name="Rectangle 3"/>
          <p:cNvSpPr>
            <a:spLocks noGrp="1" noChangeArrowheads="1"/>
          </p:cNvSpPr>
          <p:nvPr>
            <p:ph type="body" idx="1"/>
          </p:nvPr>
        </p:nvSpPr>
        <p:spPr/>
        <p:txBody>
          <a:bodyPr/>
          <a:lstStyle/>
          <a:p>
            <a:r>
              <a:rPr lang="en-IE" sz="2400" smtClean="0"/>
              <a:t>This is a daisy-chain structure, with each element containing its own data, and a link to the next element.</a:t>
            </a:r>
          </a:p>
          <a:p>
            <a:r>
              <a:rPr lang="en-IE" sz="2400" smtClean="0"/>
              <a:t>Removing an element is easy:  just re-direct the link from the previous element to the one after the element to be deleted</a:t>
            </a:r>
          </a:p>
          <a:p>
            <a:r>
              <a:rPr lang="en-IE" sz="2400" smtClean="0"/>
              <a:t>Inserting an element in the middle is easy:  just direct a link to it and a link from it.</a:t>
            </a:r>
          </a:p>
          <a:p>
            <a:pPr>
              <a:buFontTx/>
              <a:buNone/>
            </a:pPr>
            <a:r>
              <a:rPr lang="en-IE" sz="2400" smtClean="0"/>
              <a:t>But</a:t>
            </a:r>
          </a:p>
          <a:p>
            <a:r>
              <a:rPr lang="en-IE" sz="2400" smtClean="0"/>
              <a:t>It takes up more space, and may run more slowly for some processes</a:t>
            </a:r>
            <a:endParaRPr lang="en-US" sz="240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9836CCA-3348-447E-9F32-9D9F4D3C2C91}" type="slidenum">
              <a:rPr lang="en-IE" sz="1400" smtClean="0"/>
              <a:pPr/>
              <a:t>11</a:t>
            </a:fld>
            <a:endParaRPr lang="en-IE" sz="1400" smtClean="0"/>
          </a:p>
        </p:txBody>
      </p:sp>
      <p:sp>
        <p:nvSpPr>
          <p:cNvPr id="67587" name="Rectangle 2"/>
          <p:cNvSpPr>
            <a:spLocks noGrp="1" noChangeArrowheads="1"/>
          </p:cNvSpPr>
          <p:nvPr>
            <p:ph type="title"/>
          </p:nvPr>
        </p:nvSpPr>
        <p:spPr>
          <a:xfrm>
            <a:off x="611188" y="0"/>
            <a:ext cx="7772400" cy="685800"/>
          </a:xfrm>
        </p:spPr>
        <p:txBody>
          <a:bodyPr/>
          <a:lstStyle/>
          <a:p>
            <a:r>
              <a:rPr lang="en-US" smtClean="0"/>
              <a:t>Sample List Usage</a:t>
            </a:r>
          </a:p>
        </p:txBody>
      </p:sp>
      <p:sp>
        <p:nvSpPr>
          <p:cNvPr id="67588" name="Rectangle 3"/>
          <p:cNvSpPr>
            <a:spLocks noGrp="1" noChangeArrowheads="1"/>
          </p:cNvSpPr>
          <p:nvPr>
            <p:ph type="body" idx="1"/>
          </p:nvPr>
        </p:nvSpPr>
        <p:spPr>
          <a:xfrm>
            <a:off x="323850" y="836613"/>
            <a:ext cx="8534400" cy="488950"/>
          </a:xfrm>
        </p:spPr>
        <p:txBody>
          <a:bodyPr/>
          <a:lstStyle/>
          <a:p>
            <a:pPr>
              <a:lnSpc>
                <a:spcPct val="90000"/>
              </a:lnSpc>
            </a:pPr>
            <a:r>
              <a:rPr lang="en-US" sz="2800" smtClean="0"/>
              <a:t>FriendsLinkedList1 manipulates a LinkedList</a:t>
            </a:r>
          </a:p>
        </p:txBody>
      </p:sp>
      <p:grpSp>
        <p:nvGrpSpPr>
          <p:cNvPr id="67589" name="Group 4"/>
          <p:cNvGrpSpPr>
            <a:grpSpLocks/>
          </p:cNvGrpSpPr>
          <p:nvPr/>
        </p:nvGrpSpPr>
        <p:grpSpPr bwMode="auto">
          <a:xfrm>
            <a:off x="611188" y="1773238"/>
            <a:ext cx="8131175" cy="4598987"/>
            <a:chOff x="611" y="1067"/>
            <a:chExt cx="4744" cy="2712"/>
          </a:xfrm>
        </p:grpSpPr>
        <p:sp>
          <p:nvSpPr>
            <p:cNvPr id="67590"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7591" name="Rectangle 6"/>
            <p:cNvSpPr>
              <a:spLocks noChangeArrowheads="1"/>
            </p:cNvSpPr>
            <p:nvPr/>
          </p:nvSpPr>
          <p:spPr bwMode="auto">
            <a:xfrm>
              <a:off x="702" y="1147"/>
              <a:ext cx="4562"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dirty="0">
                  <a:solidFill>
                    <a:srgbClr val="0033CC"/>
                  </a:solidFill>
                  <a:latin typeface="Courier New" pitchFamily="49" charset="0"/>
                  <a:ea typeface="ＭＳ Ｐゴシック" pitchFamily="34" charset="-128"/>
                </a:rPr>
                <a:t>import</a:t>
              </a:r>
              <a:r>
                <a:rPr lang="en-US" sz="1600" dirty="0">
                  <a:latin typeface="Courier New" pitchFamily="49" charset="0"/>
                  <a:ea typeface="ＭＳ Ｐゴシック" pitchFamily="34" charset="-128"/>
                </a:rPr>
                <a:t> </a:t>
              </a:r>
              <a:r>
                <a:rPr lang="en-US" sz="1600" dirty="0" err="1">
                  <a:latin typeface="Courier New" pitchFamily="49" charset="0"/>
                  <a:ea typeface="ＭＳ Ｐゴシック" pitchFamily="34" charset="-128"/>
                </a:rPr>
                <a:t>java.util</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List&lt;Person&gt;    friends;</a:t>
              </a: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Person  </a:t>
              </a:r>
              <a:r>
                <a:rPr lang="en-US" sz="1600" dirty="0" err="1">
                  <a:latin typeface="Courier New" pitchFamily="49" charset="0"/>
                  <a:ea typeface="ＭＳ Ｐゴシック" pitchFamily="34" charset="-128"/>
                </a:rPr>
                <a:t>person</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friends = </a:t>
              </a:r>
              <a:r>
                <a:rPr lang="en-US" sz="1600" dirty="0">
                  <a:solidFill>
                    <a:srgbClr val="0033CC"/>
                  </a:solidFill>
                  <a:latin typeface="Courier New" pitchFamily="49" charset="0"/>
                  <a:ea typeface="ＭＳ Ｐゴシック" pitchFamily="34" charset="-128"/>
                </a:rPr>
                <a:t>new</a:t>
              </a:r>
              <a:r>
                <a:rPr lang="en-US" sz="1600" dirty="0">
                  <a:latin typeface="Courier New" pitchFamily="49" charset="0"/>
                  <a:ea typeface="ＭＳ Ｐゴシック" pitchFamily="34" charset="-128"/>
                </a:rPr>
                <a:t> </a:t>
              </a:r>
              <a:r>
                <a:rPr lang="en-US" sz="1600" dirty="0" err="1" smtClean="0">
                  <a:latin typeface="Courier New" pitchFamily="49" charset="0"/>
                  <a:ea typeface="ＭＳ Ｐゴシック" pitchFamily="34" charset="-128"/>
                </a:rPr>
                <a:t>LinkedList</a:t>
              </a:r>
              <a:r>
                <a:rPr lang="en-US" sz="1600" dirty="0" smtClean="0">
                  <a:latin typeface="Courier New" pitchFamily="49" charset="0"/>
                  <a:ea typeface="ＭＳ Ｐゴシック" pitchFamily="34" charset="-128"/>
                </a:rPr>
                <a:t>&lt;Person&gt;</a:t>
              </a:r>
              <a:r>
                <a:rPr lang="en-US" sz="1600" dirty="0" smtClean="0">
                  <a:solidFill>
                    <a:srgbClr val="A50021"/>
                  </a:solidFill>
                  <a:latin typeface="Courier New" pitchFamily="49" charset="0"/>
                  <a:ea typeface="ＭＳ Ｐゴシック" pitchFamily="34" charset="-128"/>
                </a:rPr>
                <a:t>( </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person = </a:t>
              </a:r>
              <a:r>
                <a:rPr lang="en-US" sz="1600" dirty="0">
                  <a:solidFill>
                    <a:srgbClr val="0033CC"/>
                  </a:solidFill>
                  <a:latin typeface="Courier New" pitchFamily="49" charset="0"/>
                  <a:ea typeface="ＭＳ Ｐゴシック" pitchFamily="34" charset="-128"/>
                </a:rPr>
                <a:t>new</a:t>
              </a:r>
              <a:r>
                <a:rPr lang="en-US" sz="1600" dirty="0">
                  <a:latin typeface="Courier New" pitchFamily="49" charset="0"/>
                  <a:ea typeface="ＭＳ Ｐゴシック" pitchFamily="34" charset="-128"/>
                </a:rPr>
                <a:t> Person</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"jane", 10, 'F');</a:t>
              </a: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err="1">
                  <a:latin typeface="Courier New" pitchFamily="49" charset="0"/>
                  <a:ea typeface="ＭＳ Ｐゴシック" pitchFamily="34" charset="-128"/>
                </a:rPr>
                <a:t>friends.add</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 person </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person = </a:t>
              </a:r>
              <a:r>
                <a:rPr lang="en-US" sz="1600" dirty="0">
                  <a:solidFill>
                    <a:srgbClr val="0033CC"/>
                  </a:solidFill>
                  <a:latin typeface="Courier New" pitchFamily="49" charset="0"/>
                  <a:ea typeface="ＭＳ Ｐゴシック" pitchFamily="34" charset="-128"/>
                </a:rPr>
                <a:t>new</a:t>
              </a:r>
              <a:r>
                <a:rPr lang="en-US" sz="1600" dirty="0">
                  <a:latin typeface="Courier New" pitchFamily="49" charset="0"/>
                  <a:ea typeface="ＭＳ Ｐゴシック" pitchFamily="34" charset="-128"/>
                </a:rPr>
                <a:t> Person</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"jack",  6, 'M'</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err="1">
                  <a:latin typeface="Courier New" pitchFamily="49" charset="0"/>
                  <a:ea typeface="ＭＳ Ｐゴシック" pitchFamily="34" charset="-128"/>
                </a:rPr>
                <a:t>friends.add</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 person </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Person p =  </a:t>
              </a:r>
              <a:r>
                <a:rPr lang="en-US" sz="1600" dirty="0" err="1">
                  <a:latin typeface="Courier New" pitchFamily="49" charset="0"/>
                  <a:ea typeface="ＭＳ Ｐゴシック" pitchFamily="34" charset="-128"/>
                </a:rPr>
                <a:t>friends.get</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 1 </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p:txBody>
        </p:sp>
      </p:gr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C90F981-CD07-436D-9A0E-72BA7742DFE4}" type="slidenum">
              <a:rPr lang="en-IE" sz="1400" smtClean="0"/>
              <a:pPr/>
              <a:t>12</a:t>
            </a:fld>
            <a:endParaRPr lang="en-IE" sz="1400" smtClean="0"/>
          </a:p>
        </p:txBody>
      </p:sp>
      <p:sp>
        <p:nvSpPr>
          <p:cNvPr id="68611" name="Rectangle 2"/>
          <p:cNvSpPr>
            <a:spLocks noGrp="1" noChangeArrowheads="1"/>
          </p:cNvSpPr>
          <p:nvPr>
            <p:ph type="title"/>
          </p:nvPr>
        </p:nvSpPr>
        <p:spPr/>
        <p:txBody>
          <a:bodyPr/>
          <a:lstStyle/>
          <a:p>
            <a:r>
              <a:rPr lang="en-IE" sz="4000" smtClean="0"/>
              <a:t>Points to note:</a:t>
            </a:r>
            <a:endParaRPr lang="en-US" sz="4000" smtClean="0"/>
          </a:p>
        </p:txBody>
      </p:sp>
      <p:sp>
        <p:nvSpPr>
          <p:cNvPr id="68612" name="Rectangle 3"/>
          <p:cNvSpPr>
            <a:spLocks noGrp="1" noChangeArrowheads="1"/>
          </p:cNvSpPr>
          <p:nvPr>
            <p:ph type="body" idx="1"/>
          </p:nvPr>
        </p:nvSpPr>
        <p:spPr/>
        <p:txBody>
          <a:bodyPr/>
          <a:lstStyle/>
          <a:p>
            <a:pPr>
              <a:lnSpc>
                <a:spcPct val="90000"/>
              </a:lnSpc>
            </a:pPr>
            <a:r>
              <a:rPr lang="en-IE" sz="2800" smtClean="0"/>
              <a:t>The LinkedList must be declared and created: you don’t have to specify the initial size</a:t>
            </a:r>
          </a:p>
          <a:p>
            <a:pPr>
              <a:lnSpc>
                <a:spcPct val="90000"/>
              </a:lnSpc>
            </a:pPr>
            <a:r>
              <a:rPr lang="en-IE" sz="2800" smtClean="0"/>
              <a:t>An import statement is needed  import </a:t>
            </a:r>
            <a:r>
              <a:rPr lang="en-IE" sz="1800" smtClean="0">
                <a:latin typeface="Courier New" pitchFamily="49" charset="0"/>
              </a:rPr>
              <a:t>java.util.*;</a:t>
            </a:r>
          </a:p>
          <a:p>
            <a:pPr>
              <a:lnSpc>
                <a:spcPct val="90000"/>
              </a:lnSpc>
            </a:pPr>
            <a:r>
              <a:rPr lang="en-IE" sz="2800" smtClean="0"/>
              <a:t>Instead of </a:t>
            </a:r>
          </a:p>
          <a:p>
            <a:pPr lvl="1">
              <a:lnSpc>
                <a:spcPct val="90000"/>
              </a:lnSpc>
              <a:buFontTx/>
              <a:buNone/>
            </a:pPr>
            <a:r>
              <a:rPr lang="en-IE" sz="2400" smtClean="0"/>
              <a:t>                   </a:t>
            </a:r>
            <a:r>
              <a:rPr lang="en-IE" sz="1800" smtClean="0">
                <a:latin typeface="Courier New" pitchFamily="49" charset="0"/>
              </a:rPr>
              <a:t>friends[i] = person;</a:t>
            </a:r>
          </a:p>
          <a:p>
            <a:pPr lvl="1">
              <a:lnSpc>
                <a:spcPct val="90000"/>
              </a:lnSpc>
              <a:buFontTx/>
              <a:buNone/>
            </a:pPr>
            <a:r>
              <a:rPr lang="en-IE" sz="1800" smtClean="0">
                <a:latin typeface="Courier New" pitchFamily="49" charset="0"/>
              </a:rPr>
              <a:t>           i++;</a:t>
            </a:r>
          </a:p>
          <a:p>
            <a:pPr>
              <a:lnSpc>
                <a:spcPct val="90000"/>
              </a:lnSpc>
            </a:pPr>
            <a:r>
              <a:rPr lang="en-IE" sz="2800" smtClean="0"/>
              <a:t>we have    </a:t>
            </a:r>
            <a:r>
              <a:rPr lang="en-IE" sz="1800" smtClean="0">
                <a:latin typeface="Courier New" pitchFamily="49" charset="0"/>
              </a:rPr>
              <a:t>friends.add(person);</a:t>
            </a:r>
          </a:p>
          <a:p>
            <a:pPr>
              <a:lnSpc>
                <a:spcPct val="90000"/>
              </a:lnSpc>
            </a:pPr>
            <a:r>
              <a:rPr lang="en-IE" sz="2800" smtClean="0"/>
              <a:t>Instead of </a:t>
            </a:r>
            <a:r>
              <a:rPr lang="en-IE" sz="1800" smtClean="0">
                <a:latin typeface="Courier New" pitchFamily="49" charset="0"/>
              </a:rPr>
              <a:t>friends[i]</a:t>
            </a:r>
            <a:r>
              <a:rPr lang="en-IE" sz="2800" smtClean="0"/>
              <a:t> to get access to the i</a:t>
            </a:r>
            <a:r>
              <a:rPr lang="en-IE" sz="2800" baseline="30000" smtClean="0"/>
              <a:t>th</a:t>
            </a:r>
            <a:r>
              <a:rPr lang="en-IE" sz="2800" smtClean="0"/>
              <a:t> item, we have   </a:t>
            </a:r>
            <a:r>
              <a:rPr lang="en-IE" sz="1800" smtClean="0">
                <a:latin typeface="Courier New" pitchFamily="49" charset="0"/>
              </a:rPr>
              <a:t>friends.get(i)</a:t>
            </a:r>
          </a:p>
          <a:p>
            <a:pPr>
              <a:lnSpc>
                <a:spcPct val="90000"/>
              </a:lnSpc>
            </a:pPr>
            <a:endParaRPr lang="en-IE" sz="1800" smtClean="0">
              <a:latin typeface="Courier New" pitchFamily="49" charset="0"/>
            </a:endParaRPr>
          </a:p>
          <a:p>
            <a:pPr>
              <a:lnSpc>
                <a:spcPct val="90000"/>
              </a:lnSpc>
            </a:pPr>
            <a:endParaRPr lang="en-US"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9C738F7-AB1B-4117-B26B-79D3C08718E7}" type="slidenum">
              <a:rPr lang="en-IE" sz="1400" smtClean="0"/>
              <a:pPr/>
              <a:t>13</a:t>
            </a:fld>
            <a:endParaRPr lang="en-IE" sz="1400" smtClean="0"/>
          </a:p>
        </p:txBody>
      </p:sp>
      <p:sp>
        <p:nvSpPr>
          <p:cNvPr id="69635" name="Rectangle 2"/>
          <p:cNvSpPr>
            <a:spLocks noGrp="1" noChangeArrowheads="1"/>
          </p:cNvSpPr>
          <p:nvPr>
            <p:ph type="title"/>
          </p:nvPr>
        </p:nvSpPr>
        <p:spPr/>
        <p:txBody>
          <a:bodyPr/>
          <a:lstStyle/>
          <a:p>
            <a:r>
              <a:rPr lang="en-IE" sz="3600" smtClean="0"/>
              <a:t>Going thru the whole list:  1</a:t>
            </a:r>
            <a:endParaRPr lang="en-US" sz="3600" smtClean="0"/>
          </a:p>
        </p:txBody>
      </p:sp>
      <p:sp>
        <p:nvSpPr>
          <p:cNvPr id="69636" name="Rectangle 3"/>
          <p:cNvSpPr>
            <a:spLocks noGrp="1" noChangeArrowheads="1"/>
          </p:cNvSpPr>
          <p:nvPr>
            <p:ph type="body" idx="1"/>
          </p:nvPr>
        </p:nvSpPr>
        <p:spPr/>
        <p:txBody>
          <a:bodyPr/>
          <a:lstStyle/>
          <a:p>
            <a:pPr>
              <a:buFontTx/>
              <a:buNone/>
            </a:pPr>
            <a:r>
              <a:rPr lang="en-US" sz="2800" smtClean="0"/>
              <a:t>// display the list</a:t>
            </a:r>
          </a:p>
          <a:p>
            <a:pPr>
              <a:buFontTx/>
              <a:buNone/>
            </a:pPr>
            <a:r>
              <a:rPr lang="en-US" sz="2800" smtClean="0"/>
              <a:t>        for (int i = 0; i&lt;friends.size(); i++){</a:t>
            </a:r>
          </a:p>
          <a:p>
            <a:pPr>
              <a:buFontTx/>
              <a:buNone/>
            </a:pPr>
            <a:r>
              <a:rPr lang="en-US" sz="2800" smtClean="0"/>
              <a:t>            person = friends.get( i);</a:t>
            </a:r>
          </a:p>
          <a:p>
            <a:pPr>
              <a:buFontTx/>
              <a:buNone/>
            </a:pPr>
            <a:r>
              <a:rPr lang="en-US" sz="2800" smtClean="0"/>
              <a:t>            System.out.println( person.getName( ) );</a:t>
            </a:r>
          </a:p>
          <a:p>
            <a:pPr>
              <a:buFontTx/>
              <a:buNone/>
            </a:pPr>
            <a:r>
              <a:rPr lang="en-US" sz="2800" smtClean="0"/>
              <a:t>        }</a:t>
            </a:r>
          </a:p>
          <a:p>
            <a:r>
              <a:rPr lang="en-IE" sz="2800" smtClean="0"/>
              <a:t>Uses an index, and </a:t>
            </a:r>
            <a:r>
              <a:rPr lang="en-IE" sz="2800" i="1" smtClean="0"/>
              <a:t>List</a:t>
            </a:r>
            <a:r>
              <a:rPr lang="en-IE" sz="2800" smtClean="0"/>
              <a:t> methods </a:t>
            </a:r>
          </a:p>
          <a:p>
            <a:pPr>
              <a:buFontTx/>
              <a:buNone/>
            </a:pPr>
            <a:r>
              <a:rPr lang="en-IE" sz="2800" smtClean="0"/>
              <a:t>                            size()     instead of friends.length</a:t>
            </a:r>
          </a:p>
          <a:p>
            <a:pPr>
              <a:buFontTx/>
              <a:buNone/>
            </a:pPr>
            <a:r>
              <a:rPr lang="en-IE" sz="2800" smtClean="0"/>
              <a:t>                            get()      instead of friends[i]</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F7EC121-D1F5-42B1-99B3-DC542C55DA4E}" type="slidenum">
              <a:rPr lang="en-IE" sz="1400" smtClean="0"/>
              <a:pPr/>
              <a:t>14</a:t>
            </a:fld>
            <a:endParaRPr lang="en-IE" sz="1400" smtClean="0"/>
          </a:p>
        </p:txBody>
      </p:sp>
      <p:sp>
        <p:nvSpPr>
          <p:cNvPr id="70659" name="Rectangle 2"/>
          <p:cNvSpPr>
            <a:spLocks noGrp="1" noChangeArrowheads="1"/>
          </p:cNvSpPr>
          <p:nvPr>
            <p:ph type="title"/>
          </p:nvPr>
        </p:nvSpPr>
        <p:spPr>
          <a:xfrm>
            <a:off x="611188" y="0"/>
            <a:ext cx="7772400" cy="685800"/>
          </a:xfrm>
        </p:spPr>
        <p:txBody>
          <a:bodyPr/>
          <a:lstStyle/>
          <a:p>
            <a:r>
              <a:rPr lang="en-US" smtClean="0"/>
              <a:t>Older Approach</a:t>
            </a:r>
          </a:p>
        </p:txBody>
      </p:sp>
      <p:sp>
        <p:nvSpPr>
          <p:cNvPr id="70660" name="Rectangle 3"/>
          <p:cNvSpPr>
            <a:spLocks noGrp="1" noChangeArrowheads="1"/>
          </p:cNvSpPr>
          <p:nvPr>
            <p:ph type="body" idx="1"/>
          </p:nvPr>
        </p:nvSpPr>
        <p:spPr>
          <a:xfrm>
            <a:off x="323850" y="836613"/>
            <a:ext cx="8534400" cy="488950"/>
          </a:xfrm>
        </p:spPr>
        <p:txBody>
          <a:bodyPr/>
          <a:lstStyle/>
          <a:p>
            <a:pPr>
              <a:lnSpc>
                <a:spcPct val="90000"/>
              </a:lnSpc>
            </a:pPr>
            <a:r>
              <a:rPr lang="en-US" sz="2800" smtClean="0"/>
              <a:t>FriendsLinkedListOldStyle doesn’t declare a type for the List objects</a:t>
            </a:r>
          </a:p>
        </p:txBody>
      </p:sp>
      <p:grpSp>
        <p:nvGrpSpPr>
          <p:cNvPr id="70661" name="Group 4"/>
          <p:cNvGrpSpPr>
            <a:grpSpLocks/>
          </p:cNvGrpSpPr>
          <p:nvPr/>
        </p:nvGrpSpPr>
        <p:grpSpPr bwMode="auto">
          <a:xfrm>
            <a:off x="611188" y="1773238"/>
            <a:ext cx="8131175" cy="4598987"/>
            <a:chOff x="611" y="1067"/>
            <a:chExt cx="4744" cy="2712"/>
          </a:xfrm>
        </p:grpSpPr>
        <p:sp>
          <p:nvSpPr>
            <p:cNvPr id="70662"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0663" name="Rectangle 6"/>
            <p:cNvSpPr>
              <a:spLocks noChangeArrowheads="1"/>
            </p:cNvSpPr>
            <p:nvPr/>
          </p:nvSpPr>
          <p:spPr bwMode="auto">
            <a:xfrm>
              <a:off x="702" y="1147"/>
              <a:ext cx="4562"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33CC"/>
                  </a:solidFill>
                  <a:latin typeface="Courier New" pitchFamily="49" charset="0"/>
                  <a:ea typeface="ＭＳ Ｐゴシック" pitchFamily="34" charset="-128"/>
                </a:rPr>
                <a:t>import</a:t>
              </a:r>
              <a:r>
                <a:rPr lang="en-US" sz="1600">
                  <a:latin typeface="Courier New" pitchFamily="49" charset="0"/>
                  <a:ea typeface="ＭＳ Ｐゴシック" pitchFamily="34" charset="-128"/>
                </a:rPr>
                <a:t> java.util.*;</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List    friends;</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person;</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LinkedList</a:t>
              </a:r>
              <a:r>
                <a:rPr lang="en-US" sz="1600">
                  <a:solidFill>
                    <a:srgbClr val="A50021"/>
                  </a:solidFill>
                  <a:latin typeface="Courier New" pitchFamily="49" charset="0"/>
                  <a:ea typeface="ＭＳ Ｐゴシック" pitchFamily="34" charset="-128"/>
                </a:rPr>
                <a:t>( )</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"jane", 10, 'F');</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friends.add</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person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"jack",  6, 'M'</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friends.add</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person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p =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friends.get</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1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a:t>
              </a:r>
              <a:r>
                <a:rPr lang="en-US" sz="1600">
                  <a:solidFill>
                    <a:srgbClr val="FF0000"/>
                  </a:solidFill>
                  <a:latin typeface="Courier New" pitchFamily="49" charset="0"/>
                  <a:ea typeface="ＭＳ Ｐゴシック" pitchFamily="34" charset="-128"/>
                </a:rPr>
                <a:t>// note typecast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p:txBody>
        </p:sp>
      </p:gr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E807092-66C4-4D67-B7DC-D1E76B2D7FE6}" type="slidenum">
              <a:rPr lang="en-IE" sz="1400" smtClean="0"/>
              <a:pPr/>
              <a:t>15</a:t>
            </a:fld>
            <a:endParaRPr lang="en-IE" sz="1400" smtClean="0"/>
          </a:p>
        </p:txBody>
      </p:sp>
      <p:sp>
        <p:nvSpPr>
          <p:cNvPr id="71683" name="Rectangle 2"/>
          <p:cNvSpPr>
            <a:spLocks noGrp="1" noChangeArrowheads="1"/>
          </p:cNvSpPr>
          <p:nvPr>
            <p:ph type="title"/>
          </p:nvPr>
        </p:nvSpPr>
        <p:spPr/>
        <p:txBody>
          <a:bodyPr/>
          <a:lstStyle/>
          <a:p>
            <a:r>
              <a:rPr lang="en-IE" sz="4000" smtClean="0"/>
              <a:t>Why the typecast?</a:t>
            </a:r>
            <a:endParaRPr lang="en-US" sz="4000" smtClean="0"/>
          </a:p>
        </p:txBody>
      </p:sp>
      <p:sp>
        <p:nvSpPr>
          <p:cNvPr id="71684" name="Rectangle 3"/>
          <p:cNvSpPr>
            <a:spLocks noGrp="1" noChangeArrowheads="1"/>
          </p:cNvSpPr>
          <p:nvPr>
            <p:ph type="body" idx="1"/>
          </p:nvPr>
        </p:nvSpPr>
        <p:spPr/>
        <p:txBody>
          <a:bodyPr/>
          <a:lstStyle/>
          <a:p>
            <a:pPr>
              <a:lnSpc>
                <a:spcPct val="80000"/>
              </a:lnSpc>
            </a:pPr>
            <a:r>
              <a:rPr lang="en-IE" sz="2400" smtClean="0"/>
              <a:t>Oldstyle LinkedLists can hold any mix of object types</a:t>
            </a:r>
            <a:endParaRPr lang="en-IE" sz="1600" smtClean="0">
              <a:latin typeface="Courier New" pitchFamily="49" charset="0"/>
            </a:endParaRPr>
          </a:p>
          <a:p>
            <a:pPr>
              <a:lnSpc>
                <a:spcPct val="80000"/>
              </a:lnSpc>
            </a:pPr>
            <a:endParaRPr lang="en-IE" sz="1600" smtClean="0">
              <a:latin typeface="Courier New" pitchFamily="49" charset="0"/>
            </a:endParaRPr>
          </a:p>
          <a:p>
            <a:pPr>
              <a:lnSpc>
                <a:spcPct val="80000"/>
              </a:lnSpc>
            </a:pPr>
            <a:r>
              <a:rPr lang="en-IE" sz="2400" smtClean="0"/>
              <a:t>If you don’t declare the type of object the list will contain when you declare the list, the get() method will return a generic Object</a:t>
            </a:r>
          </a:p>
          <a:p>
            <a:pPr>
              <a:lnSpc>
                <a:spcPct val="80000"/>
              </a:lnSpc>
            </a:pPr>
            <a:endParaRPr lang="en-IE" sz="2400" smtClean="0"/>
          </a:p>
          <a:p>
            <a:pPr>
              <a:lnSpc>
                <a:spcPct val="80000"/>
              </a:lnSpc>
            </a:pPr>
            <a:r>
              <a:rPr lang="en-IE" sz="2400" smtClean="0"/>
              <a:t>Objects in general won’t have a getName() method</a:t>
            </a:r>
          </a:p>
          <a:p>
            <a:pPr>
              <a:lnSpc>
                <a:spcPct val="80000"/>
              </a:lnSpc>
            </a:pPr>
            <a:endParaRPr lang="en-IE" sz="2400" smtClean="0"/>
          </a:p>
          <a:p>
            <a:pPr>
              <a:lnSpc>
                <a:spcPct val="80000"/>
              </a:lnSpc>
            </a:pPr>
            <a:r>
              <a:rPr lang="en-IE" sz="2400" smtClean="0"/>
              <a:t>So a typecast is necessary with the oldstyle approach:</a:t>
            </a:r>
          </a:p>
          <a:p>
            <a:pPr lvl="1">
              <a:lnSpc>
                <a:spcPct val="80000"/>
              </a:lnSpc>
              <a:buFontTx/>
              <a:buNone/>
            </a:pPr>
            <a:r>
              <a:rPr lang="en-IE" sz="2000" smtClean="0"/>
              <a:t>            </a:t>
            </a:r>
            <a:r>
              <a:rPr lang="en-IE" sz="1600" smtClean="0">
                <a:latin typeface="Courier New" pitchFamily="49" charset="0"/>
              </a:rPr>
              <a:t>p = (Person) friends.get(i);</a:t>
            </a:r>
          </a:p>
          <a:p>
            <a:pPr>
              <a:lnSpc>
                <a:spcPct val="80000"/>
              </a:lnSpc>
            </a:pPr>
            <a:endParaRPr lang="en-IE" sz="1600" smtClean="0">
              <a:latin typeface="Courier New" pitchFamily="49" charset="0"/>
            </a:endParaRPr>
          </a:p>
          <a:p>
            <a:pPr>
              <a:lnSpc>
                <a:spcPct val="80000"/>
              </a:lnSpc>
            </a:pPr>
            <a:r>
              <a:rPr lang="en-US" sz="2400" smtClean="0"/>
              <a:t>The compiler issues a warning, but the code will still run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94169A-CC0B-4F72-AADE-7AEAD6449325}" type="slidenum">
              <a:rPr lang="en-IE" sz="1400" smtClean="0"/>
              <a:pPr/>
              <a:t>16</a:t>
            </a:fld>
            <a:endParaRPr lang="en-IE" sz="1400" smtClean="0"/>
          </a:p>
        </p:txBody>
      </p:sp>
      <p:sp>
        <p:nvSpPr>
          <p:cNvPr id="72707" name="Rectangle 2"/>
          <p:cNvSpPr>
            <a:spLocks noGrp="1" noChangeArrowheads="1"/>
          </p:cNvSpPr>
          <p:nvPr>
            <p:ph type="title"/>
          </p:nvPr>
        </p:nvSpPr>
        <p:spPr/>
        <p:txBody>
          <a:bodyPr/>
          <a:lstStyle/>
          <a:p>
            <a:r>
              <a:rPr lang="en-IE" sz="3600" smtClean="0"/>
              <a:t>Going thru the whole list: </a:t>
            </a:r>
            <a:endParaRPr lang="en-US" sz="3600" smtClean="0"/>
          </a:p>
        </p:txBody>
      </p:sp>
      <p:sp>
        <p:nvSpPr>
          <p:cNvPr id="72708" name="Rectangle 3"/>
          <p:cNvSpPr>
            <a:spLocks noGrp="1" noChangeArrowheads="1"/>
          </p:cNvSpPr>
          <p:nvPr>
            <p:ph type="body" idx="1"/>
          </p:nvPr>
        </p:nvSpPr>
        <p:spPr/>
        <p:txBody>
          <a:bodyPr/>
          <a:lstStyle/>
          <a:p>
            <a:pPr>
              <a:buFontTx/>
              <a:buNone/>
            </a:pPr>
            <a:r>
              <a:rPr lang="en-US" sz="2800" smtClean="0"/>
              <a:t>// display the list</a:t>
            </a:r>
          </a:p>
          <a:p>
            <a:pPr>
              <a:buFontTx/>
              <a:buNone/>
            </a:pPr>
            <a:r>
              <a:rPr lang="en-US" sz="2800" smtClean="0"/>
              <a:t>        for (int i = 0; i&lt;friends.size(); i++){</a:t>
            </a:r>
          </a:p>
          <a:p>
            <a:pPr>
              <a:buFontTx/>
              <a:buNone/>
            </a:pPr>
            <a:r>
              <a:rPr lang="en-US" sz="2800" smtClean="0"/>
              <a:t>            person = (Person) (friends.get( i));</a:t>
            </a:r>
          </a:p>
          <a:p>
            <a:pPr>
              <a:buFontTx/>
              <a:buNone/>
            </a:pPr>
            <a:r>
              <a:rPr lang="en-US" sz="2800" smtClean="0"/>
              <a:t>            System.out.println( person.getName( ) );</a:t>
            </a:r>
          </a:p>
          <a:p>
            <a:pPr>
              <a:buFontTx/>
              <a:buNone/>
            </a:pPr>
            <a:r>
              <a:rPr lang="en-US" sz="2800" smtClean="0"/>
              <a:t>        }</a:t>
            </a:r>
          </a:p>
          <a:p>
            <a:r>
              <a:rPr lang="en-IE" sz="2800" smtClean="0"/>
              <a:t>Uses an index, and </a:t>
            </a:r>
            <a:r>
              <a:rPr lang="en-IE" sz="2800" i="1" smtClean="0"/>
              <a:t>List</a:t>
            </a:r>
            <a:r>
              <a:rPr lang="en-IE" sz="2800" smtClean="0"/>
              <a:t> methods </a:t>
            </a:r>
          </a:p>
          <a:p>
            <a:pPr>
              <a:buFontTx/>
              <a:buNone/>
            </a:pPr>
            <a:r>
              <a:rPr lang="en-IE" sz="2800" smtClean="0"/>
              <a:t>                            size()     instead of friends.length</a:t>
            </a:r>
          </a:p>
          <a:p>
            <a:pPr>
              <a:buFontTx/>
              <a:buNone/>
            </a:pPr>
            <a:r>
              <a:rPr lang="en-IE" sz="2800" smtClean="0"/>
              <a:t>                            get()      instead of friends[i]</a:t>
            </a:r>
          </a:p>
          <a:p>
            <a:r>
              <a:rPr lang="en-IE" sz="2800" smtClean="0"/>
              <a:t>Note the (Person) typecast</a:t>
            </a:r>
            <a:endParaRPr lang="en-US" sz="280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0B23ADC-34AE-47A6-85D1-6F3A3552E807}" type="slidenum">
              <a:rPr lang="en-IE" sz="1400" smtClean="0"/>
              <a:pPr/>
              <a:t>17</a:t>
            </a:fld>
            <a:endParaRPr lang="en-IE" sz="1400" smtClean="0"/>
          </a:p>
        </p:txBody>
      </p:sp>
      <p:sp>
        <p:nvSpPr>
          <p:cNvPr id="73731" name="Rectangle 2"/>
          <p:cNvSpPr>
            <a:spLocks noGrp="1" noChangeArrowheads="1"/>
          </p:cNvSpPr>
          <p:nvPr>
            <p:ph type="title"/>
          </p:nvPr>
        </p:nvSpPr>
        <p:spPr>
          <a:xfrm>
            <a:off x="755650" y="908050"/>
            <a:ext cx="7772400" cy="685800"/>
          </a:xfrm>
        </p:spPr>
        <p:txBody>
          <a:bodyPr/>
          <a:lstStyle/>
          <a:p>
            <a:r>
              <a:rPr lang="en-IE" sz="4000" smtClean="0"/>
              <a:t>Is there a way of avoiding typecasting and compiler warnings?</a:t>
            </a:r>
            <a:endParaRPr lang="en-US" sz="4000" smtClean="0"/>
          </a:p>
        </p:txBody>
      </p:sp>
      <p:sp>
        <p:nvSpPr>
          <p:cNvPr id="73732" name="Rectangle 3"/>
          <p:cNvSpPr>
            <a:spLocks noGrp="1" noChangeArrowheads="1"/>
          </p:cNvSpPr>
          <p:nvPr>
            <p:ph type="body" idx="1"/>
          </p:nvPr>
        </p:nvSpPr>
        <p:spPr>
          <a:xfrm>
            <a:off x="755650" y="2205038"/>
            <a:ext cx="7772400" cy="4114800"/>
          </a:xfrm>
        </p:spPr>
        <p:txBody>
          <a:bodyPr/>
          <a:lstStyle/>
          <a:p>
            <a:pPr>
              <a:lnSpc>
                <a:spcPct val="90000"/>
              </a:lnSpc>
            </a:pPr>
            <a:r>
              <a:rPr lang="en-IE" smtClean="0"/>
              <a:t>Yes, if you create a ‘typed’ list, and only add objects of the appropriate type:</a:t>
            </a:r>
          </a:p>
          <a:p>
            <a:pPr>
              <a:lnSpc>
                <a:spcPct val="90000"/>
              </a:lnSpc>
              <a:buFontTx/>
              <a:buNone/>
            </a:pPr>
            <a:r>
              <a:rPr lang="en-IE" smtClean="0"/>
              <a:t>&lt;FriendsLinkedList1.java&gt;</a:t>
            </a:r>
          </a:p>
          <a:p>
            <a:pPr>
              <a:lnSpc>
                <a:spcPct val="90000"/>
              </a:lnSpc>
              <a:buFontTx/>
              <a:buNone/>
            </a:pPr>
            <a:r>
              <a:rPr lang="en-US" sz="2000" smtClean="0">
                <a:latin typeface="Courier New" pitchFamily="49" charset="0"/>
              </a:rPr>
              <a:t>        Person   person;</a:t>
            </a:r>
          </a:p>
          <a:p>
            <a:pPr>
              <a:lnSpc>
                <a:spcPct val="90000"/>
              </a:lnSpc>
              <a:buFontTx/>
              <a:buNone/>
            </a:pPr>
            <a:r>
              <a:rPr lang="en-US" sz="2000" smtClean="0">
                <a:latin typeface="Courier New" pitchFamily="49" charset="0"/>
              </a:rPr>
              <a:t>        LinkedList</a:t>
            </a:r>
            <a:r>
              <a:rPr lang="en-US" sz="2000" smtClean="0">
                <a:solidFill>
                  <a:srgbClr val="990033"/>
                </a:solidFill>
                <a:latin typeface="Courier New" pitchFamily="49" charset="0"/>
              </a:rPr>
              <a:t>&lt;Person</a:t>
            </a:r>
            <a:r>
              <a:rPr lang="en-US" sz="2000" smtClean="0">
                <a:latin typeface="Courier New" pitchFamily="49" charset="0"/>
              </a:rPr>
              <a:t>&gt; friends;</a:t>
            </a:r>
          </a:p>
          <a:p>
            <a:pPr>
              <a:lnSpc>
                <a:spcPct val="90000"/>
              </a:lnSpc>
              <a:buFontTx/>
              <a:buNone/>
            </a:pPr>
            <a:r>
              <a:rPr lang="en-US" sz="2000" smtClean="0">
                <a:latin typeface="Courier New" pitchFamily="49" charset="0"/>
              </a:rPr>
              <a:t>        friends = new LinkedList</a:t>
            </a:r>
            <a:r>
              <a:rPr lang="en-US" sz="2000" smtClean="0">
                <a:solidFill>
                  <a:srgbClr val="990033"/>
                </a:solidFill>
                <a:latin typeface="Courier New" pitchFamily="49" charset="0"/>
              </a:rPr>
              <a:t>&lt;Person&gt;</a:t>
            </a:r>
            <a:r>
              <a:rPr lang="en-US" sz="2000" smtClean="0">
                <a:latin typeface="Courier New" pitchFamily="49" charset="0"/>
              </a:rPr>
              <a:t>( );</a:t>
            </a:r>
          </a:p>
          <a:p>
            <a:pPr>
              <a:lnSpc>
                <a:spcPct val="90000"/>
              </a:lnSpc>
            </a:pPr>
            <a:r>
              <a:rPr lang="en-IE" smtClean="0"/>
              <a:t>Sometimes you will still get a compiler warning (see BicycleFrame4, when reading back from the file)</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6E2CA59-6E1A-4573-A7CB-606ACFCA4A8F}" type="slidenum">
              <a:rPr lang="en-IE" sz="1400" smtClean="0"/>
              <a:pPr/>
              <a:t>18</a:t>
            </a:fld>
            <a:endParaRPr lang="en-IE" sz="1400" smtClean="0"/>
          </a:p>
        </p:txBody>
      </p:sp>
      <p:sp>
        <p:nvSpPr>
          <p:cNvPr id="74755" name="Rectangle 2"/>
          <p:cNvSpPr>
            <a:spLocks noGrp="1" noChangeArrowheads="1"/>
          </p:cNvSpPr>
          <p:nvPr>
            <p:ph type="title"/>
          </p:nvPr>
        </p:nvSpPr>
        <p:spPr/>
        <p:txBody>
          <a:bodyPr/>
          <a:lstStyle/>
          <a:p>
            <a:r>
              <a:rPr lang="en-IE" sz="3600" smtClean="0"/>
              <a:t>There’s another way to go through the whole list from start to end:</a:t>
            </a:r>
            <a:endParaRPr lang="en-US" sz="3600" smtClean="0"/>
          </a:p>
        </p:txBody>
      </p:sp>
      <p:sp>
        <p:nvSpPr>
          <p:cNvPr id="74756" name="Rectangle 3"/>
          <p:cNvSpPr>
            <a:spLocks noGrp="1" noChangeArrowheads="1"/>
          </p:cNvSpPr>
          <p:nvPr>
            <p:ph type="body" idx="1"/>
          </p:nvPr>
        </p:nvSpPr>
        <p:spPr/>
        <p:txBody>
          <a:bodyPr/>
          <a:lstStyle/>
          <a:p>
            <a:r>
              <a:rPr lang="en-IE" smtClean="0"/>
              <a:t>an Iterator object is something set up to manage traversing a collection of objects</a:t>
            </a:r>
          </a:p>
          <a:p>
            <a:endParaRPr lang="en-IE" smtClean="0"/>
          </a:p>
          <a:p>
            <a:r>
              <a:rPr lang="en-IE" i="1" smtClean="0"/>
              <a:t>List</a:t>
            </a:r>
            <a:r>
              <a:rPr lang="en-IE" smtClean="0"/>
              <a:t> has an iterator() method which returns an iterator object</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38CFC63-DC4D-4D98-AB34-4E2BDC31F769}" type="slidenum">
              <a:rPr lang="en-IE" sz="1400" smtClean="0"/>
              <a:pPr/>
              <a:t>19</a:t>
            </a:fld>
            <a:endParaRPr lang="en-IE" sz="1400" smtClean="0"/>
          </a:p>
        </p:txBody>
      </p:sp>
      <p:sp>
        <p:nvSpPr>
          <p:cNvPr id="75779" name="Rectangle 2"/>
          <p:cNvSpPr>
            <a:spLocks noGrp="1" noChangeArrowheads="1"/>
          </p:cNvSpPr>
          <p:nvPr>
            <p:ph type="title"/>
          </p:nvPr>
        </p:nvSpPr>
        <p:spPr/>
        <p:txBody>
          <a:bodyPr/>
          <a:lstStyle/>
          <a:p>
            <a:r>
              <a:rPr lang="en-IE" smtClean="0"/>
              <a:t>Going thru the whole list: 2</a:t>
            </a:r>
            <a:br>
              <a:rPr lang="en-IE" smtClean="0"/>
            </a:br>
            <a:r>
              <a:rPr lang="en-IE" sz="2400" smtClean="0"/>
              <a:t>&lt;&lt;FriendsLinkedList2&gt;&gt;</a:t>
            </a:r>
            <a:endParaRPr lang="en-US" sz="2400" smtClean="0"/>
          </a:p>
        </p:txBody>
      </p:sp>
      <p:sp>
        <p:nvSpPr>
          <p:cNvPr id="75780" name="Rectangle 3"/>
          <p:cNvSpPr>
            <a:spLocks noGrp="1" noChangeArrowheads="1"/>
          </p:cNvSpPr>
          <p:nvPr>
            <p:ph type="body" idx="1"/>
          </p:nvPr>
        </p:nvSpPr>
        <p:spPr>
          <a:xfrm>
            <a:off x="684213" y="1341438"/>
            <a:ext cx="7772400" cy="4587875"/>
          </a:xfrm>
        </p:spPr>
        <p:txBody>
          <a:bodyPr/>
          <a:lstStyle/>
          <a:p>
            <a:pPr>
              <a:lnSpc>
                <a:spcPct val="90000"/>
              </a:lnSpc>
              <a:buFontTx/>
              <a:buNone/>
            </a:pPr>
            <a:r>
              <a:rPr lang="en-IE" sz="2800" smtClean="0"/>
              <a:t>  </a:t>
            </a:r>
            <a:r>
              <a:rPr lang="en-IE" sz="2400" smtClean="0"/>
              <a:t>Iterator&lt;Person&gt; iterator;</a:t>
            </a:r>
            <a:endParaRPr lang="en-US" sz="2400" smtClean="0"/>
          </a:p>
          <a:p>
            <a:pPr>
              <a:lnSpc>
                <a:spcPct val="90000"/>
              </a:lnSpc>
              <a:buFontTx/>
              <a:buNone/>
            </a:pPr>
            <a:r>
              <a:rPr lang="en-US" sz="2400" smtClean="0"/>
              <a:t>  iterator = friends.iterator( );</a:t>
            </a:r>
          </a:p>
          <a:p>
            <a:pPr>
              <a:lnSpc>
                <a:spcPct val="90000"/>
              </a:lnSpc>
              <a:buFontTx/>
              <a:buNone/>
            </a:pPr>
            <a:r>
              <a:rPr lang="en-US" sz="2400" smtClean="0"/>
              <a:t>  while ( iterator.hasNext( ) ) {</a:t>
            </a:r>
          </a:p>
          <a:p>
            <a:pPr>
              <a:lnSpc>
                <a:spcPct val="90000"/>
              </a:lnSpc>
              <a:buFontTx/>
              <a:buNone/>
            </a:pPr>
            <a:r>
              <a:rPr lang="en-US" sz="2400" smtClean="0"/>
              <a:t>            person = iterator.next( );</a:t>
            </a:r>
          </a:p>
          <a:p>
            <a:pPr>
              <a:lnSpc>
                <a:spcPct val="90000"/>
              </a:lnSpc>
              <a:buFontTx/>
              <a:buNone/>
            </a:pPr>
            <a:r>
              <a:rPr lang="en-US" sz="2400" smtClean="0"/>
              <a:t>            System.out.println( person.getName( ) );</a:t>
            </a:r>
          </a:p>
          <a:p>
            <a:pPr>
              <a:lnSpc>
                <a:spcPct val="90000"/>
              </a:lnSpc>
              <a:buFontTx/>
              <a:buNone/>
            </a:pPr>
            <a:r>
              <a:rPr lang="en-US" sz="2400" smtClean="0"/>
              <a:t>  }</a:t>
            </a:r>
          </a:p>
          <a:p>
            <a:pPr>
              <a:lnSpc>
                <a:spcPct val="90000"/>
              </a:lnSpc>
            </a:pPr>
            <a:r>
              <a:rPr lang="en-IE" sz="2400" smtClean="0"/>
              <a:t>Uses an Iterator object, and its methods</a:t>
            </a:r>
          </a:p>
          <a:p>
            <a:pPr>
              <a:lnSpc>
                <a:spcPct val="90000"/>
              </a:lnSpc>
              <a:buFontTx/>
              <a:buNone/>
            </a:pPr>
            <a:r>
              <a:rPr lang="en-IE" sz="2400" smtClean="0"/>
              <a:t>                              next()</a:t>
            </a:r>
          </a:p>
          <a:p>
            <a:pPr>
              <a:lnSpc>
                <a:spcPct val="90000"/>
              </a:lnSpc>
              <a:buFontTx/>
              <a:buNone/>
            </a:pPr>
            <a:r>
              <a:rPr lang="en-IE" sz="2400" smtClean="0"/>
              <a:t>                              hasNext()</a:t>
            </a:r>
          </a:p>
          <a:p>
            <a:pPr>
              <a:lnSpc>
                <a:spcPct val="90000"/>
              </a:lnSpc>
            </a:pPr>
            <a:r>
              <a:rPr lang="en-IE" sz="2400" smtClean="0"/>
              <a:t>Efficient, but only allows you to go forward, not back</a:t>
            </a:r>
          </a:p>
          <a:p>
            <a:pPr>
              <a:lnSpc>
                <a:spcPct val="90000"/>
              </a:lnSpc>
            </a:pPr>
            <a:r>
              <a:rPr lang="en-IE" sz="2400" smtClean="0"/>
              <a:t>Don’t use it if you want to change the objects in the list</a:t>
            </a:r>
            <a:endParaRPr lang="en-US" sz="240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2060700-5356-48F8-8316-700FBD700379}" type="slidenum">
              <a:rPr lang="en-IE" sz="1400" smtClean="0"/>
              <a:pPr/>
              <a:t>2</a:t>
            </a:fld>
            <a:endParaRPr lang="en-IE" sz="1400" smtClean="0"/>
          </a:p>
        </p:txBody>
      </p:sp>
      <p:sp>
        <p:nvSpPr>
          <p:cNvPr id="58371" name="Rectangle 2"/>
          <p:cNvSpPr>
            <a:spLocks noGrp="1" noChangeArrowheads="1"/>
          </p:cNvSpPr>
          <p:nvPr>
            <p:ph type="title"/>
          </p:nvPr>
        </p:nvSpPr>
        <p:spPr/>
        <p:txBody>
          <a:bodyPr/>
          <a:lstStyle/>
          <a:p>
            <a:r>
              <a:rPr lang="en-IE" sz="4000" smtClean="0"/>
              <a:t>Sample Programs</a:t>
            </a:r>
            <a:endParaRPr lang="en-US" sz="4000" smtClean="0"/>
          </a:p>
        </p:txBody>
      </p:sp>
      <p:sp>
        <p:nvSpPr>
          <p:cNvPr id="58372" name="Rectangle 3"/>
          <p:cNvSpPr>
            <a:spLocks noGrp="1" noChangeArrowheads="1"/>
          </p:cNvSpPr>
          <p:nvPr>
            <p:ph type="body" idx="1"/>
          </p:nvPr>
        </p:nvSpPr>
        <p:spPr/>
        <p:txBody>
          <a:bodyPr/>
          <a:lstStyle/>
          <a:p>
            <a:r>
              <a:rPr lang="en-IE" sz="2800" smtClean="0"/>
              <a:t>FriendsLinkedListOldStyle and FriendsLinkedList1</a:t>
            </a:r>
          </a:p>
          <a:p>
            <a:r>
              <a:rPr lang="en-IE" sz="2800" smtClean="0"/>
              <a:t>FriendsLinkedList2 (both based on Wu)</a:t>
            </a:r>
          </a:p>
          <a:p>
            <a:r>
              <a:rPr lang="en-IE" sz="2800" smtClean="0"/>
              <a:t>Person</a:t>
            </a:r>
          </a:p>
          <a:p>
            <a:r>
              <a:rPr lang="en-IE" sz="2800" smtClean="0"/>
              <a:t>BicycleFrame4 and Bicycle</a:t>
            </a:r>
          </a:p>
          <a:p>
            <a:endParaRPr lang="en-IE" sz="2800" smtClean="0"/>
          </a:p>
          <a:p>
            <a:pPr>
              <a:buFontTx/>
              <a:buNone/>
            </a:pPr>
            <a:r>
              <a:rPr lang="en-IE" sz="3600" smtClean="0">
                <a:solidFill>
                  <a:srgbClr val="008000"/>
                </a:solidFill>
              </a:rPr>
              <a:t>Textbook sections:</a:t>
            </a:r>
            <a:r>
              <a:rPr lang="en-IE" sz="2800" smtClean="0"/>
              <a:t> </a:t>
            </a:r>
          </a:p>
          <a:p>
            <a:r>
              <a:rPr lang="en-IE" sz="2800" smtClean="0"/>
              <a:t>Wu Ch 10, Horstmann 8.2 and 20.1, Deitel 17.6</a:t>
            </a:r>
            <a:endParaRPr 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72D470E-7940-4446-94FB-D07CF900FA30}" type="slidenum">
              <a:rPr lang="en-IE" sz="1400" smtClean="0"/>
              <a:pPr/>
              <a:t>20</a:t>
            </a:fld>
            <a:endParaRPr lang="en-IE" sz="1400" smtClean="0"/>
          </a:p>
        </p:txBody>
      </p:sp>
      <p:sp>
        <p:nvSpPr>
          <p:cNvPr id="76803" name="Rectangle 2"/>
          <p:cNvSpPr>
            <a:spLocks noGrp="1" noChangeArrowheads="1"/>
          </p:cNvSpPr>
          <p:nvPr>
            <p:ph type="title"/>
          </p:nvPr>
        </p:nvSpPr>
        <p:spPr>
          <a:xfrm>
            <a:off x="685800" y="457200"/>
            <a:ext cx="7772400" cy="971550"/>
          </a:xfrm>
        </p:spPr>
        <p:txBody>
          <a:bodyPr/>
          <a:lstStyle/>
          <a:p>
            <a:r>
              <a:rPr lang="en-IE" sz="4000" smtClean="0"/>
              <a:t>Why didn’t we use LinkedList last year?</a:t>
            </a:r>
            <a:endParaRPr lang="en-US" sz="4000" smtClean="0"/>
          </a:p>
        </p:txBody>
      </p:sp>
      <p:sp>
        <p:nvSpPr>
          <p:cNvPr id="76804" name="Rectangle 3"/>
          <p:cNvSpPr>
            <a:spLocks noGrp="1" noChangeArrowheads="1"/>
          </p:cNvSpPr>
          <p:nvPr>
            <p:ph type="body" idx="1"/>
          </p:nvPr>
        </p:nvSpPr>
        <p:spPr/>
        <p:txBody>
          <a:bodyPr/>
          <a:lstStyle/>
          <a:p>
            <a:r>
              <a:rPr lang="en-IE" smtClean="0"/>
              <a:t>You can only add objects to a LinkedList, not ints or doubles</a:t>
            </a:r>
          </a:p>
          <a:p>
            <a:endParaRPr lang="en-IE" smtClean="0"/>
          </a:p>
          <a:p>
            <a:r>
              <a:rPr lang="en-IE" smtClean="0"/>
              <a:t>If you want to set up a list of primitives like ints or doubles, you have to first ‘wrap’ them into objects using the wrapper classes like Integer and Double</a:t>
            </a:r>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65F3605-C3B0-4386-BAB8-3CE5F50DCD60}" type="slidenum">
              <a:rPr lang="en-IE" sz="1400" smtClean="0"/>
              <a:pPr/>
              <a:t>21</a:t>
            </a:fld>
            <a:endParaRPr lang="en-IE" sz="1400" smtClean="0"/>
          </a:p>
        </p:txBody>
      </p:sp>
      <p:sp>
        <p:nvSpPr>
          <p:cNvPr id="77827" name="Rectangle 2"/>
          <p:cNvSpPr>
            <a:spLocks noGrp="1" noChangeArrowheads="1"/>
          </p:cNvSpPr>
          <p:nvPr>
            <p:ph type="title"/>
          </p:nvPr>
        </p:nvSpPr>
        <p:spPr/>
        <p:txBody>
          <a:bodyPr/>
          <a:lstStyle/>
          <a:p>
            <a:r>
              <a:rPr lang="en-IE" sz="4000" smtClean="0"/>
              <a:t>Desk Exercise</a:t>
            </a:r>
            <a:endParaRPr lang="en-US" sz="4000" smtClean="0"/>
          </a:p>
        </p:txBody>
      </p:sp>
      <p:sp>
        <p:nvSpPr>
          <p:cNvPr id="77828" name="Rectangle 3"/>
          <p:cNvSpPr>
            <a:spLocks noGrp="1" noChangeArrowheads="1"/>
          </p:cNvSpPr>
          <p:nvPr>
            <p:ph type="body" idx="1"/>
          </p:nvPr>
        </p:nvSpPr>
        <p:spPr/>
        <p:txBody>
          <a:bodyPr/>
          <a:lstStyle/>
          <a:p>
            <a:r>
              <a:rPr lang="en-IE" smtClean="0"/>
              <a:t>Investigate the documentation for </a:t>
            </a:r>
            <a:r>
              <a:rPr lang="en-IE" i="1" smtClean="0"/>
              <a:t>List</a:t>
            </a:r>
            <a:r>
              <a:rPr lang="en-IE" smtClean="0"/>
              <a:t> and for LinkedList, and identify other useful methods (for example, methods for inserting an item into the middle of a list, or for removing a particular item)</a:t>
            </a: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8F2C0CF-8694-4738-8DB5-141133F3BFD2}" type="slidenum">
              <a:rPr lang="en-IE" sz="1400" smtClean="0"/>
              <a:pPr/>
              <a:t>22</a:t>
            </a:fld>
            <a:endParaRPr lang="en-IE" sz="1400" smtClean="0"/>
          </a:p>
        </p:txBody>
      </p:sp>
      <p:sp>
        <p:nvSpPr>
          <p:cNvPr id="78851" name="Rectangle 2"/>
          <p:cNvSpPr>
            <a:spLocks noGrp="1" noChangeArrowheads="1"/>
          </p:cNvSpPr>
          <p:nvPr>
            <p:ph type="title"/>
          </p:nvPr>
        </p:nvSpPr>
        <p:spPr/>
        <p:txBody>
          <a:bodyPr/>
          <a:lstStyle/>
          <a:p>
            <a:r>
              <a:rPr lang="en-IE" sz="4000" smtClean="0"/>
              <a:t>Programming Exercise</a:t>
            </a:r>
            <a:endParaRPr lang="en-US" sz="4000" smtClean="0"/>
          </a:p>
        </p:txBody>
      </p:sp>
      <p:sp>
        <p:nvSpPr>
          <p:cNvPr id="78852" name="Rectangle 3"/>
          <p:cNvSpPr>
            <a:spLocks noGrp="1" noChangeArrowheads="1"/>
          </p:cNvSpPr>
          <p:nvPr>
            <p:ph type="body" idx="1"/>
          </p:nvPr>
        </p:nvSpPr>
        <p:spPr/>
        <p:txBody>
          <a:bodyPr/>
          <a:lstStyle/>
          <a:p>
            <a:pPr>
              <a:lnSpc>
                <a:spcPct val="90000"/>
              </a:lnSpc>
            </a:pPr>
            <a:r>
              <a:rPr lang="en-IE" smtClean="0"/>
              <a:t>Investigate the documentation for the ArrayList class, then rewrite one or two of the sample programs so that they use an ArrayList structure instead of a LinkedList</a:t>
            </a:r>
          </a:p>
          <a:p>
            <a:pPr>
              <a:lnSpc>
                <a:spcPct val="90000"/>
              </a:lnSpc>
            </a:pPr>
            <a:endParaRPr lang="en-IE" smtClean="0"/>
          </a:p>
          <a:p>
            <a:pPr>
              <a:lnSpc>
                <a:spcPct val="90000"/>
              </a:lnSpc>
            </a:pPr>
            <a:r>
              <a:rPr lang="en-IE" smtClean="0"/>
              <a:t>Once you have declared and created the ArrayList, the rest should be exactly the same</a:t>
            </a:r>
          </a:p>
          <a:p>
            <a:pPr>
              <a:lnSpc>
                <a:spcPct val="90000"/>
              </a:lnSpc>
              <a:buFontTx/>
              <a:buNone/>
            </a:pP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24640E9-9A0E-4345-8ECD-25887308C7D2}" type="slidenum">
              <a:rPr lang="en-IE" sz="1400" smtClean="0"/>
              <a:pPr/>
              <a:t>23</a:t>
            </a:fld>
            <a:endParaRPr lang="en-IE" sz="1400" smtClean="0"/>
          </a:p>
        </p:txBody>
      </p:sp>
      <p:sp>
        <p:nvSpPr>
          <p:cNvPr id="79875" name="Rectangle 2"/>
          <p:cNvSpPr>
            <a:spLocks noGrp="1" noChangeArrowheads="1"/>
          </p:cNvSpPr>
          <p:nvPr>
            <p:ph type="title"/>
          </p:nvPr>
        </p:nvSpPr>
        <p:spPr/>
        <p:txBody>
          <a:bodyPr/>
          <a:lstStyle/>
          <a:p>
            <a:r>
              <a:rPr lang="en-GB" sz="3600" smtClean="0"/>
              <a:t>BicycleFrame4: a LinkedList version of the Bicycle system</a:t>
            </a:r>
            <a:endParaRPr lang="en-US" sz="3600" smtClean="0"/>
          </a:p>
        </p:txBody>
      </p:sp>
      <p:sp>
        <p:nvSpPr>
          <p:cNvPr id="79876" name="Rectangle 3"/>
          <p:cNvSpPr>
            <a:spLocks noGrp="1" noChangeArrowheads="1"/>
          </p:cNvSpPr>
          <p:nvPr>
            <p:ph type="body" idx="1"/>
          </p:nvPr>
        </p:nvSpPr>
        <p:spPr/>
        <p:txBody>
          <a:bodyPr/>
          <a:lstStyle/>
          <a:p>
            <a:pPr>
              <a:lnSpc>
                <a:spcPct val="90000"/>
              </a:lnSpc>
            </a:pPr>
            <a:r>
              <a:rPr lang="en-GB" smtClean="0"/>
              <a:t>Uses a LinkedList to hold the set of records instead of an Array</a:t>
            </a:r>
          </a:p>
          <a:p>
            <a:pPr>
              <a:lnSpc>
                <a:spcPct val="90000"/>
              </a:lnSpc>
            </a:pPr>
            <a:r>
              <a:rPr lang="en-GB" smtClean="0"/>
              <a:t>Advantages: no need to keep count</a:t>
            </a:r>
          </a:p>
          <a:p>
            <a:pPr>
              <a:lnSpc>
                <a:spcPct val="90000"/>
              </a:lnSpc>
            </a:pPr>
            <a:r>
              <a:rPr lang="en-GB" smtClean="0"/>
              <a:t>Easier to add or delete records</a:t>
            </a:r>
          </a:p>
          <a:p>
            <a:pPr>
              <a:lnSpc>
                <a:spcPct val="90000"/>
              </a:lnSpc>
            </a:pPr>
            <a:r>
              <a:rPr lang="en-GB" smtClean="0"/>
              <a:t>Different notation</a:t>
            </a:r>
          </a:p>
          <a:p>
            <a:pPr>
              <a:lnSpc>
                <a:spcPct val="90000"/>
              </a:lnSpc>
            </a:pPr>
            <a:r>
              <a:rPr lang="en-GB" smtClean="0"/>
              <a:t>Minor Disadvantage:  you will get compiler warnings relating to reading the data back from file</a:t>
            </a: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3828C6E-6A52-458D-9FA5-71F8699AF2B4}" type="slidenum">
              <a:rPr lang="en-IE" sz="1400" smtClean="0"/>
              <a:pPr/>
              <a:t>24</a:t>
            </a:fld>
            <a:endParaRPr lang="en-IE" sz="1400" smtClean="0"/>
          </a:p>
        </p:txBody>
      </p:sp>
      <p:sp>
        <p:nvSpPr>
          <p:cNvPr id="80899" name="Rectangle 2"/>
          <p:cNvSpPr>
            <a:spLocks noGrp="1" noChangeArrowheads="1"/>
          </p:cNvSpPr>
          <p:nvPr>
            <p:ph type="title"/>
          </p:nvPr>
        </p:nvSpPr>
        <p:spPr/>
        <p:txBody>
          <a:bodyPr/>
          <a:lstStyle/>
          <a:p>
            <a:r>
              <a:rPr lang="en-GB" sz="4000" smtClean="0"/>
              <a:t>Attributes and newSystem()</a:t>
            </a:r>
            <a:endParaRPr lang="en-US" sz="4000" smtClean="0"/>
          </a:p>
        </p:txBody>
      </p:sp>
      <p:sp>
        <p:nvSpPr>
          <p:cNvPr id="80900" name="Rectangle 3"/>
          <p:cNvSpPr>
            <a:spLocks noGrp="1" noChangeArrowheads="1"/>
          </p:cNvSpPr>
          <p:nvPr>
            <p:ph type="body" idx="1"/>
          </p:nvPr>
        </p:nvSpPr>
        <p:spPr/>
        <p:txBody>
          <a:bodyPr/>
          <a:lstStyle/>
          <a:p>
            <a:pPr>
              <a:lnSpc>
                <a:spcPct val="90000"/>
              </a:lnSpc>
              <a:buFontTx/>
              <a:buNone/>
            </a:pPr>
            <a:r>
              <a:rPr lang="en-GB" sz="2800" smtClean="0"/>
              <a:t>Attribute declarations:</a:t>
            </a:r>
          </a:p>
          <a:p>
            <a:pPr>
              <a:lnSpc>
                <a:spcPct val="90000"/>
              </a:lnSpc>
              <a:buFontTx/>
              <a:buNone/>
            </a:pPr>
            <a:r>
              <a:rPr lang="en-GB" sz="2000" smtClean="0">
                <a:latin typeface="Courier New" pitchFamily="49" charset="0"/>
              </a:rPr>
              <a:t>     		LinkedList&lt;Bicycle&gt; bikes;</a:t>
            </a:r>
            <a:r>
              <a:rPr lang="en-GB" sz="2800" smtClean="0"/>
              <a:t>           </a:t>
            </a:r>
          </a:p>
          <a:p>
            <a:pPr>
              <a:lnSpc>
                <a:spcPct val="90000"/>
              </a:lnSpc>
              <a:buFontTx/>
              <a:buNone/>
            </a:pPr>
            <a:r>
              <a:rPr lang="en-GB" sz="2800" smtClean="0"/>
              <a:t>instead of </a:t>
            </a:r>
          </a:p>
          <a:p>
            <a:pPr lvl="1">
              <a:lnSpc>
                <a:spcPct val="90000"/>
              </a:lnSpc>
              <a:buFontTx/>
              <a:buNone/>
            </a:pPr>
            <a:r>
              <a:rPr lang="en-GB" sz="2400" smtClean="0"/>
              <a:t>			</a:t>
            </a:r>
            <a:r>
              <a:rPr lang="en-GB" sz="2000" smtClean="0">
                <a:latin typeface="Courier New" pitchFamily="49" charset="0"/>
              </a:rPr>
              <a:t>Bicycle [] bikes;</a:t>
            </a:r>
          </a:p>
          <a:p>
            <a:pPr lvl="1">
              <a:lnSpc>
                <a:spcPct val="90000"/>
              </a:lnSpc>
              <a:buFontTx/>
              <a:buNone/>
            </a:pPr>
            <a:r>
              <a:rPr lang="en-GB" sz="2000" smtClean="0">
                <a:latin typeface="Courier New" pitchFamily="49" charset="0"/>
              </a:rPr>
              <a:t>			int count;</a:t>
            </a:r>
          </a:p>
          <a:p>
            <a:pPr lvl="1">
              <a:lnSpc>
                <a:spcPct val="90000"/>
              </a:lnSpc>
              <a:buFontTx/>
              <a:buNone/>
            </a:pPr>
            <a:endParaRPr lang="en-GB" sz="2000" smtClean="0">
              <a:latin typeface="Courier New" pitchFamily="49" charset="0"/>
            </a:endParaRPr>
          </a:p>
          <a:p>
            <a:pPr>
              <a:lnSpc>
                <a:spcPct val="90000"/>
              </a:lnSpc>
              <a:buFontTx/>
              <a:buNone/>
            </a:pPr>
            <a:r>
              <a:rPr lang="en-GB" sz="2800" smtClean="0"/>
              <a:t>Setting up a new system:</a:t>
            </a:r>
          </a:p>
          <a:p>
            <a:pPr>
              <a:lnSpc>
                <a:spcPct val="90000"/>
              </a:lnSpc>
              <a:buFontTx/>
              <a:buNone/>
            </a:pPr>
            <a:r>
              <a:rPr lang="en-GB" sz="2000" smtClean="0">
                <a:latin typeface="Courier New" pitchFamily="49" charset="0"/>
              </a:rPr>
              <a:t>		newSystem() {</a:t>
            </a:r>
          </a:p>
          <a:p>
            <a:pPr>
              <a:lnSpc>
                <a:spcPct val="90000"/>
              </a:lnSpc>
              <a:buFontTx/>
              <a:buNone/>
            </a:pPr>
            <a:r>
              <a:rPr lang="en-GB" sz="2000" smtClean="0">
                <a:latin typeface="Courier New" pitchFamily="49" charset="0"/>
              </a:rPr>
              <a:t>    		bikes = new LinkedList&lt;Bicycle&gt;();</a:t>
            </a:r>
            <a:endParaRPr lang="en-US" sz="2000" smtClean="0">
              <a:latin typeface="Courier New" pitchFamily="49" charset="0"/>
            </a:endParaRPr>
          </a:p>
          <a:p>
            <a:pPr>
              <a:lnSpc>
                <a:spcPct val="90000"/>
              </a:lnSpc>
              <a:buFontTx/>
              <a:buNone/>
            </a:pPr>
            <a:r>
              <a:rPr lang="en-GB" sz="2000" smtClean="0">
                <a:latin typeface="Courier New" pitchFamily="49" charset="0"/>
              </a:rPr>
              <a:t>		}   // size is optional</a:t>
            </a:r>
          </a:p>
          <a:p>
            <a:pPr>
              <a:lnSpc>
                <a:spcPct val="90000"/>
              </a:lnSpc>
              <a:buFontTx/>
              <a:buNone/>
            </a:pPr>
            <a:endParaRPr lang="en-GB" sz="2000" smtClean="0">
              <a:latin typeface="Courier New" pitchFamily="49" charset="0"/>
            </a:endParaRPr>
          </a:p>
          <a:p>
            <a:pPr>
              <a:lnSpc>
                <a:spcPct val="90000"/>
              </a:lnSpc>
            </a:pPr>
            <a:endParaRPr lang="en-US" sz="2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0FA6420-4AD6-4404-A353-E19B10424AB1}" type="slidenum">
              <a:rPr lang="en-IE" sz="1400" smtClean="0"/>
              <a:pPr/>
              <a:t>25</a:t>
            </a:fld>
            <a:endParaRPr lang="en-IE" sz="1400" smtClean="0"/>
          </a:p>
        </p:txBody>
      </p:sp>
      <p:sp>
        <p:nvSpPr>
          <p:cNvPr id="81923" name="Rectangle 2"/>
          <p:cNvSpPr>
            <a:spLocks noGrp="1" noChangeArrowheads="1"/>
          </p:cNvSpPr>
          <p:nvPr>
            <p:ph type="title"/>
          </p:nvPr>
        </p:nvSpPr>
        <p:spPr/>
        <p:txBody>
          <a:bodyPr/>
          <a:lstStyle/>
          <a:p>
            <a:r>
              <a:rPr lang="en-IE" sz="3600" smtClean="0"/>
              <a:t>addBicycle(): no need to increase the count, or check for array space</a:t>
            </a:r>
            <a:endParaRPr lang="en-US" sz="3600" smtClean="0"/>
          </a:p>
        </p:txBody>
      </p:sp>
      <p:sp>
        <p:nvSpPr>
          <p:cNvPr id="81924" name="Rectangle 3"/>
          <p:cNvSpPr>
            <a:spLocks noGrp="1" noChangeArrowheads="1"/>
          </p:cNvSpPr>
          <p:nvPr>
            <p:ph type="body" idx="1"/>
          </p:nvPr>
        </p:nvSpPr>
        <p:spPr/>
        <p:txBody>
          <a:bodyPr/>
          <a:lstStyle/>
          <a:p>
            <a:pPr>
              <a:lnSpc>
                <a:spcPct val="90000"/>
              </a:lnSpc>
              <a:buFontTx/>
              <a:buNone/>
            </a:pPr>
            <a:r>
              <a:rPr lang="en-US" sz="2400" smtClean="0"/>
              <a:t>public void addBicycle() {</a:t>
            </a:r>
          </a:p>
          <a:p>
            <a:pPr>
              <a:lnSpc>
                <a:spcPct val="90000"/>
              </a:lnSpc>
              <a:buFontTx/>
              <a:buNone/>
            </a:pPr>
            <a:r>
              <a:rPr lang="en-US" sz="2400" smtClean="0"/>
              <a:t>	Bicycle temp = new Bicycle();</a:t>
            </a:r>
          </a:p>
          <a:p>
            <a:pPr>
              <a:lnSpc>
                <a:spcPct val="90000"/>
              </a:lnSpc>
              <a:buFontTx/>
              <a:buNone/>
            </a:pPr>
            <a:r>
              <a:rPr lang="en-US" sz="2400" smtClean="0"/>
              <a:t>     temp.setName ( JOptionPane.showInputDialog</a:t>
            </a:r>
          </a:p>
          <a:p>
            <a:pPr>
              <a:lnSpc>
                <a:spcPct val="90000"/>
              </a:lnSpc>
              <a:buFontTx/>
              <a:buNone/>
            </a:pPr>
            <a:r>
              <a:rPr lang="en-US" sz="2400" smtClean="0"/>
              <a:t>                                                  (“Owner’s name: "));</a:t>
            </a:r>
          </a:p>
          <a:p>
            <a:pPr>
              <a:lnSpc>
                <a:spcPct val="90000"/>
              </a:lnSpc>
              <a:buFontTx/>
              <a:buNone/>
            </a:pPr>
            <a:r>
              <a:rPr lang="en-US" sz="2400" smtClean="0"/>
              <a:t>     temp.setMake ( JOptionPane.showInputDialog(“make: "));</a:t>
            </a:r>
          </a:p>
          <a:p>
            <a:pPr>
              <a:lnSpc>
                <a:spcPct val="90000"/>
              </a:lnSpc>
              <a:buFontTx/>
              <a:buNone/>
            </a:pPr>
            <a:r>
              <a:rPr lang="en-US" sz="2400" smtClean="0"/>
              <a:t>     temp.setValue ( Integer.parseInt(JOptionPane.</a:t>
            </a:r>
          </a:p>
          <a:p>
            <a:pPr>
              <a:lnSpc>
                <a:spcPct val="90000"/>
              </a:lnSpc>
              <a:buFontTx/>
              <a:buNone/>
            </a:pPr>
            <a:r>
              <a:rPr lang="en-US" sz="2400" smtClean="0"/>
              <a:t>                                                  showInputDialog(“value: ")));</a:t>
            </a:r>
          </a:p>
          <a:p>
            <a:pPr>
              <a:lnSpc>
                <a:spcPct val="90000"/>
              </a:lnSpc>
              <a:buFontTx/>
              <a:buNone/>
            </a:pPr>
            <a:r>
              <a:rPr lang="en-US" sz="2400" smtClean="0"/>
              <a:t>      // add to the array</a:t>
            </a:r>
          </a:p>
          <a:p>
            <a:pPr>
              <a:lnSpc>
                <a:spcPct val="90000"/>
              </a:lnSpc>
              <a:buFontTx/>
              <a:buNone/>
            </a:pPr>
            <a:r>
              <a:rPr lang="en-US" sz="2400" smtClean="0"/>
              <a:t>      </a:t>
            </a:r>
            <a:r>
              <a:rPr lang="en-US" sz="2400" smtClean="0">
                <a:solidFill>
                  <a:srgbClr val="CC0000"/>
                </a:solidFill>
              </a:rPr>
              <a:t>bikes.add(temp);</a:t>
            </a:r>
            <a:r>
              <a:rPr lang="en-US" sz="2400" smtClean="0"/>
              <a:t>  </a:t>
            </a:r>
            <a:endParaRPr lang="en-US" sz="2400" smtClean="0">
              <a:solidFill>
                <a:srgbClr val="008000"/>
              </a:solidFill>
            </a:endParaRPr>
          </a:p>
          <a:p>
            <a:pPr>
              <a:lnSpc>
                <a:spcPct val="90000"/>
              </a:lnSpc>
              <a:buFontTx/>
              <a:buNone/>
            </a:pPr>
            <a:r>
              <a:rPr lang="en-US" sz="240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15A2219-409E-4EA8-AE65-213A7675AE27}" type="slidenum">
              <a:rPr lang="en-IE" sz="1400" smtClean="0"/>
              <a:pPr/>
              <a:t>26</a:t>
            </a:fld>
            <a:endParaRPr lang="en-IE" sz="1400" smtClean="0"/>
          </a:p>
        </p:txBody>
      </p:sp>
      <p:sp>
        <p:nvSpPr>
          <p:cNvPr id="82947" name="Rectangle 2"/>
          <p:cNvSpPr>
            <a:spLocks noGrp="1" noChangeArrowheads="1"/>
          </p:cNvSpPr>
          <p:nvPr>
            <p:ph type="title"/>
          </p:nvPr>
        </p:nvSpPr>
        <p:spPr/>
        <p:txBody>
          <a:bodyPr/>
          <a:lstStyle/>
          <a:p>
            <a:r>
              <a:rPr lang="en-US" sz="4000" smtClean="0"/>
              <a:t>public void display() {  </a:t>
            </a:r>
            <a:endParaRPr lang="en-GB" sz="4000" smtClean="0"/>
          </a:p>
        </p:txBody>
      </p:sp>
      <p:sp>
        <p:nvSpPr>
          <p:cNvPr id="82948" name="Rectangle 3"/>
          <p:cNvSpPr>
            <a:spLocks noGrp="1" noChangeArrowheads="1"/>
          </p:cNvSpPr>
          <p:nvPr>
            <p:ph type="body" idx="1"/>
          </p:nvPr>
        </p:nvSpPr>
        <p:spPr>
          <a:xfrm>
            <a:off x="539750" y="1341438"/>
            <a:ext cx="7993063" cy="4895850"/>
          </a:xfrm>
        </p:spPr>
        <p:txBody>
          <a:bodyPr/>
          <a:lstStyle/>
          <a:p>
            <a:pPr>
              <a:buFontTx/>
              <a:buNone/>
            </a:pPr>
            <a:r>
              <a:rPr lang="en-US" sz="2800" smtClean="0"/>
              <a:t>    </a:t>
            </a:r>
            <a:r>
              <a:rPr lang="en-US" sz="2600" smtClean="0"/>
              <a:t>JTextArea output = new JTextArea();</a:t>
            </a:r>
          </a:p>
          <a:p>
            <a:pPr>
              <a:buFontTx/>
              <a:buNone/>
            </a:pPr>
            <a:r>
              <a:rPr lang="en-GB" sz="2600" smtClean="0"/>
              <a:t>   if (</a:t>
            </a:r>
            <a:r>
              <a:rPr lang="en-GB" sz="2600" smtClean="0">
                <a:solidFill>
                  <a:srgbClr val="FF0000"/>
                </a:solidFill>
              </a:rPr>
              <a:t>bikes.size()&gt;</a:t>
            </a:r>
            <a:r>
              <a:rPr lang="en-GB" sz="2600" smtClean="0"/>
              <a:t>0) {</a:t>
            </a:r>
            <a:endParaRPr lang="en-US" sz="2600" smtClean="0"/>
          </a:p>
          <a:p>
            <a:pPr>
              <a:buFontTx/>
              <a:buNone/>
            </a:pPr>
            <a:r>
              <a:rPr lang="en-US" sz="2600" smtClean="0"/>
              <a:t>      output.setText("Bicycle list\n"); </a:t>
            </a:r>
          </a:p>
          <a:p>
            <a:pPr>
              <a:buFontTx/>
              <a:buNone/>
            </a:pPr>
            <a:r>
              <a:rPr lang="en-US" sz="2600" smtClean="0"/>
              <a:t>       for (i = 0; </a:t>
            </a:r>
            <a:r>
              <a:rPr lang="en-US" sz="2600" smtClean="0">
                <a:solidFill>
                  <a:srgbClr val="FF0000"/>
                </a:solidFill>
              </a:rPr>
              <a:t>i&lt;bikes.size(); </a:t>
            </a:r>
            <a:r>
              <a:rPr lang="en-US" sz="2600" smtClean="0"/>
              <a:t>i++) {</a:t>
            </a:r>
          </a:p>
          <a:p>
            <a:pPr>
              <a:buFontTx/>
              <a:buNone/>
            </a:pPr>
            <a:r>
              <a:rPr lang="en-GB" sz="2600" smtClean="0"/>
              <a:t>            Bicycle temp = bikes.get(i);</a:t>
            </a:r>
            <a:endParaRPr lang="en-US" sz="2600" smtClean="0"/>
          </a:p>
          <a:p>
            <a:pPr>
              <a:buFontTx/>
              <a:buNone/>
            </a:pPr>
            <a:r>
              <a:rPr lang="en-US" sz="2600" smtClean="0"/>
              <a:t>            output.append(temp.toString());</a:t>
            </a:r>
          </a:p>
          <a:p>
            <a:pPr>
              <a:buFontTx/>
              <a:buNone/>
            </a:pPr>
            <a:r>
              <a:rPr lang="en-GB" sz="2600" smtClean="0"/>
              <a:t>      }</a:t>
            </a:r>
            <a:endParaRPr lang="en-US" sz="2600" smtClean="0"/>
          </a:p>
          <a:p>
            <a:pPr>
              <a:buFontTx/>
              <a:buNone/>
            </a:pPr>
            <a:r>
              <a:rPr lang="en-GB" sz="2600" smtClean="0"/>
              <a:t>  } </a:t>
            </a:r>
          </a:p>
          <a:p>
            <a:pPr>
              <a:buFontTx/>
              <a:buNone/>
            </a:pPr>
            <a:r>
              <a:rPr lang="en-GB" sz="2600" smtClean="0"/>
              <a:t>Note: if you forget to declare a type for the LinkedList, you may need a typecast here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0BF2309-032B-4048-AD94-ACBE41A416B0}" type="slidenum">
              <a:rPr lang="en-IE" sz="1400" smtClean="0"/>
              <a:pPr/>
              <a:t>27</a:t>
            </a:fld>
            <a:endParaRPr lang="en-IE" sz="1400" smtClean="0"/>
          </a:p>
        </p:txBody>
      </p:sp>
      <p:sp>
        <p:nvSpPr>
          <p:cNvPr id="83971" name="Rectangle 2"/>
          <p:cNvSpPr>
            <a:spLocks noGrp="1" noChangeArrowheads="1"/>
          </p:cNvSpPr>
          <p:nvPr>
            <p:ph type="title"/>
          </p:nvPr>
        </p:nvSpPr>
        <p:spPr/>
        <p:txBody>
          <a:bodyPr/>
          <a:lstStyle/>
          <a:p>
            <a:r>
              <a:rPr lang="en-GB" sz="3600" smtClean="0"/>
              <a:t>Version of display with Iterator</a:t>
            </a:r>
          </a:p>
        </p:txBody>
      </p:sp>
      <p:sp>
        <p:nvSpPr>
          <p:cNvPr id="83972" name="Rectangle 3"/>
          <p:cNvSpPr>
            <a:spLocks noGrp="1" noChangeArrowheads="1"/>
          </p:cNvSpPr>
          <p:nvPr>
            <p:ph type="body" idx="1"/>
          </p:nvPr>
        </p:nvSpPr>
        <p:spPr>
          <a:xfrm>
            <a:off x="539750" y="1341438"/>
            <a:ext cx="7993063" cy="4895850"/>
          </a:xfrm>
        </p:spPr>
        <p:txBody>
          <a:bodyPr/>
          <a:lstStyle/>
          <a:p>
            <a:pPr>
              <a:lnSpc>
                <a:spcPct val="90000"/>
              </a:lnSpc>
              <a:buFontTx/>
              <a:buNone/>
            </a:pPr>
            <a:endParaRPr lang="en-US" sz="2800" smtClean="0"/>
          </a:p>
          <a:p>
            <a:pPr>
              <a:lnSpc>
                <a:spcPct val="90000"/>
              </a:lnSpc>
              <a:buFontTx/>
              <a:buNone/>
            </a:pPr>
            <a:r>
              <a:rPr lang="en-US" sz="2800" smtClean="0"/>
              <a:t>public void display2() { </a:t>
            </a:r>
          </a:p>
          <a:p>
            <a:pPr>
              <a:lnSpc>
                <a:spcPct val="90000"/>
              </a:lnSpc>
              <a:buFontTx/>
              <a:buNone/>
            </a:pPr>
            <a:r>
              <a:rPr lang="en-US" sz="2800" smtClean="0"/>
              <a:t>   JTextArea output = new JTextArea();</a:t>
            </a:r>
          </a:p>
          <a:p>
            <a:pPr>
              <a:lnSpc>
                <a:spcPct val="90000"/>
              </a:lnSpc>
              <a:buFontTx/>
              <a:buNone/>
            </a:pPr>
            <a:r>
              <a:rPr lang="en-GB" sz="2800" smtClean="0"/>
              <a:t>   if (bikes.size()&gt;0) {</a:t>
            </a:r>
            <a:endParaRPr lang="en-US" sz="2800" smtClean="0"/>
          </a:p>
          <a:p>
            <a:pPr>
              <a:lnSpc>
                <a:spcPct val="90000"/>
              </a:lnSpc>
              <a:buFontTx/>
              <a:buNone/>
            </a:pPr>
            <a:r>
              <a:rPr lang="en-US" sz="2800" smtClean="0"/>
              <a:t>      output.setText("Bicycle list\n"); </a:t>
            </a:r>
          </a:p>
          <a:p>
            <a:pPr>
              <a:lnSpc>
                <a:spcPct val="90000"/>
              </a:lnSpc>
              <a:buFontTx/>
              <a:buNone/>
            </a:pPr>
            <a:r>
              <a:rPr lang="en-US" sz="2800" smtClean="0"/>
              <a:t>      Iterator&lt;Bicycle&gt; iterator = bikes.iterator( );</a:t>
            </a:r>
          </a:p>
          <a:p>
            <a:pPr>
              <a:lnSpc>
                <a:spcPct val="90000"/>
              </a:lnSpc>
              <a:buFontTx/>
              <a:buNone/>
            </a:pPr>
            <a:r>
              <a:rPr lang="en-US" sz="2800" smtClean="0"/>
              <a:t>       while ( iterator.hasNext( ) ) </a:t>
            </a:r>
          </a:p>
          <a:p>
            <a:pPr>
              <a:lnSpc>
                <a:spcPct val="90000"/>
              </a:lnSpc>
              <a:buFontTx/>
              <a:buNone/>
            </a:pPr>
            <a:r>
              <a:rPr lang="en-US" sz="2800" smtClean="0"/>
              <a:t>            </a:t>
            </a:r>
            <a:r>
              <a:rPr lang="en-US" sz="2400" smtClean="0">
                <a:solidFill>
                  <a:srgbClr val="008000"/>
                </a:solidFill>
              </a:rPr>
              <a:t>// uses polymorphic 'toString()'</a:t>
            </a:r>
          </a:p>
          <a:p>
            <a:pPr>
              <a:lnSpc>
                <a:spcPct val="90000"/>
              </a:lnSpc>
              <a:buFontTx/>
              <a:buNone/>
            </a:pPr>
            <a:r>
              <a:rPr lang="en-US" sz="2400" smtClean="0">
                <a:solidFill>
                  <a:srgbClr val="008000"/>
                </a:solidFill>
              </a:rPr>
              <a:t>              // could use the 'get' methods for better layout control</a:t>
            </a:r>
          </a:p>
          <a:p>
            <a:pPr>
              <a:lnSpc>
                <a:spcPct val="90000"/>
              </a:lnSpc>
              <a:buFontTx/>
              <a:buNone/>
            </a:pPr>
            <a:r>
              <a:rPr lang="en-US" sz="2800" smtClean="0"/>
              <a:t>            area.append( iterator.next( ) + "\n");</a:t>
            </a:r>
            <a:r>
              <a:rPr lang="en-GB" sz="280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FC92291-893B-423E-B88C-6FE5F81D9381}" type="slidenum">
              <a:rPr lang="en-IE" sz="1400" smtClean="0"/>
              <a:pPr/>
              <a:t>28</a:t>
            </a:fld>
            <a:endParaRPr lang="en-IE" sz="1400" smtClean="0"/>
          </a:p>
        </p:txBody>
      </p:sp>
      <p:sp>
        <p:nvSpPr>
          <p:cNvPr id="84995" name="Rectangle 2"/>
          <p:cNvSpPr>
            <a:spLocks noGrp="1" noChangeArrowheads="1"/>
          </p:cNvSpPr>
          <p:nvPr>
            <p:ph type="title"/>
          </p:nvPr>
        </p:nvSpPr>
        <p:spPr/>
        <p:txBody>
          <a:bodyPr/>
          <a:lstStyle/>
          <a:p>
            <a:r>
              <a:rPr lang="en-IE" sz="3600" smtClean="0"/>
              <a:t>open() method: different type cast</a:t>
            </a:r>
            <a:endParaRPr lang="en-US" sz="3600" smtClean="0"/>
          </a:p>
        </p:txBody>
      </p:sp>
      <p:sp>
        <p:nvSpPr>
          <p:cNvPr id="84996" name="Rectangle 3"/>
          <p:cNvSpPr>
            <a:spLocks noGrp="1" noChangeArrowheads="1"/>
          </p:cNvSpPr>
          <p:nvPr>
            <p:ph type="body" idx="1"/>
          </p:nvPr>
        </p:nvSpPr>
        <p:spPr/>
        <p:txBody>
          <a:bodyPr/>
          <a:lstStyle/>
          <a:p>
            <a:pPr>
              <a:lnSpc>
                <a:spcPct val="80000"/>
              </a:lnSpc>
              <a:buFontTx/>
              <a:buNone/>
            </a:pPr>
            <a:r>
              <a:rPr lang="en-US" sz="1800" smtClean="0"/>
              <a:t>public void open() {</a:t>
            </a:r>
          </a:p>
          <a:p>
            <a:pPr>
              <a:lnSpc>
                <a:spcPct val="80000"/>
              </a:lnSpc>
              <a:buFontTx/>
              <a:buNone/>
            </a:pPr>
            <a:r>
              <a:rPr lang="en-US" sz="1800" smtClean="0"/>
              <a:t>      	try{</a:t>
            </a:r>
          </a:p>
          <a:p>
            <a:pPr>
              <a:lnSpc>
                <a:spcPct val="80000"/>
              </a:lnSpc>
              <a:buFontTx/>
              <a:buNone/>
            </a:pPr>
            <a:r>
              <a:rPr lang="en-US" sz="1800" smtClean="0"/>
              <a:t>      	  ObjectInputStream is;</a:t>
            </a:r>
          </a:p>
          <a:p>
            <a:pPr>
              <a:lnSpc>
                <a:spcPct val="80000"/>
              </a:lnSpc>
              <a:buFontTx/>
              <a:buNone/>
            </a:pPr>
            <a:r>
              <a:rPr lang="en-US" sz="1800" smtClean="0"/>
              <a:t>      	  is = new ObjectInputStream(new FileInputStream </a:t>
            </a:r>
          </a:p>
          <a:p>
            <a:pPr>
              <a:lnSpc>
                <a:spcPct val="80000"/>
              </a:lnSpc>
              <a:buFontTx/>
              <a:buNone/>
            </a:pPr>
            <a:r>
              <a:rPr lang="en-US" sz="1800" smtClean="0"/>
              <a:t>                                                                  ("bikes.dat"));</a:t>
            </a:r>
          </a:p>
          <a:p>
            <a:pPr>
              <a:lnSpc>
                <a:spcPct val="80000"/>
              </a:lnSpc>
              <a:buFontTx/>
              <a:buNone/>
            </a:pPr>
            <a:r>
              <a:rPr lang="en-US" sz="1800" smtClean="0"/>
              <a:t>              bikes  = (LinkedList&lt;Bicycle&gt;) is.readObject(); </a:t>
            </a:r>
          </a:p>
          <a:p>
            <a:pPr>
              <a:lnSpc>
                <a:spcPct val="80000"/>
              </a:lnSpc>
              <a:buFontTx/>
              <a:buNone/>
            </a:pPr>
            <a:r>
              <a:rPr lang="en-US" sz="1800" smtClean="0"/>
              <a:t>      	  is.close();</a:t>
            </a:r>
          </a:p>
          <a:p>
            <a:pPr>
              <a:lnSpc>
                <a:spcPct val="80000"/>
              </a:lnSpc>
              <a:buFontTx/>
              <a:buNone/>
            </a:pPr>
            <a:r>
              <a:rPr lang="en-IE" sz="1800" smtClean="0"/>
              <a:t>           }</a:t>
            </a:r>
          </a:p>
          <a:p>
            <a:pPr>
              <a:lnSpc>
                <a:spcPct val="80000"/>
              </a:lnSpc>
              <a:buFontTx/>
              <a:buNone/>
            </a:pPr>
            <a:r>
              <a:rPr lang="en-IE" sz="1800" smtClean="0"/>
              <a:t>        etc</a:t>
            </a:r>
          </a:p>
          <a:p>
            <a:pPr>
              <a:lnSpc>
                <a:spcPct val="80000"/>
              </a:lnSpc>
              <a:buFontTx/>
              <a:buNone/>
            </a:pPr>
            <a:endParaRPr lang="en-IE" sz="1800" smtClean="0"/>
          </a:p>
          <a:p>
            <a:pPr>
              <a:lnSpc>
                <a:spcPct val="80000"/>
              </a:lnSpc>
            </a:pPr>
            <a:r>
              <a:rPr lang="en-IE" sz="2000" smtClean="0"/>
              <a:t>Counting the valid records is not needed now</a:t>
            </a:r>
          </a:p>
          <a:p>
            <a:pPr>
              <a:lnSpc>
                <a:spcPct val="80000"/>
              </a:lnSpc>
            </a:pPr>
            <a:endParaRPr lang="en-IE" sz="2000" smtClean="0"/>
          </a:p>
          <a:p>
            <a:pPr>
              <a:lnSpc>
                <a:spcPct val="80000"/>
              </a:lnSpc>
            </a:pPr>
            <a:r>
              <a:rPr lang="en-GB" sz="2400" smtClean="0"/>
              <a:t>No change in save() method</a:t>
            </a:r>
            <a:endParaRPr lang="en-US" sz="2400" smtClean="0"/>
          </a:p>
          <a:p>
            <a:pPr>
              <a:lnSpc>
                <a:spcPct val="80000"/>
              </a:lnSpc>
              <a:buFontTx/>
              <a:buNone/>
            </a:pPr>
            <a:r>
              <a:rPr lang="en-US" sz="200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880AF6C-33F5-4D37-87A5-42EE421D57D1}" type="slidenum">
              <a:rPr lang="en-IE" sz="1400" smtClean="0"/>
              <a:pPr/>
              <a:t>3</a:t>
            </a:fld>
            <a:endParaRPr lang="en-IE" sz="1400" smtClean="0"/>
          </a:p>
        </p:txBody>
      </p:sp>
      <p:sp>
        <p:nvSpPr>
          <p:cNvPr id="59395" name="Rectangle 2"/>
          <p:cNvSpPr>
            <a:spLocks noGrp="1" noChangeArrowheads="1"/>
          </p:cNvSpPr>
          <p:nvPr>
            <p:ph type="title"/>
          </p:nvPr>
        </p:nvSpPr>
        <p:spPr/>
        <p:txBody>
          <a:bodyPr/>
          <a:lstStyle/>
          <a:p>
            <a:r>
              <a:rPr lang="en-IE" smtClean="0"/>
              <a:t>Problems with arrays</a:t>
            </a:r>
            <a:endParaRPr lang="en-US" smtClean="0"/>
          </a:p>
        </p:txBody>
      </p:sp>
      <p:sp>
        <p:nvSpPr>
          <p:cNvPr id="59396" name="Rectangle 3"/>
          <p:cNvSpPr>
            <a:spLocks noGrp="1" noChangeArrowheads="1"/>
          </p:cNvSpPr>
          <p:nvPr>
            <p:ph type="body" idx="1"/>
          </p:nvPr>
        </p:nvSpPr>
        <p:spPr/>
        <p:txBody>
          <a:bodyPr/>
          <a:lstStyle/>
          <a:p>
            <a:r>
              <a:rPr lang="en-IE" sz="2400" smtClean="0"/>
              <a:t>the size of the array is fixed at the time of its creation:  if a program needs more capacity, it has to create a new, bigger array and copy the values into it</a:t>
            </a:r>
          </a:p>
          <a:p>
            <a:r>
              <a:rPr lang="en-IE" sz="2400" smtClean="0"/>
              <a:t>all elements of an array must be of the same type</a:t>
            </a:r>
          </a:p>
          <a:p>
            <a:r>
              <a:rPr lang="en-IE" sz="2400" smtClean="0"/>
              <a:t>deleting an element from an array  or inserting one in the middle is an inefficient operation and is tricky to program</a:t>
            </a:r>
          </a:p>
          <a:p>
            <a:endParaRPr lang="en-IE" sz="2400" smtClean="0"/>
          </a:p>
          <a:p>
            <a:pPr>
              <a:buFontTx/>
              <a:buNone/>
            </a:pPr>
            <a:r>
              <a:rPr lang="en-IE" sz="2400" smtClean="0"/>
              <a:t>Advantage of array structure:</a:t>
            </a:r>
          </a:p>
          <a:p>
            <a:r>
              <a:rPr lang="en-IE" sz="2400" smtClean="0"/>
              <a:t>It is a very efficient structure for search, sort and lookup operations</a:t>
            </a:r>
          </a:p>
          <a:p>
            <a:endParaRPr lang="en-US" sz="240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94CCBA9-9278-4460-9130-F77435C77627}" type="slidenum">
              <a:rPr lang="en-IE" sz="1400" smtClean="0"/>
              <a:pPr/>
              <a:t>4</a:t>
            </a:fld>
            <a:endParaRPr lang="en-IE" sz="1400" smtClean="0"/>
          </a:p>
        </p:txBody>
      </p:sp>
      <p:sp>
        <p:nvSpPr>
          <p:cNvPr id="60419" name="Rectangle 2"/>
          <p:cNvSpPr>
            <a:spLocks noGrp="1" noChangeArrowheads="1"/>
          </p:cNvSpPr>
          <p:nvPr>
            <p:ph type="title"/>
          </p:nvPr>
        </p:nvSpPr>
        <p:spPr/>
        <p:txBody>
          <a:bodyPr/>
          <a:lstStyle/>
          <a:p>
            <a:r>
              <a:rPr lang="en-US" sz="4000" smtClean="0"/>
              <a:t>Lists and Maps</a:t>
            </a:r>
          </a:p>
        </p:txBody>
      </p:sp>
      <p:sp>
        <p:nvSpPr>
          <p:cNvPr id="60420" name="Rectangle 3"/>
          <p:cNvSpPr>
            <a:spLocks noGrp="1" noChangeArrowheads="1"/>
          </p:cNvSpPr>
          <p:nvPr>
            <p:ph type="body" idx="1"/>
          </p:nvPr>
        </p:nvSpPr>
        <p:spPr/>
        <p:txBody>
          <a:bodyPr/>
          <a:lstStyle/>
          <a:p>
            <a:r>
              <a:rPr lang="en-US" sz="2800" smtClean="0"/>
              <a:t>The </a:t>
            </a:r>
            <a:r>
              <a:rPr lang="en-US" sz="2800" b="1" smtClean="0"/>
              <a:t>java.util</a:t>
            </a:r>
            <a:r>
              <a:rPr lang="en-US" sz="2800" smtClean="0"/>
              <a:t> standard package contains different types of classes for maintaining a collection of objects. </a:t>
            </a:r>
          </a:p>
          <a:p>
            <a:r>
              <a:rPr lang="en-US" sz="2800" smtClean="0"/>
              <a:t>These classes are collectively referred to as the </a:t>
            </a:r>
            <a:r>
              <a:rPr lang="en-US" sz="2800" i="1" smtClean="0">
                <a:solidFill>
                  <a:srgbClr val="B2311C"/>
                </a:solidFill>
              </a:rPr>
              <a:t>Java Collection Framework (JCF).</a:t>
            </a:r>
          </a:p>
          <a:p>
            <a:r>
              <a:rPr lang="en-US" sz="2800" smtClean="0"/>
              <a:t>JCF includes classes that maintain collections of objects as sets, lists, or maps.  They will be covered in more detail in OOP3</a:t>
            </a:r>
            <a:endParaRPr lang="en-US" sz="2800" i="1" smtClean="0">
              <a:solidFill>
                <a:srgbClr val="B2311C"/>
              </a:solidFill>
            </a:endParaRPr>
          </a:p>
          <a:p>
            <a:endParaRPr lang="en-US" sz="2800" i="1" smtClean="0">
              <a:solidFill>
                <a:srgbClr val="B2311C"/>
              </a:solidFill>
            </a:endParaRPr>
          </a:p>
          <a:p>
            <a:endParaRPr lang="en-US" sz="2800" smtClean="0"/>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279BFE-8412-4233-844B-B0EF350124CA}" type="slidenum">
              <a:rPr lang="en-IE" sz="1400" smtClean="0"/>
              <a:pPr/>
              <a:t>5</a:t>
            </a:fld>
            <a:endParaRPr lang="en-IE" sz="1400" smtClean="0"/>
          </a:p>
        </p:txBody>
      </p:sp>
      <p:sp>
        <p:nvSpPr>
          <p:cNvPr id="61443" name="Rectangle 2"/>
          <p:cNvSpPr>
            <a:spLocks noGrp="1" noChangeArrowheads="1"/>
          </p:cNvSpPr>
          <p:nvPr>
            <p:ph type="title"/>
          </p:nvPr>
        </p:nvSpPr>
        <p:spPr/>
        <p:txBody>
          <a:bodyPr/>
          <a:lstStyle/>
          <a:p>
            <a:r>
              <a:rPr lang="en-US" sz="4000" smtClean="0"/>
              <a:t>Java Interface</a:t>
            </a:r>
          </a:p>
        </p:txBody>
      </p:sp>
      <p:sp>
        <p:nvSpPr>
          <p:cNvPr id="61444" name="Rectangle 3"/>
          <p:cNvSpPr>
            <a:spLocks noGrp="1" noChangeArrowheads="1"/>
          </p:cNvSpPr>
          <p:nvPr>
            <p:ph type="body" idx="1"/>
          </p:nvPr>
        </p:nvSpPr>
        <p:spPr>
          <a:xfrm>
            <a:off x="685800" y="1752600"/>
            <a:ext cx="7772400" cy="2528888"/>
          </a:xfrm>
        </p:spPr>
        <p:txBody>
          <a:bodyPr/>
          <a:lstStyle/>
          <a:p>
            <a:r>
              <a:rPr lang="en-US" smtClean="0"/>
              <a:t>An interface specifies the behavior of objects </a:t>
            </a:r>
          </a:p>
          <a:p>
            <a:pPr lvl="1"/>
            <a:r>
              <a:rPr lang="en-US" smtClean="0"/>
              <a:t>It includes only public methods with no method bodies.</a:t>
            </a:r>
          </a:p>
          <a:p>
            <a:pPr lvl="1"/>
            <a:r>
              <a:rPr lang="en-US" smtClean="0"/>
              <a:t>It does not include any data members except public constants</a:t>
            </a:r>
          </a:p>
          <a:p>
            <a:pPr lvl="1"/>
            <a:r>
              <a:rPr lang="en-US" smtClean="0"/>
              <a:t>No instances of a Java interface can be created</a:t>
            </a: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E86CDF-C45C-40DD-93EE-BF80BA60AB69}" type="slidenum">
              <a:rPr lang="en-IE" sz="1400" smtClean="0"/>
              <a:pPr/>
              <a:t>6</a:t>
            </a:fld>
            <a:endParaRPr lang="en-IE" sz="1400" smtClean="0"/>
          </a:p>
        </p:txBody>
      </p:sp>
      <p:sp>
        <p:nvSpPr>
          <p:cNvPr id="62467" name="Rectangle 2"/>
          <p:cNvSpPr>
            <a:spLocks noGrp="1" noChangeArrowheads="1"/>
          </p:cNvSpPr>
          <p:nvPr>
            <p:ph type="title"/>
          </p:nvPr>
        </p:nvSpPr>
        <p:spPr/>
        <p:txBody>
          <a:bodyPr/>
          <a:lstStyle/>
          <a:p>
            <a:r>
              <a:rPr lang="en-US" sz="4000" smtClean="0"/>
              <a:t>JCF Lists</a:t>
            </a:r>
          </a:p>
        </p:txBody>
      </p:sp>
      <p:sp>
        <p:nvSpPr>
          <p:cNvPr id="62468" name="Rectangle 3"/>
          <p:cNvSpPr>
            <a:spLocks noGrp="1" noChangeArrowheads="1"/>
          </p:cNvSpPr>
          <p:nvPr>
            <p:ph type="body" idx="1"/>
          </p:nvPr>
        </p:nvSpPr>
        <p:spPr>
          <a:xfrm>
            <a:off x="685800" y="1219200"/>
            <a:ext cx="7772400" cy="5072063"/>
          </a:xfrm>
        </p:spPr>
        <p:txBody>
          <a:bodyPr/>
          <a:lstStyle/>
          <a:p>
            <a:pPr>
              <a:lnSpc>
                <a:spcPct val="90000"/>
              </a:lnSpc>
            </a:pPr>
            <a:r>
              <a:rPr lang="en-US" smtClean="0"/>
              <a:t>JCF includes the </a:t>
            </a:r>
            <a:r>
              <a:rPr lang="en-US" b="1" smtClean="0"/>
              <a:t>List</a:t>
            </a:r>
            <a:r>
              <a:rPr lang="en-US" smtClean="0"/>
              <a:t> interface that supports methods to maintain a collection of objects as an ordered list </a:t>
            </a:r>
          </a:p>
          <a:p>
            <a:pPr>
              <a:lnSpc>
                <a:spcPct val="90000"/>
              </a:lnSpc>
              <a:buFontTx/>
              <a:buNone/>
            </a:pPr>
            <a:r>
              <a:rPr lang="en-US" smtClean="0">
                <a:solidFill>
                  <a:srgbClr val="7F7F7F"/>
                </a:solidFill>
                <a:latin typeface="Courier New" pitchFamily="49" charset="0"/>
              </a:rPr>
              <a:t>		</a:t>
            </a:r>
            <a:r>
              <a:rPr lang="en-US" smtClean="0">
                <a:latin typeface="Courier New" pitchFamily="49" charset="0"/>
              </a:rPr>
              <a:t>L = (l</a:t>
            </a:r>
            <a:r>
              <a:rPr lang="en-US" baseline="-25000" smtClean="0">
                <a:latin typeface="Courier New" pitchFamily="49" charset="0"/>
              </a:rPr>
              <a:t>0</a:t>
            </a:r>
            <a:r>
              <a:rPr lang="en-US" smtClean="0">
                <a:latin typeface="Courier New" pitchFamily="49" charset="0"/>
              </a:rPr>
              <a:t>, l</a:t>
            </a:r>
            <a:r>
              <a:rPr lang="en-US" baseline="-25000" smtClean="0">
                <a:latin typeface="Courier New" pitchFamily="49" charset="0"/>
              </a:rPr>
              <a:t>1</a:t>
            </a:r>
            <a:r>
              <a:rPr lang="en-US" smtClean="0">
                <a:latin typeface="Courier New" pitchFamily="49" charset="0"/>
              </a:rPr>
              <a:t>, l</a:t>
            </a:r>
            <a:r>
              <a:rPr lang="en-US" baseline="-25000" smtClean="0">
                <a:latin typeface="Courier New" pitchFamily="49" charset="0"/>
              </a:rPr>
              <a:t>2</a:t>
            </a:r>
            <a:r>
              <a:rPr lang="en-US" smtClean="0">
                <a:latin typeface="Courier New" pitchFamily="49" charset="0"/>
              </a:rPr>
              <a:t>, . . . , l</a:t>
            </a:r>
            <a:r>
              <a:rPr lang="en-US" baseline="-25000" smtClean="0">
                <a:latin typeface="Courier New" pitchFamily="49" charset="0"/>
              </a:rPr>
              <a:t>N</a:t>
            </a:r>
            <a:r>
              <a:rPr lang="en-US" smtClean="0">
                <a:latin typeface="Courier New" pitchFamily="49" charset="0"/>
              </a:rPr>
              <a:t>)</a:t>
            </a:r>
          </a:p>
          <a:p>
            <a:pPr>
              <a:lnSpc>
                <a:spcPct val="90000"/>
              </a:lnSpc>
            </a:pPr>
            <a:endParaRPr lang="en-US" smtClean="0"/>
          </a:p>
          <a:p>
            <a:pPr>
              <a:lnSpc>
                <a:spcPct val="90000"/>
              </a:lnSpc>
            </a:pPr>
            <a:r>
              <a:rPr lang="en-US" smtClean="0"/>
              <a:t>We can insert, remove, and retrieve objects in a given list.</a:t>
            </a:r>
          </a:p>
          <a:p>
            <a:pPr>
              <a:lnSpc>
                <a:spcPct val="90000"/>
              </a:lnSpc>
            </a:pPr>
            <a:r>
              <a:rPr lang="en-US" smtClean="0"/>
              <a:t>A list does not have a set limit to the number of objects we can add to it.</a:t>
            </a:r>
          </a:p>
          <a:p>
            <a:pPr>
              <a:lnSpc>
                <a:spcPct val="90000"/>
              </a:lnSpc>
            </a:pPr>
            <a:r>
              <a:rPr lang="en-IE" smtClean="0"/>
              <a:t>The objects do not all have to be of the same type</a:t>
            </a:r>
            <a:endParaRPr lang="en-US" smtClean="0"/>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598700C-573C-4E90-8D1D-A2CFEFF04585}" type="slidenum">
              <a:rPr lang="en-IE" sz="1400" smtClean="0"/>
              <a:pPr/>
              <a:t>7</a:t>
            </a:fld>
            <a:endParaRPr lang="en-IE" sz="1400" smtClean="0"/>
          </a:p>
        </p:txBody>
      </p:sp>
      <p:sp>
        <p:nvSpPr>
          <p:cNvPr id="63491" name="Rectangle 2"/>
          <p:cNvSpPr>
            <a:spLocks noGrp="1" noChangeArrowheads="1"/>
          </p:cNvSpPr>
          <p:nvPr>
            <p:ph type="title"/>
          </p:nvPr>
        </p:nvSpPr>
        <p:spPr/>
        <p:txBody>
          <a:bodyPr/>
          <a:lstStyle/>
          <a:p>
            <a:r>
              <a:rPr lang="en-US" smtClean="0"/>
              <a:t>List Methods</a:t>
            </a:r>
          </a:p>
        </p:txBody>
      </p:sp>
      <p:sp>
        <p:nvSpPr>
          <p:cNvPr id="63492" name="Rectangle 3"/>
          <p:cNvSpPr>
            <a:spLocks noGrp="1" noChangeArrowheads="1"/>
          </p:cNvSpPr>
          <p:nvPr>
            <p:ph type="body" idx="1"/>
          </p:nvPr>
        </p:nvSpPr>
        <p:spPr>
          <a:xfrm>
            <a:off x="684213" y="1412875"/>
            <a:ext cx="7772400" cy="433388"/>
          </a:xfrm>
        </p:spPr>
        <p:txBody>
          <a:bodyPr/>
          <a:lstStyle/>
          <a:p>
            <a:pPr>
              <a:lnSpc>
                <a:spcPct val="90000"/>
              </a:lnSpc>
            </a:pPr>
            <a:r>
              <a:rPr lang="en-US" smtClean="0"/>
              <a:t>Here are five of the 25 List methods:</a:t>
            </a:r>
          </a:p>
        </p:txBody>
      </p:sp>
      <p:graphicFrame>
        <p:nvGraphicFramePr>
          <p:cNvPr id="173085" name="Group 29"/>
          <p:cNvGraphicFramePr>
            <a:graphicFrameLocks noGrp="1"/>
          </p:cNvGraphicFramePr>
          <p:nvPr/>
        </p:nvGraphicFramePr>
        <p:xfrm>
          <a:off x="1258888" y="1989138"/>
          <a:ext cx="6096000" cy="4267200"/>
        </p:xfrm>
        <a:graphic>
          <a:graphicData uri="http://schemas.openxmlformats.org/drawingml/2006/table">
            <a:tbl>
              <a:tblPr/>
              <a:tblGrid>
                <a:gridCol w="6096000">
                  <a:extLst>
                    <a:ext uri="{9D8B030D-6E8A-4147-A177-3AD203B41FA5}">
                      <a16:colId xmlns:a16="http://schemas.microsoft.com/office/drawing/2014/main" val="20000"/>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boolean add    </a:t>
                      </a:r>
                      <a:r>
                        <a:rPr kumimoji="0" lang="en-US" sz="2400" b="0" i="0" u="none" strike="noStrike" cap="none" normalizeH="0" baseline="0" smtClean="0">
                          <a:ln>
                            <a:noFill/>
                          </a:ln>
                          <a:solidFill>
                            <a:srgbClr val="A50021"/>
                          </a:solidFill>
                          <a:effectLst/>
                          <a:latin typeface="Courier New" pitchFamily="49" charset="0"/>
                        </a:rPr>
                        <a:t>(</a:t>
                      </a:r>
                      <a:r>
                        <a:rPr kumimoji="0" lang="en-US" sz="2400" b="0" i="0" u="none" strike="noStrike" cap="none" normalizeH="0" baseline="0" smtClean="0">
                          <a:ln>
                            <a:noFill/>
                          </a:ln>
                          <a:solidFill>
                            <a:schemeClr val="tx1"/>
                          </a:solidFill>
                          <a:effectLst/>
                          <a:latin typeface="Courier New" pitchFamily="49" charset="0"/>
                        </a:rPr>
                        <a:t> Object o </a:t>
                      </a:r>
                      <a:r>
                        <a:rPr kumimoji="0" lang="en-US" sz="2400" b="0" i="0" u="none" strike="noStrike" cap="none" normalizeH="0" baseline="0" smtClean="0">
                          <a:ln>
                            <a:noFill/>
                          </a:ln>
                          <a:solidFill>
                            <a:srgbClr val="A5002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Adds an object o to the list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void    clear  </a:t>
                      </a:r>
                      <a:r>
                        <a:rPr kumimoji="0" lang="en-US" sz="2400" b="0" i="0" u="none" strike="noStrike" cap="none" normalizeH="0" baseline="0" smtClean="0">
                          <a:ln>
                            <a:noFill/>
                          </a:ln>
                          <a:solidFill>
                            <a:srgbClr val="A50021"/>
                          </a:solidFill>
                          <a:effectLst/>
                          <a:latin typeface="Courier New" pitchFamily="49" charset="0"/>
                        </a:rPr>
                        <a:t>(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Clears this list, i.e., make the list empty</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3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Object  get    </a:t>
                      </a:r>
                      <a:r>
                        <a:rPr kumimoji="0" lang="en-US" sz="2400" b="0" i="0" u="none" strike="noStrike" cap="none" normalizeH="0" baseline="0" smtClean="0">
                          <a:ln>
                            <a:noFill/>
                          </a:ln>
                          <a:solidFill>
                            <a:srgbClr val="A50021"/>
                          </a:solidFill>
                          <a:effectLst/>
                          <a:latin typeface="Courier New" pitchFamily="49" charset="0"/>
                        </a:rPr>
                        <a:t>(</a:t>
                      </a:r>
                      <a:r>
                        <a:rPr kumimoji="0" lang="en-US" sz="2400" b="0" i="0" u="none" strike="noStrike" cap="none" normalizeH="0" baseline="0" smtClean="0">
                          <a:ln>
                            <a:noFill/>
                          </a:ln>
                          <a:solidFill>
                            <a:schemeClr val="tx1"/>
                          </a:solidFill>
                          <a:effectLst/>
                          <a:latin typeface="Courier New" pitchFamily="49" charset="0"/>
                        </a:rPr>
                        <a:t> int idx  </a:t>
                      </a:r>
                      <a:r>
                        <a:rPr kumimoji="0" lang="en-US" sz="2400" b="0" i="0" u="none" strike="noStrike" cap="none" normalizeH="0" baseline="0" smtClean="0">
                          <a:ln>
                            <a:noFill/>
                          </a:ln>
                          <a:solidFill>
                            <a:srgbClr val="A5002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Returns the element at position idx</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boolean remove </a:t>
                      </a:r>
                      <a:r>
                        <a:rPr kumimoji="0" lang="en-US" sz="2400" b="0" i="0" u="none" strike="noStrike" cap="none" normalizeH="0" baseline="0" smtClean="0">
                          <a:ln>
                            <a:noFill/>
                          </a:ln>
                          <a:solidFill>
                            <a:srgbClr val="A50021"/>
                          </a:solidFill>
                          <a:effectLst/>
                          <a:latin typeface="Courier New" pitchFamily="49" charset="0"/>
                        </a:rPr>
                        <a:t>(</a:t>
                      </a:r>
                      <a:r>
                        <a:rPr kumimoji="0" lang="en-US" sz="2400" b="0" i="0" u="none" strike="noStrike" cap="none" normalizeH="0" baseline="0" smtClean="0">
                          <a:ln>
                            <a:noFill/>
                          </a:ln>
                          <a:solidFill>
                            <a:schemeClr val="tx1"/>
                          </a:solidFill>
                          <a:effectLst/>
                          <a:latin typeface="Courier New" pitchFamily="49" charset="0"/>
                        </a:rPr>
                        <a:t> int idx  </a:t>
                      </a:r>
                      <a:r>
                        <a:rPr kumimoji="0" lang="en-US" sz="2400" b="0" i="0" u="none" strike="noStrike" cap="none" normalizeH="0" baseline="0" smtClean="0">
                          <a:ln>
                            <a:noFill/>
                          </a:ln>
                          <a:solidFill>
                            <a:srgbClr val="A5002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Removes the element at position idx</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int     size   </a:t>
                      </a:r>
                      <a:r>
                        <a:rPr kumimoji="0" lang="en-US" sz="2400" b="0" i="0" u="none" strike="noStrike" cap="none" normalizeH="0" baseline="0" smtClean="0">
                          <a:ln>
                            <a:noFill/>
                          </a:ln>
                          <a:solidFill>
                            <a:srgbClr val="A50021"/>
                          </a:solidFill>
                          <a:effectLst/>
                          <a:latin typeface="Courier New" pitchFamily="49" charset="0"/>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Returns the number of elements in the list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A7EDE43-CD54-484D-A8F5-51D7BD26A54A}" type="slidenum">
              <a:rPr lang="en-IE" sz="1400" smtClean="0"/>
              <a:pPr/>
              <a:t>8</a:t>
            </a:fld>
            <a:endParaRPr lang="en-IE" sz="1400" smtClean="0"/>
          </a:p>
        </p:txBody>
      </p:sp>
      <p:sp>
        <p:nvSpPr>
          <p:cNvPr id="64515" name="Rectangle 2"/>
          <p:cNvSpPr>
            <a:spLocks noGrp="1" noChangeArrowheads="1"/>
          </p:cNvSpPr>
          <p:nvPr>
            <p:ph type="title"/>
          </p:nvPr>
        </p:nvSpPr>
        <p:spPr/>
        <p:txBody>
          <a:bodyPr/>
          <a:lstStyle/>
          <a:p>
            <a:r>
              <a:rPr lang="en-US" sz="4000" smtClean="0"/>
              <a:t>Using Lists</a:t>
            </a:r>
          </a:p>
        </p:txBody>
      </p:sp>
      <p:sp>
        <p:nvSpPr>
          <p:cNvPr id="64516" name="Rectangle 3"/>
          <p:cNvSpPr>
            <a:spLocks noGrp="1" noChangeArrowheads="1"/>
          </p:cNvSpPr>
          <p:nvPr>
            <p:ph type="body" idx="1"/>
          </p:nvPr>
        </p:nvSpPr>
        <p:spPr>
          <a:xfrm>
            <a:off x="685800" y="1219200"/>
            <a:ext cx="7772400" cy="5181600"/>
          </a:xfrm>
        </p:spPr>
        <p:txBody>
          <a:bodyPr/>
          <a:lstStyle/>
          <a:p>
            <a:pPr marL="225425" indent="-225425"/>
            <a:r>
              <a:rPr lang="en-US" sz="2800" smtClean="0"/>
              <a:t>To use a list in a program, we must create an instance of a class that implements the List interface.</a:t>
            </a:r>
          </a:p>
          <a:p>
            <a:pPr marL="225425" indent="-225425"/>
            <a:r>
              <a:rPr lang="en-US" sz="2800" smtClean="0"/>
              <a:t>Two classes that implement the </a:t>
            </a:r>
            <a:r>
              <a:rPr lang="en-US" sz="2800" b="1" smtClean="0"/>
              <a:t>List</a:t>
            </a:r>
            <a:r>
              <a:rPr lang="en-US" sz="2800" smtClean="0"/>
              <a:t> interface:</a:t>
            </a:r>
          </a:p>
          <a:p>
            <a:pPr marL="576263" lvl="1" indent="-236538"/>
            <a:r>
              <a:rPr lang="en-US" sz="2400" b="1" smtClean="0"/>
              <a:t>ArrayList</a:t>
            </a:r>
          </a:p>
          <a:p>
            <a:pPr marL="576263" lvl="1" indent="-236538"/>
            <a:r>
              <a:rPr lang="en-US" sz="2400" b="1" smtClean="0"/>
              <a:t>LinkedList</a:t>
            </a:r>
          </a:p>
          <a:p>
            <a:pPr marL="576263" lvl="1" indent="-236538"/>
            <a:endParaRPr lang="en-US" sz="2400" smtClean="0"/>
          </a:p>
          <a:p>
            <a:pPr marL="225425" indent="-225425"/>
            <a:r>
              <a:rPr lang="en-US" sz="2800" smtClean="0"/>
              <a:t>The </a:t>
            </a:r>
            <a:r>
              <a:rPr lang="en-US" sz="2800" b="1" smtClean="0"/>
              <a:t>ArrayList</a:t>
            </a:r>
            <a:r>
              <a:rPr lang="en-US" sz="2800" smtClean="0"/>
              <a:t> class uses an array to manage data.</a:t>
            </a:r>
          </a:p>
          <a:p>
            <a:pPr marL="225425" indent="-225425"/>
            <a:r>
              <a:rPr lang="en-US" sz="2800" smtClean="0"/>
              <a:t>The </a:t>
            </a:r>
            <a:r>
              <a:rPr lang="en-US" sz="2800" b="1" smtClean="0"/>
              <a:t>LinkedList</a:t>
            </a:r>
            <a:r>
              <a:rPr lang="en-US" sz="2800" smtClean="0"/>
              <a:t> class uses a technique called </a:t>
            </a:r>
            <a:r>
              <a:rPr lang="en-US" sz="2800" i="1" smtClean="0">
                <a:solidFill>
                  <a:srgbClr val="B2311C"/>
                </a:solidFill>
              </a:rPr>
              <a:t>linked-node representation</a:t>
            </a:r>
            <a:r>
              <a:rPr lang="en-US" sz="2800" smtClean="0"/>
              <a:t>.</a:t>
            </a:r>
          </a:p>
          <a:p>
            <a:pPr marL="225425" indent="-225425"/>
            <a:endParaRPr lang="en-US" sz="2800" smtClean="0"/>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635447B-7A0F-4FCB-A35D-C75FAB3FF11B}" type="slidenum">
              <a:rPr lang="en-IE" sz="1400" smtClean="0"/>
              <a:pPr/>
              <a:t>9</a:t>
            </a:fld>
            <a:endParaRPr lang="en-IE" sz="1400" smtClean="0"/>
          </a:p>
        </p:txBody>
      </p:sp>
      <p:sp>
        <p:nvSpPr>
          <p:cNvPr id="65539" name="Rectangle 2"/>
          <p:cNvSpPr>
            <a:spLocks noGrp="1" noChangeArrowheads="1"/>
          </p:cNvSpPr>
          <p:nvPr>
            <p:ph type="title"/>
          </p:nvPr>
        </p:nvSpPr>
        <p:spPr/>
        <p:txBody>
          <a:bodyPr/>
          <a:lstStyle/>
          <a:p>
            <a:r>
              <a:rPr lang="en-IE" smtClean="0"/>
              <a:t>Advantage of an ArrayList</a:t>
            </a:r>
            <a:endParaRPr lang="en-US" smtClean="0"/>
          </a:p>
        </p:txBody>
      </p:sp>
      <p:sp>
        <p:nvSpPr>
          <p:cNvPr id="65540" name="Rectangle 3"/>
          <p:cNvSpPr>
            <a:spLocks noGrp="1" noChangeArrowheads="1"/>
          </p:cNvSpPr>
          <p:nvPr>
            <p:ph type="body" idx="1"/>
          </p:nvPr>
        </p:nvSpPr>
        <p:spPr/>
        <p:txBody>
          <a:bodyPr/>
          <a:lstStyle/>
          <a:p>
            <a:r>
              <a:rPr lang="en-IE" sz="2800" smtClean="0"/>
              <a:t>For the programmer, it removes the problems of increasing array capacity and programming deletions efficiently</a:t>
            </a:r>
          </a:p>
          <a:p>
            <a:pPr>
              <a:buFontTx/>
              <a:buNone/>
            </a:pPr>
            <a:r>
              <a:rPr lang="en-IE" sz="2800" u="sng" smtClean="0"/>
              <a:t>But</a:t>
            </a:r>
          </a:p>
          <a:p>
            <a:r>
              <a:rPr lang="en-IE" sz="2800" smtClean="0"/>
              <a:t>behind the scenes, the program is still dealing with an array, so it is not efficient if there are a lot of additions and deletions to be carried out</a:t>
            </a:r>
          </a:p>
          <a:p>
            <a:r>
              <a:rPr lang="en-IE" sz="2800" smtClean="0"/>
              <a:t>the List ‘get’ method returns an Object, so type-casting is necessary each time it is invoked.  This is not required using array subscript notation</a:t>
            </a:r>
            <a:endParaRPr lang="en-US" sz="2800" smtClean="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ELAPSEDTIME" val="32.768"/>
  <p:tag name="TIMELINE" val="0.9/20.3/26.1"/>
</p:tagLst>
</file>

<file path=ppt/tags/tag2.xml><?xml version="1.0" encoding="utf-8"?>
<p:tagLst xmlns:a="http://schemas.openxmlformats.org/drawingml/2006/main" xmlns:r="http://schemas.openxmlformats.org/officeDocument/2006/relationships" xmlns:p="http://schemas.openxmlformats.org/presentationml/2006/main">
  <p:tag name="ELAPSEDTIME" val="42.496"/>
  <p:tag name="TIMELINE" val="0.8/5.9/11.0/15.9/31.1"/>
</p:tagLst>
</file>

<file path=ppt/tags/tag3.xml><?xml version="1.0" encoding="utf-8"?>
<p:tagLst xmlns:a="http://schemas.openxmlformats.org/drawingml/2006/main" xmlns:r="http://schemas.openxmlformats.org/officeDocument/2006/relationships" xmlns:p="http://schemas.openxmlformats.org/presentationml/2006/main">
  <p:tag name="ELAPSEDTIME" val="34.272"/>
  <p:tag name="TIMELINE" val="0.8/10.6/21.0/27.4"/>
</p:tagLst>
</file>

<file path=ppt/tags/tag4.xml><?xml version="1.0" encoding="utf-8"?>
<p:tagLst xmlns:a="http://schemas.openxmlformats.org/drawingml/2006/main" xmlns:r="http://schemas.openxmlformats.org/officeDocument/2006/relationships" xmlns:p="http://schemas.openxmlformats.org/presentationml/2006/main">
  <p:tag name="ELAPSEDTIME" val="34.688"/>
  <p:tag name="TIMELINE" val="1.2/5.2"/>
</p:tagLst>
</file>

<file path=ppt/tags/tag5.xml><?xml version="1.0" encoding="utf-8"?>
<p:tagLst xmlns:a="http://schemas.openxmlformats.org/drawingml/2006/main" xmlns:r="http://schemas.openxmlformats.org/officeDocument/2006/relationships" xmlns:p="http://schemas.openxmlformats.org/presentationml/2006/main">
  <p:tag name="ELAPSEDTIME" val="42.944"/>
  <p:tag name="TIMELINE" val="5.8/15.3/20.3/22.9/25.8/33.6"/>
</p:tagLst>
</file>

<file path=ppt/tags/tag6.xml><?xml version="1.0" encoding="utf-8"?>
<p:tagLst xmlns:a="http://schemas.openxmlformats.org/drawingml/2006/main" xmlns:r="http://schemas.openxmlformats.org/officeDocument/2006/relationships" xmlns:p="http://schemas.openxmlformats.org/presentationml/2006/main">
  <p:tag name="ELAPSEDTIME" val="47.392"/>
  <p:tag name="TIMELINE" val="0.8/2.3"/>
</p:tagLst>
</file>

<file path=ppt/tags/tag7.xml><?xml version="1.0" encoding="utf-8"?>
<p:tagLst xmlns:a="http://schemas.openxmlformats.org/drawingml/2006/main" xmlns:r="http://schemas.openxmlformats.org/officeDocument/2006/relationships" xmlns:p="http://schemas.openxmlformats.org/presentationml/2006/main">
  <p:tag name="ELAPSEDTIME" val="47.392"/>
  <p:tag name="TIMELINE" val="0.8/2.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2010</Words>
  <Application>Microsoft Office PowerPoint</Application>
  <PresentationFormat>On-screen Show (4:3)</PresentationFormat>
  <Paragraphs>348</Paragraphs>
  <Slides>28</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ＭＳ Ｐゴシック</vt:lpstr>
      <vt:lpstr>Comic Sans MS</vt:lpstr>
      <vt:lpstr>Courier New</vt:lpstr>
      <vt:lpstr>Times New Roman</vt:lpstr>
      <vt:lpstr>Default Design</vt:lpstr>
      <vt:lpstr>Photo Editor Photo</vt:lpstr>
      <vt:lpstr>A first java data structure</vt:lpstr>
      <vt:lpstr>Sample Programs</vt:lpstr>
      <vt:lpstr>Problems with arrays</vt:lpstr>
      <vt:lpstr>Lists and Maps</vt:lpstr>
      <vt:lpstr>Java Interface</vt:lpstr>
      <vt:lpstr>JCF Lists</vt:lpstr>
      <vt:lpstr>List Methods</vt:lpstr>
      <vt:lpstr>Using Lists</vt:lpstr>
      <vt:lpstr>Advantage of an ArrayList</vt:lpstr>
      <vt:lpstr>Advantages of a Linked List</vt:lpstr>
      <vt:lpstr>Sample List Usage</vt:lpstr>
      <vt:lpstr>Points to note:</vt:lpstr>
      <vt:lpstr>Going thru the whole list:  1</vt:lpstr>
      <vt:lpstr>Older Approach</vt:lpstr>
      <vt:lpstr>Why the typecast?</vt:lpstr>
      <vt:lpstr>Going thru the whole list: </vt:lpstr>
      <vt:lpstr>Is there a way of avoiding typecasting and compiler warnings?</vt:lpstr>
      <vt:lpstr>There’s another way to go through the whole list from start to end:</vt:lpstr>
      <vt:lpstr>Going thru the whole list: 2 &lt;&lt;FriendsLinkedList2&gt;&gt;</vt:lpstr>
      <vt:lpstr>Why didn’t we use LinkedList last year?</vt:lpstr>
      <vt:lpstr>Desk Exercise</vt:lpstr>
      <vt:lpstr>Programming Exercise</vt:lpstr>
      <vt:lpstr>BicycleFrame4: a LinkedList version of the Bicycle system</vt:lpstr>
      <vt:lpstr>Attributes and newSystem()</vt:lpstr>
      <vt:lpstr>addBicycle(): no need to increase the count, or check for array space</vt:lpstr>
      <vt:lpstr>public void display() {  </vt:lpstr>
      <vt:lpstr>Version of display with Iterator</vt:lpstr>
      <vt:lpstr>open() method: different type cast</vt:lpstr>
    </vt:vector>
  </TitlesOfParts>
  <Company>IT Tralee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6</dc:title>
  <dc:creator>Aoileann nic Gearailt</dc:creator>
  <cp:lastModifiedBy>John Walsh</cp:lastModifiedBy>
  <cp:revision>94</cp:revision>
  <cp:lastPrinted>2010-10-05T14:09:19Z</cp:lastPrinted>
  <dcterms:created xsi:type="dcterms:W3CDTF">2002-05-07T20:59:36Z</dcterms:created>
  <dcterms:modified xsi:type="dcterms:W3CDTF">2017-10-12T13:20:34Z</dcterms:modified>
</cp:coreProperties>
</file>