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handoutMasterIdLst>
    <p:handoutMasterId r:id="rId33"/>
  </p:handoutMasterIdLst>
  <p:sldIdLst>
    <p:sldId id="256" r:id="rId2"/>
    <p:sldId id="293" r:id="rId3"/>
    <p:sldId id="291" r:id="rId4"/>
    <p:sldId id="294" r:id="rId5"/>
    <p:sldId id="292" r:id="rId6"/>
    <p:sldId id="296" r:id="rId7"/>
    <p:sldId id="295" r:id="rId8"/>
    <p:sldId id="281" r:id="rId9"/>
    <p:sldId id="282" r:id="rId10"/>
    <p:sldId id="260" r:id="rId11"/>
    <p:sldId id="284" r:id="rId12"/>
    <p:sldId id="285" r:id="rId13"/>
    <p:sldId id="286" r:id="rId14"/>
    <p:sldId id="300" r:id="rId15"/>
    <p:sldId id="287" r:id="rId16"/>
    <p:sldId id="298" r:id="rId17"/>
    <p:sldId id="290" r:id="rId18"/>
    <p:sldId id="264" r:id="rId19"/>
    <p:sldId id="266" r:id="rId20"/>
    <p:sldId id="301" r:id="rId21"/>
    <p:sldId id="307" r:id="rId22"/>
    <p:sldId id="271" r:id="rId23"/>
    <p:sldId id="303" r:id="rId24"/>
    <p:sldId id="274" r:id="rId25"/>
    <p:sldId id="304" r:id="rId26"/>
    <p:sldId id="305" r:id="rId27"/>
    <p:sldId id="278" r:id="rId28"/>
    <p:sldId id="306" r:id="rId29"/>
    <p:sldId id="308" r:id="rId30"/>
    <p:sldId id="299" r:id="rId31"/>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27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58E6D9E9-79B4-4684-8637-B739DAA0DA7B}" type="datetimeFigureOut">
              <a:rPr lang="en-IE" smtClean="0"/>
              <a:t>07/09/2016</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3FA1A82B-B76A-4A12-BAE0-DCA34FDF6942}" type="slidenum">
              <a:rPr lang="en-IE" smtClean="0"/>
              <a:t>‹#›</a:t>
            </a:fld>
            <a:endParaRPr lang="en-IE"/>
          </a:p>
        </p:txBody>
      </p:sp>
    </p:spTree>
    <p:extLst>
      <p:ext uri="{BB962C8B-B14F-4D97-AF65-F5344CB8AC3E}">
        <p14:creationId xmlns:p14="http://schemas.microsoft.com/office/powerpoint/2010/main" val="4169667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07/09/2016</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212FF4D2-4B88-46C7-B323-3F3CB2EB18CB}" type="slidenum">
              <a:rPr lang="en-IE" smtClean="0"/>
              <a:t>8</a:t>
            </a:fld>
            <a:endParaRPr lang="en-IE"/>
          </a:p>
        </p:txBody>
      </p:sp>
    </p:spTree>
    <p:extLst>
      <p:ext uri="{BB962C8B-B14F-4D97-AF65-F5344CB8AC3E}">
        <p14:creationId xmlns:p14="http://schemas.microsoft.com/office/powerpoint/2010/main" val="326561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1C776D-244B-4F99-9248-93D0E96BE06D}" type="datetime1">
              <a:rPr lang="en-US" smtClean="0"/>
              <a:t>9/7/2016</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F97580-8E64-4A8A-8ABF-825271E00FF6}" type="datetime1">
              <a:rPr lang="en-US" smtClean="0"/>
              <a:t>9/7/2016</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078FCF-5B3E-4599-B8BD-B3C948CECB12}" type="datetime1">
              <a:rPr lang="en-US" smtClean="0"/>
              <a:t>9/7/2016</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96D82D3-3D54-4249-9882-89D990D0303E}" type="datetime1">
              <a:rPr lang="en-US" smtClean="0"/>
              <a:t>9/7/2016</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CC87EA-665C-4A33-8B77-C2AE3B8F793F}" type="datetime1">
              <a:rPr lang="en-US" smtClean="0"/>
              <a:t>9/7/2016</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850EB0-50C8-4907-9E98-92D41FB00640}" type="datetime1">
              <a:rPr lang="en-US" smtClean="0"/>
              <a:t>9/7/2016</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107B47-9B2F-4E41-BE90-6424138F9D8B}" type="datetime1">
              <a:rPr lang="en-US" smtClean="0"/>
              <a:t>9/7/2016</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19A3C2-F2EF-442C-A680-7706FCE4CEDE}" type="datetime1">
              <a:rPr lang="en-US" smtClean="0"/>
              <a:t>9/7/2016</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DBC995-B9CB-4B8E-B5AC-DA6DB6B7D6C7}" type="datetime1">
              <a:rPr lang="en-US" smtClean="0"/>
              <a:t>9/7/2016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90F2E1-E608-4562-ADF8-006FDAF4BAB3}" type="datetime1">
              <a:rPr lang="en-US" smtClean="0"/>
              <a:t>9/7/2016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9A2FB-0493-40A8-A0C6-F160EBCD9DD6}" type="datetime1">
              <a:rPr lang="en-US" smtClean="0"/>
              <a:t>9/7/2016</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FCA679-2965-48DC-B06E-8481C050C21A}" type="datetime1">
              <a:rPr lang="en-US" smtClean="0"/>
              <a:t>9/7/2016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lstStyle/>
          <a:p>
            <a:r>
              <a:rPr lang="en-US" dirty="0">
                <a:solidFill>
                  <a:srgbClr val="00BAE6"/>
                </a:solidFill>
              </a:rPr>
              <a:t>Getting Started with HTML</a:t>
            </a:r>
            <a:endParaRPr lang="en-IE"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151" y="304800"/>
            <a:ext cx="7848600" cy="1143000"/>
          </a:xfrm>
        </p:spPr>
        <p:txBody>
          <a:bodyPr>
            <a:normAutofit/>
          </a:bodyPr>
          <a:lstStyle/>
          <a:p>
            <a:pPr>
              <a:defRPr/>
            </a:pPr>
            <a:r>
              <a:rPr lang="en-US" dirty="0" smtClean="0"/>
              <a:t>HTML5 Elements </a:t>
            </a:r>
            <a:endParaRPr lang="he-IL" dirty="0"/>
          </a:p>
        </p:txBody>
      </p:sp>
      <p:sp>
        <p:nvSpPr>
          <p:cNvPr id="6147" name="Content Placeholder 2"/>
          <p:cNvSpPr>
            <a:spLocks noGrp="1"/>
          </p:cNvSpPr>
          <p:nvPr>
            <p:ph idx="1"/>
          </p:nvPr>
        </p:nvSpPr>
        <p:spPr>
          <a:xfrm>
            <a:off x="1097280" y="1845733"/>
            <a:ext cx="10058400" cy="4420155"/>
          </a:xfrm>
        </p:spPr>
        <p:txBody>
          <a:bodyPr>
            <a:normAutofit fontScale="77500" lnSpcReduction="20000"/>
          </a:bodyPr>
          <a:lstStyle/>
          <a:p>
            <a:pPr>
              <a:defRPr/>
            </a:pPr>
            <a:r>
              <a:rPr lang="en-US" sz="2400" dirty="0" smtClean="0"/>
              <a:t>Again, HTML stands for </a:t>
            </a:r>
            <a:r>
              <a:rPr lang="en-US" sz="2400" dirty="0">
                <a:solidFill>
                  <a:srgbClr val="BD582C"/>
                </a:solidFill>
              </a:rPr>
              <a:t>Hypertext Markup Language (HTML) </a:t>
            </a:r>
            <a:endParaRPr lang="en-US" sz="2400" dirty="0" smtClean="0">
              <a:solidFill>
                <a:srgbClr val="BD582C"/>
              </a:solidFill>
            </a:endParaRPr>
          </a:p>
          <a:p>
            <a:pPr>
              <a:defRPr/>
            </a:pPr>
            <a:r>
              <a:rPr lang="en-US" sz="2400" dirty="0" smtClean="0"/>
              <a:t>HTML </a:t>
            </a:r>
            <a:r>
              <a:rPr lang="en-US" sz="2400" dirty="0">
                <a:solidFill>
                  <a:srgbClr val="BD582C"/>
                </a:solidFill>
              </a:rPr>
              <a:t>elements</a:t>
            </a:r>
            <a:r>
              <a:rPr lang="en-US" sz="2400" dirty="0"/>
              <a:t> are the core components of HTML documents and are used to describe the data in a </a:t>
            </a:r>
            <a:r>
              <a:rPr lang="en-US" sz="2400" dirty="0" smtClean="0"/>
              <a:t>document</a:t>
            </a:r>
            <a:endParaRPr lang="en-US" sz="2400" dirty="0"/>
          </a:p>
          <a:p>
            <a:pPr algn="just">
              <a:lnSpc>
                <a:spcPct val="80000"/>
              </a:lnSpc>
              <a:spcBef>
                <a:spcPct val="30000"/>
              </a:spcBef>
              <a:spcAft>
                <a:spcPct val="30000"/>
              </a:spcAft>
            </a:pPr>
            <a:r>
              <a:rPr lang="en-US" sz="2400" dirty="0">
                <a:solidFill>
                  <a:srgbClr val="BD582C"/>
                </a:solidFill>
              </a:rPr>
              <a:t>Elements</a:t>
            </a:r>
            <a:r>
              <a:rPr lang="en-US" sz="2400" dirty="0"/>
              <a:t> are the </a:t>
            </a:r>
            <a:r>
              <a:rPr lang="en-US" sz="2400" dirty="0">
                <a:solidFill>
                  <a:srgbClr val="BD582C"/>
                </a:solidFill>
              </a:rPr>
              <a:t>markup</a:t>
            </a:r>
            <a:r>
              <a:rPr lang="en-US" sz="2400" dirty="0"/>
              <a:t>, or formatting instructions, of the </a:t>
            </a:r>
            <a:r>
              <a:rPr lang="en-US" sz="2400" dirty="0" smtClean="0"/>
              <a:t>HTML document</a:t>
            </a:r>
            <a:endParaRPr lang="en-US" sz="2400" dirty="0"/>
          </a:p>
          <a:p>
            <a:pPr algn="just">
              <a:lnSpc>
                <a:spcPct val="80000"/>
              </a:lnSpc>
              <a:spcBef>
                <a:spcPct val="30000"/>
              </a:spcBef>
              <a:spcAft>
                <a:spcPct val="30000"/>
              </a:spcAft>
            </a:pPr>
            <a:r>
              <a:rPr lang="en-US" sz="2400" dirty="0"/>
              <a:t>Elements define the text styles, formatting links, and other pieces of the </a:t>
            </a:r>
            <a:r>
              <a:rPr lang="en-US" sz="2400" dirty="0" smtClean="0"/>
              <a:t>document</a:t>
            </a:r>
          </a:p>
          <a:p>
            <a:pPr algn="just">
              <a:lnSpc>
                <a:spcPct val="120000"/>
              </a:lnSpc>
              <a:spcBef>
                <a:spcPct val="30000"/>
              </a:spcBef>
              <a:spcAft>
                <a:spcPct val="30000"/>
              </a:spcAft>
            </a:pPr>
            <a:r>
              <a:rPr lang="en-US" sz="2400" dirty="0"/>
              <a:t>After markup instructions are added to a document, the document must be read, or processed, by a program that knows how to interpret the markup elements and this is where Web browsers come </a:t>
            </a:r>
            <a:r>
              <a:rPr lang="en-US" sz="2400" dirty="0" smtClean="0"/>
              <a:t>in</a:t>
            </a:r>
          </a:p>
          <a:p>
            <a:pPr algn="just">
              <a:lnSpc>
                <a:spcPct val="80000"/>
              </a:lnSpc>
              <a:spcBef>
                <a:spcPct val="30000"/>
              </a:spcBef>
              <a:spcAft>
                <a:spcPct val="30000"/>
              </a:spcAft>
            </a:pPr>
            <a:endParaRPr lang="en-US" sz="2400" dirty="0" smtClean="0"/>
          </a:p>
          <a:p>
            <a:pPr algn="just">
              <a:lnSpc>
                <a:spcPct val="80000"/>
              </a:lnSpc>
              <a:spcBef>
                <a:spcPct val="30000"/>
              </a:spcBef>
              <a:spcAft>
                <a:spcPct val="30000"/>
              </a:spcAft>
            </a:pPr>
            <a:r>
              <a:rPr lang="en-US" sz="2400" dirty="0">
                <a:solidFill>
                  <a:srgbClr val="BD582C"/>
                </a:solidFill>
              </a:rPr>
              <a:t>To</a:t>
            </a:r>
            <a:r>
              <a:rPr lang="en-US" sz="2400" dirty="0" smtClean="0"/>
              <a:t> </a:t>
            </a:r>
            <a:r>
              <a:rPr lang="en-US" sz="2400" dirty="0" smtClean="0">
                <a:solidFill>
                  <a:srgbClr val="BD582C"/>
                </a:solidFill>
              </a:rPr>
              <a:t>summarize</a:t>
            </a:r>
            <a:r>
              <a:rPr lang="en-US" sz="2400" dirty="0" smtClean="0"/>
              <a:t>: </a:t>
            </a:r>
            <a:r>
              <a:rPr lang="en-IE" sz="2400" dirty="0">
                <a:solidFill>
                  <a:srgbClr val="BD582C"/>
                </a:solidFill>
              </a:rPr>
              <a:t>HTML</a:t>
            </a:r>
            <a:r>
              <a:rPr lang="en-IE" sz="2400" dirty="0" smtClean="0"/>
              <a:t> </a:t>
            </a:r>
            <a:r>
              <a:rPr lang="en-IE" sz="2400" dirty="0">
                <a:solidFill>
                  <a:srgbClr val="BD582C"/>
                </a:solidFill>
              </a:rPr>
              <a:t>tags tell your browser which elements to present and how to present </a:t>
            </a:r>
            <a:r>
              <a:rPr lang="en-IE" sz="2400" dirty="0" smtClean="0">
                <a:solidFill>
                  <a:srgbClr val="BD582C"/>
                </a:solidFill>
              </a:rPr>
              <a:t>them</a:t>
            </a:r>
            <a:endParaRPr lang="en-IE" sz="2400" dirty="0"/>
          </a:p>
          <a:p>
            <a:pPr algn="just">
              <a:lnSpc>
                <a:spcPct val="80000"/>
              </a:lnSpc>
              <a:spcBef>
                <a:spcPct val="30000"/>
              </a:spcBef>
              <a:spcAft>
                <a:spcPct val="30000"/>
              </a:spcAft>
            </a:pPr>
            <a:endParaRPr lang="en-US" sz="2400" dirty="0"/>
          </a:p>
          <a:p>
            <a:pPr algn="just">
              <a:lnSpc>
                <a:spcPct val="120000"/>
              </a:lnSpc>
              <a:spcBef>
                <a:spcPct val="30000"/>
              </a:spcBef>
              <a:spcAft>
                <a:spcPct val="30000"/>
              </a:spcAft>
            </a:pPr>
            <a:r>
              <a:rPr lang="en-US" sz="2500" dirty="0">
                <a:solidFill>
                  <a:srgbClr val="BD582C"/>
                </a:solidFill>
              </a:rPr>
              <a:t>Elements</a:t>
            </a:r>
            <a:r>
              <a:rPr lang="en-US" sz="2400" dirty="0"/>
              <a:t> and </a:t>
            </a:r>
            <a:r>
              <a:rPr lang="en-US" sz="2400" dirty="0">
                <a:solidFill>
                  <a:srgbClr val="BD582C"/>
                </a:solidFill>
              </a:rPr>
              <a:t>tags</a:t>
            </a:r>
            <a:r>
              <a:rPr lang="en-US" sz="2400" dirty="0"/>
              <a:t> are sometimes used interchangeably, but strictly speaking, a tag is a piece of an </a:t>
            </a:r>
            <a:r>
              <a:rPr lang="en-US" sz="2400" dirty="0" smtClean="0"/>
              <a:t>element</a:t>
            </a:r>
            <a:endParaRPr lang="he-IL" dirty="0" smtClean="0"/>
          </a:p>
        </p:txBody>
      </p:sp>
      <p:sp>
        <p:nvSpPr>
          <p:cNvPr id="7"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16249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t> </a:t>
            </a:r>
          </a:p>
        </p:txBody>
      </p:sp>
      <p:sp>
        <p:nvSpPr>
          <p:cNvPr id="17411" name="Rectangle 3"/>
          <p:cNvSpPr>
            <a:spLocks noGrp="1" noChangeArrowheads="1"/>
          </p:cNvSpPr>
          <p:nvPr>
            <p:ph type="body" idx="1"/>
          </p:nvPr>
        </p:nvSpPr>
        <p:spPr bwMode="auto">
          <a:xfrm>
            <a:off x="1752600" y="4648200"/>
            <a:ext cx="9729866" cy="144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just">
              <a:lnSpc>
                <a:spcPct val="80000"/>
              </a:lnSpc>
              <a:spcBef>
                <a:spcPct val="30000"/>
              </a:spcBef>
              <a:spcAft>
                <a:spcPct val="30000"/>
              </a:spcAft>
            </a:pPr>
            <a:r>
              <a:rPr lang="en-US" sz="2400" dirty="0"/>
              <a:t>All elements, except for </a:t>
            </a:r>
            <a:r>
              <a:rPr lang="en-US" sz="2400" dirty="0" smtClean="0"/>
              <a:t>void elements</a:t>
            </a:r>
            <a:r>
              <a:rPr lang="en-US" sz="2400" dirty="0"/>
              <a:t>, consist of three pieces: </a:t>
            </a:r>
            <a:endParaRPr lang="en-US" sz="2400" dirty="0" smtClean="0"/>
          </a:p>
          <a:p>
            <a:pPr lvl="1" algn="just">
              <a:lnSpc>
                <a:spcPct val="80000"/>
              </a:lnSpc>
              <a:spcBef>
                <a:spcPct val="30000"/>
              </a:spcBef>
              <a:spcAft>
                <a:spcPct val="30000"/>
              </a:spcAft>
            </a:pPr>
            <a:r>
              <a:rPr lang="en-US" sz="2200" dirty="0"/>
              <a:t> </a:t>
            </a:r>
            <a:r>
              <a:rPr lang="en-US" sz="2200" dirty="0" smtClean="0"/>
              <a:t> a </a:t>
            </a:r>
            <a:r>
              <a:rPr lang="en-US" dirty="0">
                <a:solidFill>
                  <a:srgbClr val="BD582C"/>
                </a:solidFill>
              </a:rPr>
              <a:t>start</a:t>
            </a:r>
            <a:r>
              <a:rPr lang="en-US" sz="2200" dirty="0">
                <a:solidFill>
                  <a:schemeClr val="hlink"/>
                </a:solidFill>
              </a:rPr>
              <a:t> </a:t>
            </a:r>
            <a:r>
              <a:rPr lang="en-US" dirty="0">
                <a:solidFill>
                  <a:srgbClr val="BD582C"/>
                </a:solidFill>
              </a:rPr>
              <a:t>tag</a:t>
            </a:r>
            <a:r>
              <a:rPr lang="en-US" sz="2200" dirty="0"/>
              <a:t>, </a:t>
            </a:r>
            <a:r>
              <a:rPr lang="en-US" dirty="0">
                <a:solidFill>
                  <a:srgbClr val="BD582C"/>
                </a:solidFill>
              </a:rPr>
              <a:t>content</a:t>
            </a:r>
            <a:r>
              <a:rPr lang="en-US" sz="2200" dirty="0"/>
              <a:t>, and an </a:t>
            </a:r>
            <a:r>
              <a:rPr lang="en-US" dirty="0">
                <a:solidFill>
                  <a:srgbClr val="BD582C"/>
                </a:solidFill>
              </a:rPr>
              <a:t>end</a:t>
            </a:r>
            <a:r>
              <a:rPr lang="en-US" sz="1700" dirty="0">
                <a:solidFill>
                  <a:srgbClr val="BD582C"/>
                </a:solidFill>
              </a:rPr>
              <a:t> </a:t>
            </a:r>
            <a:r>
              <a:rPr lang="en-US" dirty="0">
                <a:solidFill>
                  <a:srgbClr val="BD582C"/>
                </a:solidFill>
              </a:rPr>
              <a:t>tag</a:t>
            </a:r>
          </a:p>
          <a:p>
            <a:pPr algn="just">
              <a:lnSpc>
                <a:spcPct val="80000"/>
              </a:lnSpc>
              <a:spcBef>
                <a:spcPct val="30000"/>
              </a:spcBef>
              <a:spcAft>
                <a:spcPct val="30000"/>
              </a:spcAft>
            </a:pPr>
            <a:r>
              <a:rPr lang="en-US" sz="2400" dirty="0"/>
              <a:t>HTML5 element names by convention are written in lowercase letters</a:t>
            </a:r>
          </a:p>
          <a:p>
            <a:pPr algn="just">
              <a:lnSpc>
                <a:spcPct val="80000"/>
              </a:lnSpc>
              <a:spcBef>
                <a:spcPct val="30000"/>
              </a:spcBef>
              <a:spcAft>
                <a:spcPct val="30000"/>
              </a:spcAft>
            </a:pPr>
            <a:endParaRPr lang="en-US" sz="2400" dirty="0"/>
          </a:p>
        </p:txBody>
      </p:sp>
      <p:sp>
        <p:nvSpPr>
          <p:cNvPr id="17412" name="Text Box 4"/>
          <p:cNvSpPr txBox="1">
            <a:spLocks noChangeArrowheads="1"/>
          </p:cNvSpPr>
          <p:nvPr/>
        </p:nvSpPr>
        <p:spPr bwMode="auto">
          <a:xfrm>
            <a:off x="1447800" y="764571"/>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4800" spc="-50" dirty="0">
                <a:solidFill>
                  <a:schemeClr val="tx1">
                    <a:lumMod val="75000"/>
                    <a:lumOff val="25000"/>
                  </a:schemeClr>
                </a:solidFill>
                <a:latin typeface="+mj-lt"/>
                <a:ea typeface="+mj-ea"/>
                <a:cs typeface="+mj-cs"/>
              </a:rPr>
              <a:t>HTML5 Elements </a:t>
            </a:r>
          </a:p>
        </p:txBody>
      </p:sp>
      <p:sp>
        <p:nvSpPr>
          <p:cNvPr id="17413" name="Text Box 5"/>
          <p:cNvSpPr txBox="1">
            <a:spLocks noChangeArrowheads="1"/>
          </p:cNvSpPr>
          <p:nvPr/>
        </p:nvSpPr>
        <p:spPr bwMode="auto">
          <a:xfrm>
            <a:off x="3276600" y="2932672"/>
            <a:ext cx="518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1800" b="1">
                <a:solidFill>
                  <a:schemeClr val="hlink"/>
                </a:solidFill>
                <a:latin typeface="Courier New" panose="02070309020205020404" pitchFamily="49" charset="0"/>
              </a:rPr>
              <a:t>&lt;h1&gt;</a:t>
            </a:r>
            <a:r>
              <a:rPr lang="en-US" sz="1800" b="1">
                <a:latin typeface="Courier New" panose="02070309020205020404" pitchFamily="49" charset="0"/>
              </a:rPr>
              <a:t> Introduction to HTML5 </a:t>
            </a:r>
            <a:r>
              <a:rPr lang="en-US" sz="1800" b="1">
                <a:solidFill>
                  <a:schemeClr val="hlink"/>
                </a:solidFill>
                <a:latin typeface="Courier New" panose="02070309020205020404" pitchFamily="49" charset="0"/>
              </a:rPr>
              <a:t>&lt;/h1&gt;</a:t>
            </a:r>
          </a:p>
        </p:txBody>
      </p:sp>
      <p:sp>
        <p:nvSpPr>
          <p:cNvPr id="17414" name="Rectangle 9"/>
          <p:cNvSpPr>
            <a:spLocks noChangeArrowheads="1"/>
          </p:cNvSpPr>
          <p:nvPr/>
        </p:nvSpPr>
        <p:spPr bwMode="auto">
          <a:xfrm>
            <a:off x="5105400" y="3847071"/>
            <a:ext cx="15240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dirty="0" smtClean="0"/>
              <a:t>     Element</a:t>
            </a:r>
            <a:endParaRPr lang="en-US" dirty="0"/>
          </a:p>
        </p:txBody>
      </p:sp>
      <p:sp>
        <p:nvSpPr>
          <p:cNvPr id="17415" name="Line 10"/>
          <p:cNvSpPr>
            <a:spLocks noChangeShapeType="1"/>
          </p:cNvSpPr>
          <p:nvPr/>
        </p:nvSpPr>
        <p:spPr bwMode="auto">
          <a:xfrm flipV="1">
            <a:off x="5867400" y="3542271"/>
            <a:ext cx="0" cy="30480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17416" name="Line 11"/>
          <p:cNvSpPr>
            <a:spLocks noChangeShapeType="1"/>
          </p:cNvSpPr>
          <p:nvPr/>
        </p:nvSpPr>
        <p:spPr bwMode="auto">
          <a:xfrm>
            <a:off x="3352800" y="2757381"/>
            <a:ext cx="6096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17" name="Line 12"/>
          <p:cNvSpPr>
            <a:spLocks noChangeShapeType="1"/>
          </p:cNvSpPr>
          <p:nvPr/>
        </p:nvSpPr>
        <p:spPr bwMode="auto">
          <a:xfrm>
            <a:off x="3352800" y="27802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18" name="Line 13"/>
          <p:cNvSpPr>
            <a:spLocks noChangeShapeType="1"/>
          </p:cNvSpPr>
          <p:nvPr/>
        </p:nvSpPr>
        <p:spPr bwMode="auto">
          <a:xfrm>
            <a:off x="4112301" y="27802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19" name="Line 14"/>
          <p:cNvSpPr>
            <a:spLocks noChangeShapeType="1"/>
          </p:cNvSpPr>
          <p:nvPr/>
        </p:nvSpPr>
        <p:spPr bwMode="auto">
          <a:xfrm>
            <a:off x="3962400" y="27802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0" name="Line 15"/>
          <p:cNvSpPr>
            <a:spLocks noChangeShapeType="1"/>
          </p:cNvSpPr>
          <p:nvPr/>
        </p:nvSpPr>
        <p:spPr bwMode="auto">
          <a:xfrm>
            <a:off x="7104089" y="27802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1" name="Line 16"/>
          <p:cNvSpPr>
            <a:spLocks noChangeShapeType="1"/>
          </p:cNvSpPr>
          <p:nvPr/>
        </p:nvSpPr>
        <p:spPr bwMode="auto">
          <a:xfrm>
            <a:off x="6932951" y="2781740"/>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2" name="Line 17"/>
          <p:cNvSpPr>
            <a:spLocks noChangeShapeType="1"/>
          </p:cNvSpPr>
          <p:nvPr/>
        </p:nvSpPr>
        <p:spPr bwMode="auto">
          <a:xfrm>
            <a:off x="7696200" y="27802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3" name="Line 18"/>
          <p:cNvSpPr>
            <a:spLocks noChangeShapeType="1"/>
          </p:cNvSpPr>
          <p:nvPr/>
        </p:nvSpPr>
        <p:spPr bwMode="auto">
          <a:xfrm>
            <a:off x="4117298" y="2780271"/>
            <a:ext cx="28156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4" name="Line 19"/>
          <p:cNvSpPr>
            <a:spLocks noChangeShapeType="1"/>
          </p:cNvSpPr>
          <p:nvPr/>
        </p:nvSpPr>
        <p:spPr bwMode="auto">
          <a:xfrm flipV="1">
            <a:off x="7110334" y="2775640"/>
            <a:ext cx="582118" cy="46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IE"/>
          </a:p>
        </p:txBody>
      </p:sp>
      <p:sp>
        <p:nvSpPr>
          <p:cNvPr id="17425" name="Rectangle 20"/>
          <p:cNvSpPr>
            <a:spLocks noChangeArrowheads="1"/>
          </p:cNvSpPr>
          <p:nvPr/>
        </p:nvSpPr>
        <p:spPr bwMode="auto">
          <a:xfrm>
            <a:off x="3192905" y="1851585"/>
            <a:ext cx="1066800" cy="3810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a:t>Start tag</a:t>
            </a:r>
          </a:p>
        </p:txBody>
      </p:sp>
      <p:sp>
        <p:nvSpPr>
          <p:cNvPr id="17426" name="Line 21"/>
          <p:cNvSpPr>
            <a:spLocks noChangeShapeType="1"/>
          </p:cNvSpPr>
          <p:nvPr/>
        </p:nvSpPr>
        <p:spPr bwMode="auto">
          <a:xfrm>
            <a:off x="3657600" y="2246871"/>
            <a:ext cx="0" cy="53340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7427" name="Line 22"/>
          <p:cNvSpPr>
            <a:spLocks noChangeShapeType="1"/>
          </p:cNvSpPr>
          <p:nvPr/>
        </p:nvSpPr>
        <p:spPr bwMode="auto">
          <a:xfrm>
            <a:off x="3352800" y="3299385"/>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428" name="Line 23"/>
          <p:cNvSpPr>
            <a:spLocks noChangeShapeType="1"/>
          </p:cNvSpPr>
          <p:nvPr/>
        </p:nvSpPr>
        <p:spPr bwMode="auto">
          <a:xfrm>
            <a:off x="7692452" y="3313671"/>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429" name="Line 24"/>
          <p:cNvSpPr>
            <a:spLocks noChangeShapeType="1"/>
          </p:cNvSpPr>
          <p:nvPr/>
        </p:nvSpPr>
        <p:spPr bwMode="auto">
          <a:xfrm>
            <a:off x="3352800" y="3542271"/>
            <a:ext cx="433965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430" name="Rectangle 25"/>
          <p:cNvSpPr>
            <a:spLocks noChangeArrowheads="1"/>
          </p:cNvSpPr>
          <p:nvPr/>
        </p:nvSpPr>
        <p:spPr bwMode="auto">
          <a:xfrm>
            <a:off x="7010399" y="1865871"/>
            <a:ext cx="1066800" cy="3810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a:t>End tag</a:t>
            </a:r>
          </a:p>
        </p:txBody>
      </p:sp>
      <p:sp>
        <p:nvSpPr>
          <p:cNvPr id="17431" name="Line 26"/>
          <p:cNvSpPr>
            <a:spLocks noChangeShapeType="1"/>
          </p:cNvSpPr>
          <p:nvPr/>
        </p:nvSpPr>
        <p:spPr bwMode="auto">
          <a:xfrm>
            <a:off x="7401393" y="2246871"/>
            <a:ext cx="0" cy="53340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7432" name="Rectangle 27"/>
          <p:cNvSpPr>
            <a:spLocks noChangeArrowheads="1"/>
          </p:cNvSpPr>
          <p:nvPr/>
        </p:nvSpPr>
        <p:spPr bwMode="auto">
          <a:xfrm>
            <a:off x="5334000" y="1865871"/>
            <a:ext cx="1066800" cy="3810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a:t>Content</a:t>
            </a:r>
          </a:p>
        </p:txBody>
      </p:sp>
      <p:sp>
        <p:nvSpPr>
          <p:cNvPr id="17433" name="Line 28"/>
          <p:cNvSpPr>
            <a:spLocks noChangeShapeType="1"/>
          </p:cNvSpPr>
          <p:nvPr/>
        </p:nvSpPr>
        <p:spPr bwMode="auto">
          <a:xfrm>
            <a:off x="5867400" y="2246871"/>
            <a:ext cx="0" cy="53340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 name="Slide Number Placeholder 2"/>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215584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t> </a:t>
            </a:r>
          </a:p>
        </p:txBody>
      </p:sp>
      <p:sp>
        <p:nvSpPr>
          <p:cNvPr id="18435" name="Rectangle 3"/>
          <p:cNvSpPr>
            <a:spLocks noGrp="1" noChangeArrowheads="1"/>
          </p:cNvSpPr>
          <p:nvPr>
            <p:ph type="body" idx="1"/>
          </p:nvPr>
        </p:nvSpPr>
        <p:spPr bwMode="auto">
          <a:xfrm>
            <a:off x="1497227" y="2014151"/>
            <a:ext cx="86106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100000"/>
              </a:lnSpc>
              <a:spcBef>
                <a:spcPct val="30000"/>
              </a:spcBef>
              <a:spcAft>
                <a:spcPct val="30000"/>
              </a:spcAft>
            </a:pPr>
            <a:r>
              <a:rPr lang="en-US" sz="2400" dirty="0" smtClean="0"/>
              <a:t>Void elements </a:t>
            </a:r>
            <a:r>
              <a:rPr lang="en-US" sz="2400" dirty="0"/>
              <a:t>are used primarily to describe pieces of data that </a:t>
            </a:r>
            <a:r>
              <a:rPr lang="en-US" sz="2400" dirty="0" smtClean="0"/>
              <a:t>must not have content (as opposed to empty)</a:t>
            </a:r>
            <a:endParaRPr lang="en-US" sz="2400" dirty="0"/>
          </a:p>
          <a:p>
            <a:pPr algn="just">
              <a:lnSpc>
                <a:spcPct val="80000"/>
              </a:lnSpc>
              <a:spcBef>
                <a:spcPct val="30000"/>
              </a:spcBef>
              <a:spcAft>
                <a:spcPct val="30000"/>
              </a:spcAft>
            </a:pPr>
            <a:r>
              <a:rPr lang="en-US" sz="2400" dirty="0"/>
              <a:t>For example, some common </a:t>
            </a:r>
            <a:r>
              <a:rPr lang="en-US" sz="2400" dirty="0" smtClean="0"/>
              <a:t>void elements </a:t>
            </a:r>
            <a:r>
              <a:rPr lang="en-US" sz="2400" dirty="0"/>
              <a:t>in HTML5 are:</a:t>
            </a:r>
          </a:p>
          <a:p>
            <a:pPr algn="just">
              <a:lnSpc>
                <a:spcPct val="50000"/>
              </a:lnSpc>
              <a:spcBef>
                <a:spcPct val="30000"/>
              </a:spcBef>
              <a:spcAft>
                <a:spcPct val="30000"/>
              </a:spcAft>
              <a:buFontTx/>
              <a:buNone/>
            </a:pPr>
            <a:r>
              <a:rPr lang="en-US" sz="2400" dirty="0"/>
              <a:t>		 </a:t>
            </a:r>
            <a:r>
              <a:rPr lang="en-US" sz="2400" dirty="0">
                <a:solidFill>
                  <a:srgbClr val="BD582C"/>
                </a:solidFill>
              </a:rPr>
              <a:t>&lt;</a:t>
            </a:r>
            <a:r>
              <a:rPr lang="en-US" sz="2400" dirty="0" err="1">
                <a:solidFill>
                  <a:srgbClr val="BD582C"/>
                </a:solidFill>
              </a:rPr>
              <a:t>br</a:t>
            </a:r>
            <a:r>
              <a:rPr lang="en-US" sz="2400" dirty="0">
                <a:solidFill>
                  <a:srgbClr val="BD582C"/>
                </a:solidFill>
              </a:rPr>
              <a:t>&gt; </a:t>
            </a:r>
            <a:r>
              <a:rPr lang="en-US" sz="2400" dirty="0" smtClean="0"/>
              <a:t>line </a:t>
            </a:r>
            <a:r>
              <a:rPr lang="en-US" sz="2400" dirty="0"/>
              <a:t>break</a:t>
            </a:r>
          </a:p>
          <a:p>
            <a:pPr algn="just">
              <a:lnSpc>
                <a:spcPct val="50000"/>
              </a:lnSpc>
              <a:spcBef>
                <a:spcPct val="30000"/>
              </a:spcBef>
              <a:spcAft>
                <a:spcPct val="30000"/>
              </a:spcAft>
              <a:buFontTx/>
              <a:buNone/>
            </a:pPr>
            <a:r>
              <a:rPr lang="en-US" sz="2400" dirty="0"/>
              <a:t>		 </a:t>
            </a:r>
            <a:r>
              <a:rPr lang="en-US" sz="2400" dirty="0">
                <a:solidFill>
                  <a:srgbClr val="BD582C"/>
                </a:solidFill>
              </a:rPr>
              <a:t>&lt;</a:t>
            </a:r>
            <a:r>
              <a:rPr lang="en-US" sz="2400" dirty="0" err="1">
                <a:solidFill>
                  <a:srgbClr val="BD582C"/>
                </a:solidFill>
              </a:rPr>
              <a:t>img</a:t>
            </a:r>
            <a:r>
              <a:rPr lang="en-US" sz="2400" dirty="0">
                <a:solidFill>
                  <a:srgbClr val="BD582C"/>
                </a:solidFill>
              </a:rPr>
              <a:t>&gt; </a:t>
            </a:r>
            <a:r>
              <a:rPr lang="en-US" sz="2400" dirty="0" smtClean="0"/>
              <a:t>image</a:t>
            </a:r>
          </a:p>
          <a:p>
            <a:pPr algn="just">
              <a:lnSpc>
                <a:spcPct val="50000"/>
              </a:lnSpc>
              <a:spcBef>
                <a:spcPct val="30000"/>
              </a:spcBef>
              <a:spcAft>
                <a:spcPct val="30000"/>
              </a:spcAft>
              <a:buFontTx/>
              <a:buNone/>
            </a:pPr>
            <a:r>
              <a:rPr lang="en-US" sz="2400" dirty="0"/>
              <a:t>	</a:t>
            </a:r>
            <a:r>
              <a:rPr lang="en-US" sz="2400" dirty="0" smtClean="0"/>
              <a:t>	 </a:t>
            </a:r>
            <a:r>
              <a:rPr lang="en-US" sz="2400" dirty="0" smtClean="0">
                <a:solidFill>
                  <a:srgbClr val="BD582C"/>
                </a:solidFill>
              </a:rPr>
              <a:t>&lt;</a:t>
            </a:r>
            <a:r>
              <a:rPr lang="en-US" sz="2400" dirty="0" err="1">
                <a:solidFill>
                  <a:srgbClr val="BD582C"/>
                </a:solidFill>
              </a:rPr>
              <a:t>hr</a:t>
            </a:r>
            <a:r>
              <a:rPr lang="en-US" sz="2400" dirty="0">
                <a:solidFill>
                  <a:srgbClr val="BD582C"/>
                </a:solidFill>
              </a:rPr>
              <a:t>&gt; </a:t>
            </a:r>
            <a:r>
              <a:rPr lang="en-US" sz="2400" dirty="0" smtClean="0"/>
              <a:t>horizontal line</a:t>
            </a:r>
          </a:p>
          <a:p>
            <a:pPr algn="just">
              <a:lnSpc>
                <a:spcPct val="50000"/>
              </a:lnSpc>
              <a:spcBef>
                <a:spcPct val="30000"/>
              </a:spcBef>
              <a:spcAft>
                <a:spcPct val="30000"/>
              </a:spcAft>
            </a:pPr>
            <a:endParaRPr lang="en-US" sz="2400" dirty="0"/>
          </a:p>
        </p:txBody>
      </p:sp>
      <p:sp>
        <p:nvSpPr>
          <p:cNvPr id="18436" name="Text Box 4"/>
          <p:cNvSpPr txBox="1">
            <a:spLocks noChangeArrowheads="1"/>
          </p:cNvSpPr>
          <p:nvPr/>
        </p:nvSpPr>
        <p:spPr bwMode="auto">
          <a:xfrm>
            <a:off x="1573427" y="921603"/>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4800" spc="-50" dirty="0" smtClean="0">
                <a:solidFill>
                  <a:schemeClr val="tx1">
                    <a:lumMod val="75000"/>
                    <a:lumOff val="25000"/>
                  </a:schemeClr>
                </a:solidFill>
                <a:latin typeface="+mj-lt"/>
                <a:ea typeface="+mj-ea"/>
                <a:cs typeface="+mj-cs"/>
              </a:rPr>
              <a:t>Void Elements</a:t>
            </a:r>
            <a:endParaRPr lang="en-US" sz="4800" spc="-50" dirty="0">
              <a:solidFill>
                <a:schemeClr val="tx1">
                  <a:lumMod val="75000"/>
                  <a:lumOff val="25000"/>
                </a:schemeClr>
              </a:solidFill>
              <a:latin typeface="+mj-lt"/>
              <a:ea typeface="+mj-ea"/>
              <a:cs typeface="+mj-cs"/>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3585636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t> </a:t>
            </a:r>
          </a:p>
        </p:txBody>
      </p:sp>
      <p:sp>
        <p:nvSpPr>
          <p:cNvPr id="19459" name="Rectangle 3"/>
          <p:cNvSpPr>
            <a:spLocks noGrp="1" noChangeArrowheads="1"/>
          </p:cNvSpPr>
          <p:nvPr>
            <p:ph type="body" idx="1"/>
          </p:nvPr>
        </p:nvSpPr>
        <p:spPr bwMode="auto">
          <a:xfrm>
            <a:off x="1229192" y="1946223"/>
            <a:ext cx="10433155"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80000"/>
              </a:lnSpc>
              <a:spcBef>
                <a:spcPct val="30000"/>
              </a:spcBef>
              <a:spcAft>
                <a:spcPct val="30000"/>
              </a:spcAft>
            </a:pPr>
            <a:r>
              <a:rPr lang="en-US" sz="2400" dirty="0"/>
              <a:t>HTML5 </a:t>
            </a:r>
            <a:r>
              <a:rPr lang="en-US" sz="2400" dirty="0">
                <a:solidFill>
                  <a:srgbClr val="BD582C"/>
                </a:solidFill>
              </a:rPr>
              <a:t>attributes</a:t>
            </a:r>
            <a:r>
              <a:rPr lang="en-US" sz="2800" dirty="0"/>
              <a:t> </a:t>
            </a:r>
            <a:r>
              <a:rPr lang="en-US" sz="2400" dirty="0"/>
              <a:t>are pieces of information that help to describe </a:t>
            </a:r>
            <a:r>
              <a:rPr lang="en-US" sz="2400" dirty="0" smtClean="0"/>
              <a:t>elements</a:t>
            </a:r>
          </a:p>
          <a:p>
            <a:pPr algn="just">
              <a:lnSpc>
                <a:spcPct val="100000"/>
              </a:lnSpc>
              <a:spcBef>
                <a:spcPct val="30000"/>
              </a:spcBef>
              <a:spcAft>
                <a:spcPct val="30000"/>
              </a:spcAft>
            </a:pPr>
            <a:r>
              <a:rPr lang="en-US" sz="2400" dirty="0" smtClean="0"/>
              <a:t>Some </a:t>
            </a:r>
            <a:r>
              <a:rPr lang="en-US" sz="2400" dirty="0"/>
              <a:t>elements have required attributes, others are optional and depend on the content that is being marked </a:t>
            </a:r>
            <a:r>
              <a:rPr lang="en-US" sz="2400" dirty="0" smtClean="0"/>
              <a:t>up</a:t>
            </a:r>
          </a:p>
          <a:p>
            <a:pPr algn="just">
              <a:lnSpc>
                <a:spcPct val="80000"/>
              </a:lnSpc>
              <a:spcBef>
                <a:spcPct val="30000"/>
              </a:spcBef>
              <a:spcAft>
                <a:spcPct val="30000"/>
              </a:spcAft>
            </a:pPr>
            <a:r>
              <a:rPr lang="en-US" sz="2400" dirty="0"/>
              <a:t>Attributes are always contained within the start tag of an element</a:t>
            </a:r>
          </a:p>
          <a:p>
            <a:pPr algn="just">
              <a:lnSpc>
                <a:spcPct val="80000"/>
              </a:lnSpc>
              <a:spcBef>
                <a:spcPct val="30000"/>
              </a:spcBef>
              <a:spcAft>
                <a:spcPct val="30000"/>
              </a:spcAft>
            </a:pPr>
            <a:r>
              <a:rPr lang="en-US" sz="2400" dirty="0"/>
              <a:t>Attributes are referred to as </a:t>
            </a:r>
            <a:r>
              <a:rPr lang="en-US" sz="2400" dirty="0">
                <a:solidFill>
                  <a:srgbClr val="BD582C"/>
                </a:solidFill>
              </a:rPr>
              <a:t>name-value pairs </a:t>
            </a:r>
            <a:r>
              <a:rPr lang="en-US" sz="2400" dirty="0"/>
              <a:t>and have the following syntax:  </a:t>
            </a:r>
            <a:endParaRPr lang="en-US" sz="2400" dirty="0" smtClean="0"/>
          </a:p>
          <a:p>
            <a:pPr lvl="1" algn="just">
              <a:lnSpc>
                <a:spcPct val="100000"/>
              </a:lnSpc>
              <a:spcBef>
                <a:spcPct val="30000"/>
              </a:spcBef>
              <a:spcAft>
                <a:spcPct val="30000"/>
              </a:spcAft>
            </a:pPr>
            <a:r>
              <a:rPr lang="en-US" sz="2400" dirty="0" smtClean="0"/>
              <a:t>The </a:t>
            </a:r>
            <a:r>
              <a:rPr lang="en-US" sz="2400" dirty="0"/>
              <a:t>name of the attribute is on the left, followed by an equal sign, then the </a:t>
            </a:r>
            <a:r>
              <a:rPr lang="en-US" sz="2400" dirty="0" smtClean="0"/>
              <a:t>value.       </a:t>
            </a:r>
          </a:p>
          <a:p>
            <a:pPr marL="566928" lvl="3" indent="0" algn="just">
              <a:lnSpc>
                <a:spcPct val="80000"/>
              </a:lnSpc>
              <a:spcBef>
                <a:spcPct val="30000"/>
              </a:spcBef>
              <a:spcAft>
                <a:spcPct val="30000"/>
              </a:spcAft>
              <a:buNone/>
            </a:pPr>
            <a:r>
              <a:rPr lang="en-US" sz="2000" dirty="0" smtClean="0">
                <a:solidFill>
                  <a:srgbClr val="BD582C"/>
                </a:solidFill>
              </a:rPr>
              <a:t>name </a:t>
            </a:r>
            <a:r>
              <a:rPr lang="en-US" sz="2000" dirty="0">
                <a:solidFill>
                  <a:srgbClr val="BD582C"/>
                </a:solidFill>
              </a:rPr>
              <a:t>= </a:t>
            </a:r>
            <a:r>
              <a:rPr lang="en-US" sz="2000" dirty="0" smtClean="0">
                <a:solidFill>
                  <a:srgbClr val="BD582C"/>
                </a:solidFill>
              </a:rPr>
              <a:t>“value”</a:t>
            </a:r>
            <a:endParaRPr lang="en-US" sz="2000" dirty="0">
              <a:solidFill>
                <a:srgbClr val="BD582C"/>
              </a:solidFill>
            </a:endParaRPr>
          </a:p>
          <a:p>
            <a:pPr algn="just">
              <a:lnSpc>
                <a:spcPct val="80000"/>
              </a:lnSpc>
              <a:spcBef>
                <a:spcPct val="30000"/>
              </a:spcBef>
              <a:spcAft>
                <a:spcPct val="30000"/>
              </a:spcAft>
              <a:buFontTx/>
              <a:buNone/>
            </a:pPr>
            <a:endParaRPr lang="en-US" sz="2800" dirty="0"/>
          </a:p>
        </p:txBody>
      </p:sp>
      <p:sp>
        <p:nvSpPr>
          <p:cNvPr id="19460" name="Text Box 4"/>
          <p:cNvSpPr txBox="1">
            <a:spLocks noChangeArrowheads="1"/>
          </p:cNvSpPr>
          <p:nvPr/>
        </p:nvSpPr>
        <p:spPr bwMode="auto">
          <a:xfrm>
            <a:off x="1447800" y="921603"/>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4800" spc="-50" dirty="0">
                <a:solidFill>
                  <a:schemeClr val="tx1">
                    <a:lumMod val="75000"/>
                    <a:lumOff val="25000"/>
                  </a:schemeClr>
                </a:solidFill>
                <a:latin typeface="+mj-lt"/>
                <a:ea typeface="+mj-ea"/>
                <a:cs typeface="+mj-cs"/>
              </a:rPr>
              <a:t>Attributes</a:t>
            </a:r>
          </a:p>
        </p:txBody>
      </p:sp>
      <p:sp>
        <p:nvSpPr>
          <p:cNvPr id="3" name="Slide Number Placeholder 2"/>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706604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endParaRPr lang="en-IE" dirty="0"/>
          </a:p>
        </p:txBody>
      </p:sp>
      <p:sp>
        <p:nvSpPr>
          <p:cNvPr id="3" name="Content Placeholder 2"/>
          <p:cNvSpPr>
            <a:spLocks noGrp="1"/>
          </p:cNvSpPr>
          <p:nvPr>
            <p:ph idx="1"/>
          </p:nvPr>
        </p:nvSpPr>
        <p:spPr/>
        <p:txBody>
          <a:bodyPr/>
          <a:lstStyle/>
          <a:p>
            <a:pPr algn="just">
              <a:lnSpc>
                <a:spcPct val="80000"/>
              </a:lnSpc>
              <a:spcBef>
                <a:spcPct val="30000"/>
              </a:spcBef>
              <a:spcAft>
                <a:spcPct val="30000"/>
              </a:spcAft>
            </a:pPr>
            <a:r>
              <a:rPr lang="en-US" sz="2400" dirty="0"/>
              <a:t>Here are a few examples</a:t>
            </a:r>
            <a:r>
              <a:rPr lang="en-US" sz="2400" dirty="0" smtClean="0"/>
              <a:t>:</a:t>
            </a:r>
          </a:p>
          <a:p>
            <a:pPr lvl="1" algn="just">
              <a:lnSpc>
                <a:spcPct val="80000"/>
              </a:lnSpc>
              <a:spcBef>
                <a:spcPct val="30000"/>
              </a:spcBef>
              <a:spcAft>
                <a:spcPct val="30000"/>
              </a:spcAft>
            </a:pPr>
            <a:r>
              <a:rPr lang="en-US" sz="2000" dirty="0">
                <a:solidFill>
                  <a:srgbClr val="BD582C"/>
                </a:solidFill>
              </a:rPr>
              <a:t>&lt;p id=“main paragraph”&gt; Lets get started &lt;/p</a:t>
            </a:r>
            <a:r>
              <a:rPr lang="en-US" sz="2000" dirty="0" smtClean="0">
                <a:solidFill>
                  <a:srgbClr val="BD582C"/>
                </a:solidFill>
              </a:rPr>
              <a:t>&gt;</a:t>
            </a:r>
          </a:p>
          <a:p>
            <a:pPr lvl="1" algn="just">
              <a:lnSpc>
                <a:spcPct val="80000"/>
              </a:lnSpc>
              <a:spcBef>
                <a:spcPct val="30000"/>
              </a:spcBef>
              <a:spcAft>
                <a:spcPct val="30000"/>
              </a:spcAft>
            </a:pPr>
            <a:r>
              <a:rPr lang="en-US" sz="2000" dirty="0" smtClean="0">
                <a:solidFill>
                  <a:srgbClr val="BD582C"/>
                </a:solidFill>
              </a:rPr>
              <a:t>&lt;a </a:t>
            </a:r>
            <a:r>
              <a:rPr lang="en-US" sz="2000" dirty="0" err="1">
                <a:solidFill>
                  <a:srgbClr val="BD582C"/>
                </a:solidFill>
              </a:rPr>
              <a:t>href</a:t>
            </a:r>
            <a:r>
              <a:rPr lang="en-US" sz="2000" dirty="0">
                <a:solidFill>
                  <a:srgbClr val="BD582C"/>
                </a:solidFill>
              </a:rPr>
              <a:t>=“http://mark.com”&gt;Click here&lt;/a</a:t>
            </a:r>
            <a:r>
              <a:rPr lang="en-US" sz="2000" dirty="0" smtClean="0">
                <a:solidFill>
                  <a:srgbClr val="BD582C"/>
                </a:solidFill>
              </a:rPr>
              <a:t>&gt;</a:t>
            </a:r>
          </a:p>
          <a:p>
            <a:pPr lvl="1" algn="just">
              <a:lnSpc>
                <a:spcPct val="80000"/>
              </a:lnSpc>
              <a:spcBef>
                <a:spcPct val="30000"/>
              </a:spcBef>
              <a:spcAft>
                <a:spcPct val="30000"/>
              </a:spcAft>
            </a:pPr>
            <a:r>
              <a:rPr lang="en-US" sz="2000" dirty="0" smtClean="0">
                <a:solidFill>
                  <a:srgbClr val="BD582C"/>
                </a:solidFill>
              </a:rPr>
              <a:t>&lt;</a:t>
            </a:r>
            <a:r>
              <a:rPr lang="en-US" sz="2000" dirty="0" err="1">
                <a:solidFill>
                  <a:srgbClr val="BD582C"/>
                </a:solidFill>
              </a:rPr>
              <a:t>img</a:t>
            </a:r>
            <a:r>
              <a:rPr lang="en-US" sz="2000" dirty="0">
                <a:solidFill>
                  <a:srgbClr val="BD582C"/>
                </a:solidFill>
              </a:rPr>
              <a:t> </a:t>
            </a:r>
            <a:r>
              <a:rPr lang="en-US" sz="2000" dirty="0" err="1">
                <a:solidFill>
                  <a:srgbClr val="BD582C"/>
                </a:solidFill>
              </a:rPr>
              <a:t>src</a:t>
            </a:r>
            <a:r>
              <a:rPr lang="en-US" sz="2000" dirty="0" smtClean="0">
                <a:solidFill>
                  <a:srgbClr val="BD582C"/>
                </a:solidFill>
              </a:rPr>
              <a:t>=“pictures.gif</a:t>
            </a:r>
            <a:r>
              <a:rPr lang="en-US" sz="2000" dirty="0">
                <a:solidFill>
                  <a:srgbClr val="BD582C"/>
                </a:solidFill>
              </a:rPr>
              <a:t>” id=“Picture of House”  </a:t>
            </a:r>
            <a:r>
              <a:rPr lang="en-US" sz="2000" dirty="0" smtClean="0">
                <a:solidFill>
                  <a:srgbClr val="BD582C"/>
                </a:solidFill>
              </a:rPr>
              <a:t>&gt;</a:t>
            </a:r>
            <a:endParaRPr lang="en-US" sz="2000" dirty="0">
              <a:solidFill>
                <a:srgbClr val="BD582C"/>
              </a:solidFill>
            </a:endParaRPr>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1405054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t> </a:t>
            </a:r>
          </a:p>
        </p:txBody>
      </p:sp>
      <p:sp>
        <p:nvSpPr>
          <p:cNvPr id="20483" name="Rectangle 3"/>
          <p:cNvSpPr>
            <a:spLocks noGrp="1" noChangeArrowheads="1"/>
          </p:cNvSpPr>
          <p:nvPr>
            <p:ph type="body" idx="1"/>
          </p:nvPr>
        </p:nvSpPr>
        <p:spPr bwMode="auto">
          <a:xfrm>
            <a:off x="1828800" y="1752600"/>
            <a:ext cx="86106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spcBef>
                <a:spcPct val="30000"/>
              </a:spcBef>
              <a:spcAft>
                <a:spcPct val="30000"/>
              </a:spcAft>
              <a:buFontTx/>
              <a:buNone/>
            </a:pPr>
            <a:r>
              <a:rPr lang="en-US" sz="4000" dirty="0"/>
              <a:t>	</a:t>
            </a:r>
            <a:r>
              <a:rPr lang="en-US" sz="2400" dirty="0">
                <a:solidFill>
                  <a:srgbClr val="BD582C"/>
                </a:solidFill>
              </a:rPr>
              <a:t>&lt;a </a:t>
            </a:r>
            <a:r>
              <a:rPr lang="en-US" sz="2400" dirty="0" err="1">
                <a:solidFill>
                  <a:srgbClr val="BD582C"/>
                </a:solidFill>
              </a:rPr>
              <a:t>href</a:t>
            </a:r>
            <a:r>
              <a:rPr lang="en-US" sz="2400" dirty="0">
                <a:solidFill>
                  <a:srgbClr val="BD582C"/>
                </a:solidFill>
              </a:rPr>
              <a:t>=“http://mark.com”&gt;Click here&lt;/a&gt;</a:t>
            </a:r>
          </a:p>
          <a:p>
            <a:pPr algn="just">
              <a:spcBef>
                <a:spcPct val="30000"/>
              </a:spcBef>
              <a:spcAft>
                <a:spcPct val="30000"/>
              </a:spcAft>
              <a:buFontTx/>
              <a:buNone/>
            </a:pPr>
            <a:endParaRPr lang="en-US" sz="2400" dirty="0">
              <a:solidFill>
                <a:schemeClr val="hlink"/>
              </a:solidFill>
              <a:latin typeface="Courier New" panose="02070309020205020404" pitchFamily="49" charset="0"/>
            </a:endParaRPr>
          </a:p>
          <a:p>
            <a:pPr algn="just">
              <a:spcBef>
                <a:spcPct val="30000"/>
              </a:spcBef>
              <a:spcAft>
                <a:spcPct val="30000"/>
              </a:spcAft>
              <a:buFontTx/>
              <a:buNone/>
            </a:pPr>
            <a:endParaRPr lang="en-US" sz="2400" dirty="0">
              <a:solidFill>
                <a:schemeClr val="hlink"/>
              </a:solidFill>
              <a:latin typeface="Courier New" panose="02070309020205020404" pitchFamily="49" charset="0"/>
            </a:endParaRPr>
          </a:p>
          <a:p>
            <a:pPr algn="just">
              <a:spcBef>
                <a:spcPct val="30000"/>
              </a:spcBef>
              <a:spcAft>
                <a:spcPct val="30000"/>
              </a:spcAft>
              <a:buFontTx/>
              <a:buNone/>
            </a:pPr>
            <a:endParaRPr lang="en-US" sz="2400" dirty="0">
              <a:solidFill>
                <a:schemeClr val="hlink"/>
              </a:solidFill>
              <a:latin typeface="Courier New" panose="02070309020205020404" pitchFamily="49" charset="0"/>
            </a:endParaRPr>
          </a:p>
          <a:p>
            <a:pPr algn="just">
              <a:spcBef>
                <a:spcPct val="30000"/>
              </a:spcBef>
              <a:spcAft>
                <a:spcPct val="30000"/>
              </a:spcAft>
              <a:buFontTx/>
              <a:buNone/>
            </a:pPr>
            <a:r>
              <a:rPr lang="en-US" sz="2400" dirty="0">
                <a:solidFill>
                  <a:schemeClr val="hlink"/>
                </a:solidFill>
                <a:latin typeface="Courier New" panose="02070309020205020404" pitchFamily="49" charset="0"/>
              </a:rPr>
              <a:t>	</a:t>
            </a:r>
            <a:r>
              <a:rPr lang="en-US" dirty="0">
                <a:solidFill>
                  <a:srgbClr val="BD582C"/>
                </a:solidFill>
              </a:rPr>
              <a:t>&lt;</a:t>
            </a:r>
            <a:r>
              <a:rPr lang="en-US" dirty="0" err="1">
                <a:solidFill>
                  <a:srgbClr val="BD582C"/>
                </a:solidFill>
              </a:rPr>
              <a:t>img</a:t>
            </a:r>
            <a:r>
              <a:rPr lang="en-US" dirty="0">
                <a:solidFill>
                  <a:srgbClr val="BD582C"/>
                </a:solidFill>
              </a:rPr>
              <a:t> </a:t>
            </a:r>
            <a:r>
              <a:rPr lang="en-US" dirty="0" err="1">
                <a:solidFill>
                  <a:srgbClr val="BD582C"/>
                </a:solidFill>
              </a:rPr>
              <a:t>src</a:t>
            </a:r>
            <a:r>
              <a:rPr lang="en-US" dirty="0">
                <a:solidFill>
                  <a:srgbClr val="BD582C"/>
                </a:solidFill>
              </a:rPr>
              <a:t>=“/images/pictures.gif” </a:t>
            </a:r>
            <a:r>
              <a:rPr lang="en-US" dirty="0" smtClean="0">
                <a:solidFill>
                  <a:srgbClr val="BD582C"/>
                </a:solidFill>
              </a:rPr>
              <a:t>   id</a:t>
            </a:r>
            <a:r>
              <a:rPr lang="en-US" dirty="0">
                <a:solidFill>
                  <a:srgbClr val="BD582C"/>
                </a:solidFill>
              </a:rPr>
              <a:t>=“Picture of House” &gt;</a:t>
            </a:r>
          </a:p>
          <a:p>
            <a:pPr algn="just">
              <a:spcBef>
                <a:spcPct val="30000"/>
              </a:spcBef>
              <a:spcAft>
                <a:spcPct val="30000"/>
              </a:spcAft>
              <a:buFontTx/>
              <a:buNone/>
            </a:pPr>
            <a:endParaRPr lang="en-US" sz="1800" dirty="0"/>
          </a:p>
        </p:txBody>
      </p:sp>
      <p:sp>
        <p:nvSpPr>
          <p:cNvPr id="20484" name="Text Box 4"/>
          <p:cNvSpPr txBox="1">
            <a:spLocks noChangeArrowheads="1"/>
          </p:cNvSpPr>
          <p:nvPr/>
        </p:nvSpPr>
        <p:spPr bwMode="auto">
          <a:xfrm>
            <a:off x="1346136" y="786696"/>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4800" spc="-50" dirty="0">
                <a:solidFill>
                  <a:schemeClr val="tx1">
                    <a:lumMod val="75000"/>
                    <a:lumOff val="25000"/>
                  </a:schemeClr>
                </a:solidFill>
                <a:latin typeface="+mj-lt"/>
                <a:ea typeface="+mj-ea"/>
                <a:cs typeface="+mj-cs"/>
              </a:rPr>
              <a:t>Attributes</a:t>
            </a:r>
          </a:p>
        </p:txBody>
      </p:sp>
      <p:sp>
        <p:nvSpPr>
          <p:cNvPr id="20485" name="AutoShape 5"/>
          <p:cNvSpPr>
            <a:spLocks/>
          </p:cNvSpPr>
          <p:nvPr/>
        </p:nvSpPr>
        <p:spPr bwMode="auto">
          <a:xfrm rot="5400000">
            <a:off x="2741996" y="2097329"/>
            <a:ext cx="315954" cy="555885"/>
          </a:xfrm>
          <a:prstGeom prst="rightBrace">
            <a:avLst>
              <a:gd name="adj1" fmla="val 1875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486" name="Rectangle 6"/>
          <p:cNvSpPr>
            <a:spLocks noChangeArrowheads="1"/>
          </p:cNvSpPr>
          <p:nvPr/>
        </p:nvSpPr>
        <p:spPr bwMode="auto">
          <a:xfrm>
            <a:off x="2505075" y="2566397"/>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a:t>Attribute</a:t>
            </a:r>
          </a:p>
          <a:p>
            <a:r>
              <a:rPr lang="en-US" sz="1400"/>
              <a:t>name</a:t>
            </a:r>
          </a:p>
        </p:txBody>
      </p:sp>
      <p:sp>
        <p:nvSpPr>
          <p:cNvPr id="20488" name="AutoShape 8"/>
          <p:cNvSpPr>
            <a:spLocks/>
          </p:cNvSpPr>
          <p:nvPr/>
        </p:nvSpPr>
        <p:spPr bwMode="auto">
          <a:xfrm rot="5400000">
            <a:off x="4336328" y="1401067"/>
            <a:ext cx="279908" cy="2094563"/>
          </a:xfrm>
          <a:prstGeom prst="rightBrace">
            <a:avLst>
              <a:gd name="adj1" fmla="val 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489" name="Rectangle 9"/>
          <p:cNvSpPr>
            <a:spLocks noChangeArrowheads="1"/>
          </p:cNvSpPr>
          <p:nvPr/>
        </p:nvSpPr>
        <p:spPr bwMode="auto">
          <a:xfrm>
            <a:off x="4019082" y="2606548"/>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a:t>Attribute</a:t>
            </a:r>
          </a:p>
          <a:p>
            <a:r>
              <a:rPr lang="en-US" sz="1400"/>
              <a:t>value</a:t>
            </a:r>
          </a:p>
        </p:txBody>
      </p:sp>
      <p:sp>
        <p:nvSpPr>
          <p:cNvPr id="20491" name="Rectangle 15"/>
          <p:cNvSpPr>
            <a:spLocks noChangeArrowheads="1"/>
          </p:cNvSpPr>
          <p:nvPr/>
        </p:nvSpPr>
        <p:spPr bwMode="auto">
          <a:xfrm>
            <a:off x="1981200" y="3429001"/>
            <a:ext cx="1447800" cy="3810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a:t>&lt;a&gt; element</a:t>
            </a:r>
          </a:p>
        </p:txBody>
      </p:sp>
      <p:sp>
        <p:nvSpPr>
          <p:cNvPr id="20492" name="Line 16"/>
          <p:cNvSpPr>
            <a:spLocks noChangeShapeType="1"/>
          </p:cNvSpPr>
          <p:nvPr/>
        </p:nvSpPr>
        <p:spPr bwMode="auto">
          <a:xfrm flipV="1">
            <a:off x="2362200" y="2191998"/>
            <a:ext cx="83695" cy="1107397"/>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0493" name="Rectangle 17"/>
          <p:cNvSpPr>
            <a:spLocks noChangeArrowheads="1"/>
          </p:cNvSpPr>
          <p:nvPr/>
        </p:nvSpPr>
        <p:spPr bwMode="auto">
          <a:xfrm>
            <a:off x="1855033" y="5926202"/>
            <a:ext cx="2286000" cy="3810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a:t>&lt;img&gt; empty element</a:t>
            </a:r>
          </a:p>
        </p:txBody>
      </p:sp>
      <p:sp>
        <p:nvSpPr>
          <p:cNvPr id="20494" name="Line 18"/>
          <p:cNvSpPr>
            <a:spLocks noChangeShapeType="1"/>
          </p:cNvSpPr>
          <p:nvPr/>
        </p:nvSpPr>
        <p:spPr bwMode="auto">
          <a:xfrm flipV="1">
            <a:off x="2209645" y="4572001"/>
            <a:ext cx="228755" cy="1354201"/>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0495" name="AutoShape 19"/>
          <p:cNvSpPr>
            <a:spLocks/>
          </p:cNvSpPr>
          <p:nvPr/>
        </p:nvSpPr>
        <p:spPr bwMode="auto">
          <a:xfrm rot="5400000">
            <a:off x="2822790" y="4502585"/>
            <a:ext cx="292556" cy="299645"/>
          </a:xfrm>
          <a:prstGeom prst="rightBrace">
            <a:avLst>
              <a:gd name="adj1" fmla="val 14583"/>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496" name="Rectangle 20"/>
          <p:cNvSpPr>
            <a:spLocks noChangeArrowheads="1"/>
          </p:cNvSpPr>
          <p:nvPr/>
        </p:nvSpPr>
        <p:spPr bwMode="auto">
          <a:xfrm>
            <a:off x="2550044" y="4813428"/>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dirty="0"/>
              <a:t>Attribute 1</a:t>
            </a:r>
          </a:p>
          <a:p>
            <a:r>
              <a:rPr lang="en-US" sz="1400" dirty="0"/>
              <a:t>name </a:t>
            </a:r>
          </a:p>
        </p:txBody>
      </p:sp>
      <p:sp>
        <p:nvSpPr>
          <p:cNvPr id="20498" name="AutoShape 22"/>
          <p:cNvSpPr>
            <a:spLocks/>
          </p:cNvSpPr>
          <p:nvPr/>
        </p:nvSpPr>
        <p:spPr bwMode="auto">
          <a:xfrm rot="5400000">
            <a:off x="4319702" y="3597526"/>
            <a:ext cx="164271" cy="2233140"/>
          </a:xfrm>
          <a:prstGeom prst="rightBrace">
            <a:avLst>
              <a:gd name="adj1" fmla="val 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499" name="Rectangle 23"/>
          <p:cNvSpPr>
            <a:spLocks noChangeArrowheads="1"/>
          </p:cNvSpPr>
          <p:nvPr/>
        </p:nvSpPr>
        <p:spPr bwMode="auto">
          <a:xfrm>
            <a:off x="4001434" y="4801850"/>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dirty="0"/>
              <a:t>Attribute 1</a:t>
            </a:r>
          </a:p>
          <a:p>
            <a:r>
              <a:rPr lang="en-US" sz="1400" dirty="0"/>
              <a:t>value</a:t>
            </a:r>
          </a:p>
        </p:txBody>
      </p:sp>
      <p:sp>
        <p:nvSpPr>
          <p:cNvPr id="20503" name="Rectangle 27"/>
          <p:cNvSpPr>
            <a:spLocks noChangeArrowheads="1"/>
          </p:cNvSpPr>
          <p:nvPr/>
        </p:nvSpPr>
        <p:spPr bwMode="auto">
          <a:xfrm>
            <a:off x="5524500" y="4859045"/>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dirty="0"/>
              <a:t>Attribute 2</a:t>
            </a:r>
          </a:p>
          <a:p>
            <a:r>
              <a:rPr lang="en-US" sz="1400" dirty="0"/>
              <a:t>name</a:t>
            </a:r>
          </a:p>
        </p:txBody>
      </p:sp>
      <p:sp>
        <p:nvSpPr>
          <p:cNvPr id="20504" name="AutoShape 28"/>
          <p:cNvSpPr>
            <a:spLocks/>
          </p:cNvSpPr>
          <p:nvPr/>
        </p:nvSpPr>
        <p:spPr bwMode="auto">
          <a:xfrm rot="5400000">
            <a:off x="5758578" y="4586355"/>
            <a:ext cx="253471" cy="215711"/>
          </a:xfrm>
          <a:prstGeom prst="rightBrace">
            <a:avLst>
              <a:gd name="adj1" fmla="val 10417"/>
              <a:gd name="adj2" fmla="val 43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506" name="AutoShape 30"/>
          <p:cNvSpPr>
            <a:spLocks/>
          </p:cNvSpPr>
          <p:nvPr/>
        </p:nvSpPr>
        <p:spPr bwMode="auto">
          <a:xfrm rot="5400000">
            <a:off x="6918464" y="3821595"/>
            <a:ext cx="254212" cy="1755023"/>
          </a:xfrm>
          <a:prstGeom prst="rightBrace">
            <a:avLst>
              <a:gd name="adj1" fmla="val 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endParaRPr lang="en-US"/>
          </a:p>
        </p:txBody>
      </p:sp>
      <p:sp>
        <p:nvSpPr>
          <p:cNvPr id="20507" name="Rectangle 31"/>
          <p:cNvSpPr>
            <a:spLocks noChangeArrowheads="1"/>
          </p:cNvSpPr>
          <p:nvPr/>
        </p:nvSpPr>
        <p:spPr bwMode="auto">
          <a:xfrm>
            <a:off x="6667500" y="4859045"/>
            <a:ext cx="914400" cy="457200"/>
          </a:xfrm>
          <a:prstGeom prst="rect">
            <a:avLst/>
          </a:prstGeom>
          <a:solidFill>
            <a:srgbClr val="EAEAEA"/>
          </a:solidFill>
          <a:ln w="6350" algn="ctr">
            <a:solidFill>
              <a:srgbClr val="000000"/>
            </a:solidFill>
            <a:miter lim="800000"/>
            <a:headEnd/>
            <a:tailEnd/>
          </a:ln>
        </p:spPr>
        <p:txBody>
          <a:bodyPr wrap="none" anchor="ct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r>
              <a:rPr lang="en-US" sz="1400" dirty="0"/>
              <a:t>Attribute 2</a:t>
            </a:r>
          </a:p>
          <a:p>
            <a:r>
              <a:rPr lang="en-US" sz="1400" dirty="0"/>
              <a:t>value</a:t>
            </a:r>
          </a:p>
        </p:txBody>
      </p:sp>
      <p:sp>
        <p:nvSpPr>
          <p:cNvPr id="20509" name="Line 33"/>
          <p:cNvSpPr>
            <a:spLocks noChangeShapeType="1"/>
          </p:cNvSpPr>
          <p:nvPr/>
        </p:nvSpPr>
        <p:spPr bwMode="auto">
          <a:xfrm>
            <a:off x="1510259" y="4117298"/>
            <a:ext cx="9144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 name="Slide Number Placeholder 2"/>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42911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ea typeface="ＭＳ Ｐゴシック" panose="020B0600070205080204" pitchFamily="34" charset="-128"/>
              </a:rPr>
              <a:t> </a:t>
            </a:r>
          </a:p>
        </p:txBody>
      </p:sp>
      <p:sp>
        <p:nvSpPr>
          <p:cNvPr id="13316" name="Text Box 4"/>
          <p:cNvSpPr txBox="1">
            <a:spLocks noChangeArrowheads="1"/>
          </p:cNvSpPr>
          <p:nvPr/>
        </p:nvSpPr>
        <p:spPr bwMode="auto">
          <a:xfrm>
            <a:off x="1097280" y="751964"/>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ea typeface="ＭＳ Ｐゴシック" panose="020B0600070205080204" pitchFamily="34" charset="-128"/>
              </a:defRPr>
            </a:lvl1pPr>
            <a:lvl2pPr marL="742950" indent="-285750">
              <a:defRPr sz="1600">
                <a:solidFill>
                  <a:schemeClr val="tx2"/>
                </a:solidFill>
                <a:latin typeface="Arial" panose="020B0604020202020204" pitchFamily="34" charset="0"/>
                <a:ea typeface="ＭＳ Ｐゴシック" panose="020B0600070205080204" pitchFamily="34" charset="-128"/>
              </a:defRPr>
            </a:lvl2pPr>
            <a:lvl3pPr marL="1143000" indent="-228600">
              <a:defRPr sz="1600">
                <a:solidFill>
                  <a:schemeClr val="tx2"/>
                </a:solidFill>
                <a:latin typeface="Arial" panose="020B0604020202020204" pitchFamily="34" charset="0"/>
                <a:ea typeface="ＭＳ Ｐゴシック" panose="020B0600070205080204" pitchFamily="34" charset="-128"/>
              </a:defRPr>
            </a:lvl3pPr>
            <a:lvl4pPr marL="1600200" indent="-228600">
              <a:defRPr sz="1600">
                <a:solidFill>
                  <a:schemeClr val="tx2"/>
                </a:solidFill>
                <a:latin typeface="Arial" panose="020B0604020202020204" pitchFamily="34" charset="0"/>
                <a:ea typeface="ＭＳ Ｐゴシック" panose="020B0600070205080204" pitchFamily="34" charset="-128"/>
              </a:defRPr>
            </a:lvl4pPr>
            <a:lvl5pPr marL="2057400" indent="-228600">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spcBef>
                <a:spcPct val="50000"/>
              </a:spcBef>
            </a:pPr>
            <a:r>
              <a:rPr lang="en-US" sz="4800" spc="-50" dirty="0">
                <a:solidFill>
                  <a:schemeClr val="tx1">
                    <a:lumMod val="75000"/>
                    <a:lumOff val="25000"/>
                  </a:schemeClr>
                </a:solidFill>
                <a:latin typeface="+mj-lt"/>
                <a:ea typeface="+mj-ea"/>
                <a:cs typeface="+mj-cs"/>
              </a:rPr>
              <a:t>Syntax Writing Style In HTML5</a:t>
            </a:r>
          </a:p>
        </p:txBody>
      </p:sp>
      <p:sp>
        <p:nvSpPr>
          <p:cNvPr id="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just">
              <a:spcBef>
                <a:spcPct val="30000"/>
              </a:spcBef>
              <a:spcAft>
                <a:spcPct val="30000"/>
              </a:spcAft>
            </a:pPr>
            <a:r>
              <a:rPr lang="en-US" sz="2400" dirty="0">
                <a:ea typeface="ＭＳ Ｐゴシック" panose="020B0600070205080204" pitchFamily="34" charset="-128"/>
              </a:rPr>
              <a:t>You can markup in either lowercase, or uppercase, or a combination of the </a:t>
            </a:r>
            <a:r>
              <a:rPr lang="en-US" sz="2400" dirty="0" smtClean="0">
                <a:ea typeface="ＭＳ Ｐゴシック" panose="020B0600070205080204" pitchFamily="34" charset="-128"/>
              </a:rPr>
              <a:t>two</a:t>
            </a:r>
            <a:endParaRPr lang="en-US" sz="2400" dirty="0">
              <a:ea typeface="ＭＳ Ｐゴシック" panose="020B0600070205080204" pitchFamily="34" charset="-128"/>
            </a:endParaRPr>
          </a:p>
          <a:p>
            <a:pPr algn="just">
              <a:spcBef>
                <a:spcPct val="30000"/>
              </a:spcBef>
              <a:spcAft>
                <a:spcPct val="30000"/>
              </a:spcAft>
            </a:pPr>
            <a:r>
              <a:rPr lang="en-US" sz="2400" dirty="0">
                <a:ea typeface="ＭＳ Ｐゴシック" panose="020B0600070205080204" pitchFamily="34" charset="-128"/>
              </a:rPr>
              <a:t>You can markup with either quotation marks on attribute values, or omit quotation marks on attribute values, or a combination of the two.</a:t>
            </a:r>
          </a:p>
          <a:p>
            <a:pPr algn="just">
              <a:spcBef>
                <a:spcPct val="30000"/>
              </a:spcBef>
              <a:spcAft>
                <a:spcPct val="30000"/>
              </a:spcAft>
            </a:pPr>
            <a:r>
              <a:rPr lang="en-US" sz="2400" dirty="0">
                <a:ea typeface="ＭＳ Ｐゴシック" panose="020B0600070205080204" pitchFamily="34" charset="-128"/>
              </a:rPr>
              <a:t>For void elements, such as a </a:t>
            </a:r>
            <a:r>
              <a:rPr lang="en-US" sz="2400" dirty="0" smtClean="0">
                <a:ea typeface="ＭＳ Ｐゴシック" panose="020B0600070205080204" pitchFamily="34" charset="-128"/>
              </a:rPr>
              <a:t>&lt;</a:t>
            </a:r>
            <a:r>
              <a:rPr lang="en-US" sz="2400" dirty="0" err="1" smtClean="0">
                <a:ea typeface="ＭＳ Ｐゴシック" panose="020B0600070205080204" pitchFamily="34" charset="-128"/>
              </a:rPr>
              <a:t>br</a:t>
            </a:r>
            <a:r>
              <a:rPr lang="en-US" sz="2400" dirty="0" smtClean="0">
                <a:ea typeface="ＭＳ Ｐゴシック" panose="020B0600070205080204" pitchFamily="34" charset="-128"/>
              </a:rPr>
              <a:t>&gt; </a:t>
            </a:r>
            <a:r>
              <a:rPr lang="en-US" sz="2400" dirty="0">
                <a:ea typeface="ＭＳ Ｐゴシック" panose="020B0600070205080204" pitchFamily="34" charset="-128"/>
              </a:rPr>
              <a:t>element, you can </a:t>
            </a:r>
            <a:r>
              <a:rPr lang="en-US" sz="2400" dirty="0" smtClean="0">
                <a:ea typeface="ＭＳ Ｐゴシック" panose="020B0600070205080204" pitchFamily="34" charset="-128"/>
              </a:rPr>
              <a:t>omit </a:t>
            </a:r>
            <a:r>
              <a:rPr lang="en-US" sz="2400" dirty="0">
                <a:ea typeface="ＭＳ Ｐゴシック" panose="020B0600070205080204" pitchFamily="34" charset="-128"/>
              </a:rPr>
              <a:t>the closing slash or include it.</a:t>
            </a:r>
          </a:p>
          <a:p>
            <a:pPr algn="just">
              <a:spcBef>
                <a:spcPct val="30000"/>
              </a:spcBef>
              <a:spcAft>
                <a:spcPct val="30000"/>
              </a:spcAft>
            </a:pPr>
            <a:r>
              <a:rPr lang="en-IE" sz="2400" dirty="0" smtClean="0">
                <a:ea typeface="ＭＳ Ｐゴシック" panose="020B0600070205080204" pitchFamily="34" charset="-128"/>
              </a:rPr>
              <a:t>Syntax used in this class will be:</a:t>
            </a:r>
          </a:p>
          <a:p>
            <a:pPr lvl="2" algn="just">
              <a:spcBef>
                <a:spcPct val="30000"/>
              </a:spcBef>
              <a:spcAft>
                <a:spcPct val="30000"/>
              </a:spcAft>
            </a:pPr>
            <a:r>
              <a:rPr lang="en-IE" altLang="ja-JP" sz="1600" b="1" dirty="0" smtClean="0">
                <a:ea typeface="ＭＳ Ｐゴシック" panose="020B0600070205080204" pitchFamily="34" charset="-128"/>
              </a:rPr>
              <a:t>All </a:t>
            </a:r>
            <a:r>
              <a:rPr lang="en-IE" altLang="ja-JP" sz="1600" b="1" dirty="0" err="1" smtClean="0">
                <a:ea typeface="ＭＳ Ｐゴシック" panose="020B0600070205080204" pitchFamily="34" charset="-128"/>
              </a:rPr>
              <a:t>markup</a:t>
            </a:r>
            <a:r>
              <a:rPr lang="en-IE" altLang="ja-JP" sz="1600" b="1" dirty="0" smtClean="0">
                <a:ea typeface="ＭＳ Ｐゴシック" panose="020B0600070205080204" pitchFamily="34" charset="-128"/>
              </a:rPr>
              <a:t> is to be lowercase</a:t>
            </a:r>
            <a:endParaRPr lang="en-IE" altLang="ja-JP" sz="1600" b="1" dirty="0">
              <a:ea typeface="ＭＳ Ｐゴシック" panose="020B0600070205080204" pitchFamily="34" charset="-128"/>
            </a:endParaRPr>
          </a:p>
          <a:p>
            <a:pPr lvl="2" algn="just">
              <a:spcBef>
                <a:spcPct val="30000"/>
              </a:spcBef>
              <a:spcAft>
                <a:spcPct val="30000"/>
              </a:spcAft>
            </a:pPr>
            <a:r>
              <a:rPr lang="en-IE" altLang="ja-JP" sz="1600" b="1" dirty="0">
                <a:ea typeface="ＭＳ Ｐゴシック" panose="020B0600070205080204" pitchFamily="34" charset="-128"/>
              </a:rPr>
              <a:t>No closing slash for void elements</a:t>
            </a:r>
          </a:p>
          <a:p>
            <a:pPr lvl="2" algn="just">
              <a:spcBef>
                <a:spcPct val="30000"/>
              </a:spcBef>
              <a:spcAft>
                <a:spcPct val="30000"/>
              </a:spcAft>
            </a:pPr>
            <a:r>
              <a:rPr lang="en-IE" altLang="ja-JP" sz="1600" b="1" dirty="0">
                <a:ea typeface="ＭＳ Ｐゴシック" panose="020B0600070205080204" pitchFamily="34" charset="-128"/>
              </a:rPr>
              <a:t>All attribute values are to be quoted</a:t>
            </a:r>
          </a:p>
          <a:p>
            <a:pPr lvl="1" algn="just">
              <a:spcBef>
                <a:spcPct val="30000"/>
              </a:spcBef>
              <a:spcAft>
                <a:spcPct val="30000"/>
              </a:spcAft>
            </a:pPr>
            <a:endParaRPr lang="en-US" altLang="ja-JP" dirty="0">
              <a:latin typeface="Courier New" panose="02070309020205020404" pitchFamily="49" charset="0"/>
              <a:ea typeface="ＭＳ Ｐゴシック" panose="020B0600070205080204" pitchFamily="34" charset="-128"/>
              <a:cs typeface="Courier New" panose="02070309020205020404" pitchFamily="49" charset="0"/>
            </a:endParaRPr>
          </a:p>
          <a:p>
            <a:pPr algn="just">
              <a:spcBef>
                <a:spcPct val="30000"/>
              </a:spcBef>
              <a:spcAft>
                <a:spcPct val="30000"/>
              </a:spcAft>
              <a:buFontTx/>
              <a:buNone/>
            </a:pPr>
            <a:endParaRPr lang="en-US" dirty="0">
              <a:latin typeface="Courier New" panose="02070309020205020404" pitchFamily="49" charset="0"/>
              <a:ea typeface="ＭＳ Ｐゴシック" panose="020B0600070205080204" pitchFamily="34" charset="-128"/>
              <a:cs typeface="Courier New" panose="02070309020205020404" pitchFamily="49" charset="0"/>
            </a:endParaRPr>
          </a:p>
          <a:p>
            <a:pPr algn="just">
              <a:spcBef>
                <a:spcPct val="30000"/>
              </a:spcBef>
              <a:spcAft>
                <a:spcPct val="30000"/>
              </a:spcAft>
            </a:pPr>
            <a:endParaRPr lang="en-US" sz="2400" dirty="0">
              <a:ea typeface="ＭＳ Ｐゴシック" panose="020B0600070205080204" pitchFamily="34" charset="-128"/>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37925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t> </a:t>
            </a:r>
          </a:p>
        </p:txBody>
      </p:sp>
      <p:sp>
        <p:nvSpPr>
          <p:cNvPr id="23555" name="Rectangle 3"/>
          <p:cNvSpPr>
            <a:spLocks noGrp="1" noChangeArrowheads="1"/>
          </p:cNvSpPr>
          <p:nvPr>
            <p:ph type="body" idx="1"/>
          </p:nvPr>
        </p:nvSpPr>
        <p:spPr bwMode="auto">
          <a:xfrm>
            <a:off x="996940" y="1915666"/>
            <a:ext cx="9804817"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lgn="just">
              <a:spcBef>
                <a:spcPct val="30000"/>
              </a:spcBef>
              <a:spcAft>
                <a:spcPct val="30000"/>
              </a:spcAft>
            </a:pPr>
            <a:r>
              <a:rPr lang="en-US" sz="2400" dirty="0">
                <a:solidFill>
                  <a:srgbClr val="BD582C"/>
                </a:solidFill>
              </a:rPr>
              <a:t>Comments</a:t>
            </a:r>
            <a:r>
              <a:rPr lang="en-US" sz="2800" dirty="0"/>
              <a:t> </a:t>
            </a:r>
            <a:r>
              <a:rPr lang="en-US" sz="2400" dirty="0"/>
              <a:t>in HTML5 are notations that are ignored by programs and </a:t>
            </a:r>
            <a:r>
              <a:rPr lang="en-US" sz="2400" dirty="0" smtClean="0"/>
              <a:t>parsers</a:t>
            </a:r>
            <a:endParaRPr lang="en-US" sz="2400" dirty="0"/>
          </a:p>
          <a:p>
            <a:pPr marL="609600" indent="-609600" algn="just">
              <a:spcBef>
                <a:spcPct val="30000"/>
              </a:spcBef>
              <a:spcAft>
                <a:spcPct val="30000"/>
              </a:spcAft>
            </a:pPr>
            <a:r>
              <a:rPr lang="en-US" sz="2400" dirty="0" smtClean="0"/>
              <a:t>You </a:t>
            </a:r>
            <a:r>
              <a:rPr lang="en-US" sz="2400" dirty="0"/>
              <a:t>can use comments to document your code, add additional information about a piece of data, add visual breaks, or add information that other people working on or using your document would find </a:t>
            </a:r>
            <a:r>
              <a:rPr lang="en-US" sz="2400" dirty="0" smtClean="0"/>
              <a:t>useful</a:t>
            </a:r>
            <a:endParaRPr lang="en-US" sz="2400" dirty="0"/>
          </a:p>
          <a:p>
            <a:pPr marL="609600" indent="-609600" algn="just">
              <a:spcBef>
                <a:spcPct val="30000"/>
              </a:spcBef>
              <a:spcAft>
                <a:spcPct val="30000"/>
              </a:spcAft>
            </a:pPr>
            <a:r>
              <a:rPr lang="en-US" sz="2400" dirty="0"/>
              <a:t>The following is an HTML5 comment:</a:t>
            </a:r>
          </a:p>
          <a:p>
            <a:pPr marL="609600" indent="-609600" algn="just">
              <a:spcBef>
                <a:spcPct val="30000"/>
              </a:spcBef>
              <a:spcAft>
                <a:spcPct val="30000"/>
              </a:spcAft>
              <a:buNone/>
            </a:pPr>
            <a:r>
              <a:rPr lang="en-US" sz="2400" dirty="0"/>
              <a:t>		</a:t>
            </a:r>
            <a:r>
              <a:rPr lang="en-US" sz="2400" dirty="0">
                <a:solidFill>
                  <a:srgbClr val="BD582C"/>
                </a:solidFill>
              </a:rPr>
              <a:t>&lt;!--  This is a comment  --&gt;</a:t>
            </a:r>
          </a:p>
        </p:txBody>
      </p:sp>
      <p:sp>
        <p:nvSpPr>
          <p:cNvPr id="23556" name="Text Box 4"/>
          <p:cNvSpPr txBox="1">
            <a:spLocks noChangeArrowheads="1"/>
          </p:cNvSpPr>
          <p:nvPr/>
        </p:nvSpPr>
        <p:spPr bwMode="auto">
          <a:xfrm>
            <a:off x="1447800" y="788033"/>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defRPr>
            </a:lvl1pPr>
            <a:lvl2pPr marL="742950" indent="-285750">
              <a:defRPr sz="1600">
                <a:solidFill>
                  <a:schemeClr val="tx2"/>
                </a:solidFill>
                <a:latin typeface="Arial" panose="020B0604020202020204" pitchFamily="34" charset="0"/>
              </a:defRPr>
            </a:lvl2pPr>
            <a:lvl3pPr marL="1143000" indent="-228600">
              <a:defRPr sz="1600">
                <a:solidFill>
                  <a:schemeClr val="tx2"/>
                </a:solidFill>
                <a:latin typeface="Arial" panose="020B0604020202020204" pitchFamily="34" charset="0"/>
              </a:defRPr>
            </a:lvl3pPr>
            <a:lvl4pPr marL="1600200" indent="-228600">
              <a:defRPr sz="1600">
                <a:solidFill>
                  <a:schemeClr val="tx2"/>
                </a:solidFill>
                <a:latin typeface="Arial" panose="020B0604020202020204" pitchFamily="34" charset="0"/>
              </a:defRPr>
            </a:lvl4pPr>
            <a:lvl5pPr marL="2057400" indent="-228600">
              <a:defRPr sz="1600">
                <a:solidFill>
                  <a:schemeClr val="tx2"/>
                </a:solidFill>
                <a:latin typeface="Arial" panose="020B0604020202020204" pitchFamily="34" charset="0"/>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defRPr>
            </a:lvl9pPr>
          </a:lstStyle>
          <a:p>
            <a:pPr>
              <a:spcBef>
                <a:spcPct val="50000"/>
              </a:spcBef>
            </a:pPr>
            <a:r>
              <a:rPr lang="en-US" sz="4800" spc="-50" dirty="0">
                <a:solidFill>
                  <a:schemeClr val="tx1">
                    <a:lumMod val="75000"/>
                    <a:lumOff val="25000"/>
                  </a:schemeClr>
                </a:solidFill>
                <a:latin typeface="+mj-lt"/>
                <a:ea typeface="+mj-ea"/>
                <a:cs typeface="+mj-cs"/>
              </a:rPr>
              <a:t>HTML5 Comments</a:t>
            </a:r>
          </a:p>
        </p:txBody>
      </p:sp>
      <p:sp>
        <p:nvSpPr>
          <p:cNvPr id="3" name="Slide Number Placeholder 2"/>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782445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508" y="539261"/>
            <a:ext cx="7848600" cy="1143000"/>
          </a:xfrm>
        </p:spPr>
        <p:txBody>
          <a:bodyPr/>
          <a:lstStyle/>
          <a:p>
            <a:pPr>
              <a:defRPr/>
            </a:pPr>
            <a:r>
              <a:rPr lang="en-US" dirty="0" smtClean="0"/>
              <a:t>Creating </a:t>
            </a:r>
            <a:r>
              <a:rPr lang="en-US" dirty="0"/>
              <a:t>an </a:t>
            </a:r>
            <a:r>
              <a:rPr lang="en-US" dirty="0" smtClean="0"/>
              <a:t>HTML Document</a:t>
            </a:r>
            <a:endParaRPr lang="he-IL" dirty="0"/>
          </a:p>
        </p:txBody>
      </p:sp>
      <p:sp>
        <p:nvSpPr>
          <p:cNvPr id="10243" name="Content Placeholder 2"/>
          <p:cNvSpPr>
            <a:spLocks noGrp="1"/>
          </p:cNvSpPr>
          <p:nvPr>
            <p:ph idx="1"/>
          </p:nvPr>
        </p:nvSpPr>
        <p:spPr/>
        <p:txBody>
          <a:bodyPr/>
          <a:lstStyle/>
          <a:p>
            <a:pPr>
              <a:defRPr/>
            </a:pPr>
            <a:r>
              <a:rPr lang="en-US" dirty="0" smtClean="0"/>
              <a:t>HTML document consists of text to be displayed and tags</a:t>
            </a:r>
          </a:p>
          <a:p>
            <a:pPr>
              <a:defRPr/>
            </a:pPr>
            <a:r>
              <a:rPr lang="en-US" dirty="0" smtClean="0"/>
              <a:t>Create a document by hand-coding in a text editor or by using suitable program, we will be using </a:t>
            </a:r>
            <a:r>
              <a:rPr lang="en-US" dirty="0" err="1">
                <a:solidFill>
                  <a:srgbClr val="BD582C"/>
                </a:solidFill>
              </a:rPr>
              <a:t>PSPad</a:t>
            </a:r>
            <a:endParaRPr lang="en-US" sz="2400" dirty="0">
              <a:solidFill>
                <a:srgbClr val="BD582C"/>
              </a:solidFill>
            </a:endParaRPr>
          </a:p>
          <a:p>
            <a:pPr lvl="1">
              <a:defRPr/>
            </a:pPr>
            <a:r>
              <a:rPr lang="en-US" dirty="0" smtClean="0"/>
              <a:t>Open </a:t>
            </a:r>
            <a:r>
              <a:rPr lang="en-US" sz="2000" dirty="0" err="1">
                <a:solidFill>
                  <a:srgbClr val="BD582C"/>
                </a:solidFill>
              </a:rPr>
              <a:t>PSpad</a:t>
            </a:r>
            <a:endParaRPr lang="en-US" sz="2000" dirty="0">
              <a:solidFill>
                <a:srgbClr val="BD582C"/>
              </a:solidFill>
            </a:endParaRPr>
          </a:p>
          <a:p>
            <a:pPr lvl="1">
              <a:defRPr/>
            </a:pPr>
            <a:r>
              <a:rPr lang="en-US" dirty="0" smtClean="0"/>
              <a:t>Select </a:t>
            </a:r>
            <a:r>
              <a:rPr lang="en-US" sz="2000" dirty="0">
                <a:solidFill>
                  <a:srgbClr val="BD582C"/>
                </a:solidFill>
              </a:rPr>
              <a:t>File</a:t>
            </a:r>
            <a:r>
              <a:rPr lang="en-US" dirty="0" smtClean="0"/>
              <a:t> | </a:t>
            </a:r>
            <a:r>
              <a:rPr lang="en-US" sz="2000" dirty="0">
                <a:solidFill>
                  <a:srgbClr val="BD582C"/>
                </a:solidFill>
              </a:rPr>
              <a:t>New</a:t>
            </a:r>
            <a:r>
              <a:rPr lang="en-US" dirty="0" smtClean="0"/>
              <a:t> </a:t>
            </a:r>
            <a:r>
              <a:rPr lang="en-US" sz="2000" dirty="0">
                <a:solidFill>
                  <a:srgbClr val="BD582C"/>
                </a:solidFill>
              </a:rPr>
              <a:t>File</a:t>
            </a:r>
          </a:p>
          <a:p>
            <a:pPr lvl="1">
              <a:defRPr/>
            </a:pPr>
            <a:r>
              <a:rPr lang="en-US" dirty="0" smtClean="0"/>
              <a:t>Select </a:t>
            </a:r>
            <a:r>
              <a:rPr lang="en-US" sz="2000" dirty="0">
                <a:solidFill>
                  <a:srgbClr val="BD582C"/>
                </a:solidFill>
              </a:rPr>
              <a:t>Use</a:t>
            </a:r>
            <a:r>
              <a:rPr lang="en-US" dirty="0" smtClean="0"/>
              <a:t> </a:t>
            </a:r>
            <a:r>
              <a:rPr lang="en-US" sz="2000" dirty="0">
                <a:solidFill>
                  <a:srgbClr val="BD582C"/>
                </a:solidFill>
              </a:rPr>
              <a:t>Template</a:t>
            </a:r>
          </a:p>
          <a:p>
            <a:pPr lvl="1">
              <a:defRPr/>
            </a:pPr>
            <a:r>
              <a:rPr lang="en-US" dirty="0" smtClean="0"/>
              <a:t>Click the </a:t>
            </a:r>
            <a:r>
              <a:rPr lang="en-US" sz="2000" dirty="0">
                <a:solidFill>
                  <a:srgbClr val="BD582C"/>
                </a:solidFill>
              </a:rPr>
              <a:t>+</a:t>
            </a:r>
            <a:r>
              <a:rPr lang="en-US" dirty="0" smtClean="0"/>
              <a:t> symbol before HTML and select </a:t>
            </a:r>
            <a:r>
              <a:rPr lang="en-US" dirty="0">
                <a:solidFill>
                  <a:srgbClr val="BD582C"/>
                </a:solidFill>
              </a:rPr>
              <a:t>HTML5</a:t>
            </a:r>
            <a:r>
              <a:rPr lang="en-US" sz="1600" dirty="0" smtClean="0"/>
              <a:t> </a:t>
            </a:r>
            <a:r>
              <a:rPr lang="en-US" dirty="0" smtClean="0"/>
              <a:t>and click </a:t>
            </a:r>
            <a:r>
              <a:rPr lang="en-US" dirty="0">
                <a:solidFill>
                  <a:srgbClr val="BD582C"/>
                </a:solidFill>
              </a:rPr>
              <a:t>OK</a:t>
            </a:r>
          </a:p>
          <a:p>
            <a:pPr lvl="1">
              <a:defRPr/>
            </a:pPr>
            <a:endParaRPr lang="en-US" dirty="0" smtClean="0"/>
          </a:p>
          <a:p>
            <a:pPr>
              <a:defRPr/>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879" y="2695145"/>
            <a:ext cx="2985355" cy="394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200542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676" y="433754"/>
            <a:ext cx="9911862" cy="1143000"/>
          </a:xfrm>
        </p:spPr>
        <p:txBody>
          <a:bodyPr>
            <a:normAutofit fontScale="90000"/>
          </a:bodyPr>
          <a:lstStyle/>
          <a:p>
            <a:pPr>
              <a:defRPr/>
            </a:pPr>
            <a:r>
              <a:rPr lang="en-US" dirty="0"/>
              <a:t>Creating an HTML Document (</a:t>
            </a:r>
            <a:r>
              <a:rPr lang="en-US" dirty="0" smtClean="0"/>
              <a:t>continued)</a:t>
            </a:r>
            <a:endParaRPr lang="he-IL" dirty="0"/>
          </a:p>
        </p:txBody>
      </p:sp>
      <p:sp>
        <p:nvSpPr>
          <p:cNvPr id="4" name="Content Placeholder 3"/>
          <p:cNvSpPr>
            <a:spLocks noGrp="1"/>
          </p:cNvSpPr>
          <p:nvPr>
            <p:ph idx="1"/>
          </p:nvPr>
        </p:nvSpPr>
        <p:spPr/>
        <p:txBody>
          <a:bodyPr/>
          <a:lstStyle/>
          <a:p>
            <a:pPr>
              <a:defRPr/>
            </a:pPr>
            <a:r>
              <a:rPr lang="en-US" dirty="0" smtClean="0"/>
              <a:t>Delete the lines 6-11 for the moment, we will look at them later</a:t>
            </a:r>
          </a:p>
          <a:p>
            <a:pPr>
              <a:defRPr/>
            </a:pPr>
            <a:r>
              <a:rPr lang="en-US" dirty="0" smtClean="0"/>
              <a:t>Change the letters </a:t>
            </a:r>
            <a:r>
              <a:rPr lang="en-US" dirty="0">
                <a:solidFill>
                  <a:srgbClr val="BD582C"/>
                </a:solidFill>
              </a:rPr>
              <a:t>‘</a:t>
            </a:r>
            <a:r>
              <a:rPr lang="en-US" dirty="0" err="1">
                <a:solidFill>
                  <a:srgbClr val="BD582C"/>
                </a:solidFill>
              </a:rPr>
              <a:t>cs</a:t>
            </a:r>
            <a:r>
              <a:rPr lang="en-US" dirty="0">
                <a:solidFill>
                  <a:srgbClr val="BD582C"/>
                </a:solidFill>
              </a:rPr>
              <a:t>’ </a:t>
            </a:r>
            <a:r>
              <a:rPr lang="en-US" dirty="0" smtClean="0"/>
              <a:t>on line 2 to read </a:t>
            </a:r>
            <a:r>
              <a:rPr lang="en-US" dirty="0" smtClean="0">
                <a:solidFill>
                  <a:srgbClr val="BD582C"/>
                </a:solidFill>
              </a:rPr>
              <a:t>en</a:t>
            </a:r>
          </a:p>
          <a:p>
            <a:pPr>
              <a:defRPr/>
            </a:pPr>
            <a:r>
              <a:rPr lang="en-US" dirty="0"/>
              <a:t>Add the text </a:t>
            </a:r>
            <a:r>
              <a:rPr lang="en-US" dirty="0" smtClean="0">
                <a:solidFill>
                  <a:srgbClr val="BD582C"/>
                </a:solidFill>
              </a:rPr>
              <a:t>First Page </a:t>
            </a:r>
            <a:r>
              <a:rPr lang="en-US" dirty="0"/>
              <a:t>between the </a:t>
            </a:r>
            <a:r>
              <a:rPr lang="en-US" dirty="0" smtClean="0">
                <a:solidFill>
                  <a:srgbClr val="BD582C"/>
                </a:solidFill>
              </a:rPr>
              <a:t>title tags</a:t>
            </a:r>
            <a:endParaRPr lang="en-US" dirty="0">
              <a:solidFill>
                <a:srgbClr val="BD582C"/>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944" y="3049764"/>
            <a:ext cx="771525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82627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basic terms to get us started</a:t>
            </a:r>
            <a:endParaRPr lang="en-IE" dirty="0"/>
          </a:p>
        </p:txBody>
      </p:sp>
      <p:sp>
        <p:nvSpPr>
          <p:cNvPr id="3" name="Content Placeholder 2"/>
          <p:cNvSpPr>
            <a:spLocks noGrp="1"/>
          </p:cNvSpPr>
          <p:nvPr>
            <p:ph idx="1"/>
          </p:nvPr>
        </p:nvSpPr>
        <p:spPr/>
        <p:txBody>
          <a:bodyPr>
            <a:normAutofit/>
          </a:bodyPr>
          <a:lstStyle/>
          <a:p>
            <a:r>
              <a:rPr lang="en-IE" sz="2800" dirty="0" smtClean="0"/>
              <a:t>Definitions:</a:t>
            </a:r>
          </a:p>
          <a:p>
            <a:pPr lvl="1"/>
            <a:r>
              <a:rPr lang="en-IE" sz="2400" dirty="0" smtClean="0"/>
              <a:t>The World Wide Web</a:t>
            </a:r>
          </a:p>
          <a:p>
            <a:pPr lvl="2"/>
            <a:r>
              <a:rPr lang="en-IE" sz="1800" dirty="0" smtClean="0"/>
              <a:t>The set of computers on the Internet that support HHTP</a:t>
            </a:r>
          </a:p>
          <a:p>
            <a:pPr lvl="1"/>
            <a:r>
              <a:rPr lang="en-IE" sz="2400" dirty="0" smtClean="0"/>
              <a:t>HTTP</a:t>
            </a:r>
          </a:p>
          <a:p>
            <a:pPr lvl="2"/>
            <a:r>
              <a:rPr lang="en-IE" sz="1800" dirty="0" smtClean="0"/>
              <a:t>The </a:t>
            </a:r>
            <a:r>
              <a:rPr lang="en-IE" sz="1800" dirty="0" err="1" smtClean="0"/>
              <a:t>HyperText</a:t>
            </a:r>
            <a:r>
              <a:rPr lang="en-IE" sz="1800" dirty="0" smtClean="0"/>
              <a:t> Transfer Protocol</a:t>
            </a:r>
          </a:p>
          <a:p>
            <a:pPr lvl="2"/>
            <a:r>
              <a:rPr lang="en-IE" sz="1800" dirty="0" smtClean="0"/>
              <a:t>The language used by the WWW client (IE or Chrome) to request downloads from a WWW server </a:t>
            </a:r>
          </a:p>
          <a:p>
            <a:pPr lvl="1"/>
            <a:r>
              <a:rPr lang="en-IE" sz="2400" dirty="0" smtClean="0"/>
              <a:t>HTML</a:t>
            </a:r>
          </a:p>
          <a:p>
            <a:pPr lvl="2"/>
            <a:r>
              <a:rPr lang="en-IE" sz="1800" dirty="0" smtClean="0"/>
              <a:t>The </a:t>
            </a:r>
            <a:r>
              <a:rPr lang="en-IE" sz="1800" dirty="0" err="1" smtClean="0"/>
              <a:t>HyperText</a:t>
            </a:r>
            <a:r>
              <a:rPr lang="en-IE" sz="1800" dirty="0" smtClean="0"/>
              <a:t> </a:t>
            </a:r>
            <a:r>
              <a:rPr lang="en-IE" sz="1800" dirty="0" err="1" smtClean="0"/>
              <a:t>Markup</a:t>
            </a:r>
            <a:r>
              <a:rPr lang="en-IE" sz="1800" dirty="0" smtClean="0"/>
              <a:t> Language</a:t>
            </a:r>
          </a:p>
          <a:p>
            <a:pPr lvl="2"/>
            <a:r>
              <a:rPr lang="en-IE" sz="1800" dirty="0" smtClean="0"/>
              <a:t>The language used to design web pages</a:t>
            </a:r>
            <a:endParaRPr lang="en-IE" sz="1800"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2364329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Explain the code</a:t>
            </a:r>
            <a:endParaRPr lang="en-IE" dirty="0"/>
          </a:p>
        </p:txBody>
      </p:sp>
      <p:sp>
        <p:nvSpPr>
          <p:cNvPr id="3" name="Content Placeholder 2"/>
          <p:cNvSpPr>
            <a:spLocks noGrp="1"/>
          </p:cNvSpPr>
          <p:nvPr>
            <p:ph idx="1"/>
          </p:nvPr>
        </p:nvSpPr>
        <p:spPr>
          <a:xfrm>
            <a:off x="1097280" y="1845733"/>
            <a:ext cx="10058400" cy="4734949"/>
          </a:xfrm>
        </p:spPr>
        <p:txBody>
          <a:bodyPr>
            <a:normAutofit/>
          </a:bodyPr>
          <a:lstStyle/>
          <a:p>
            <a:r>
              <a:rPr lang="en-IE" sz="2300" dirty="0" smtClean="0"/>
              <a:t>Your page should look like the screen shown</a:t>
            </a:r>
          </a:p>
          <a:p>
            <a:endParaRPr lang="en-IE" sz="2300" dirty="0" smtClean="0"/>
          </a:p>
          <a:p>
            <a:pPr marL="726948" lvl="2" indent="-342900">
              <a:buFont typeface="+mj-lt"/>
              <a:buAutoNum type="arabicPeriod" startAt="2"/>
              <a:defRPr/>
            </a:pPr>
            <a:endParaRPr lang="en-IE" dirty="0"/>
          </a:p>
          <a:p>
            <a:pPr marL="726948" lvl="2" indent="-342900">
              <a:buFont typeface="+mj-lt"/>
              <a:buAutoNum type="arabicPeriod" startAt="2"/>
              <a:defRPr/>
            </a:pPr>
            <a:endParaRPr lang="en-US" dirty="0"/>
          </a:p>
          <a:p>
            <a:pPr>
              <a:defRPr/>
            </a:pPr>
            <a:endParaRPr lang="en-IE" dirty="0"/>
          </a:p>
          <a:p>
            <a:pPr>
              <a:defRPr/>
            </a:pPr>
            <a:endParaRPr lang="en-IE" dirty="0" smtClean="0"/>
          </a:p>
          <a:p>
            <a:pPr lvl="1">
              <a:defRPr/>
            </a:pPr>
            <a:endParaRPr lang="en-IE" dirty="0"/>
          </a:p>
          <a:p>
            <a:endParaRPr lang="en-IE" dirty="0" smtClean="0"/>
          </a:p>
          <a:p>
            <a:endParaRPr lang="en-IE" dirty="0" smtClean="0"/>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369" y="2743200"/>
            <a:ext cx="380047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88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Explain the code</a:t>
            </a:r>
          </a:p>
        </p:txBody>
      </p:sp>
      <p:sp>
        <p:nvSpPr>
          <p:cNvPr id="3" name="Content Placeholder 2"/>
          <p:cNvSpPr>
            <a:spLocks noGrp="1"/>
          </p:cNvSpPr>
          <p:nvPr>
            <p:ph idx="1"/>
          </p:nvPr>
        </p:nvSpPr>
        <p:spPr>
          <a:xfrm>
            <a:off x="1097280" y="1845734"/>
            <a:ext cx="10058400" cy="4390174"/>
          </a:xfrm>
        </p:spPr>
        <p:txBody>
          <a:bodyPr>
            <a:normAutofit fontScale="77500" lnSpcReduction="20000"/>
          </a:bodyPr>
          <a:lstStyle/>
          <a:p>
            <a:pPr>
              <a:defRPr/>
            </a:pPr>
            <a:r>
              <a:rPr lang="en-IE" sz="2300" dirty="0"/>
              <a:t>The </a:t>
            </a:r>
            <a:r>
              <a:rPr lang="en-IE" sz="2100" dirty="0">
                <a:solidFill>
                  <a:srgbClr val="BD582C"/>
                </a:solidFill>
              </a:rPr>
              <a:t>&lt;!DOCTYPE... &gt; </a:t>
            </a:r>
            <a:r>
              <a:rPr lang="en-IE" sz="2300" dirty="0"/>
              <a:t>element tells the browser which version of HTML the document is using</a:t>
            </a:r>
          </a:p>
          <a:p>
            <a:pPr lvl="1">
              <a:defRPr/>
            </a:pPr>
            <a:r>
              <a:rPr lang="en-IE" sz="2100" dirty="0"/>
              <a:t>It also lets validation software know what version of HTML to validate your code against</a:t>
            </a:r>
          </a:p>
          <a:p>
            <a:pPr>
              <a:lnSpc>
                <a:spcPct val="120000"/>
              </a:lnSpc>
              <a:defRPr/>
            </a:pPr>
            <a:r>
              <a:rPr lang="en-IE" sz="2300" dirty="0"/>
              <a:t>The </a:t>
            </a:r>
            <a:r>
              <a:rPr lang="en-IE" sz="2300" dirty="0">
                <a:solidFill>
                  <a:srgbClr val="BD582C"/>
                </a:solidFill>
              </a:rPr>
              <a:t>&lt;html&gt; </a:t>
            </a:r>
            <a:r>
              <a:rPr lang="en-IE" sz="2300" dirty="0"/>
              <a:t>element can be thought of as a container that all other tags sit inside (except for the !DOCTYPE tag)</a:t>
            </a:r>
          </a:p>
          <a:p>
            <a:pPr lvl="1">
              <a:lnSpc>
                <a:spcPct val="120000"/>
              </a:lnSpc>
              <a:defRPr/>
            </a:pPr>
            <a:r>
              <a:rPr lang="en-IE" sz="2100" dirty="0"/>
              <a:t>Takes the </a:t>
            </a:r>
            <a:r>
              <a:rPr lang="en-IE" sz="2300" dirty="0" err="1">
                <a:solidFill>
                  <a:srgbClr val="BD582C"/>
                </a:solidFill>
              </a:rPr>
              <a:t>lang</a:t>
            </a:r>
            <a:r>
              <a:rPr lang="en-IE" sz="2100" dirty="0"/>
              <a:t> attribute, which is set to the primary language of the </a:t>
            </a:r>
            <a:r>
              <a:rPr lang="en-IE" sz="2100" dirty="0" smtClean="0"/>
              <a:t>page, in our case </a:t>
            </a:r>
            <a:r>
              <a:rPr lang="en-IE" sz="2300" dirty="0">
                <a:solidFill>
                  <a:srgbClr val="BD582C"/>
                </a:solidFill>
              </a:rPr>
              <a:t>en</a:t>
            </a:r>
            <a:r>
              <a:rPr lang="en-IE" sz="2100" dirty="0" smtClean="0"/>
              <a:t> - English</a:t>
            </a:r>
            <a:endParaRPr lang="en-IE" sz="2100" dirty="0"/>
          </a:p>
          <a:p>
            <a:pPr lvl="1">
              <a:lnSpc>
                <a:spcPct val="120000"/>
              </a:lnSpc>
              <a:defRPr/>
            </a:pPr>
            <a:r>
              <a:rPr lang="en-US" sz="2100" dirty="0"/>
              <a:t>HTML document  divided into head and body sections</a:t>
            </a:r>
          </a:p>
          <a:p>
            <a:pPr marL="726948" lvl="2" indent="-342900">
              <a:lnSpc>
                <a:spcPct val="120000"/>
              </a:lnSpc>
              <a:buFont typeface="+mj-lt"/>
              <a:buAutoNum type="arabicPeriod"/>
              <a:defRPr/>
            </a:pPr>
            <a:r>
              <a:rPr lang="en-US" sz="1500" u="sng" dirty="0"/>
              <a:t>Head</a:t>
            </a:r>
            <a:r>
              <a:rPr lang="en-US" sz="1500" dirty="0"/>
              <a:t>: </a:t>
            </a:r>
            <a:r>
              <a:rPr lang="en-IE" sz="1500" dirty="0"/>
              <a:t>The </a:t>
            </a:r>
            <a:r>
              <a:rPr lang="en-IE" sz="1800" dirty="0">
                <a:solidFill>
                  <a:srgbClr val="BD582C"/>
                </a:solidFill>
              </a:rPr>
              <a:t>&lt;head&gt; </a:t>
            </a:r>
            <a:r>
              <a:rPr lang="en-IE" sz="1500" dirty="0"/>
              <a:t>tag contains information that is not normally viewable within your browser (such as meta tags, JavaScript and CSS), although the &lt;title&gt; tag is an exception to </a:t>
            </a:r>
            <a:r>
              <a:rPr lang="en-IE" sz="1500" dirty="0" smtClean="0"/>
              <a:t>this</a:t>
            </a:r>
            <a:endParaRPr lang="en-IE" sz="1500" dirty="0"/>
          </a:p>
          <a:p>
            <a:pPr lvl="3">
              <a:lnSpc>
                <a:spcPct val="120000"/>
              </a:lnSpc>
              <a:defRPr/>
            </a:pPr>
            <a:r>
              <a:rPr lang="en-IE" sz="1500" dirty="0"/>
              <a:t>The content of the </a:t>
            </a:r>
            <a:r>
              <a:rPr lang="en-IE" sz="1800" dirty="0">
                <a:solidFill>
                  <a:srgbClr val="BD582C"/>
                </a:solidFill>
              </a:rPr>
              <a:t>&lt;title&gt; </a:t>
            </a:r>
            <a:r>
              <a:rPr lang="en-IE" sz="1500" dirty="0"/>
              <a:t>tag is displayed in the browser's title bar (right at the very top of the browser), more on the title tag later in the course</a:t>
            </a:r>
          </a:p>
          <a:p>
            <a:pPr lvl="3">
              <a:lnSpc>
                <a:spcPct val="120000"/>
              </a:lnSpc>
              <a:defRPr/>
            </a:pPr>
            <a:r>
              <a:rPr lang="en-IE" sz="1500" dirty="0"/>
              <a:t>The </a:t>
            </a:r>
            <a:r>
              <a:rPr lang="en-IE" sz="1800" dirty="0">
                <a:solidFill>
                  <a:srgbClr val="BD582C"/>
                </a:solidFill>
              </a:rPr>
              <a:t>meta</a:t>
            </a:r>
            <a:r>
              <a:rPr lang="en-IE" sz="1500" dirty="0"/>
              <a:t> tag specifies the character encoding used, we will cover this next week</a:t>
            </a:r>
          </a:p>
          <a:p>
            <a:pPr lvl="2">
              <a:lnSpc>
                <a:spcPct val="120000"/>
              </a:lnSpc>
              <a:defRPr/>
            </a:pPr>
            <a:endParaRPr lang="en-US" sz="1500" dirty="0"/>
          </a:p>
          <a:p>
            <a:pPr marL="726948" lvl="2" indent="-342900">
              <a:lnSpc>
                <a:spcPct val="120000"/>
              </a:lnSpc>
              <a:buFont typeface="+mj-lt"/>
              <a:buAutoNum type="arabicPeriod" startAt="2"/>
              <a:defRPr/>
            </a:pPr>
            <a:r>
              <a:rPr lang="en-US" sz="1500" u="sng" dirty="0"/>
              <a:t>Body</a:t>
            </a:r>
            <a:r>
              <a:rPr lang="en-US" sz="1500" dirty="0"/>
              <a:t>: </a:t>
            </a:r>
            <a:r>
              <a:rPr lang="en-IE" sz="1500" dirty="0"/>
              <a:t>The </a:t>
            </a:r>
            <a:r>
              <a:rPr lang="en-IE" sz="1800" dirty="0">
                <a:solidFill>
                  <a:srgbClr val="BD582C"/>
                </a:solidFill>
              </a:rPr>
              <a:t>&lt;body&gt; </a:t>
            </a:r>
            <a:r>
              <a:rPr lang="en-IE" sz="1500" dirty="0"/>
              <a:t>tag is the main area for your content. Contains e</a:t>
            </a:r>
            <a:r>
              <a:rPr lang="en-US" sz="1500" dirty="0" err="1"/>
              <a:t>lements</a:t>
            </a:r>
            <a:r>
              <a:rPr lang="en-US" sz="1500" dirty="0"/>
              <a:t> that are visible in the main window of a Web browser.  </a:t>
            </a:r>
            <a:r>
              <a:rPr lang="en-IE" sz="1500" dirty="0"/>
              <a:t>This is where most of your code will go.</a:t>
            </a:r>
          </a:p>
          <a:p>
            <a:pPr lvl="1">
              <a:lnSpc>
                <a:spcPct val="120000"/>
              </a:lnSpc>
              <a:defRPr/>
            </a:pPr>
            <a:r>
              <a:rPr lang="en-US" dirty="0">
                <a:solidFill>
                  <a:srgbClr val="BD582C"/>
                </a:solidFill>
              </a:rPr>
              <a:t>Head</a:t>
            </a:r>
            <a:r>
              <a:rPr lang="en-US" sz="2100" dirty="0"/>
              <a:t> and </a:t>
            </a:r>
            <a:r>
              <a:rPr lang="en-US" dirty="0">
                <a:solidFill>
                  <a:srgbClr val="BD582C"/>
                </a:solidFill>
              </a:rPr>
              <a:t>body</a:t>
            </a:r>
            <a:r>
              <a:rPr lang="en-US" sz="2100" dirty="0"/>
              <a:t> tags are nested within html tags</a:t>
            </a:r>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348639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Adding Web Page Text</a:t>
            </a:r>
            <a:endParaRPr lang="he-IL" dirty="0"/>
          </a:p>
        </p:txBody>
      </p:sp>
      <p:sp>
        <p:nvSpPr>
          <p:cNvPr id="17411" name="Content Placeholder 2"/>
          <p:cNvSpPr>
            <a:spLocks noGrp="1"/>
          </p:cNvSpPr>
          <p:nvPr>
            <p:ph idx="1"/>
          </p:nvPr>
        </p:nvSpPr>
        <p:spPr/>
        <p:txBody>
          <a:bodyPr/>
          <a:lstStyle/>
          <a:p>
            <a:pPr>
              <a:defRPr/>
            </a:pPr>
            <a:r>
              <a:rPr lang="en-US" dirty="0" smtClean="0"/>
              <a:t>Type the text for the Web page</a:t>
            </a:r>
          </a:p>
          <a:p>
            <a:pPr>
              <a:defRPr/>
            </a:pPr>
            <a:r>
              <a:rPr lang="en-US" dirty="0" smtClean="0"/>
              <a:t>Add HTML tags to specify the element type for each text item</a:t>
            </a:r>
          </a:p>
          <a:p>
            <a:pPr lvl="1">
              <a:defRPr/>
            </a:pPr>
            <a:r>
              <a:rPr lang="en-US" dirty="0">
                <a:solidFill>
                  <a:srgbClr val="BD582C"/>
                </a:solidFill>
              </a:rPr>
              <a:t>&lt;h1&gt; </a:t>
            </a:r>
            <a:r>
              <a:rPr lang="en-US" dirty="0" smtClean="0"/>
              <a:t>and </a:t>
            </a:r>
            <a:r>
              <a:rPr lang="en-US" dirty="0">
                <a:solidFill>
                  <a:srgbClr val="BD582C"/>
                </a:solidFill>
              </a:rPr>
              <a:t>&lt;/h1</a:t>
            </a:r>
            <a:r>
              <a:rPr lang="en-US" dirty="0" smtClean="0">
                <a:solidFill>
                  <a:srgbClr val="BD582C"/>
                </a:solidFill>
              </a:rPr>
              <a:t>&gt; </a:t>
            </a:r>
            <a:r>
              <a:rPr lang="en-US" dirty="0"/>
              <a:t>:</a:t>
            </a:r>
            <a:r>
              <a:rPr lang="en-US" dirty="0" smtClean="0">
                <a:solidFill>
                  <a:srgbClr val="BD582C"/>
                </a:solidFill>
              </a:rPr>
              <a:t> </a:t>
            </a:r>
            <a:r>
              <a:rPr lang="en-US" dirty="0" smtClean="0"/>
              <a:t>highest level heading</a:t>
            </a:r>
          </a:p>
          <a:p>
            <a:pPr lvl="1">
              <a:defRPr/>
            </a:pPr>
            <a:r>
              <a:rPr lang="en-US" dirty="0">
                <a:solidFill>
                  <a:srgbClr val="BD582C"/>
                </a:solidFill>
              </a:rPr>
              <a:t>&lt;p&gt; </a:t>
            </a:r>
            <a:r>
              <a:rPr lang="en-US" dirty="0" smtClean="0"/>
              <a:t>and </a:t>
            </a:r>
            <a:r>
              <a:rPr lang="en-US" dirty="0">
                <a:solidFill>
                  <a:srgbClr val="BD582C"/>
                </a:solidFill>
              </a:rPr>
              <a:t>&lt;/p</a:t>
            </a:r>
            <a:r>
              <a:rPr lang="en-US" dirty="0" smtClean="0">
                <a:solidFill>
                  <a:srgbClr val="BD582C"/>
                </a:solidFill>
              </a:rPr>
              <a:t>&gt; </a:t>
            </a:r>
            <a:r>
              <a:rPr lang="en-US" dirty="0"/>
              <a:t>:</a:t>
            </a:r>
            <a:r>
              <a:rPr lang="en-US" dirty="0" smtClean="0">
                <a:solidFill>
                  <a:srgbClr val="BD582C"/>
                </a:solidFill>
              </a:rPr>
              <a:t> </a:t>
            </a:r>
            <a:r>
              <a:rPr lang="en-US" dirty="0" smtClean="0"/>
              <a:t>paragraph of text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678" y="3017593"/>
            <a:ext cx="71437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0162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Save your page</a:t>
            </a:r>
            <a:endParaRPr lang="en-IE" dirty="0"/>
          </a:p>
        </p:txBody>
      </p:sp>
      <p:sp>
        <p:nvSpPr>
          <p:cNvPr id="3" name="Content Placeholder 2"/>
          <p:cNvSpPr>
            <a:spLocks noGrp="1"/>
          </p:cNvSpPr>
          <p:nvPr>
            <p:ph idx="1"/>
          </p:nvPr>
        </p:nvSpPr>
        <p:spPr/>
        <p:txBody>
          <a:bodyPr/>
          <a:lstStyle/>
          <a:p>
            <a:r>
              <a:rPr lang="en-IE" dirty="0" smtClean="0"/>
              <a:t>Select </a:t>
            </a:r>
            <a:r>
              <a:rPr lang="en-IE" dirty="0">
                <a:solidFill>
                  <a:srgbClr val="BD582C"/>
                </a:solidFill>
              </a:rPr>
              <a:t>File</a:t>
            </a:r>
            <a:r>
              <a:rPr lang="en-IE" dirty="0" smtClean="0"/>
              <a:t> | </a:t>
            </a:r>
            <a:r>
              <a:rPr lang="en-IE" dirty="0">
                <a:solidFill>
                  <a:srgbClr val="BD582C"/>
                </a:solidFill>
              </a:rPr>
              <a:t>Save As</a:t>
            </a:r>
          </a:p>
          <a:p>
            <a:r>
              <a:rPr lang="en-IE" dirty="0" smtClean="0"/>
              <a:t>From the left side of the dialog select where you would like to save your file</a:t>
            </a:r>
          </a:p>
          <a:p>
            <a:pPr lvl="1"/>
            <a:r>
              <a:rPr lang="en-IE" dirty="0" smtClean="0"/>
              <a:t>Save your file to your X drive</a:t>
            </a:r>
          </a:p>
          <a:p>
            <a:r>
              <a:rPr lang="en-IE" dirty="0" smtClean="0"/>
              <a:t>Enter the name </a:t>
            </a:r>
            <a:r>
              <a:rPr lang="en-IE" dirty="0" err="1">
                <a:solidFill>
                  <a:srgbClr val="BD582C"/>
                </a:solidFill>
              </a:rPr>
              <a:t>FirstPage</a:t>
            </a:r>
            <a:r>
              <a:rPr lang="en-IE" sz="2400" dirty="0" smtClean="0"/>
              <a:t> </a:t>
            </a:r>
            <a:r>
              <a:rPr lang="en-IE" dirty="0" smtClean="0"/>
              <a:t>into the </a:t>
            </a:r>
            <a:r>
              <a:rPr lang="en-IE" dirty="0" smtClean="0">
                <a:solidFill>
                  <a:srgbClr val="BD582C"/>
                </a:solidFill>
              </a:rPr>
              <a:t>File</a:t>
            </a:r>
            <a:r>
              <a:rPr lang="en-IE" sz="2400" dirty="0" smtClean="0"/>
              <a:t> </a:t>
            </a:r>
            <a:r>
              <a:rPr lang="en-IE" dirty="0">
                <a:solidFill>
                  <a:srgbClr val="BD582C"/>
                </a:solidFill>
              </a:rPr>
              <a:t>N</a:t>
            </a:r>
            <a:r>
              <a:rPr lang="en-IE" dirty="0" smtClean="0">
                <a:solidFill>
                  <a:srgbClr val="BD582C"/>
                </a:solidFill>
              </a:rPr>
              <a:t>ame</a:t>
            </a:r>
            <a:r>
              <a:rPr lang="en-IE" sz="2400" dirty="0" smtClean="0"/>
              <a:t> </a:t>
            </a:r>
            <a:r>
              <a:rPr lang="en-IE" dirty="0" smtClean="0"/>
              <a:t>textbox</a:t>
            </a:r>
          </a:p>
          <a:p>
            <a:r>
              <a:rPr lang="en-IE" dirty="0" smtClean="0"/>
              <a:t>Click </a:t>
            </a:r>
            <a:r>
              <a:rPr lang="en-IE" dirty="0">
                <a:solidFill>
                  <a:srgbClr val="BD582C"/>
                </a:solidFill>
              </a:rPr>
              <a:t>Save</a:t>
            </a:r>
          </a:p>
        </p:txBody>
      </p:sp>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766343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061" y="445477"/>
            <a:ext cx="7848600" cy="1143000"/>
          </a:xfrm>
        </p:spPr>
        <p:txBody>
          <a:bodyPr/>
          <a:lstStyle/>
          <a:p>
            <a:pPr>
              <a:defRPr/>
            </a:pPr>
            <a:r>
              <a:rPr lang="en-US" dirty="0" smtClean="0"/>
              <a:t>Previewing Your Web Page</a:t>
            </a:r>
            <a:endParaRPr lang="he-IL" dirty="0"/>
          </a:p>
        </p:txBody>
      </p:sp>
      <p:sp>
        <p:nvSpPr>
          <p:cNvPr id="20483" name="Content Placeholder 2"/>
          <p:cNvSpPr>
            <a:spLocks noGrp="1"/>
          </p:cNvSpPr>
          <p:nvPr>
            <p:ph idx="1"/>
          </p:nvPr>
        </p:nvSpPr>
        <p:spPr/>
        <p:txBody>
          <a:bodyPr>
            <a:normAutofit lnSpcReduction="10000"/>
          </a:bodyPr>
          <a:lstStyle/>
          <a:p>
            <a:pPr>
              <a:defRPr/>
            </a:pPr>
            <a:r>
              <a:rPr lang="en-US" dirty="0" smtClean="0"/>
              <a:t>Use file manager to open your Web page in one or more browsers</a:t>
            </a:r>
          </a:p>
          <a:p>
            <a:pPr lvl="1">
              <a:defRPr/>
            </a:pPr>
            <a:r>
              <a:rPr lang="en-US" dirty="0" smtClean="0"/>
              <a:t>Locate your </a:t>
            </a:r>
            <a:r>
              <a:rPr lang="en-US" dirty="0" smtClean="0">
                <a:solidFill>
                  <a:srgbClr val="BD582C"/>
                </a:solidFill>
              </a:rPr>
              <a:t>html</a:t>
            </a:r>
            <a:r>
              <a:rPr lang="en-US" dirty="0" smtClean="0"/>
              <a:t> file in file manager</a:t>
            </a:r>
          </a:p>
          <a:p>
            <a:pPr lvl="1">
              <a:defRPr/>
            </a:pPr>
            <a:r>
              <a:rPr lang="en-US" dirty="0" smtClean="0"/>
              <a:t>Double click the file or</a:t>
            </a:r>
          </a:p>
          <a:p>
            <a:pPr lvl="1">
              <a:defRPr/>
            </a:pPr>
            <a:r>
              <a:rPr lang="en-US" dirty="0" smtClean="0"/>
              <a:t>to select a specific browser, right click the file and select </a:t>
            </a:r>
            <a:r>
              <a:rPr lang="en-US" dirty="0">
                <a:solidFill>
                  <a:srgbClr val="BD582C"/>
                </a:solidFill>
              </a:rPr>
              <a:t>open with </a:t>
            </a:r>
            <a:r>
              <a:rPr lang="en-US" dirty="0" smtClean="0"/>
              <a:t>and choose your </a:t>
            </a:r>
            <a:r>
              <a:rPr lang="en-US" dirty="0">
                <a:solidFill>
                  <a:srgbClr val="BD582C"/>
                </a:solidFill>
              </a:rPr>
              <a:t>browser</a:t>
            </a:r>
          </a:p>
          <a:p>
            <a:pPr>
              <a:defRPr/>
            </a:pPr>
            <a:r>
              <a:rPr lang="en-US" dirty="0" smtClean="0"/>
              <a:t>Note differences in the way the page is displayed in different browsers</a:t>
            </a:r>
          </a:p>
          <a:p>
            <a:pPr lvl="1">
              <a:defRPr/>
            </a:pPr>
            <a:r>
              <a:rPr lang="en-US" dirty="0" err="1" smtClean="0"/>
              <a:t>Lunascape</a:t>
            </a:r>
            <a:endParaRPr lang="en-US" dirty="0" smtClean="0"/>
          </a:p>
          <a:p>
            <a:pPr lvl="1">
              <a:defRPr/>
            </a:pPr>
            <a:r>
              <a:rPr lang="en-US" dirty="0" err="1" smtClean="0"/>
              <a:t>BrowseEmAll</a:t>
            </a:r>
            <a:endParaRPr lang="en-US" dirty="0" smtClean="0"/>
          </a:p>
          <a:p>
            <a:pPr lvl="1">
              <a:defRPr/>
            </a:pPr>
            <a:r>
              <a:rPr lang="en-US" dirty="0" err="1" smtClean="0"/>
              <a:t>BrowserShots</a:t>
            </a:r>
            <a:r>
              <a:rPr lang="en-US" dirty="0" smtClean="0"/>
              <a:t>	</a:t>
            </a:r>
          </a:p>
          <a:p>
            <a:pPr lvl="1">
              <a:defRPr/>
            </a:pPr>
            <a:r>
              <a:rPr lang="en-US" dirty="0" err="1" smtClean="0"/>
              <a:t>BroswerStack</a:t>
            </a:r>
            <a:endParaRPr lang="en-US" dirty="0" smtClean="0"/>
          </a:p>
          <a:p>
            <a:pPr lvl="1">
              <a:defRPr/>
            </a:pPr>
            <a:r>
              <a:rPr lang="en-US" dirty="0" err="1" smtClean="0"/>
              <a:t>BrowserSeal</a:t>
            </a:r>
            <a:endParaRPr lang="en-US" dirty="0" smtClean="0"/>
          </a:p>
          <a:p>
            <a:pPr lvl="1">
              <a:defRPr/>
            </a:pPr>
            <a:r>
              <a:rPr lang="en-US" dirty="0" err="1" smtClean="0"/>
              <a:t>SauceLabs</a:t>
            </a:r>
            <a:endParaRPr lang="en-US" dirty="0" smtClean="0"/>
          </a:p>
          <a:p>
            <a:pPr lvl="1">
              <a:defRPr/>
            </a:pPr>
            <a:r>
              <a:rPr lang="en-US" dirty="0" err="1" smtClean="0"/>
              <a:t>IETester</a:t>
            </a:r>
            <a:endParaRPr lang="en-US" dirty="0" smtClean="0"/>
          </a:p>
          <a:p>
            <a:pPr lvl="1">
              <a:defRPr/>
            </a:pPr>
            <a:r>
              <a:rPr lang="en-US" dirty="0"/>
              <a:t>http://www.digitalmarketingservices.ie/how-to-check-if-your-website-is-mobile-friendly/</a:t>
            </a:r>
            <a:endParaRPr lang="en-US" dirty="0" smtClean="0"/>
          </a:p>
        </p:txBody>
      </p:sp>
      <p:sp>
        <p:nvSpPr>
          <p:cNvPr id="6"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236042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Page output</a:t>
            </a:r>
            <a:endParaRPr lang="en-IE" dirty="0"/>
          </a:p>
        </p:txBody>
      </p:sp>
      <p:sp>
        <p:nvSpPr>
          <p:cNvPr id="3" name="Content Placeholder 2"/>
          <p:cNvSpPr>
            <a:spLocks noGrp="1"/>
          </p:cNvSpPr>
          <p:nvPr>
            <p:ph idx="1"/>
          </p:nvPr>
        </p:nvSpPr>
        <p:spPr/>
        <p:txBody>
          <a:bodyPr/>
          <a:lstStyle/>
          <a:p>
            <a:r>
              <a:rPr lang="en-IE" dirty="0" smtClean="0"/>
              <a:t>This is how your page looks when opened within a browser</a:t>
            </a:r>
          </a:p>
          <a:p>
            <a:r>
              <a:rPr lang="en-IE" dirty="0" smtClean="0"/>
              <a:t>Any comments??? Does it look as you expected??</a:t>
            </a:r>
          </a:p>
          <a:p>
            <a:r>
              <a:rPr lang="en-IE" dirty="0" smtClean="0"/>
              <a:t>Can you fix this??</a:t>
            </a:r>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pic>
        <p:nvPicPr>
          <p:cNvPr id="6" name="Picture 5"/>
          <p:cNvPicPr>
            <a:picLocks noChangeAspect="1"/>
          </p:cNvPicPr>
          <p:nvPr/>
        </p:nvPicPr>
        <p:blipFill>
          <a:blip r:embed="rId2"/>
          <a:stretch>
            <a:fillRect/>
          </a:stretch>
        </p:blipFill>
        <p:spPr>
          <a:xfrm>
            <a:off x="4841470" y="2706864"/>
            <a:ext cx="5715000" cy="3457575"/>
          </a:xfrm>
          <a:prstGeom prst="rect">
            <a:avLst/>
          </a:prstGeom>
        </p:spPr>
      </p:pic>
    </p:spTree>
    <p:extLst>
      <p:ext uri="{BB962C8B-B14F-4D97-AF65-F5344CB8AC3E}">
        <p14:creationId xmlns:p14="http://schemas.microsoft.com/office/powerpoint/2010/main" val="3347388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29" y="1510812"/>
            <a:ext cx="71056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3670" y="3620599"/>
            <a:ext cx="75533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576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9261"/>
            <a:ext cx="7848600" cy="1143000"/>
          </a:xfrm>
        </p:spPr>
        <p:txBody>
          <a:bodyPr/>
          <a:lstStyle/>
          <a:p>
            <a:pPr>
              <a:defRPr/>
            </a:pPr>
            <a:r>
              <a:rPr lang="en-US" dirty="0" smtClean="0"/>
              <a:t>Validating Your HTML Code</a:t>
            </a:r>
            <a:endParaRPr lang="he-IL" dirty="0"/>
          </a:p>
        </p:txBody>
      </p:sp>
      <p:sp>
        <p:nvSpPr>
          <p:cNvPr id="23555" name="Content Placeholder 2"/>
          <p:cNvSpPr>
            <a:spLocks noGrp="1"/>
          </p:cNvSpPr>
          <p:nvPr>
            <p:ph idx="1"/>
          </p:nvPr>
        </p:nvSpPr>
        <p:spPr/>
        <p:txBody>
          <a:bodyPr/>
          <a:lstStyle/>
          <a:p>
            <a:pPr>
              <a:defRPr/>
            </a:pPr>
            <a:r>
              <a:rPr lang="en-US" dirty="0" smtClean="0"/>
              <a:t>Code validation: automated process for comparing your code against HTML5 coding standards</a:t>
            </a:r>
          </a:p>
          <a:p>
            <a:pPr lvl="1">
              <a:defRPr/>
            </a:pPr>
            <a:r>
              <a:rPr lang="en-US" dirty="0" smtClean="0"/>
              <a:t>Useful for identifying the source of a specific problem</a:t>
            </a:r>
          </a:p>
          <a:p>
            <a:pPr>
              <a:defRPr/>
            </a:pPr>
            <a:r>
              <a:rPr lang="en-US" dirty="0" smtClean="0"/>
              <a:t>You can use online tools to validate your code</a:t>
            </a:r>
          </a:p>
          <a:p>
            <a:pPr lvl="1">
              <a:defRPr/>
            </a:pPr>
            <a:r>
              <a:rPr lang="en-US" dirty="0" smtClean="0"/>
              <a:t>Validator.w3.org</a:t>
            </a:r>
          </a:p>
        </p:txBody>
      </p:sp>
      <p:sp>
        <p:nvSpPr>
          <p:cNvPr id="6" name="Slide Number Placeholder 2"/>
          <p:cNvSpPr>
            <a:spLocks noGrp="1"/>
          </p:cNvSpPr>
          <p:nvPr>
            <p:ph type="sldNum" sz="quarter" idx="12"/>
          </p:nvPr>
        </p:nvSpPr>
        <p:spPr>
          <a:xfrm>
            <a:off x="9900458" y="6459785"/>
            <a:ext cx="1312025" cy="365125"/>
          </a:xfrm>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88696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Working with headings</a:t>
            </a:r>
            <a:endParaRPr lang="en-IE" dirty="0"/>
          </a:p>
        </p:txBody>
      </p:sp>
      <p:sp>
        <p:nvSpPr>
          <p:cNvPr id="3" name="Content Placeholder 2"/>
          <p:cNvSpPr>
            <a:spLocks noGrp="1"/>
          </p:cNvSpPr>
          <p:nvPr>
            <p:ph idx="1"/>
          </p:nvPr>
        </p:nvSpPr>
        <p:spPr>
          <a:xfrm>
            <a:off x="1097280" y="1845733"/>
            <a:ext cx="10058400" cy="4614051"/>
          </a:xfrm>
        </p:spPr>
        <p:txBody>
          <a:bodyPr/>
          <a:lstStyle/>
          <a:p>
            <a:r>
              <a:rPr lang="en-IE" sz="1800" dirty="0" smtClean="0"/>
              <a:t>In addition to the &lt;h1&gt; element, which specifies a top-level heading, HTML supports additional heading elements for lower-level headings from h2 – h6</a:t>
            </a:r>
          </a:p>
          <a:p>
            <a:r>
              <a:rPr lang="en-IE" sz="1800" dirty="0" smtClean="0"/>
              <a:t>Browsers commonly display headings in bold with the default serif font using a spectrum of font sizes, with h1 the largest and h6 the smallest</a:t>
            </a:r>
          </a:p>
          <a:p>
            <a:r>
              <a:rPr lang="en-IE" sz="1800" dirty="0"/>
              <a:t>A line space automatically is inserted before and after a heading </a:t>
            </a:r>
            <a:endParaRPr lang="en-IE" sz="1800" dirty="0" smtClean="0"/>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28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66255337"/>
              </p:ext>
            </p:extLst>
          </p:nvPr>
        </p:nvGraphicFramePr>
        <p:xfrm>
          <a:off x="3905771" y="3507698"/>
          <a:ext cx="8128000" cy="2823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38845">
                <a:tc>
                  <a:txBody>
                    <a:bodyPr/>
                    <a:lstStyle/>
                    <a:p>
                      <a:r>
                        <a:rPr lang="en-IE" dirty="0" smtClean="0"/>
                        <a:t>Element</a:t>
                      </a:r>
                      <a:endParaRPr lang="en-IE" dirty="0"/>
                    </a:p>
                  </a:txBody>
                  <a:tcPr/>
                </a:tc>
                <a:tc>
                  <a:txBody>
                    <a:bodyPr/>
                    <a:lstStyle/>
                    <a:p>
                      <a:r>
                        <a:rPr lang="en-IE" dirty="0" smtClean="0"/>
                        <a:t>Sample formatting</a:t>
                      </a:r>
                      <a:endParaRPr lang="en-IE" dirty="0"/>
                    </a:p>
                  </a:txBody>
                  <a:tcPr/>
                </a:tc>
                <a:extLst>
                  <a:ext uri="{0D108BD9-81ED-4DB2-BD59-A6C34878D82A}">
                    <a16:rowId xmlns:a16="http://schemas.microsoft.com/office/drawing/2014/main" val="10000"/>
                  </a:ext>
                </a:extLst>
              </a:tr>
              <a:tr h="536505">
                <a:tc>
                  <a:txBody>
                    <a:bodyPr/>
                    <a:lstStyle/>
                    <a:p>
                      <a:r>
                        <a:rPr lang="en-IE" dirty="0" smtClean="0"/>
                        <a:t>h1</a:t>
                      </a:r>
                      <a:endParaRPr lang="en-IE" dirty="0"/>
                    </a:p>
                  </a:txBody>
                  <a:tcPr/>
                </a:tc>
                <a:tc>
                  <a:txBody>
                    <a:bodyPr/>
                    <a:lstStyle/>
                    <a:p>
                      <a:r>
                        <a:rPr lang="en-IE" sz="3200" dirty="0" smtClean="0"/>
                        <a:t>Heading text</a:t>
                      </a:r>
                      <a:endParaRPr lang="en-IE" sz="3200" dirty="0"/>
                    </a:p>
                  </a:txBody>
                  <a:tcPr/>
                </a:tc>
                <a:extLst>
                  <a:ext uri="{0D108BD9-81ED-4DB2-BD59-A6C34878D82A}">
                    <a16:rowId xmlns:a16="http://schemas.microsoft.com/office/drawing/2014/main" val="10001"/>
                  </a:ext>
                </a:extLst>
              </a:tr>
              <a:tr h="423556">
                <a:tc>
                  <a:txBody>
                    <a:bodyPr/>
                    <a:lstStyle/>
                    <a:p>
                      <a:r>
                        <a:rPr lang="en-IE" dirty="0" smtClean="0"/>
                        <a:t>h2</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400" dirty="0" smtClean="0"/>
                        <a:t>Heading text</a:t>
                      </a:r>
                      <a:endParaRPr lang="en-IE" sz="2400" dirty="0"/>
                    </a:p>
                  </a:txBody>
                  <a:tcPr/>
                </a:tc>
                <a:extLst>
                  <a:ext uri="{0D108BD9-81ED-4DB2-BD59-A6C34878D82A}">
                    <a16:rowId xmlns:a16="http://schemas.microsoft.com/office/drawing/2014/main" val="10002"/>
                  </a:ext>
                </a:extLst>
              </a:tr>
              <a:tr h="338845">
                <a:tc>
                  <a:txBody>
                    <a:bodyPr/>
                    <a:lstStyle/>
                    <a:p>
                      <a:r>
                        <a:rPr lang="en-IE" dirty="0" smtClean="0"/>
                        <a:t>h3</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Heading text</a:t>
                      </a:r>
                      <a:endParaRPr lang="en-IE" dirty="0"/>
                    </a:p>
                  </a:txBody>
                  <a:tcPr/>
                </a:tc>
                <a:extLst>
                  <a:ext uri="{0D108BD9-81ED-4DB2-BD59-A6C34878D82A}">
                    <a16:rowId xmlns:a16="http://schemas.microsoft.com/office/drawing/2014/main" val="10003"/>
                  </a:ext>
                </a:extLst>
              </a:tr>
              <a:tr h="338845">
                <a:tc>
                  <a:txBody>
                    <a:bodyPr/>
                    <a:lstStyle/>
                    <a:p>
                      <a:r>
                        <a:rPr lang="en-IE" dirty="0" smtClean="0"/>
                        <a:t>h4</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smtClean="0"/>
                        <a:t>Heading text</a:t>
                      </a:r>
                      <a:endParaRPr lang="en-IE" sz="1600" dirty="0"/>
                    </a:p>
                  </a:txBody>
                  <a:tcPr/>
                </a:tc>
                <a:extLst>
                  <a:ext uri="{0D108BD9-81ED-4DB2-BD59-A6C34878D82A}">
                    <a16:rowId xmlns:a16="http://schemas.microsoft.com/office/drawing/2014/main" val="10004"/>
                  </a:ext>
                </a:extLst>
              </a:tr>
              <a:tr h="338845">
                <a:tc>
                  <a:txBody>
                    <a:bodyPr/>
                    <a:lstStyle/>
                    <a:p>
                      <a:r>
                        <a:rPr lang="en-IE" dirty="0" smtClean="0"/>
                        <a:t>h5</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dirty="0" smtClean="0"/>
                        <a:t>Heading text</a:t>
                      </a:r>
                      <a:endParaRPr lang="en-IE" sz="1400" dirty="0"/>
                    </a:p>
                  </a:txBody>
                  <a:tcPr/>
                </a:tc>
                <a:extLst>
                  <a:ext uri="{0D108BD9-81ED-4DB2-BD59-A6C34878D82A}">
                    <a16:rowId xmlns:a16="http://schemas.microsoft.com/office/drawing/2014/main" val="10005"/>
                  </a:ext>
                </a:extLst>
              </a:tr>
              <a:tr h="324160">
                <a:tc>
                  <a:txBody>
                    <a:bodyPr/>
                    <a:lstStyle/>
                    <a:p>
                      <a:r>
                        <a:rPr lang="en-IE" sz="1200" dirty="0" smtClean="0"/>
                        <a:t>h6</a:t>
                      </a:r>
                      <a:endParaRPr lang="en-I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Heading text</a:t>
                      </a:r>
                      <a:endParaRPr lang="en-IE"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411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Formatting Elements</a:t>
            </a:r>
            <a:endParaRPr lang="en-I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8765880"/>
              </p:ext>
            </p:extLst>
          </p:nvPr>
        </p:nvGraphicFramePr>
        <p:xfrm>
          <a:off x="1097280" y="2191037"/>
          <a:ext cx="10058400" cy="33883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r>
                        <a:rPr lang="en-IE" dirty="0" smtClean="0"/>
                        <a:t>Element</a:t>
                      </a:r>
                      <a:r>
                        <a:rPr lang="en-IE" baseline="0" dirty="0" smtClean="0"/>
                        <a:t> Name</a:t>
                      </a:r>
                      <a:endParaRPr lang="en-IE" dirty="0"/>
                    </a:p>
                  </a:txBody>
                  <a:tcPr/>
                </a:tc>
                <a:tc>
                  <a:txBody>
                    <a:bodyPr/>
                    <a:lstStyle/>
                    <a:p>
                      <a:r>
                        <a:rPr lang="en-IE" dirty="0" smtClean="0"/>
                        <a:t>Formatting style</a:t>
                      </a:r>
                      <a:endParaRPr lang="en-IE" dirty="0"/>
                    </a:p>
                  </a:txBody>
                  <a:tcPr/>
                </a:tc>
                <a:extLst>
                  <a:ext uri="{0D108BD9-81ED-4DB2-BD59-A6C34878D82A}">
                    <a16:rowId xmlns:a16="http://schemas.microsoft.com/office/drawing/2014/main" val="10000"/>
                  </a:ext>
                </a:extLst>
              </a:tr>
              <a:tr h="370840">
                <a:tc>
                  <a:txBody>
                    <a:bodyPr/>
                    <a:lstStyle/>
                    <a:p>
                      <a:r>
                        <a:rPr lang="en-IE" dirty="0" smtClean="0"/>
                        <a:t>&lt;p&gt;     &lt;/p&gt;</a:t>
                      </a:r>
                      <a:endParaRPr lang="en-IE" dirty="0"/>
                    </a:p>
                  </a:txBody>
                  <a:tcPr/>
                </a:tc>
                <a:tc>
                  <a:txBody>
                    <a:bodyPr/>
                    <a:lstStyle/>
                    <a:p>
                      <a:r>
                        <a:rPr lang="en-IE" dirty="0" smtClean="0"/>
                        <a:t>Paragraph element</a:t>
                      </a:r>
                    </a:p>
                    <a:p>
                      <a:r>
                        <a:rPr lang="en-IE" dirty="0" smtClean="0"/>
                        <a:t>Most browsers will automatically insert a double line break (carriage return) around the paragraph element</a:t>
                      </a:r>
                      <a:endParaRPr lang="en-IE" dirty="0"/>
                    </a:p>
                  </a:txBody>
                  <a:tcPr/>
                </a:tc>
                <a:extLst>
                  <a:ext uri="{0D108BD9-81ED-4DB2-BD59-A6C34878D82A}">
                    <a16:rowId xmlns:a16="http://schemas.microsoft.com/office/drawing/2014/main" val="10001"/>
                  </a:ext>
                </a:extLst>
              </a:tr>
              <a:tr h="370840">
                <a:tc>
                  <a:txBody>
                    <a:bodyPr/>
                    <a:lstStyle/>
                    <a:p>
                      <a:r>
                        <a:rPr lang="en-IE" dirty="0" smtClean="0"/>
                        <a:t>&lt;</a:t>
                      </a:r>
                      <a:r>
                        <a:rPr lang="en-IE" dirty="0" err="1" smtClean="0"/>
                        <a:t>br</a:t>
                      </a:r>
                      <a:r>
                        <a:rPr lang="en-IE" dirty="0" smtClean="0"/>
                        <a:t>&gt;</a:t>
                      </a:r>
                      <a:endParaRPr lang="en-IE" dirty="0"/>
                    </a:p>
                  </a:txBody>
                  <a:tcPr/>
                </a:tc>
                <a:tc>
                  <a:txBody>
                    <a:bodyPr/>
                    <a:lstStyle/>
                    <a:p>
                      <a:r>
                        <a:rPr lang="en-IE" dirty="0" smtClean="0"/>
                        <a:t>Line break (empty element)</a:t>
                      </a:r>
                    </a:p>
                    <a:p>
                      <a:r>
                        <a:rPr lang="en-IE" dirty="0" smtClean="0"/>
                        <a:t>Used to</a:t>
                      </a:r>
                      <a:r>
                        <a:rPr lang="en-IE" baseline="0" dirty="0" smtClean="0"/>
                        <a:t> break up sections of text</a:t>
                      </a:r>
                    </a:p>
                    <a:p>
                      <a:r>
                        <a:rPr lang="en-IE" baseline="0" dirty="0" smtClean="0"/>
                        <a:t>Causes the browser to create a single line return</a:t>
                      </a:r>
                      <a:endParaRPr lang="en-IE" dirty="0"/>
                    </a:p>
                  </a:txBody>
                  <a:tcPr/>
                </a:tc>
                <a:extLst>
                  <a:ext uri="{0D108BD9-81ED-4DB2-BD59-A6C34878D82A}">
                    <a16:rowId xmlns:a16="http://schemas.microsoft.com/office/drawing/2014/main" val="10002"/>
                  </a:ext>
                </a:extLst>
              </a:tr>
              <a:tr h="370840">
                <a:tc>
                  <a:txBody>
                    <a:bodyPr/>
                    <a:lstStyle/>
                    <a:p>
                      <a:r>
                        <a:rPr lang="en-IE" dirty="0" smtClean="0"/>
                        <a:t>&lt;</a:t>
                      </a:r>
                      <a:r>
                        <a:rPr lang="en-IE" dirty="0" err="1" smtClean="0"/>
                        <a:t>hr</a:t>
                      </a:r>
                      <a:r>
                        <a:rPr lang="en-IE" dirty="0" smtClean="0"/>
                        <a:t>&gt;</a:t>
                      </a:r>
                      <a:endParaRPr lang="en-IE" dirty="0"/>
                    </a:p>
                  </a:txBody>
                  <a:tcPr/>
                </a:tc>
                <a:tc>
                  <a:txBody>
                    <a:bodyPr/>
                    <a:lstStyle/>
                    <a:p>
                      <a:r>
                        <a:rPr lang="en-IE" dirty="0" smtClean="0"/>
                        <a:t>Horizontal rule</a:t>
                      </a:r>
                      <a:r>
                        <a:rPr lang="en-IE" baseline="0" dirty="0" smtClean="0"/>
                        <a:t> (empty element)</a:t>
                      </a:r>
                    </a:p>
                    <a:p>
                      <a:r>
                        <a:rPr lang="en-IE" baseline="0" dirty="0" smtClean="0"/>
                        <a:t>Used to create a visible horizontal line on a web page</a:t>
                      </a:r>
                      <a:endParaRPr lang="en-IE" dirty="0"/>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340656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 ?</a:t>
            </a:r>
            <a:endParaRPr lang="en-IE" dirty="0"/>
          </a:p>
        </p:txBody>
      </p:sp>
      <p:sp>
        <p:nvSpPr>
          <p:cNvPr id="3" name="Content Placeholder 2"/>
          <p:cNvSpPr>
            <a:spLocks noGrp="1"/>
          </p:cNvSpPr>
          <p:nvPr>
            <p:ph idx="1"/>
          </p:nvPr>
        </p:nvSpPr>
        <p:spPr/>
        <p:txBody>
          <a:bodyPr/>
          <a:lstStyle/>
          <a:p>
            <a:r>
              <a:rPr lang="en-US" dirty="0" smtClean="0"/>
              <a:t>Again, HTML </a:t>
            </a:r>
            <a:r>
              <a:rPr lang="en-US" dirty="0"/>
              <a:t>stands for </a:t>
            </a:r>
            <a:r>
              <a:rPr lang="en-US" sz="2100" dirty="0">
                <a:solidFill>
                  <a:srgbClr val="BD582C"/>
                </a:solidFill>
              </a:rPr>
              <a:t>Hypertext Markup Language (HTML) </a:t>
            </a:r>
            <a:r>
              <a:rPr lang="en-US" dirty="0"/>
              <a:t>and was developed by researchers at CERN (European Organization for Nuclear Research) in the early </a:t>
            </a:r>
            <a:r>
              <a:rPr lang="en-US" dirty="0" smtClean="0"/>
              <a:t>1990s</a:t>
            </a:r>
          </a:p>
          <a:p>
            <a:pPr algn="just">
              <a:spcBef>
                <a:spcPct val="30000"/>
              </a:spcBef>
              <a:spcAft>
                <a:spcPct val="30000"/>
              </a:spcAft>
            </a:pPr>
            <a:r>
              <a:rPr lang="en-US" dirty="0" smtClean="0"/>
              <a:t>A </a:t>
            </a:r>
            <a:r>
              <a:rPr lang="en-US" sz="2100" dirty="0">
                <a:solidFill>
                  <a:srgbClr val="BD582C"/>
                </a:solidFill>
              </a:rPr>
              <a:t>markup language </a:t>
            </a:r>
            <a:r>
              <a:rPr lang="en-US" dirty="0"/>
              <a:t>is simply a set of rules that defines the layout, format, or structure of text within a </a:t>
            </a:r>
            <a:r>
              <a:rPr lang="en-US" dirty="0" smtClean="0"/>
              <a:t>document</a:t>
            </a:r>
            <a:endParaRPr lang="en-US" dirty="0"/>
          </a:p>
          <a:p>
            <a:pPr algn="just">
              <a:spcBef>
                <a:spcPct val="30000"/>
              </a:spcBef>
              <a:spcAft>
                <a:spcPct val="30000"/>
              </a:spcAft>
            </a:pPr>
            <a:r>
              <a:rPr lang="en-US" dirty="0"/>
              <a:t>After markup instructions are added to a document, the document must be read, or processed, by a program that knows how to interpret the markup </a:t>
            </a:r>
            <a:r>
              <a:rPr lang="en-US" dirty="0" smtClean="0"/>
              <a:t>elements …… enter the </a:t>
            </a:r>
            <a:r>
              <a:rPr lang="en-US" sz="2100" dirty="0" smtClean="0">
                <a:solidFill>
                  <a:srgbClr val="BD582C"/>
                </a:solidFill>
              </a:rPr>
              <a:t>Web Browser</a:t>
            </a:r>
            <a:r>
              <a:rPr lang="en-US" dirty="0" smtClean="0"/>
              <a:t> </a:t>
            </a:r>
            <a:endParaRPr lang="en-US" dirty="0"/>
          </a:p>
          <a:p>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43871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Useful Sites</a:t>
            </a:r>
            <a:endParaRPr lang="en-IE" dirty="0"/>
          </a:p>
        </p:txBody>
      </p:sp>
      <p:sp>
        <p:nvSpPr>
          <p:cNvPr id="3" name="Content Placeholder 2"/>
          <p:cNvSpPr>
            <a:spLocks noGrp="1"/>
          </p:cNvSpPr>
          <p:nvPr>
            <p:ph idx="1"/>
          </p:nvPr>
        </p:nvSpPr>
        <p:spPr/>
        <p:txBody>
          <a:bodyPr/>
          <a:lstStyle/>
          <a:p>
            <a:r>
              <a:rPr lang="en-IE" dirty="0" smtClean="0"/>
              <a:t>Webplatform.org</a:t>
            </a:r>
          </a:p>
          <a:p>
            <a:r>
              <a:rPr lang="en-IE" dirty="0" smtClean="0"/>
              <a:t>Reference.sitepoint.com</a:t>
            </a:r>
          </a:p>
          <a:p>
            <a:r>
              <a:rPr lang="en-IE" dirty="0" smtClean="0"/>
              <a:t>W3schools.com</a:t>
            </a:r>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212680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Brief History of HTML</a:t>
            </a:r>
          </a:p>
        </p:txBody>
      </p:sp>
      <p:sp>
        <p:nvSpPr>
          <p:cNvPr id="3" name="Content Placeholder 2"/>
          <p:cNvSpPr>
            <a:spLocks noGrp="1"/>
          </p:cNvSpPr>
          <p:nvPr>
            <p:ph idx="1"/>
          </p:nvPr>
        </p:nvSpPr>
        <p:spPr/>
        <p:txBody>
          <a:bodyPr>
            <a:normAutofit/>
          </a:bodyPr>
          <a:lstStyle/>
          <a:p>
            <a:r>
              <a:rPr lang="en-IE" dirty="0" smtClean="0"/>
              <a:t>HTML </a:t>
            </a:r>
            <a:r>
              <a:rPr lang="en-IE" dirty="0"/>
              <a:t>1.0 (1993) </a:t>
            </a:r>
          </a:p>
          <a:p>
            <a:r>
              <a:rPr lang="en-IE" dirty="0" smtClean="0"/>
              <a:t>HTML </a:t>
            </a:r>
            <a:r>
              <a:rPr lang="en-IE" dirty="0"/>
              <a:t>2.0 (1995) </a:t>
            </a:r>
          </a:p>
          <a:p>
            <a:pPr lvl="1"/>
            <a:r>
              <a:rPr lang="en-IE" dirty="0" smtClean="0"/>
              <a:t> </a:t>
            </a:r>
            <a:r>
              <a:rPr lang="en-IE" dirty="0"/>
              <a:t>at that time </a:t>
            </a:r>
            <a:r>
              <a:rPr lang="en-IE" dirty="0" smtClean="0"/>
              <a:t>Netscape </a:t>
            </a:r>
            <a:r>
              <a:rPr lang="en-IE" dirty="0"/>
              <a:t>Navigator offered much more </a:t>
            </a:r>
            <a:r>
              <a:rPr lang="en-IE" dirty="0" smtClean="0"/>
              <a:t>functionality </a:t>
            </a:r>
            <a:r>
              <a:rPr lang="en-IE" dirty="0"/>
              <a:t>than the HTML standard </a:t>
            </a:r>
            <a:endParaRPr lang="en-IE" dirty="0" smtClean="0"/>
          </a:p>
          <a:p>
            <a:pPr lvl="1"/>
            <a:r>
              <a:rPr lang="en-IE" dirty="0" smtClean="0"/>
              <a:t>- </a:t>
            </a:r>
            <a:r>
              <a:rPr lang="en-IE" dirty="0"/>
              <a:t>"browser war" between Netscape and Internet Explorer </a:t>
            </a:r>
          </a:p>
          <a:p>
            <a:r>
              <a:rPr lang="en-IE" dirty="0" smtClean="0"/>
              <a:t>HTML </a:t>
            </a:r>
            <a:r>
              <a:rPr lang="en-IE" dirty="0"/>
              <a:t>3.2 (1997) </a:t>
            </a:r>
          </a:p>
          <a:p>
            <a:pPr lvl="1"/>
            <a:r>
              <a:rPr lang="en-IE" dirty="0" smtClean="0"/>
              <a:t>first </a:t>
            </a:r>
            <a:r>
              <a:rPr lang="en-IE" dirty="0"/>
              <a:t>version that was developed exclusively by the Word </a:t>
            </a:r>
            <a:r>
              <a:rPr lang="en-IE" dirty="0" smtClean="0"/>
              <a:t>Wide Web </a:t>
            </a:r>
            <a:r>
              <a:rPr lang="en-IE" dirty="0"/>
              <a:t>Consortium (W3C) </a:t>
            </a:r>
          </a:p>
          <a:p>
            <a:pPr lvl="1"/>
            <a:r>
              <a:rPr lang="en-IE" dirty="0" smtClean="0"/>
              <a:t>introduced </a:t>
            </a:r>
            <a:r>
              <a:rPr lang="en-IE" dirty="0"/>
              <a:t>tables </a:t>
            </a:r>
          </a:p>
          <a:p>
            <a:pPr lvl="1"/>
            <a:r>
              <a:rPr lang="en-IE" dirty="0" smtClean="0"/>
              <a:t>introduced </a:t>
            </a:r>
            <a:r>
              <a:rPr lang="en-IE" dirty="0"/>
              <a:t>a lot of new elements for the visual appearance of  </a:t>
            </a:r>
            <a:r>
              <a:rPr lang="en-IE" dirty="0" smtClean="0"/>
              <a:t>a document </a:t>
            </a:r>
          </a:p>
          <a:p>
            <a:pPr lvl="1"/>
            <a:r>
              <a:rPr lang="en-IE" dirty="0"/>
              <a:t>attempt to restrain the browser </a:t>
            </a:r>
            <a:r>
              <a:rPr lang="en-IE" dirty="0" smtClean="0"/>
              <a:t>wars </a:t>
            </a:r>
            <a:endParaRPr lang="en-IE" dirty="0"/>
          </a:p>
          <a:p>
            <a:pPr lvl="1"/>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66434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a:r>
            <a:br>
              <a:rPr lang="en-IE" dirty="0"/>
            </a:br>
            <a:r>
              <a:rPr lang="en-IE" dirty="0"/>
              <a:t>Brief History of HTML </a:t>
            </a:r>
          </a:p>
        </p:txBody>
      </p:sp>
      <p:sp>
        <p:nvSpPr>
          <p:cNvPr id="3" name="Content Placeholder 2"/>
          <p:cNvSpPr>
            <a:spLocks noGrp="1"/>
          </p:cNvSpPr>
          <p:nvPr>
            <p:ph idx="1"/>
          </p:nvPr>
        </p:nvSpPr>
        <p:spPr/>
        <p:txBody>
          <a:bodyPr>
            <a:normAutofit lnSpcReduction="10000"/>
          </a:bodyPr>
          <a:lstStyle/>
          <a:p>
            <a:r>
              <a:rPr lang="en-IE" dirty="0"/>
              <a:t> HTML 4.0 (1997) and HTML 4.01 (1999) </a:t>
            </a:r>
          </a:p>
          <a:p>
            <a:pPr lvl="1"/>
            <a:r>
              <a:rPr lang="en-IE" dirty="0" smtClean="0"/>
              <a:t>internationalisation </a:t>
            </a:r>
            <a:r>
              <a:rPr lang="en-IE" dirty="0"/>
              <a:t>(Unicode) </a:t>
            </a:r>
          </a:p>
          <a:p>
            <a:pPr lvl="1"/>
            <a:r>
              <a:rPr lang="en-IE" dirty="0" smtClean="0"/>
              <a:t>introduction </a:t>
            </a:r>
            <a:r>
              <a:rPr lang="en-IE" dirty="0"/>
              <a:t>of Cascading Style Sheets (CSS) </a:t>
            </a:r>
          </a:p>
          <a:p>
            <a:r>
              <a:rPr lang="en-IE" dirty="0" smtClean="0"/>
              <a:t>In </a:t>
            </a:r>
            <a:r>
              <a:rPr lang="en-IE" dirty="0"/>
              <a:t>1998 the W3C decided to not further evolve HTML! </a:t>
            </a:r>
          </a:p>
          <a:p>
            <a:r>
              <a:rPr lang="en-IE" dirty="0" smtClean="0"/>
              <a:t>XHTML </a:t>
            </a:r>
            <a:r>
              <a:rPr lang="en-IE" dirty="0"/>
              <a:t>1 (2000) and XHTML 1.1 (2001) </a:t>
            </a:r>
          </a:p>
          <a:p>
            <a:pPr lvl="1"/>
            <a:r>
              <a:rPr lang="en-IE" dirty="0" smtClean="0"/>
              <a:t>XML </a:t>
            </a:r>
            <a:r>
              <a:rPr lang="en-IE" dirty="0"/>
              <a:t>version of HTML </a:t>
            </a:r>
          </a:p>
          <a:p>
            <a:r>
              <a:rPr lang="en-IE" dirty="0" smtClean="0"/>
              <a:t>XHTML </a:t>
            </a:r>
            <a:r>
              <a:rPr lang="en-IE" dirty="0"/>
              <a:t>2.0 (never finished, discontinued in 2009) </a:t>
            </a:r>
          </a:p>
          <a:p>
            <a:pPr lvl="1"/>
            <a:r>
              <a:rPr lang="en-IE" dirty="0" smtClean="0"/>
              <a:t>revolutionary </a:t>
            </a:r>
            <a:r>
              <a:rPr lang="en-IE" dirty="0"/>
              <a:t>changes </a:t>
            </a:r>
          </a:p>
          <a:p>
            <a:pPr lvl="1"/>
            <a:r>
              <a:rPr lang="en-IE" dirty="0" smtClean="0"/>
              <a:t>breaking </a:t>
            </a:r>
            <a:r>
              <a:rPr lang="en-IE" dirty="0"/>
              <a:t>backwards compatibility </a:t>
            </a:r>
          </a:p>
          <a:p>
            <a:r>
              <a:rPr lang="en-IE" dirty="0" smtClean="0"/>
              <a:t>Web </a:t>
            </a:r>
            <a:r>
              <a:rPr lang="en-IE" dirty="0"/>
              <a:t>Hypertext Application Technology Working Group </a:t>
            </a:r>
            <a:r>
              <a:rPr lang="en-IE" dirty="0" smtClean="0"/>
              <a:t>(</a:t>
            </a:r>
            <a:r>
              <a:rPr lang="en-IE" dirty="0"/>
              <a:t>WHATWG) founded in 2004 (led by Ian </a:t>
            </a:r>
            <a:r>
              <a:rPr lang="en-IE" dirty="0" err="1"/>
              <a:t>Hickson</a:t>
            </a:r>
            <a:r>
              <a:rPr lang="en-IE" dirty="0"/>
              <a:t>) </a:t>
            </a:r>
            <a:r>
              <a:rPr lang="en-IE" dirty="0" smtClean="0"/>
              <a:t>began work on Web Applications 1.0 which would eventually become HTML5</a:t>
            </a:r>
            <a:endParaRPr lang="en-IE" dirty="0"/>
          </a:p>
          <a:p>
            <a:endParaRPr lang="en-IE" dirty="0" smtClean="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20485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a:r>
            <a:br>
              <a:rPr lang="en-IE" dirty="0"/>
            </a:br>
            <a:r>
              <a:rPr lang="en-IE" dirty="0"/>
              <a:t>Brief History of HTML </a:t>
            </a:r>
          </a:p>
        </p:txBody>
      </p:sp>
      <p:sp>
        <p:nvSpPr>
          <p:cNvPr id="3" name="Content Placeholder 2"/>
          <p:cNvSpPr>
            <a:spLocks noGrp="1"/>
          </p:cNvSpPr>
          <p:nvPr>
            <p:ph idx="1"/>
          </p:nvPr>
        </p:nvSpPr>
        <p:spPr/>
        <p:txBody>
          <a:bodyPr/>
          <a:lstStyle/>
          <a:p>
            <a:r>
              <a:rPr lang="en-IE" dirty="0"/>
              <a:t>In 2006 the W3C decided to work on HTML again </a:t>
            </a:r>
            <a:r>
              <a:rPr lang="en-IE" dirty="0" smtClean="0"/>
              <a:t>based </a:t>
            </a:r>
            <a:r>
              <a:rPr lang="en-IE" dirty="0"/>
              <a:t>on WHATWG's Web Applications specification  </a:t>
            </a:r>
          </a:p>
          <a:p>
            <a:r>
              <a:rPr lang="en-IE" dirty="0" smtClean="0"/>
              <a:t>HTML5 </a:t>
            </a:r>
            <a:r>
              <a:rPr lang="en-IE" dirty="0"/>
              <a:t>specification is currently developed </a:t>
            </a:r>
            <a:r>
              <a:rPr lang="en-IE" dirty="0" smtClean="0"/>
              <a:t>simultaneously </a:t>
            </a:r>
            <a:r>
              <a:rPr lang="en-IE" dirty="0"/>
              <a:t>by the WHATWG and the W3C </a:t>
            </a:r>
          </a:p>
          <a:p>
            <a:pPr marL="41148" lvl="1" indent="0">
              <a:buNone/>
            </a:pPr>
            <a:r>
              <a:rPr lang="en-IE" dirty="0" smtClean="0"/>
              <a:t>      </a:t>
            </a:r>
            <a:r>
              <a:rPr lang="en-IE" sz="2000" dirty="0"/>
              <a:t>HTML Working Group </a:t>
            </a:r>
            <a:r>
              <a:rPr lang="en-IE" sz="2000" dirty="0" smtClean="0"/>
              <a:t>(broke apart in 2011)</a:t>
            </a:r>
            <a:endParaRPr lang="en-IE" sz="2000" dirty="0"/>
          </a:p>
          <a:p>
            <a:pPr lvl="1"/>
            <a:r>
              <a:rPr lang="en-IE" dirty="0" smtClean="0"/>
              <a:t>HTML </a:t>
            </a:r>
            <a:r>
              <a:rPr lang="en-IE" dirty="0"/>
              <a:t>– Living Standard, WHATWG </a:t>
            </a:r>
          </a:p>
          <a:p>
            <a:pPr lvl="1"/>
            <a:r>
              <a:rPr lang="en-IE" dirty="0" smtClean="0"/>
              <a:t>HTML5 </a:t>
            </a:r>
            <a:r>
              <a:rPr lang="en-IE" dirty="0"/>
              <a:t>– </a:t>
            </a:r>
            <a:r>
              <a:rPr lang="en-IE" dirty="0" smtClean="0"/>
              <a:t>Focus on HTML and XHTML</a:t>
            </a:r>
            <a:r>
              <a:rPr lang="en-IE" dirty="0"/>
              <a:t>, W3C </a:t>
            </a:r>
            <a:r>
              <a:rPr lang="en-IE" dirty="0" smtClean="0"/>
              <a:t>designated HTML5 as a Candidate Recommendation in Dec 2012 with a call for recommendation in 2014</a:t>
            </a:r>
            <a:endParaRPr lang="en-IE"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544631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a:r>
            <a:br>
              <a:rPr lang="en-IE" dirty="0"/>
            </a:br>
            <a:r>
              <a:rPr lang="en-IE" dirty="0"/>
              <a:t>Brief History of HTML </a:t>
            </a:r>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9875" y="2098075"/>
            <a:ext cx="6286500" cy="3486150"/>
          </a:xfrm>
          <a:prstGeom prst="rect">
            <a:avLst/>
          </a:prstGeom>
        </p:spPr>
      </p:pic>
    </p:spTree>
    <p:extLst>
      <p:ext uri="{BB962C8B-B14F-4D97-AF65-F5344CB8AC3E}">
        <p14:creationId xmlns:p14="http://schemas.microsoft.com/office/powerpoint/2010/main" val="2416237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ea typeface="ＭＳ Ｐゴシック" panose="020B0600070205080204" pitchFamily="34" charset="-128"/>
              </a:rPr>
              <a:t> </a:t>
            </a:r>
          </a:p>
        </p:txBody>
      </p:sp>
      <p:sp>
        <p:nvSpPr>
          <p:cNvPr id="3075" name="Rectangle 9"/>
          <p:cNvSpPr>
            <a:spLocks noGrp="1" noChangeArrowheads="1"/>
          </p:cNvSpPr>
          <p:nvPr>
            <p:ph type="body" idx="1"/>
          </p:nvPr>
        </p:nvSpPr>
        <p:spPr bwMode="auto">
          <a:xfrm>
            <a:off x="1134762" y="1964724"/>
            <a:ext cx="9922476" cy="35299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spcBef>
                <a:spcPct val="30000"/>
              </a:spcBef>
              <a:spcAft>
                <a:spcPct val="30000"/>
              </a:spcAft>
            </a:pPr>
            <a:r>
              <a:rPr lang="en-IE" dirty="0"/>
              <a:t>HTML5 is </a:t>
            </a:r>
            <a:r>
              <a:rPr lang="en-IE" dirty="0" smtClean="0"/>
              <a:t>supported* </a:t>
            </a:r>
            <a:r>
              <a:rPr lang="en-IE" dirty="0"/>
              <a:t>in all modern browsers</a:t>
            </a:r>
            <a:r>
              <a:rPr lang="en-IE" dirty="0" smtClean="0"/>
              <a:t>.</a:t>
            </a:r>
          </a:p>
          <a:p>
            <a:pPr algn="just">
              <a:spcBef>
                <a:spcPct val="30000"/>
              </a:spcBef>
              <a:spcAft>
                <a:spcPct val="30000"/>
              </a:spcAft>
            </a:pPr>
            <a:r>
              <a:rPr lang="en-US" dirty="0" smtClean="0">
                <a:ea typeface="ＭＳ Ｐゴシック" panose="020B0600070205080204" pitchFamily="34" charset="-128"/>
              </a:rPr>
              <a:t>HTML5 </a:t>
            </a:r>
            <a:r>
              <a:rPr lang="en-US" dirty="0">
                <a:ea typeface="ＭＳ Ｐゴシック" panose="020B0600070205080204" pitchFamily="34" charset="-128"/>
              </a:rPr>
              <a:t>has been created in a way to make it backward compatible with earlier versions of HTML and </a:t>
            </a:r>
            <a:r>
              <a:rPr lang="en-US" dirty="0" smtClean="0">
                <a:ea typeface="ＭＳ Ｐゴシック" panose="020B0600070205080204" pitchFamily="34" charset="-128"/>
              </a:rPr>
              <a:t>XHTML</a:t>
            </a:r>
            <a:endParaRPr lang="en-US" dirty="0">
              <a:ea typeface="ＭＳ Ｐゴシック" panose="020B0600070205080204" pitchFamily="34" charset="-128"/>
            </a:endParaRPr>
          </a:p>
          <a:p>
            <a:pPr algn="just">
              <a:lnSpc>
                <a:spcPct val="90000"/>
              </a:lnSpc>
              <a:spcBef>
                <a:spcPct val="30000"/>
              </a:spcBef>
              <a:spcAft>
                <a:spcPct val="30000"/>
              </a:spcAft>
            </a:pPr>
            <a:r>
              <a:rPr lang="en-US" dirty="0">
                <a:ea typeface="ＭＳ Ｐゴシック" panose="020B0600070205080204" pitchFamily="34" charset="-128"/>
              </a:rPr>
              <a:t>HTML5 also tells the browser how it should handle errors caused by incorrect markup implementations.  Previously, browsers would interpret the errors themselves, and each browser would have its own </a:t>
            </a:r>
            <a:r>
              <a:rPr lang="en-US" dirty="0" smtClean="0">
                <a:ea typeface="ＭＳ Ｐゴシック" panose="020B0600070205080204" pitchFamily="34" charset="-128"/>
              </a:rPr>
              <a:t>quirks</a:t>
            </a:r>
            <a:endParaRPr lang="en-US" dirty="0">
              <a:ea typeface="ＭＳ Ｐゴシック" panose="020B0600070205080204" pitchFamily="34" charset="-128"/>
            </a:endParaRPr>
          </a:p>
          <a:p>
            <a:pPr algn="just">
              <a:lnSpc>
                <a:spcPct val="90000"/>
              </a:lnSpc>
              <a:spcBef>
                <a:spcPct val="30000"/>
              </a:spcBef>
              <a:spcAft>
                <a:spcPct val="30000"/>
              </a:spcAft>
            </a:pPr>
            <a:r>
              <a:rPr lang="en-US" dirty="0" smtClean="0">
                <a:ea typeface="ＭＳ Ｐゴシック" panose="020B0600070205080204" pitchFamily="34" charset="-128"/>
              </a:rPr>
              <a:t>The </a:t>
            </a:r>
            <a:r>
              <a:rPr lang="en-US" dirty="0">
                <a:ea typeface="ＭＳ Ｐゴシック" panose="020B0600070205080204" pitchFamily="34" charset="-128"/>
              </a:rPr>
              <a:t>true power of HTML5, as we will see further into the course, is how it addresses the needs for web application developers.  Because browsers are so powerful, websites can be created that are very much like applications.  They can provide photo sharing, drawing, file editing, and other </a:t>
            </a:r>
            <a:r>
              <a:rPr lang="en-US" dirty="0" smtClean="0">
                <a:ea typeface="ＭＳ Ｐゴシック" panose="020B0600070205080204" pitchFamily="34" charset="-128"/>
              </a:rPr>
              <a:t>features</a:t>
            </a:r>
            <a:endParaRPr lang="en-US" dirty="0">
              <a:ea typeface="ＭＳ Ｐゴシック" panose="020B0600070205080204" pitchFamily="34" charset="-128"/>
            </a:endParaRPr>
          </a:p>
        </p:txBody>
      </p:sp>
      <p:sp>
        <p:nvSpPr>
          <p:cNvPr id="3076" name="Text Box 6"/>
          <p:cNvSpPr txBox="1">
            <a:spLocks noChangeArrowheads="1"/>
          </p:cNvSpPr>
          <p:nvPr/>
        </p:nvSpPr>
        <p:spPr bwMode="auto">
          <a:xfrm>
            <a:off x="1400196" y="765601"/>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2"/>
                </a:solidFill>
                <a:latin typeface="Arial" panose="020B0604020202020204" pitchFamily="34" charset="0"/>
                <a:ea typeface="ＭＳ Ｐゴシック" panose="020B0600070205080204" pitchFamily="34" charset="-128"/>
              </a:defRPr>
            </a:lvl1pPr>
            <a:lvl2pPr marL="742950" indent="-285750">
              <a:defRPr sz="1600">
                <a:solidFill>
                  <a:schemeClr val="tx2"/>
                </a:solidFill>
                <a:latin typeface="Arial" panose="020B0604020202020204" pitchFamily="34" charset="0"/>
                <a:ea typeface="ＭＳ Ｐゴシック" panose="020B0600070205080204" pitchFamily="34" charset="-128"/>
              </a:defRPr>
            </a:lvl2pPr>
            <a:lvl3pPr marL="1143000" indent="-228600">
              <a:defRPr sz="1600">
                <a:solidFill>
                  <a:schemeClr val="tx2"/>
                </a:solidFill>
                <a:latin typeface="Arial" panose="020B0604020202020204" pitchFamily="34" charset="0"/>
                <a:ea typeface="ＭＳ Ｐゴシック" panose="020B0600070205080204" pitchFamily="34" charset="-128"/>
              </a:defRPr>
            </a:lvl3pPr>
            <a:lvl4pPr marL="1600200" indent="-228600">
              <a:defRPr sz="1600">
                <a:solidFill>
                  <a:schemeClr val="tx2"/>
                </a:solidFill>
                <a:latin typeface="Arial" panose="020B0604020202020204" pitchFamily="34" charset="0"/>
                <a:ea typeface="ＭＳ Ｐゴシック" panose="020B0600070205080204" pitchFamily="34" charset="-128"/>
              </a:defRPr>
            </a:lvl4pPr>
            <a:lvl5pPr marL="2057400" indent="-228600">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spcBef>
                <a:spcPct val="50000"/>
              </a:spcBef>
            </a:pPr>
            <a:r>
              <a:rPr lang="en-US" sz="4800" spc="-50" dirty="0">
                <a:solidFill>
                  <a:schemeClr val="tx1">
                    <a:lumMod val="75000"/>
                    <a:lumOff val="25000"/>
                  </a:schemeClr>
                </a:solidFill>
                <a:latin typeface="+mj-lt"/>
                <a:ea typeface="+mj-ea"/>
                <a:cs typeface="+mj-cs"/>
              </a:rPr>
              <a:t>Inside </a:t>
            </a:r>
            <a:r>
              <a:rPr lang="en-US" sz="4800" spc="-50" dirty="0" smtClean="0">
                <a:solidFill>
                  <a:schemeClr val="tx1">
                    <a:lumMod val="75000"/>
                    <a:lumOff val="25000"/>
                  </a:schemeClr>
                </a:solidFill>
                <a:latin typeface="+mj-lt"/>
                <a:ea typeface="+mj-ea"/>
                <a:cs typeface="+mj-cs"/>
              </a:rPr>
              <a:t>HTML5  </a:t>
            </a:r>
            <a:endParaRPr lang="en-US" sz="4800" spc="-50" dirty="0">
              <a:solidFill>
                <a:schemeClr val="tx1">
                  <a:lumMod val="75000"/>
                  <a:lumOff val="25000"/>
                </a:schemeClr>
              </a:solidFill>
              <a:latin typeface="+mj-lt"/>
              <a:ea typeface="+mj-ea"/>
              <a:cs typeface="+mj-cs"/>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2455424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mtClean="0">
                <a:ea typeface="ＭＳ Ｐゴシック" panose="020B0600070205080204" pitchFamily="34" charset="-128"/>
              </a:rPr>
              <a:t> </a:t>
            </a:r>
          </a:p>
        </p:txBody>
      </p:sp>
      <p:sp>
        <p:nvSpPr>
          <p:cNvPr id="4099" name="Rectangle 9"/>
          <p:cNvSpPr>
            <a:spLocks noGrp="1" noChangeArrowheads="1"/>
          </p:cNvSpPr>
          <p:nvPr>
            <p:ph type="body" idx="1"/>
          </p:nvPr>
        </p:nvSpPr>
        <p:spPr bwMode="auto">
          <a:xfrm>
            <a:off x="1251679" y="1893791"/>
            <a:ext cx="10111946" cy="3573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90000"/>
              </a:lnSpc>
              <a:spcBef>
                <a:spcPct val="30000"/>
              </a:spcBef>
              <a:spcAft>
                <a:spcPct val="30000"/>
              </a:spcAft>
            </a:pPr>
            <a:r>
              <a:rPr lang="en-US" dirty="0">
                <a:ea typeface="ＭＳ Ｐゴシック" panose="020B0600070205080204" pitchFamily="34" charset="-128"/>
              </a:rPr>
              <a:t>Previously, these types of features required layers of JavaScript and a plug-in such as Java or Flash</a:t>
            </a:r>
          </a:p>
          <a:p>
            <a:pPr algn="just">
              <a:lnSpc>
                <a:spcPct val="90000"/>
              </a:lnSpc>
              <a:spcBef>
                <a:spcPct val="30000"/>
              </a:spcBef>
              <a:spcAft>
                <a:spcPct val="30000"/>
              </a:spcAft>
            </a:pPr>
            <a:r>
              <a:rPr lang="en-US" dirty="0">
                <a:ea typeface="ＭＳ Ｐゴシック" panose="020B0600070205080204" pitchFamily="34" charset="-128"/>
              </a:rPr>
              <a:t>This causes accessibility issues and relies heavily on the stability of third-party software</a:t>
            </a:r>
          </a:p>
          <a:p>
            <a:pPr algn="just">
              <a:lnSpc>
                <a:spcPct val="90000"/>
              </a:lnSpc>
              <a:spcBef>
                <a:spcPct val="30000"/>
              </a:spcBef>
              <a:spcAft>
                <a:spcPct val="30000"/>
              </a:spcAft>
            </a:pPr>
            <a:r>
              <a:rPr lang="en-US" dirty="0">
                <a:ea typeface="ＭＳ Ｐゴシック" panose="020B0600070205080204" pitchFamily="34" charset="-128"/>
              </a:rPr>
              <a:t>HTML5 provides new standards for how web applications can be created, with powerful APIs for this such as canvas drawing, drag and drop, offline storage, and native video in the browser</a:t>
            </a:r>
          </a:p>
          <a:p>
            <a:pPr algn="just">
              <a:lnSpc>
                <a:spcPct val="90000"/>
              </a:lnSpc>
              <a:spcBef>
                <a:spcPct val="30000"/>
              </a:spcBef>
              <a:spcAft>
                <a:spcPct val="30000"/>
              </a:spcAft>
            </a:pPr>
            <a:r>
              <a:rPr lang="en-US" dirty="0">
                <a:ea typeface="ＭＳ Ｐゴシック" panose="020B0600070205080204" pitchFamily="34" charset="-128"/>
              </a:rPr>
              <a:t>With specified standards, browsers will be able to handle these things correctly and in a stable fashion over time</a:t>
            </a:r>
          </a:p>
        </p:txBody>
      </p:sp>
      <p:sp>
        <p:nvSpPr>
          <p:cNvPr id="3" name="Slide Number Placeholder 2"/>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666463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1189</TotalTime>
  <Words>1887</Words>
  <Application>Microsoft Office PowerPoint</Application>
  <PresentationFormat>Widescreen</PresentationFormat>
  <Paragraphs>264</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ＭＳ Ｐゴシック</vt:lpstr>
      <vt:lpstr>Arial</vt:lpstr>
      <vt:lpstr>Calibri</vt:lpstr>
      <vt:lpstr>Calibri Light</vt:lpstr>
      <vt:lpstr>Courier New</vt:lpstr>
      <vt:lpstr>Times New Roman</vt:lpstr>
      <vt:lpstr>Wingdings</vt:lpstr>
      <vt:lpstr>Retrospect</vt:lpstr>
      <vt:lpstr>HTML5 and CSS3</vt:lpstr>
      <vt:lpstr>Some basic terms to get us started</vt:lpstr>
      <vt:lpstr>What is HTML ?</vt:lpstr>
      <vt:lpstr>Brief History of HTML</vt:lpstr>
      <vt:lpstr> Brief History of HTML </vt:lpstr>
      <vt:lpstr> Brief History of HTML </vt:lpstr>
      <vt:lpstr> Brief History of HTML </vt:lpstr>
      <vt:lpstr> </vt:lpstr>
      <vt:lpstr> </vt:lpstr>
      <vt:lpstr>HTML5 Elements </vt:lpstr>
      <vt:lpstr> </vt:lpstr>
      <vt:lpstr> </vt:lpstr>
      <vt:lpstr> </vt:lpstr>
      <vt:lpstr>Attributes</vt:lpstr>
      <vt:lpstr> </vt:lpstr>
      <vt:lpstr> </vt:lpstr>
      <vt:lpstr> </vt:lpstr>
      <vt:lpstr>Creating an HTML Document</vt:lpstr>
      <vt:lpstr>Creating an HTML Document (continued)</vt:lpstr>
      <vt:lpstr>Explain the code</vt:lpstr>
      <vt:lpstr>Explain the code</vt:lpstr>
      <vt:lpstr>Adding Web Page Text</vt:lpstr>
      <vt:lpstr>Save your page</vt:lpstr>
      <vt:lpstr>Previewing Your Web Page</vt:lpstr>
      <vt:lpstr>Page output</vt:lpstr>
      <vt:lpstr>PowerPoint Presentation</vt:lpstr>
      <vt:lpstr>Validating Your HTML Code</vt:lpstr>
      <vt:lpstr>Working with headings</vt:lpstr>
      <vt:lpstr>Formatting Elements</vt:lpstr>
      <vt:lpstr>Useful Sites</vt:lpstr>
    </vt:vector>
  </TitlesOfParts>
  <Company>Institute of Technology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52</cp:revision>
  <cp:lastPrinted>2015-09-11T12:19:26Z</cp:lastPrinted>
  <dcterms:created xsi:type="dcterms:W3CDTF">2013-09-05T11:16:02Z</dcterms:created>
  <dcterms:modified xsi:type="dcterms:W3CDTF">2016-09-07T13:42:13Z</dcterms:modified>
</cp:coreProperties>
</file>