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5"/>
  </p:notesMasterIdLst>
  <p:sldIdLst>
    <p:sldId id="256" r:id="rId2"/>
    <p:sldId id="262" r:id="rId3"/>
    <p:sldId id="265" r:id="rId4"/>
    <p:sldId id="263" r:id="rId5"/>
    <p:sldId id="264" r:id="rId6"/>
    <p:sldId id="266" r:id="rId7"/>
    <p:sldId id="269" r:id="rId8"/>
    <p:sldId id="270" r:id="rId9"/>
    <p:sldId id="271" r:id="rId10"/>
    <p:sldId id="267" r:id="rId11"/>
    <p:sldId id="268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https://www.york.ac.uk/archaeology/research/featured-research/zooms-1/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6" r:id="rId8"/>
    <p:sldLayoutId id="2147483841" r:id="rId9"/>
    <p:sldLayoutId id="2147483842" r:id="rId10"/>
    <p:sldLayoutId id="2147483843" r:id="rId11"/>
    <p:sldLayoutId id="214748384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Euclidean (</a:t>
            </a:r>
            <a:r>
              <a:rPr lang="en-US" b="1" dirty="0" err="1"/>
              <a:t>euclidean</a:t>
            </a:r>
            <a:r>
              <a:rPr lang="en-US" b="1" dirty="0"/>
              <a:t> or l2): </a:t>
            </a:r>
            <a:r>
              <a:rPr lang="en-US" dirty="0"/>
              <a:t>As seen in K‐means</a:t>
            </a:r>
          </a:p>
          <a:p>
            <a:r>
              <a:rPr lang="en-US" dirty="0"/>
              <a:t>✓✓</a:t>
            </a:r>
            <a:r>
              <a:rPr lang="en-US" b="1" dirty="0"/>
              <a:t>Manhattan (</a:t>
            </a:r>
            <a:r>
              <a:rPr lang="en-US" b="1" dirty="0" err="1"/>
              <a:t>manhattan</a:t>
            </a:r>
            <a:r>
              <a:rPr lang="en-US" b="1" dirty="0"/>
              <a:t> or l1): </a:t>
            </a:r>
            <a:r>
              <a:rPr lang="en-US" dirty="0"/>
              <a:t>Similar to Euclidean, but the distance</a:t>
            </a:r>
          </a:p>
          <a:p>
            <a:r>
              <a:rPr lang="en-US" dirty="0"/>
              <a:t>is calculated by summing the absolute value of the difference between</a:t>
            </a:r>
          </a:p>
          <a:p>
            <a:r>
              <a:rPr lang="en-US" dirty="0"/>
              <a:t>the dimensions. In a map, if the Euclidean distance is the shortest route</a:t>
            </a:r>
          </a:p>
          <a:p>
            <a:r>
              <a:rPr lang="en-US" dirty="0"/>
              <a:t>between two points, the Manhattan distance implies moving straight,</a:t>
            </a:r>
          </a:p>
          <a:p>
            <a:r>
              <a:rPr lang="en-US" dirty="0"/>
              <a:t>first along one axis and then along the other — as a car in the city</a:t>
            </a:r>
          </a:p>
          <a:p>
            <a:r>
              <a:rPr lang="en-US" dirty="0"/>
              <a:t>would, reaching a destination by driving along city blocks (the distance</a:t>
            </a:r>
          </a:p>
          <a:p>
            <a:r>
              <a:rPr lang="en-US" dirty="0"/>
              <a:t>is also known as city block distance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Cosine </a:t>
            </a:r>
            <a:r>
              <a:rPr lang="en-US" b="1" dirty="0"/>
              <a:t>(cosine): </a:t>
            </a:r>
            <a:r>
              <a:rPr lang="en-US" dirty="0"/>
              <a:t>A good choice when there are too many variables and</a:t>
            </a:r>
          </a:p>
          <a:p>
            <a:r>
              <a:rPr lang="en-US" dirty="0"/>
              <a:t>you worry that some variable may not be significant (just noise). Cosine</a:t>
            </a:r>
          </a:p>
          <a:p>
            <a:r>
              <a:rPr lang="en-US" dirty="0"/>
              <a:t>distance reduces noise by taking the shape of the variables, more than</a:t>
            </a:r>
          </a:p>
          <a:p>
            <a:r>
              <a:rPr lang="en-US" dirty="0"/>
              <a:t>their values, into account. It tends to associate observations that have the</a:t>
            </a:r>
          </a:p>
          <a:p>
            <a:r>
              <a:rPr lang="en-US" dirty="0"/>
              <a:t>same maximum and minimum variables, regardless of their effective value.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03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✓✓</a:t>
            </a:r>
            <a:r>
              <a:rPr lang="en-US" b="1" dirty="0"/>
              <a:t>Ward: </a:t>
            </a:r>
            <a:r>
              <a:rPr lang="en-US" dirty="0"/>
              <a:t>Tends to look for spherical clusters, very cohesive inside and</a:t>
            </a:r>
          </a:p>
          <a:p>
            <a:r>
              <a:rPr lang="en-US" dirty="0"/>
              <a:t>extremely differentiated from other groups. Another nice characteristic</a:t>
            </a:r>
          </a:p>
          <a:p>
            <a:r>
              <a:rPr lang="en-US" dirty="0"/>
              <a:t>is that the method tends to find clusters of similar size. It works only</a:t>
            </a:r>
          </a:p>
          <a:p>
            <a:r>
              <a:rPr lang="en-US" dirty="0"/>
              <a:t>with the Euclidean distance.</a:t>
            </a:r>
          </a:p>
          <a:p>
            <a:r>
              <a:rPr lang="en-US" dirty="0"/>
              <a:t>✓✓</a:t>
            </a:r>
            <a:r>
              <a:rPr lang="en-US" b="1" dirty="0"/>
              <a:t>Complete: </a:t>
            </a:r>
            <a:r>
              <a:rPr lang="en-US" dirty="0"/>
              <a:t>Links clusters using their furthest observations, that is, their</a:t>
            </a:r>
          </a:p>
          <a:p>
            <a:r>
              <a:rPr lang="en-US" dirty="0"/>
              <a:t>most dissimilar data points. Consequently, clusters created using this</a:t>
            </a:r>
          </a:p>
          <a:p>
            <a:r>
              <a:rPr lang="en-US" dirty="0"/>
              <a:t>method tend to be comprised of highly similar observations, making the</a:t>
            </a:r>
          </a:p>
          <a:p>
            <a:r>
              <a:rPr lang="en-US" dirty="0"/>
              <a:t>resulting groups quite compact.</a:t>
            </a:r>
          </a:p>
          <a:p>
            <a:r>
              <a:rPr lang="en-US" dirty="0"/>
              <a:t>✓✓</a:t>
            </a:r>
            <a:r>
              <a:rPr lang="en-US" b="1" dirty="0"/>
              <a:t>Average: </a:t>
            </a:r>
            <a:r>
              <a:rPr lang="en-US" dirty="0"/>
              <a:t>Links clusters using their centroids and ignoring their boundaries.</a:t>
            </a:r>
          </a:p>
          <a:p>
            <a:r>
              <a:rPr lang="en-US" dirty="0"/>
              <a:t>The method creates larger groups than the complete method. In</a:t>
            </a:r>
          </a:p>
          <a:p>
            <a:r>
              <a:rPr lang="en-US" dirty="0"/>
              <a:t>addition, the clusters can be different sizes and shapes, contrary to the</a:t>
            </a:r>
          </a:p>
          <a:p>
            <a:r>
              <a:rPr lang="en-US" dirty="0"/>
              <a:t>Ward’s solutions. Consequently, this average, multipurpose, approach</a:t>
            </a:r>
          </a:p>
          <a:p>
            <a:r>
              <a:rPr lang="en-US" dirty="0"/>
              <a:t>sees successful use in the field of biological sciences.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304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Based: DB-Scan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Slower than K-Means, faster than hierarchical clustering</a:t>
            </a:r>
          </a:p>
          <a:p>
            <a:r>
              <a:rPr lang="en-US" dirty="0" smtClean="0"/>
              <a:t>Finds the number of clusters itself</a:t>
            </a:r>
          </a:p>
          <a:p>
            <a:r>
              <a:rPr lang="en-US" dirty="0" smtClean="0"/>
              <a:t>Requires setting 2 parameters:</a:t>
            </a:r>
          </a:p>
          <a:p>
            <a:r>
              <a:rPr lang="en-US" sz="2400" dirty="0" smtClean="0"/>
              <a:t>✓</a:t>
            </a:r>
            <a:r>
              <a:rPr lang="en-US" sz="2400" dirty="0" err="1"/>
              <a:t>eps</a:t>
            </a:r>
            <a:r>
              <a:rPr lang="en-US" sz="2400" dirty="0"/>
              <a:t>: The maximum distance between two observations that allows them</a:t>
            </a:r>
          </a:p>
          <a:p>
            <a:r>
              <a:rPr lang="en-US" sz="2400" dirty="0"/>
              <a:t>to be part of the same neighborhood.</a:t>
            </a:r>
          </a:p>
          <a:p>
            <a:r>
              <a:rPr lang="en-US" sz="2400" dirty="0" smtClean="0"/>
              <a:t>✓</a:t>
            </a:r>
            <a:r>
              <a:rPr lang="en-US" sz="2400" dirty="0" err="1"/>
              <a:t>min_sample</a:t>
            </a:r>
            <a:r>
              <a:rPr lang="en-US" sz="2400" dirty="0"/>
              <a:t>: The minimum number of observations in a neighborhood</a:t>
            </a:r>
          </a:p>
          <a:p>
            <a:r>
              <a:rPr lang="en-US" sz="2400" dirty="0"/>
              <a:t>that transform them into a core point.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DBSCAN</a:t>
            </a:r>
          </a:p>
          <a:p>
            <a:r>
              <a:rPr lang="en-US" dirty="0"/>
              <a:t>DB = DBSCAN(</a:t>
            </a:r>
            <a:r>
              <a:rPr lang="en-US" dirty="0" err="1"/>
              <a:t>eps</a:t>
            </a:r>
            <a:r>
              <a:rPr lang="en-US" dirty="0"/>
              <a:t>=4.35, </a:t>
            </a:r>
            <a:r>
              <a:rPr lang="en-US" dirty="0" err="1"/>
              <a:t>min_samples</a:t>
            </a:r>
            <a:r>
              <a:rPr lang="en-US" dirty="0"/>
              <a:t>=25, </a:t>
            </a:r>
            <a:r>
              <a:rPr lang="en-US" dirty="0" err="1"/>
              <a:t>random_state</a:t>
            </a:r>
            <a:r>
              <a:rPr lang="en-US" dirty="0"/>
              <a:t>=1)</a:t>
            </a:r>
          </a:p>
          <a:p>
            <a:r>
              <a:rPr lang="en-US" dirty="0" err="1"/>
              <a:t>DB.fit</a:t>
            </a:r>
            <a:r>
              <a:rPr lang="en-US" dirty="0"/>
              <a:t>(</a:t>
            </a:r>
            <a:r>
              <a:rPr lang="en-US" dirty="0" err="1"/>
              <a:t>Cx</a:t>
            </a:r>
            <a:r>
              <a:rPr lang="en-US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790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../_images/sphx_glr_plot_cluster_comparison_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25" y="537765"/>
            <a:ext cx="11806238" cy="590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that a class has a “centroid”</a:t>
            </a:r>
          </a:p>
          <a:p>
            <a:r>
              <a:rPr lang="en-US" dirty="0" smtClean="0"/>
              <a:t>Will find clusters even if none exist!</a:t>
            </a:r>
          </a:p>
          <a:p>
            <a:r>
              <a:rPr lang="en-US" dirty="0"/>
              <a:t>How is distance computed?</a:t>
            </a:r>
            <a:endParaRPr lang="he-IL" dirty="0"/>
          </a:p>
          <a:p>
            <a:r>
              <a:rPr lang="en-US" dirty="0" smtClean="0"/>
              <a:t>What if features are scaled?</a:t>
            </a:r>
          </a:p>
          <a:p>
            <a:r>
              <a:rPr lang="en-US" dirty="0" smtClean="0"/>
              <a:t>When to stop iterating?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499763"/>
            <a:ext cx="5678488" cy="3829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3" y="4466607"/>
            <a:ext cx="4953000" cy="156952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/>
              <a:t>Inertia </a:t>
            </a:r>
            <a:r>
              <a:rPr lang="en-US" dirty="0"/>
              <a:t>is the sum of </a:t>
            </a:r>
            <a:r>
              <a:rPr lang="en-US" dirty="0" smtClean="0"/>
              <a:t>all the </a:t>
            </a:r>
            <a:r>
              <a:rPr lang="en-US" dirty="0"/>
              <a:t>differences between every cluster member and its centroid. If the examples</a:t>
            </a:r>
          </a:p>
          <a:p>
            <a:r>
              <a:rPr lang="en-US" dirty="0"/>
              <a:t>in the group are similar to the centroid, the difference is small and </a:t>
            </a:r>
            <a:r>
              <a:rPr lang="en-US" dirty="0" smtClean="0"/>
              <a:t>so is </a:t>
            </a:r>
            <a:r>
              <a:rPr lang="en-US" dirty="0"/>
              <a:t>the inertia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Inertia is useful when compared to other inertia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367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Centroid-based Algorithms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Guess a K number of clusters</a:t>
            </a:r>
            <a:r>
              <a:rPr lang="en-US" dirty="0" smtClean="0"/>
              <a:t>.</a:t>
            </a:r>
          </a:p>
          <a:p>
            <a:r>
              <a:rPr lang="en-US" dirty="0"/>
              <a:t>2. Form the initial clusters</a:t>
            </a:r>
            <a:r>
              <a:rPr lang="en-US" dirty="0" smtClean="0"/>
              <a:t>.</a:t>
            </a:r>
          </a:p>
          <a:p>
            <a:r>
              <a:rPr lang="en-US" dirty="0"/>
              <a:t>3. Reiterate the clusters until you notice that your solution doesn’t change</a:t>
            </a:r>
          </a:p>
          <a:p>
            <a:r>
              <a:rPr lang="en-US" dirty="0"/>
              <a:t>anymore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0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344" y="3597275"/>
            <a:ext cx="626745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714500"/>
            <a:ext cx="373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0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he-IL" dirty="0"/>
          </a:p>
        </p:txBody>
      </p:sp>
      <p:pic>
        <p:nvPicPr>
          <p:cNvPr id="1026" name="Picture 2" descr="Dendrogram showing the clustering of mammalian species using the m/z values obtained from computational analysis. Copyright 2009 John Wiley &amp; Sons, Ltd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20" y="2462442"/>
            <a:ext cx="6412698" cy="36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scale well</a:t>
            </a:r>
          </a:p>
          <a:p>
            <a:r>
              <a:rPr lang="en-US" dirty="0" smtClean="0"/>
              <a:t>Hierarchy + ability to cut at any point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75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756" y="2935287"/>
            <a:ext cx="72866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K-means and Hierarchical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clustering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=100, </a:t>
            </a:r>
            <a:r>
              <a:rPr lang="en-US" dirty="0" err="1" smtClean="0"/>
              <a:t>n_init</a:t>
            </a:r>
            <a:r>
              <a:rPr lang="en-US" dirty="0" smtClean="0"/>
              <a:t>=10, </a:t>
            </a:r>
            <a:r>
              <a:rPr lang="en-US" dirty="0" err="1" smtClean="0"/>
              <a:t>random_state</a:t>
            </a:r>
            <a:r>
              <a:rPr lang="en-US" dirty="0" smtClean="0"/>
              <a:t>=1</a:t>
            </a:r>
            <a:r>
              <a:rPr lang="en-US" dirty="0"/>
              <a:t>)</a:t>
            </a:r>
          </a:p>
          <a:p>
            <a:r>
              <a:rPr lang="en-US" dirty="0" err="1"/>
              <a:t>clustering.fit</a:t>
            </a:r>
            <a:r>
              <a:rPr lang="en-US" dirty="0"/>
              <a:t>(</a:t>
            </a:r>
            <a:r>
              <a:rPr lang="en-US" dirty="0" err="1"/>
              <a:t>Cx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clustering.cluster_centers</a:t>
            </a:r>
            <a:r>
              <a:rPr lang="en-US" dirty="0"/>
              <a:t>_</a:t>
            </a:r>
          </a:p>
          <a:p>
            <a:r>
              <a:rPr lang="en-US" dirty="0" err="1"/>
              <a:t>Kx_mapping</a:t>
            </a:r>
            <a:r>
              <a:rPr lang="en-US" dirty="0"/>
              <a:t> = {</a:t>
            </a:r>
            <a:r>
              <a:rPr lang="en-US" dirty="0" err="1"/>
              <a:t>case:cluster</a:t>
            </a:r>
            <a:r>
              <a:rPr lang="en-US" dirty="0"/>
              <a:t> for case,</a:t>
            </a:r>
          </a:p>
          <a:p>
            <a:r>
              <a:rPr lang="en-US" dirty="0"/>
              <a:t>cluster in enumerate(</a:t>
            </a:r>
            <a:r>
              <a:rPr lang="en-US" dirty="0" err="1"/>
              <a:t>clustering.labels</a:t>
            </a:r>
            <a:r>
              <a:rPr lang="en-US" dirty="0" smtClean="0"/>
              <a:t>_)}</a:t>
            </a:r>
          </a:p>
          <a:p>
            <a:endParaRPr lang="en-US" dirty="0" smtClean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AgglomerativeClustering</a:t>
            </a:r>
            <a:endParaRPr lang="en-US" dirty="0"/>
          </a:p>
          <a:p>
            <a:r>
              <a:rPr lang="en-US" dirty="0" err="1"/>
              <a:t>Hclustering</a:t>
            </a:r>
            <a:r>
              <a:rPr lang="en-US" dirty="0"/>
              <a:t> = </a:t>
            </a:r>
            <a:r>
              <a:rPr lang="en-US" dirty="0" err="1"/>
              <a:t>AgglomerativeClustering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=10</a:t>
            </a:r>
            <a:r>
              <a:rPr lang="en-US" dirty="0" smtClean="0"/>
              <a:t>, affinity</a:t>
            </a:r>
            <a:r>
              <a:rPr lang="en-US" dirty="0"/>
              <a:t>='cosine', linkage='complete')</a:t>
            </a:r>
          </a:p>
          <a:p>
            <a:r>
              <a:rPr lang="en-US" dirty="0" err="1"/>
              <a:t>Hclustering.fit</a:t>
            </a:r>
            <a:r>
              <a:rPr lang="en-US" dirty="0"/>
              <a:t>(</a:t>
            </a:r>
            <a:r>
              <a:rPr lang="en-US" dirty="0" err="1"/>
              <a:t>Kx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H_mapping</a:t>
            </a:r>
            <a:r>
              <a:rPr lang="en-US" dirty="0"/>
              <a:t> = {</a:t>
            </a:r>
            <a:r>
              <a:rPr lang="en-US" dirty="0" err="1"/>
              <a:t>case:cluster</a:t>
            </a:r>
            <a:r>
              <a:rPr lang="en-US" dirty="0"/>
              <a:t> for case</a:t>
            </a:r>
            <a:r>
              <a:rPr lang="en-US" dirty="0" smtClean="0"/>
              <a:t>, cluster </a:t>
            </a:r>
            <a:r>
              <a:rPr lang="en-US" dirty="0"/>
              <a:t>in enumerate(</a:t>
            </a:r>
            <a:r>
              <a:rPr lang="en-US" dirty="0" err="1"/>
              <a:t>Hclustering.labels</a:t>
            </a:r>
            <a:r>
              <a:rPr lang="en-US" dirty="0"/>
              <a:t>_)}</a:t>
            </a:r>
          </a:p>
          <a:p>
            <a:r>
              <a:rPr lang="en-US" dirty="0" err="1"/>
              <a:t>final_mapping</a:t>
            </a:r>
            <a:r>
              <a:rPr lang="en-US" dirty="0"/>
              <a:t> = {</a:t>
            </a:r>
            <a:r>
              <a:rPr lang="en-US" dirty="0" err="1"/>
              <a:t>case:H_mapping</a:t>
            </a:r>
            <a:r>
              <a:rPr lang="en-US" dirty="0"/>
              <a:t>[</a:t>
            </a:r>
            <a:r>
              <a:rPr lang="en-US" dirty="0" err="1"/>
              <a:t>Kx_mapping</a:t>
            </a:r>
            <a:r>
              <a:rPr lang="en-US" dirty="0"/>
              <a:t>[case</a:t>
            </a:r>
            <a:r>
              <a:rPr lang="en-US" dirty="0" smtClean="0"/>
              <a:t>]] for </a:t>
            </a:r>
            <a:r>
              <a:rPr lang="en-US" dirty="0"/>
              <a:t>case in </a:t>
            </a:r>
            <a:r>
              <a:rPr lang="en-US" dirty="0" err="1"/>
              <a:t>Kx_mapping</a:t>
            </a:r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554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10430</TotalTime>
  <Words>602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Clustering</vt:lpstr>
      <vt:lpstr>K-Means</vt:lpstr>
      <vt:lpstr>Inertia</vt:lpstr>
      <vt:lpstr>Centroid-based Algorithms</vt:lpstr>
      <vt:lpstr>PowerPoint Presentation</vt:lpstr>
      <vt:lpstr>Hierarchical Clustering</vt:lpstr>
      <vt:lpstr>PowerPoint Presentation</vt:lpstr>
      <vt:lpstr>PowerPoint Presentation</vt:lpstr>
      <vt:lpstr>Combining K-means and Hierarchical Clustering</vt:lpstr>
      <vt:lpstr>Distance Metrics</vt:lpstr>
      <vt:lpstr>Linkage Methods</vt:lpstr>
      <vt:lpstr>Density Based: DB-Scan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130</cp:revision>
  <dcterms:created xsi:type="dcterms:W3CDTF">2017-03-21T16:48:48Z</dcterms:created>
  <dcterms:modified xsi:type="dcterms:W3CDTF">2017-05-03T05:47:08Z</dcterms:modified>
</cp:coreProperties>
</file>