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3" r:id="rId1"/>
  </p:sldMasterIdLst>
  <p:notesMasterIdLst>
    <p:notesMasterId r:id="rId13"/>
  </p:notesMasterIdLst>
  <p:sldIdLst>
    <p:sldId id="256" r:id="rId2"/>
    <p:sldId id="262" r:id="rId3"/>
    <p:sldId id="258" r:id="rId4"/>
    <p:sldId id="260" r:id="rId5"/>
    <p:sldId id="257" r:id="rId6"/>
    <p:sldId id="261" r:id="rId7"/>
    <p:sldId id="263" r:id="rId8"/>
    <p:sldId id="264" r:id="rId9"/>
    <p:sldId id="265" r:id="rId10"/>
    <p:sldId id="266" r:id="rId11"/>
    <p:sldId id="25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A7C67"/>
    <a:srgbClr val="E3544C"/>
    <a:srgbClr val="EAE7D8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4660"/>
  </p:normalViewPr>
  <p:slideViewPr>
    <p:cSldViewPr snapToGrid="0">
      <p:cViewPr varScale="1">
        <p:scale>
          <a:sx n="88" d="100"/>
          <a:sy n="88" d="100"/>
        </p:scale>
        <p:origin x="51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D2C95C-E6C5-47EE-A945-EBB416EE6C3F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941387-0482-4AF6-9996-23A3E24C4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5929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BF4D7DE9-04F8-4F0B-A692-02FE1DAE9F6D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EDC7-E302-4B6B-8533-25FE90236219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83647690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D7DE9-04F8-4F0B-A692-02FE1DAE9F6D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EDC7-E302-4B6B-8533-25FE90236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2405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D7DE9-04F8-4F0B-A692-02FE1DAE9F6D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EDC7-E302-4B6B-8533-25FE9023621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37482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D7DE9-04F8-4F0B-A692-02FE1DAE9F6D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EDC7-E302-4B6B-8533-25FE90236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5244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D7DE9-04F8-4F0B-A692-02FE1DAE9F6D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EDC7-E302-4B6B-8533-25FE9023621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5113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  <a:lvl2pPr>
              <a:defRPr>
                <a:latin typeface="Calibri Light" panose="020F0302020204030204" pitchFamily="34" charset="0"/>
              </a:defRPr>
            </a:lvl2pPr>
            <a:lvl3pPr>
              <a:defRPr>
                <a:latin typeface="Calibri Light" panose="020F0302020204030204" pitchFamily="34" charset="0"/>
              </a:defRPr>
            </a:lvl3pPr>
            <a:lvl4pPr>
              <a:defRPr>
                <a:latin typeface="Calibri Light" panose="020F0302020204030204" pitchFamily="34" charset="0"/>
              </a:defRPr>
            </a:lvl4pPr>
            <a:lvl5pPr>
              <a:defRPr>
                <a:latin typeface="Calibri Light" panose="020F030202020403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D7DE9-04F8-4F0B-A692-02FE1DAE9F6D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EDC7-E302-4B6B-8533-25FE90236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6466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833120"/>
          </a:xfrm>
        </p:spPr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  <a:lvl2pPr>
              <a:defRPr>
                <a:latin typeface="Calibri Light" panose="020F0302020204030204" pitchFamily="34" charset="0"/>
              </a:defRPr>
            </a:lvl2pPr>
            <a:lvl3pPr>
              <a:defRPr>
                <a:latin typeface="Calibri Light" panose="020F0302020204030204" pitchFamily="34" charset="0"/>
              </a:defRPr>
            </a:lvl3pPr>
            <a:lvl4pPr>
              <a:defRPr>
                <a:latin typeface="Calibri Light" panose="020F0302020204030204" pitchFamily="34" charset="0"/>
              </a:defRPr>
            </a:lvl4pPr>
            <a:lvl5pPr>
              <a:defRPr>
                <a:latin typeface="Calibri Light" panose="020F03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D7DE9-04F8-4F0B-A692-02FE1DAE9F6D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EDC7-E302-4B6B-8533-25FE9023621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1024128" y="3180080"/>
            <a:ext cx="9720073" cy="3139440"/>
          </a:xfrm>
        </p:spPr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  <a:lvl2pPr>
              <a:defRPr>
                <a:latin typeface="Calibri Light" panose="020F0302020204030204" pitchFamily="34" charset="0"/>
              </a:defRPr>
            </a:lvl2pPr>
            <a:lvl3pPr>
              <a:defRPr>
                <a:latin typeface="Calibri Light" panose="020F0302020204030204" pitchFamily="34" charset="0"/>
              </a:defRPr>
            </a:lvl3pPr>
            <a:lvl4pPr>
              <a:defRPr>
                <a:latin typeface="Calibri Light" panose="020F0302020204030204" pitchFamily="34" charset="0"/>
              </a:defRPr>
            </a:lvl4pPr>
            <a:lvl5pPr>
              <a:defRPr>
                <a:latin typeface="Calibri Light" panose="020F03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1066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D7DE9-04F8-4F0B-A692-02FE1DAE9F6D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EDC7-E302-4B6B-8533-25FE90236219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blipFill dpi="0"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518016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  <a:lvl2pPr>
              <a:defRPr>
                <a:latin typeface="Calibri Light" panose="020F0302020204030204" pitchFamily="34" charset="0"/>
              </a:defRPr>
            </a:lvl2pPr>
            <a:lvl3pPr>
              <a:defRPr>
                <a:latin typeface="Calibri Light" panose="020F0302020204030204" pitchFamily="34" charset="0"/>
              </a:defRPr>
            </a:lvl3pPr>
            <a:lvl4pPr>
              <a:defRPr>
                <a:latin typeface="Calibri Light" panose="020F0302020204030204" pitchFamily="34" charset="0"/>
              </a:defRPr>
            </a:lvl4pPr>
            <a:lvl5pPr>
              <a:defRPr>
                <a:latin typeface="Calibri Light" panose="020F030202020403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  <a:lvl2pPr>
              <a:defRPr>
                <a:latin typeface="Calibri Light" panose="020F0302020204030204" pitchFamily="34" charset="0"/>
              </a:defRPr>
            </a:lvl2pPr>
            <a:lvl3pPr>
              <a:defRPr>
                <a:latin typeface="Calibri Light" panose="020F0302020204030204" pitchFamily="34" charset="0"/>
              </a:defRPr>
            </a:lvl3pPr>
            <a:lvl4pPr>
              <a:defRPr>
                <a:latin typeface="Calibri Light" panose="020F0302020204030204" pitchFamily="34" charset="0"/>
              </a:defRPr>
            </a:lvl4pPr>
            <a:lvl5pPr>
              <a:defRPr>
                <a:latin typeface="Calibri Light" panose="020F030202020403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D7DE9-04F8-4F0B-A692-02FE1DAE9F6D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EDC7-E302-4B6B-8533-25FE90236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8736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  <a:lvl2pPr>
              <a:defRPr>
                <a:latin typeface="Calibri Light" panose="020F0302020204030204" pitchFamily="34" charset="0"/>
              </a:defRPr>
            </a:lvl2pPr>
            <a:lvl3pPr>
              <a:defRPr>
                <a:latin typeface="Calibri Light" panose="020F0302020204030204" pitchFamily="34" charset="0"/>
              </a:defRPr>
            </a:lvl3pPr>
            <a:lvl4pPr>
              <a:defRPr>
                <a:latin typeface="Calibri Light" panose="020F0302020204030204" pitchFamily="34" charset="0"/>
              </a:defRPr>
            </a:lvl4pPr>
            <a:lvl5pPr>
              <a:defRPr>
                <a:latin typeface="Calibri Light" panose="020F030202020403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  <a:lvl2pPr>
              <a:defRPr>
                <a:latin typeface="Calibri Light" panose="020F0302020204030204" pitchFamily="34" charset="0"/>
              </a:defRPr>
            </a:lvl2pPr>
            <a:lvl3pPr>
              <a:defRPr>
                <a:latin typeface="Calibri Light" panose="020F0302020204030204" pitchFamily="34" charset="0"/>
              </a:defRPr>
            </a:lvl3pPr>
            <a:lvl4pPr>
              <a:defRPr>
                <a:latin typeface="Calibri Light" panose="020F0302020204030204" pitchFamily="34" charset="0"/>
              </a:defRPr>
            </a:lvl4pPr>
            <a:lvl5pPr>
              <a:defRPr>
                <a:latin typeface="Calibri Light" panose="020F030202020403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D7DE9-04F8-4F0B-A692-02FE1DAE9F6D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EDC7-E302-4B6B-8533-25FE90236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2239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D7DE9-04F8-4F0B-A692-02FE1DAE9F6D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EDC7-E302-4B6B-8533-25FE90236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306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D7DE9-04F8-4F0B-A692-02FE1DAE9F6D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EDC7-E302-4B6B-8533-25FE90236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21438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D7DE9-04F8-4F0B-A692-02FE1DAE9F6D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EDC7-E302-4B6B-8533-25FE9023621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62560" y="213360"/>
            <a:ext cx="11805920" cy="6553200"/>
          </a:xfrm>
        </p:spPr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  <a:lvl2pPr>
              <a:defRPr>
                <a:latin typeface="Calibri Light" panose="020F0302020204030204" pitchFamily="34" charset="0"/>
              </a:defRPr>
            </a:lvl2pPr>
            <a:lvl3pPr>
              <a:defRPr>
                <a:latin typeface="Calibri Light" panose="020F0302020204030204" pitchFamily="34" charset="0"/>
              </a:defRPr>
            </a:lvl3pPr>
            <a:lvl4pPr>
              <a:defRPr>
                <a:latin typeface="Calibri Light" panose="020F0302020204030204" pitchFamily="34" charset="0"/>
              </a:defRPr>
            </a:lvl4pPr>
            <a:lvl5pPr>
              <a:defRPr>
                <a:latin typeface="Calibri Light" panose="020F03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70249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F4D7DE9-04F8-4F0B-A692-02FE1DAE9F6D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0FB9EDC7-E302-4B6B-8533-25FE9023621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8556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47" r:id="rId3"/>
    <p:sldLayoutId id="2147483836" r:id="rId4"/>
    <p:sldLayoutId id="2147483837" r:id="rId5"/>
    <p:sldLayoutId id="2147483838" r:id="rId6"/>
    <p:sldLayoutId id="2147483839" r:id="rId7"/>
    <p:sldLayoutId id="2147483840" r:id="rId8"/>
    <p:sldLayoutId id="2147483846" r:id="rId9"/>
    <p:sldLayoutId id="2147483841" r:id="rId10"/>
    <p:sldLayoutId id="2147483842" r:id="rId11"/>
    <p:sldLayoutId id="2147483843" r:id="rId12"/>
    <p:sldLayoutId id="2147483844" r:id="rId1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machinelearningmastery.com/tutorial-to-implement-k-nearest-neighbors-in-python-from-scratch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scikit-learn.org/stable/modules/generated/sklearn.neighbors.KNeighborsClassifier.html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3200" b="1" dirty="0"/>
              <a:t>Applied Data Science</a:t>
            </a:r>
            <a:r>
              <a:rPr lang="en-US" b="1" dirty="0"/>
              <a:t/>
            </a:r>
            <a:br>
              <a:rPr lang="en-US" b="1" dirty="0"/>
            </a:br>
            <a:r>
              <a:rPr lang="en-US" b="1" dirty="0" smtClean="0"/>
              <a:t>Machine Learning in Python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Dr. </a:t>
            </a:r>
            <a:r>
              <a:rPr lang="en-US" dirty="0" err="1" smtClean="0"/>
              <a:t>Omri</a:t>
            </a:r>
            <a:r>
              <a:rPr lang="en-US" dirty="0" smtClean="0"/>
              <a:t> </a:t>
            </a:r>
            <a:r>
              <a:rPr lang="en-US" dirty="0" err="1" smtClean="0"/>
              <a:t>Allouche</a:t>
            </a:r>
            <a:endParaRPr lang="en-US" dirty="0" smtClean="0"/>
          </a:p>
          <a:p>
            <a:r>
              <a:rPr lang="en-US" dirty="0" smtClean="0"/>
              <a:t>2017</a:t>
            </a:r>
          </a:p>
        </p:txBody>
      </p:sp>
    </p:spTree>
    <p:extLst>
      <p:ext uri="{BB962C8B-B14F-4D97-AF65-F5344CB8AC3E}">
        <p14:creationId xmlns:p14="http://schemas.microsoft.com/office/powerpoint/2010/main" val="2778767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Effect of Model Flexibility (1/K)</a:t>
            </a:r>
            <a:endParaRPr lang="he-IL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5590" y="2286000"/>
            <a:ext cx="5296958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949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 the Iris data: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Find the optimal number of neighbors for classification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Plot classification decision boundaries for k=5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Analyze whether the probability assigned is related to the actual accuracy</a:t>
            </a:r>
          </a:p>
          <a:p>
            <a:pPr marL="457200" indent="-457200">
              <a:buFont typeface="+mj-lt"/>
              <a:buAutoNum type="arabicPeriod"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074676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Refresher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http://machinelearningmastery.com/tutorial-to-implement-k-nearest-neighbors-in-python-from-scratch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782388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he-IL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7879" y="2808514"/>
            <a:ext cx="10072380" cy="2977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799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Parameters</a:t>
            </a:r>
            <a:endParaRPr lang="he-IL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10471186" cy="822960"/>
          </a:xfrm>
        </p:spPr>
        <p:txBody>
          <a:bodyPr>
            <a:normAutofit/>
          </a:bodyPr>
          <a:lstStyle/>
          <a:p>
            <a:r>
              <a:rPr lang="en-US" sz="2000" dirty="0">
                <a:hlinkClick r:id="rId2"/>
              </a:rPr>
              <a:t>http://</a:t>
            </a:r>
            <a:r>
              <a:rPr lang="en-US" sz="2000" dirty="0" smtClean="0">
                <a:hlinkClick r:id="rId2"/>
              </a:rPr>
              <a:t>scikit-learn.org/stable/modules/generated/sklearn.neighbors.KNeighborsClassifier.html</a:t>
            </a:r>
            <a:endParaRPr lang="he-IL" sz="20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he-IL" dirty="0"/>
          </a:p>
        </p:txBody>
      </p:sp>
      <p:pic>
        <p:nvPicPr>
          <p:cNvPr id="4098" name="Picture 2" descr="classification_1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3428" y="2967038"/>
            <a:ext cx="4455582" cy="3341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lassification_2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0715" y="2967038"/>
            <a:ext cx="4455582" cy="3341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8826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Distance Metrics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Manhattan distance</a:t>
            </a:r>
          </a:p>
          <a:p>
            <a:r>
              <a:rPr lang="en-US" dirty="0" smtClean="0"/>
              <a:t>Euclidean</a:t>
            </a:r>
          </a:p>
          <a:p>
            <a:r>
              <a:rPr lang="en-US" dirty="0" err="1" smtClean="0"/>
              <a:t>Jaccard</a:t>
            </a:r>
            <a:endParaRPr lang="en-US" dirty="0" smtClean="0"/>
          </a:p>
          <a:p>
            <a:r>
              <a:rPr lang="en-US" dirty="0" err="1" smtClean="0"/>
              <a:t>Minkowsky</a:t>
            </a:r>
            <a:endParaRPr lang="en-US" dirty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605165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to use?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Scalability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Interpretability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Dimensionality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Sensitivity to outliers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Dependence on parameters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673449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 And Test Errors</a:t>
            </a:r>
            <a:endParaRPr lang="he-IL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15000" y="171051"/>
            <a:ext cx="5678488" cy="437549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4735286"/>
            <a:ext cx="7448550" cy="1409700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This pattern is a common pattern for Machine Learning algorithms.</a:t>
            </a:r>
          </a:p>
          <a:p>
            <a:r>
              <a:rPr lang="en-US" dirty="0" smtClean="0"/>
              <a:t>Can you explain the patterns?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773469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Effect of K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Rule of thumb – Use K = </a:t>
            </a:r>
            <a:r>
              <a:rPr lang="en-US" dirty="0" err="1" smtClean="0"/>
              <a:t>sqrt</a:t>
            </a:r>
            <a:r>
              <a:rPr lang="en-US" dirty="0" smtClean="0"/>
              <a:t>(#observations)</a:t>
            </a:r>
            <a:endParaRPr lang="he-IL" dirty="0"/>
          </a:p>
        </p:txBody>
      </p:sp>
      <p:pic>
        <p:nvPicPr>
          <p:cNvPr id="8" name="Content Placeholder 5"/>
          <p:cNvPicPr>
            <a:picLocks noGrp="1" noChangeAspect="1"/>
          </p:cNvPicPr>
          <p:nvPr>
            <p:ph idx="13"/>
          </p:nvPr>
        </p:nvPicPr>
        <p:blipFill>
          <a:blip r:embed="rId2"/>
          <a:stretch>
            <a:fillRect/>
          </a:stretch>
        </p:blipFill>
        <p:spPr>
          <a:xfrm>
            <a:off x="3037605" y="2819401"/>
            <a:ext cx="5161555" cy="350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3599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Effect of Model Flexibility (1/K)</a:t>
            </a:r>
            <a:endParaRPr lang="he-IL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5590" y="2286000"/>
            <a:ext cx="5296958" cy="40227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918857" y="2514600"/>
            <a:ext cx="4299857" cy="10450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Rectangle 5"/>
          <p:cNvSpPr/>
          <p:nvPr/>
        </p:nvSpPr>
        <p:spPr>
          <a:xfrm>
            <a:off x="5138057" y="3592286"/>
            <a:ext cx="3102429" cy="20900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5324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99CB38"/>
      </a:accent1>
      <a:accent2>
        <a:srgbClr val="63A537"/>
      </a:accent2>
      <a:accent3>
        <a:srgbClr val="E6D024"/>
      </a:accent3>
      <a:accent4>
        <a:srgbClr val="CC9700"/>
      </a:accent4>
      <a:accent5>
        <a:srgbClr val="4EB3CF"/>
      </a:accent5>
      <a:accent6>
        <a:srgbClr val="378DA6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pplied Data Science.potx" id="{8A07BEFA-78C3-4071-9720-C22B4D77FE74}" vid="{A0E2470F-0D16-427A-A374-922C437D898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8416</TotalTime>
  <Words>118</Words>
  <Application>Microsoft Office PowerPoint</Application>
  <PresentationFormat>Widescreen</PresentationFormat>
  <Paragraphs>31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Calibri</vt:lpstr>
      <vt:lpstr>Calibri Light</vt:lpstr>
      <vt:lpstr>Levenim MT</vt:lpstr>
      <vt:lpstr>Tw Cen MT</vt:lpstr>
      <vt:lpstr>Tw Cen MT Condensed</vt:lpstr>
      <vt:lpstr>Wingdings 3</vt:lpstr>
      <vt:lpstr>Integral</vt:lpstr>
      <vt:lpstr>Applied Data Science Machine Learning in Python</vt:lpstr>
      <vt:lpstr>Refresher</vt:lpstr>
      <vt:lpstr>Methods</vt:lpstr>
      <vt:lpstr>Parameters</vt:lpstr>
      <vt:lpstr>Distance Metrics</vt:lpstr>
      <vt:lpstr>When to use?</vt:lpstr>
      <vt:lpstr>Training And Test Errors</vt:lpstr>
      <vt:lpstr>Effect of K</vt:lpstr>
      <vt:lpstr>Effect of Model Flexibility (1/K)</vt:lpstr>
      <vt:lpstr>Effect of Model Flexibility (1/K)</vt:lpstr>
      <vt:lpstr>Exercises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otonomic</dc:creator>
  <cp:lastModifiedBy>Omri</cp:lastModifiedBy>
  <cp:revision>123</cp:revision>
  <dcterms:created xsi:type="dcterms:W3CDTF">2017-03-21T16:48:48Z</dcterms:created>
  <dcterms:modified xsi:type="dcterms:W3CDTF">2017-05-02T09:39:54Z</dcterms:modified>
</cp:coreProperties>
</file>