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10"/>
  </p:notesMasterIdLst>
  <p:sldIdLst>
    <p:sldId id="256" r:id="rId2"/>
    <p:sldId id="266" r:id="rId3"/>
    <p:sldId id="265" r:id="rId4"/>
    <p:sldId id="262" r:id="rId5"/>
    <p:sldId id="264" r:id="rId6"/>
    <p:sldId id="263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B38"/>
    <a:srgbClr val="7A7C67"/>
    <a:srgbClr val="E3544C"/>
    <a:srgbClr val="EAE7D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2260" autoAdjust="0"/>
  </p:normalViewPr>
  <p:slideViewPr>
    <p:cSldViewPr snapToGrid="0">
      <p:cViewPr varScale="1">
        <p:scale>
          <a:sx n="77" d="100"/>
          <a:sy n="77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-393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2C95C-E6C5-47EE-A945-EBB416EE6C3F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41387-0482-4AF6-9996-23A3E24C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9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sklearn.datasets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import fetch_20newsgroups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newsgroups_train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fetch_20newsgroups(subset='train',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remove=('headers', 'footers', 'quotes'))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newsgroups_test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fetch_20newsgroups(subset='test',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remove=('headers', 'footers', 'quotes'))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sklearn.naive_bayes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import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BernoulliNB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MultinomialNB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Bernoulli =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BernoulliNB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(alpha=0.01)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Multinomial =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MultinomialNB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(alpha=0.01)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sklearn.feature_extraction.text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txt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multinomial_hashing_trick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txt.HashingVectorizer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stop_words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english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binary=False, norm=None,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non_negative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=True)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binary_hashing_trick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txt.HashingVectorizer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stop_words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english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binary=True, norm=None,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non_negative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=True)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Multinomial.fit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multinomial_hashing_trick.transform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newsgroups_train.data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newsgroups_train.target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Bernoulli.fit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binary_hashing_trick.transform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newsgroups_train.data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newsgroups_train.target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sklearn.metrics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import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accuracy_score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m, h in [(Bernoulli,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binary_hashing_trick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(Multinomial,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multinomial_hashing_trick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)]: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 'Accuracy for %s: %.3f' % (m,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accuracy_score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y_true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newsgroups_test.target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y_pred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m.predict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h.transform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newsgroups_test.data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))))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 for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BernoulliNB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(alpha=0.01,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binarize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=0.0,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class_prior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=None,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fit_prior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=True): 0.570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 for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MultinomialNB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(alpha=0.01,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class_prior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=None,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fit_prior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=True): 0.651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 'number of posts in training: %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%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newsgroups_train.data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D={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word:True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post in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newsgroups_train.data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word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post.split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 ')}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 'number of distinct words in training: %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%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 'number of posts in test: %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%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newsgroups_test.data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posts in training: 11314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distinct words in training: 300972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posts in test: 7532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41387-0482-4AF6-9996-23A3E24C45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82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F4D7DE9-04F8-4F0B-A692-02FE1DAE9F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3647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48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4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11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46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83312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024128" y="3180080"/>
            <a:ext cx="9720073" cy="313944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106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80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7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2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4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2560" y="213360"/>
            <a:ext cx="11805920" cy="65532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024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4D7DE9-04F8-4F0B-A692-02FE1DAE9F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5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47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6" r:id="rId9"/>
    <p:sldLayoutId id="2147483841" r:id="rId10"/>
    <p:sldLayoutId id="2147483842" r:id="rId11"/>
    <p:sldLayoutId id="2147483843" r:id="rId12"/>
    <p:sldLayoutId id="2147483844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2015/09/naive-bayes-explaine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Applied Data Science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Machine Learning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Omri</a:t>
            </a:r>
            <a:r>
              <a:rPr lang="en-US" dirty="0" smtClean="0"/>
              <a:t> </a:t>
            </a:r>
            <a:r>
              <a:rPr lang="en-US" dirty="0" err="1" smtClean="0"/>
              <a:t>Allouche</a:t>
            </a:r>
            <a:endParaRPr lang="en-US" dirty="0" smtClean="0"/>
          </a:p>
          <a:p>
            <a:r>
              <a:rPr lang="en-US" dirty="0" smtClean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7787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://www.analyticsvidhya.com/blog/2015/09/naive-bayes-explained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5800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Formula</a:t>
            </a:r>
            <a:endParaRPr lang="he-IL" dirty="0"/>
          </a:p>
        </p:txBody>
      </p:sp>
      <p:pic>
        <p:nvPicPr>
          <p:cNvPr id="1026" name="Picture 2" descr="Bayes_rule-300x17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414" y="2667000"/>
            <a:ext cx="5687310" cy="326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91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Very fast</a:t>
            </a:r>
          </a:p>
          <a:p>
            <a:r>
              <a:rPr lang="en-US" dirty="0" smtClean="0"/>
              <a:t>Good for big data with big velocity</a:t>
            </a:r>
          </a:p>
          <a:p>
            <a:r>
              <a:rPr lang="en-US" dirty="0" smtClean="0"/>
              <a:t>Great for parallelization</a:t>
            </a:r>
          </a:p>
          <a:p>
            <a:r>
              <a:rPr lang="en-US" dirty="0" smtClean="0"/>
              <a:t>Ignores interactions and therefore needs less data</a:t>
            </a:r>
          </a:p>
          <a:p>
            <a:r>
              <a:rPr lang="en-US" dirty="0" smtClean="0"/>
              <a:t>Works well with multiclass problems</a:t>
            </a:r>
          </a:p>
          <a:p>
            <a:r>
              <a:rPr lang="en-US" dirty="0" smtClean="0"/>
              <a:t>Works </a:t>
            </a:r>
            <a:r>
              <a:rPr lang="en-US" dirty="0"/>
              <a:t>well with missing data</a:t>
            </a:r>
          </a:p>
          <a:p>
            <a:r>
              <a:rPr lang="en-US" dirty="0" smtClean="0"/>
              <a:t>Can use different distributions</a:t>
            </a:r>
          </a:p>
          <a:p>
            <a:r>
              <a:rPr lang="en-US" dirty="0" smtClean="0"/>
              <a:t>Can be used for segments of the data (with other models for the rest)</a:t>
            </a:r>
          </a:p>
          <a:p>
            <a:r>
              <a:rPr lang="en-US" dirty="0" smtClean="0"/>
              <a:t>Can be used as a generative model (e.g. generate text)</a:t>
            </a:r>
          </a:p>
        </p:txBody>
      </p:sp>
    </p:spTree>
    <p:extLst>
      <p:ext uri="{BB962C8B-B14F-4D97-AF65-F5344CB8AC3E}">
        <p14:creationId xmlns:p14="http://schemas.microsoft.com/office/powerpoint/2010/main" val="278238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better for categorical features. For numerical features, assumes a distribution (often Gaussian distribution)</a:t>
            </a:r>
          </a:p>
          <a:p>
            <a:r>
              <a:rPr lang="en-US" dirty="0" smtClean="0"/>
              <a:t>Instead </a:t>
            </a:r>
            <a:r>
              <a:rPr lang="en-US" dirty="0"/>
              <a:t>of multiplication of probabilities, use sum of logs to avoid </a:t>
            </a:r>
            <a:r>
              <a:rPr lang="en-US" dirty="0" smtClean="0"/>
              <a:t>underflow</a:t>
            </a:r>
          </a:p>
          <a:p>
            <a:r>
              <a:rPr lang="en-US" dirty="0"/>
              <a:t>Performance degrade with highly correlated features</a:t>
            </a:r>
            <a:endParaRPr lang="he-IL" dirty="0"/>
          </a:p>
          <a:p>
            <a:r>
              <a:rPr lang="en-US" dirty="0" smtClean="0"/>
              <a:t>“Zero frequency” - how to handle values with 0 occurrences?</a:t>
            </a:r>
          </a:p>
          <a:p>
            <a:pPr lvl="1"/>
            <a:r>
              <a:rPr lang="en-US" dirty="0" smtClean="0"/>
              <a:t>Often: Use Laplace correction</a:t>
            </a:r>
          </a:p>
          <a:p>
            <a:pPr marL="128016" lvl="1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Known to be a good classifier, bad estimator</a:t>
            </a:r>
          </a:p>
          <a:p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12" y="4799239"/>
            <a:ext cx="25431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1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9CB38"/>
                </a:solidFill>
              </a:rPr>
              <a:t>Gaussian</a:t>
            </a:r>
          </a:p>
          <a:p>
            <a:pPr marL="173736" lvl="1" indent="0">
              <a:buNone/>
            </a:pPr>
            <a:r>
              <a:rPr lang="en-US" dirty="0" smtClean="0"/>
              <a:t>	Used </a:t>
            </a:r>
            <a:r>
              <a:rPr lang="en-US" dirty="0"/>
              <a:t>in </a:t>
            </a:r>
            <a:r>
              <a:rPr lang="en-US" dirty="0" smtClean="0"/>
              <a:t>classification. Assumes </a:t>
            </a:r>
            <a:r>
              <a:rPr lang="en-US" dirty="0"/>
              <a:t>that features follow a normal </a:t>
            </a:r>
            <a:r>
              <a:rPr lang="en-US" dirty="0" smtClean="0"/>
              <a:t>distribution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9CB38"/>
                </a:solidFill>
              </a:rPr>
              <a:t>Multinomial</a:t>
            </a:r>
          </a:p>
          <a:p>
            <a:pPr marL="173736" lvl="1" indent="0">
              <a:buNone/>
            </a:pPr>
            <a:r>
              <a:rPr lang="en-US" b="1" dirty="0"/>
              <a:t>	</a:t>
            </a:r>
            <a:r>
              <a:rPr lang="en-US" dirty="0" smtClean="0"/>
              <a:t>Used </a:t>
            </a:r>
            <a:r>
              <a:rPr lang="en-US" dirty="0"/>
              <a:t>for discrete </a:t>
            </a:r>
            <a:r>
              <a:rPr lang="en-US" dirty="0" smtClean="0"/>
              <a:t>counts (e.g. word occurrences in document)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9CB38"/>
                </a:solidFill>
              </a:rPr>
              <a:t>Bernoulli</a:t>
            </a:r>
          </a:p>
          <a:p>
            <a:pPr marL="173736" lvl="1" indent="0">
              <a:buNone/>
            </a:pPr>
            <a:r>
              <a:rPr lang="en-US" b="1" dirty="0"/>
              <a:t>	</a:t>
            </a:r>
            <a:r>
              <a:rPr lang="en-US" dirty="0" smtClean="0"/>
              <a:t>Treats feature as binary (e.g. word appears or not in document)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99CB38"/>
                </a:solidFill>
              </a:rPr>
              <a:t>Exponential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99CB38"/>
                </a:solidFill>
              </a:rPr>
              <a:t>Your </a:t>
            </a:r>
            <a:r>
              <a:rPr lang="en-US" b="1" dirty="0">
                <a:solidFill>
                  <a:srgbClr val="99CB38"/>
                </a:solidFill>
              </a:rPr>
              <a:t>own</a:t>
            </a:r>
          </a:p>
          <a:p>
            <a:pPr marL="457200" indent="-457200">
              <a:buFont typeface="+mj-lt"/>
              <a:buAutoNum type="arabicPeriod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8613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– Language Model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likely is each sentence in the language?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1507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3793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plied Data Science.potx" id="{8A07BEFA-78C3-4071-9720-C22B4D77FE74}" vid="{A0E2470F-0D16-427A-A374-922C437D89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9623</TotalTime>
  <Words>388</Words>
  <Application>Microsoft Office PowerPoint</Application>
  <PresentationFormat>Widescreen</PresentationFormat>
  <Paragraphs>82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Levenim MT</vt:lpstr>
      <vt:lpstr>Tw Cen MT</vt:lpstr>
      <vt:lpstr>Tw Cen MT Condensed</vt:lpstr>
      <vt:lpstr>Wingdings 3</vt:lpstr>
      <vt:lpstr>Integral</vt:lpstr>
      <vt:lpstr>Applied Data Science Machine Learning in Python</vt:lpstr>
      <vt:lpstr>Prerequisites</vt:lpstr>
      <vt:lpstr>Bayes Formula</vt:lpstr>
      <vt:lpstr>Properties</vt:lpstr>
      <vt:lpstr>Issues</vt:lpstr>
      <vt:lpstr>Distributions</vt:lpstr>
      <vt:lpstr>Application – Language Model</vt:lpstr>
      <vt:lpstr>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otonomic</dc:creator>
  <cp:lastModifiedBy>Omri</cp:lastModifiedBy>
  <cp:revision>128</cp:revision>
  <dcterms:created xsi:type="dcterms:W3CDTF">2017-03-21T16:48:48Z</dcterms:created>
  <dcterms:modified xsi:type="dcterms:W3CDTF">2017-05-03T05:47:03Z</dcterms:modified>
</cp:coreProperties>
</file>