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3" r:id="rId1"/>
  </p:sldMasterIdLst>
  <p:notesMasterIdLst>
    <p:notesMasterId r:id="rId9"/>
  </p:notesMasterIdLst>
  <p:sldIdLst>
    <p:sldId id="256" r:id="rId2"/>
    <p:sldId id="310" r:id="rId3"/>
    <p:sldId id="311" r:id="rId4"/>
    <p:sldId id="312" r:id="rId5"/>
    <p:sldId id="313" r:id="rId6"/>
    <p:sldId id="315" r:id="rId7"/>
    <p:sldId id="31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A7C67"/>
    <a:srgbClr val="E3544C"/>
    <a:srgbClr val="EAE7D8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4660"/>
  </p:normalViewPr>
  <p:slideViewPr>
    <p:cSldViewPr snapToGrid="0">
      <p:cViewPr varScale="1">
        <p:scale>
          <a:sx n="88" d="100"/>
          <a:sy n="88" d="100"/>
        </p:scale>
        <p:origin x="51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D2C95C-E6C5-47EE-A945-EBB416EE6C3F}" type="datetimeFigureOut">
              <a:rPr lang="en-US" smtClean="0"/>
              <a:t>4/30/2017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941387-0482-4AF6-9996-23A3E24C4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5929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Many variables –</a:t>
            </a:r>
            <a:r>
              <a:rPr lang="en-US" baseline="0" dirty="0" smtClean="0"/>
              <a:t> large chances of significant p-value with a type 1 error.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41387-0482-4AF6-9996-23A3E24C459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1770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Source:</a:t>
            </a:r>
            <a:r>
              <a:rPr lang="en-US" baseline="0" dirty="0" smtClean="0"/>
              <a:t> http://www-bcf.usc.edu/~gareth/ISL/ISLR%20Sixth%20Printing.pdf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41387-0482-4AF6-9996-23A3E24C459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546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BF4D7DE9-04F8-4F0B-A692-02FE1DAE9F6D}" type="datetimeFigureOut">
              <a:rPr lang="en-US" smtClean="0"/>
              <a:t>4/30/2017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EDC7-E302-4B6B-8533-25FE90236219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83647690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D7DE9-04F8-4F0B-A692-02FE1DAE9F6D}" type="datetimeFigureOut">
              <a:rPr lang="en-US" smtClean="0"/>
              <a:t>4/30/2017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EDC7-E302-4B6B-8533-25FE90236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524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D7DE9-04F8-4F0B-A692-02FE1DAE9F6D}" type="datetimeFigureOut">
              <a:rPr lang="en-US" smtClean="0"/>
              <a:t>4/30/2017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EDC7-E302-4B6B-8533-25FE9023621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5113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  <a:lvl2pPr>
              <a:defRPr>
                <a:latin typeface="Calibri Light" panose="020F0302020204030204" pitchFamily="34" charset="0"/>
              </a:defRPr>
            </a:lvl2pPr>
            <a:lvl3pPr>
              <a:defRPr>
                <a:latin typeface="Calibri Light" panose="020F0302020204030204" pitchFamily="34" charset="0"/>
              </a:defRPr>
            </a:lvl3pPr>
            <a:lvl4pPr>
              <a:defRPr>
                <a:latin typeface="Calibri Light" panose="020F0302020204030204" pitchFamily="34" charset="0"/>
              </a:defRPr>
            </a:lvl4pPr>
            <a:lvl5pPr>
              <a:defRPr>
                <a:latin typeface="Calibri Light" panose="020F030202020403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D7DE9-04F8-4F0B-A692-02FE1DAE9F6D}" type="datetimeFigureOut">
              <a:rPr lang="en-US" smtClean="0"/>
              <a:t>4/30/2017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EDC7-E302-4B6B-8533-25FE90236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6466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D7DE9-04F8-4F0B-A692-02FE1DAE9F6D}" type="datetimeFigureOut">
              <a:rPr lang="en-US" smtClean="0"/>
              <a:t>4/30/2017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EDC7-E302-4B6B-8533-25FE90236219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blipFill dpi="0"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518016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  <a:lvl2pPr>
              <a:defRPr>
                <a:latin typeface="Calibri Light" panose="020F0302020204030204" pitchFamily="34" charset="0"/>
              </a:defRPr>
            </a:lvl2pPr>
            <a:lvl3pPr>
              <a:defRPr>
                <a:latin typeface="Calibri Light" panose="020F0302020204030204" pitchFamily="34" charset="0"/>
              </a:defRPr>
            </a:lvl3pPr>
            <a:lvl4pPr>
              <a:defRPr>
                <a:latin typeface="Calibri Light" panose="020F0302020204030204" pitchFamily="34" charset="0"/>
              </a:defRPr>
            </a:lvl4pPr>
            <a:lvl5pPr>
              <a:defRPr>
                <a:latin typeface="Calibri Light" panose="020F030202020403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  <a:lvl2pPr>
              <a:defRPr>
                <a:latin typeface="Calibri Light" panose="020F0302020204030204" pitchFamily="34" charset="0"/>
              </a:defRPr>
            </a:lvl2pPr>
            <a:lvl3pPr>
              <a:defRPr>
                <a:latin typeface="Calibri Light" panose="020F0302020204030204" pitchFamily="34" charset="0"/>
              </a:defRPr>
            </a:lvl3pPr>
            <a:lvl4pPr>
              <a:defRPr>
                <a:latin typeface="Calibri Light" panose="020F0302020204030204" pitchFamily="34" charset="0"/>
              </a:defRPr>
            </a:lvl4pPr>
            <a:lvl5pPr>
              <a:defRPr>
                <a:latin typeface="Calibri Light" panose="020F030202020403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D7DE9-04F8-4F0B-A692-02FE1DAE9F6D}" type="datetimeFigureOut">
              <a:rPr lang="en-US" smtClean="0"/>
              <a:t>4/30/2017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EDC7-E302-4B6B-8533-25FE90236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8736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  <a:lvl2pPr>
              <a:defRPr>
                <a:latin typeface="Calibri Light" panose="020F0302020204030204" pitchFamily="34" charset="0"/>
              </a:defRPr>
            </a:lvl2pPr>
            <a:lvl3pPr>
              <a:defRPr>
                <a:latin typeface="Calibri Light" panose="020F0302020204030204" pitchFamily="34" charset="0"/>
              </a:defRPr>
            </a:lvl3pPr>
            <a:lvl4pPr>
              <a:defRPr>
                <a:latin typeface="Calibri Light" panose="020F0302020204030204" pitchFamily="34" charset="0"/>
              </a:defRPr>
            </a:lvl4pPr>
            <a:lvl5pPr>
              <a:defRPr>
                <a:latin typeface="Calibri Light" panose="020F030202020403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  <a:lvl2pPr>
              <a:defRPr>
                <a:latin typeface="Calibri Light" panose="020F0302020204030204" pitchFamily="34" charset="0"/>
              </a:defRPr>
            </a:lvl2pPr>
            <a:lvl3pPr>
              <a:defRPr>
                <a:latin typeface="Calibri Light" panose="020F0302020204030204" pitchFamily="34" charset="0"/>
              </a:defRPr>
            </a:lvl3pPr>
            <a:lvl4pPr>
              <a:defRPr>
                <a:latin typeface="Calibri Light" panose="020F0302020204030204" pitchFamily="34" charset="0"/>
              </a:defRPr>
            </a:lvl4pPr>
            <a:lvl5pPr>
              <a:defRPr>
                <a:latin typeface="Calibri Light" panose="020F030202020403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D7DE9-04F8-4F0B-A692-02FE1DAE9F6D}" type="datetimeFigureOut">
              <a:rPr lang="en-US" smtClean="0"/>
              <a:t>4/30/2017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EDC7-E302-4B6B-8533-25FE90236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2239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D7DE9-04F8-4F0B-A692-02FE1DAE9F6D}" type="datetimeFigureOut">
              <a:rPr lang="en-US" smtClean="0"/>
              <a:t>4/30/2017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EDC7-E302-4B6B-8533-25FE90236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306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D7DE9-04F8-4F0B-A692-02FE1DAE9F6D}" type="datetimeFigureOut">
              <a:rPr lang="en-US" smtClean="0"/>
              <a:t>4/30/2017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EDC7-E302-4B6B-8533-25FE90236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21438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D7DE9-04F8-4F0B-A692-02FE1DAE9F6D}" type="datetimeFigureOut">
              <a:rPr lang="en-US" smtClean="0"/>
              <a:t>4/30/2017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EDC7-E302-4B6B-8533-25FE90236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2405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D7DE9-04F8-4F0B-A692-02FE1DAE9F6D}" type="datetimeFigureOut">
              <a:rPr lang="en-US" smtClean="0"/>
              <a:t>4/30/2017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EDC7-E302-4B6B-8533-25FE9023621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3748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F4D7DE9-04F8-4F0B-A692-02FE1DAE9F6D}" type="datetimeFigureOut">
              <a:rPr lang="en-US" smtClean="0"/>
              <a:t>4/30/2017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0FB9EDC7-E302-4B6B-8533-25FE9023621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8556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b="1" dirty="0"/>
              <a:t>Applied Data Science</a:t>
            </a:r>
            <a:r>
              <a:rPr lang="en-US" b="1" dirty="0"/>
              <a:t/>
            </a:r>
            <a:br>
              <a:rPr lang="en-US" b="1" dirty="0"/>
            </a:br>
            <a:r>
              <a:rPr lang="en-US" b="1" dirty="0" smtClean="0"/>
              <a:t>Regression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Dr. </a:t>
            </a:r>
            <a:r>
              <a:rPr lang="en-US" dirty="0" err="1" smtClean="0"/>
              <a:t>Omri</a:t>
            </a:r>
            <a:r>
              <a:rPr lang="en-US" dirty="0" smtClean="0"/>
              <a:t> </a:t>
            </a:r>
            <a:r>
              <a:rPr lang="en-US" dirty="0" err="1" smtClean="0"/>
              <a:t>Allouche</a:t>
            </a:r>
            <a:endParaRPr lang="en-US" dirty="0" smtClean="0"/>
          </a:p>
          <a:p>
            <a:r>
              <a:rPr lang="en-US" dirty="0" smtClean="0"/>
              <a:t>2017</a:t>
            </a:r>
          </a:p>
        </p:txBody>
      </p:sp>
    </p:spTree>
    <p:extLst>
      <p:ext uri="{BB962C8B-B14F-4D97-AF65-F5344CB8AC3E}">
        <p14:creationId xmlns:p14="http://schemas.microsoft.com/office/powerpoint/2010/main" val="2778767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Correlation / Causation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 smtClean="0"/>
              <a:t>Do ice cream sales lead to more </a:t>
            </a:r>
            <a:r>
              <a:rPr lang="en-US" dirty="0" err="1" smtClean="0"/>
              <a:t>drownings</a:t>
            </a:r>
            <a:r>
              <a:rPr lang="en-US" dirty="0" smtClean="0"/>
              <a:t>?</a:t>
            </a:r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 smtClean="0"/>
              <a:t>Big problem with big data – when having many variables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705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302107" y="2286000"/>
            <a:ext cx="5163923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639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Variance-Bias Trade-off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expected test MSE, for a given value x0, </a:t>
            </a:r>
            <a:r>
              <a:rPr lang="en-US" dirty="0" smtClean="0"/>
              <a:t>can always </a:t>
            </a:r>
            <a:r>
              <a:rPr lang="en-US" dirty="0"/>
              <a:t>be decomposed into the sum of three fundamental quantities: the variance of ˆf(x0), the squared bias of ˆf(x0) and the variance of the error variance bias terms . </a:t>
            </a:r>
            <a:endParaRPr lang="he-IL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6793" y="4147457"/>
            <a:ext cx="57531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97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Variance refers to the amount by which ˆf would change if we estimated it using a different training data </a:t>
            </a:r>
            <a:r>
              <a:rPr lang="en-US" dirty="0" smtClean="0"/>
              <a:t>set</a:t>
            </a:r>
          </a:p>
          <a:p>
            <a:r>
              <a:rPr lang="en-US" dirty="0"/>
              <a:t>bias refers to the error that is introduced by approximating a real-life problem, which may be extremely complicated, by a much simpler model</a:t>
            </a:r>
          </a:p>
          <a:p>
            <a:r>
              <a:rPr lang="en-US" dirty="0"/>
              <a:t>as we use more flexible methods, the variance will increase and the bias will decrease</a:t>
            </a:r>
            <a:r>
              <a:rPr lang="en-US" dirty="0" smtClean="0"/>
              <a:t>.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563405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Works only on numeric features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Doesn’t handle missing values well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Sensitive to outliers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Assumes linear relationships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Doesn’t handle </a:t>
            </a:r>
            <a:r>
              <a:rPr lang="en-US" dirty="0" err="1" smtClean="0"/>
              <a:t>colinearity</a:t>
            </a:r>
            <a:r>
              <a:rPr lang="en-US" dirty="0" smtClean="0"/>
              <a:t> well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70578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can show that the </a:t>
            </a:r>
            <a:r>
              <a:rPr lang="en-US" dirty="0"/>
              <a:t>test error rate given in (2.9) is minimized, on average, by a very simple classifier that assigns each observation to the most likely class, given its predictor values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35829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99CB38"/>
      </a:accent1>
      <a:accent2>
        <a:srgbClr val="63A537"/>
      </a:accent2>
      <a:accent3>
        <a:srgbClr val="E6D024"/>
      </a:accent3>
      <a:accent4>
        <a:srgbClr val="CC9700"/>
      </a:accent4>
      <a:accent5>
        <a:srgbClr val="4EB3CF"/>
      </a:accent5>
      <a:accent6>
        <a:srgbClr val="378DA6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29F68FFC-748B-4FC3-BF39-7F84A6D5840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TM02900720[[fn=Integral]]</Template>
  <TotalTime>9988</TotalTime>
  <Words>224</Words>
  <Application>Microsoft Office PowerPoint</Application>
  <PresentationFormat>Widescreen</PresentationFormat>
  <Paragraphs>23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Calibri</vt:lpstr>
      <vt:lpstr>Calibri Light</vt:lpstr>
      <vt:lpstr>Levenim MT</vt:lpstr>
      <vt:lpstr>Tw Cen MT</vt:lpstr>
      <vt:lpstr>Tw Cen MT Condensed</vt:lpstr>
      <vt:lpstr>Wingdings 3</vt:lpstr>
      <vt:lpstr>Integral</vt:lpstr>
      <vt:lpstr>Applied Data Science Regression</vt:lpstr>
      <vt:lpstr>Correlation / Causation</vt:lpstr>
      <vt:lpstr>PowerPoint Presentation</vt:lpstr>
      <vt:lpstr>Variance-Bias Trade-off</vt:lpstr>
      <vt:lpstr>PowerPoint Presentation</vt:lpstr>
      <vt:lpstr>Limitations</vt:lpstr>
      <vt:lpstr>Classification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otonomic</dc:creator>
  <cp:lastModifiedBy>Omri</cp:lastModifiedBy>
  <cp:revision>59</cp:revision>
  <dcterms:created xsi:type="dcterms:W3CDTF">2017-03-21T16:48:48Z</dcterms:created>
  <dcterms:modified xsi:type="dcterms:W3CDTF">2017-05-03T05:47:10Z</dcterms:modified>
</cp:coreProperties>
</file>