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0"/>
  </p:notesMasterIdLst>
  <p:sldIdLst>
    <p:sldId id="256" r:id="rId2"/>
    <p:sldId id="280" r:id="rId3"/>
    <p:sldId id="274" r:id="rId4"/>
    <p:sldId id="262" r:id="rId5"/>
    <p:sldId id="275" r:id="rId6"/>
    <p:sldId id="276" r:id="rId7"/>
    <p:sldId id="281" r:id="rId8"/>
    <p:sldId id="265" r:id="rId9"/>
    <p:sldId id="278" r:id="rId10"/>
    <p:sldId id="266" r:id="rId11"/>
    <p:sldId id="277" r:id="rId12"/>
    <p:sldId id="269" r:id="rId13"/>
    <p:sldId id="270" r:id="rId14"/>
    <p:sldId id="264" r:id="rId15"/>
    <p:sldId id="271" r:id="rId16"/>
    <p:sldId id="27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https://www.york.ac.uk/archaeology/research/featured-research/zooms-1/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6" r:id="rId8"/>
    <p:sldLayoutId id="2147483841" r:id="rId9"/>
    <p:sldLayoutId id="2147483842" r:id="rId10"/>
    <p:sldLayoutId id="2147483843" r:id="rId11"/>
    <p:sldLayoutId id="214748384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cla.ug/blog/k-means-clustering.html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he-IL" dirty="0"/>
          </a:p>
        </p:txBody>
      </p:sp>
      <p:pic>
        <p:nvPicPr>
          <p:cNvPr id="1026" name="Picture 2" descr="Dendrogram showing the clustering of mammalian species using the m/z values obtained from computational analysis. Copyright 2009 John Wiley &amp; Sons, Ltd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20" y="2462442"/>
            <a:ext cx="6412698" cy="36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✓✓</a:t>
            </a:r>
            <a:r>
              <a:rPr lang="en-US" b="1" dirty="0"/>
              <a:t>Ward: </a:t>
            </a:r>
            <a:r>
              <a:rPr lang="en-US" dirty="0"/>
              <a:t>Tends to look for spherical clusters, very cohesive inside and</a:t>
            </a:r>
          </a:p>
          <a:p>
            <a:r>
              <a:rPr lang="en-US" dirty="0"/>
              <a:t>extremely differentiated from other groups. Another nice characteristic</a:t>
            </a:r>
          </a:p>
          <a:p>
            <a:r>
              <a:rPr lang="en-US" dirty="0"/>
              <a:t>is that the method tends to find clusters of similar size. It works only</a:t>
            </a:r>
          </a:p>
          <a:p>
            <a:r>
              <a:rPr lang="en-US" dirty="0"/>
              <a:t>with the Euclidean distance.</a:t>
            </a:r>
          </a:p>
          <a:p>
            <a:r>
              <a:rPr lang="en-US" dirty="0"/>
              <a:t>✓✓</a:t>
            </a:r>
            <a:r>
              <a:rPr lang="en-US" b="1" dirty="0"/>
              <a:t>Complete: </a:t>
            </a:r>
            <a:r>
              <a:rPr lang="en-US" dirty="0"/>
              <a:t>Links clusters using their furthest observations, that is, their</a:t>
            </a:r>
          </a:p>
          <a:p>
            <a:r>
              <a:rPr lang="en-US" dirty="0"/>
              <a:t>most dissimilar data points. Consequently, clusters created using this</a:t>
            </a:r>
          </a:p>
          <a:p>
            <a:r>
              <a:rPr lang="en-US" dirty="0"/>
              <a:t>method tend to be comprised of highly similar observations, making the</a:t>
            </a:r>
          </a:p>
          <a:p>
            <a:r>
              <a:rPr lang="en-US" dirty="0"/>
              <a:t>resulting groups quite compact.</a:t>
            </a:r>
          </a:p>
          <a:p>
            <a:r>
              <a:rPr lang="en-US" dirty="0"/>
              <a:t>✓✓</a:t>
            </a:r>
            <a:r>
              <a:rPr lang="en-US" b="1" dirty="0"/>
              <a:t>Average: </a:t>
            </a:r>
            <a:r>
              <a:rPr lang="en-US" dirty="0"/>
              <a:t>Links clusters using their centroids and ignoring their boundaries.</a:t>
            </a:r>
          </a:p>
          <a:p>
            <a:r>
              <a:rPr lang="en-US" dirty="0"/>
              <a:t>The method creates larger groups than the complete method. In</a:t>
            </a:r>
          </a:p>
          <a:p>
            <a:r>
              <a:rPr lang="en-US" dirty="0"/>
              <a:t>addition, the clusters can be different sizes and shapes, contrary to the</a:t>
            </a:r>
          </a:p>
          <a:p>
            <a:r>
              <a:rPr lang="en-US" dirty="0"/>
              <a:t>Ward’s solutions. Consequently, this average, multipurpose, approach</a:t>
            </a:r>
          </a:p>
          <a:p>
            <a:r>
              <a:rPr lang="en-US" dirty="0"/>
              <a:t>sees successful use in the field of biological sciences.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57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Models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hierarchy </a:t>
            </a:r>
            <a:r>
              <a:rPr lang="en-US" dirty="0"/>
              <a:t>+ ability to cut at any point</a:t>
            </a:r>
          </a:p>
          <a:p>
            <a:r>
              <a:rPr lang="en-US" dirty="0" smtClean="0"/>
              <a:t>Don’t scale well – O(n</a:t>
            </a:r>
            <a:r>
              <a:rPr lang="en-US" baseline="30000" dirty="0" smtClean="0"/>
              <a:t>2</a:t>
            </a:r>
            <a:r>
              <a:rPr lang="en-US" dirty="0" smtClean="0"/>
              <a:t>) as opposed to O(n) for K-means</a:t>
            </a:r>
          </a:p>
          <a:p>
            <a:r>
              <a:rPr lang="en-US" dirty="0" smtClean="0"/>
              <a:t>Deterministic</a:t>
            </a:r>
          </a:p>
          <a:p>
            <a:r>
              <a:rPr lang="en-US" dirty="0" smtClean="0"/>
              <a:t>Can provide different </a:t>
            </a:r>
            <a:r>
              <a:rPr lang="en-US" dirty="0" err="1" smtClean="0"/>
              <a:t>partitionings</a:t>
            </a:r>
            <a:r>
              <a:rPr lang="en-US" dirty="0" smtClean="0"/>
              <a:t>, at different resolutions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7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756" y="2935287"/>
            <a:ext cx="7286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344" y="3597275"/>
            <a:ext cx="62674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15" y="2476500"/>
            <a:ext cx="373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0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K-means and 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clustering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=100, </a:t>
            </a:r>
            <a:r>
              <a:rPr lang="en-US" dirty="0" err="1" smtClean="0"/>
              <a:t>n_init</a:t>
            </a:r>
            <a:r>
              <a:rPr lang="en-US" dirty="0" smtClean="0"/>
              <a:t>=10, </a:t>
            </a:r>
            <a:r>
              <a:rPr lang="en-US" dirty="0" err="1" smtClean="0"/>
              <a:t>random_state</a:t>
            </a:r>
            <a:r>
              <a:rPr lang="en-US" dirty="0" smtClean="0"/>
              <a:t>=1</a:t>
            </a:r>
            <a:r>
              <a:rPr lang="en-US" dirty="0"/>
              <a:t>)</a:t>
            </a:r>
          </a:p>
          <a:p>
            <a:r>
              <a:rPr lang="en-US" dirty="0" err="1"/>
              <a:t>clustering.fit</a:t>
            </a:r>
            <a:r>
              <a:rPr lang="en-US" dirty="0"/>
              <a:t>(</a:t>
            </a:r>
            <a:r>
              <a:rPr lang="en-US" dirty="0" err="1"/>
              <a:t>Cx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clustering.cluster_centers</a:t>
            </a:r>
            <a:r>
              <a:rPr lang="en-US" dirty="0"/>
              <a:t>_</a:t>
            </a:r>
          </a:p>
          <a:p>
            <a:r>
              <a:rPr lang="en-US" dirty="0" err="1"/>
              <a:t>Kx_mapping</a:t>
            </a:r>
            <a:r>
              <a:rPr lang="en-US" dirty="0"/>
              <a:t> = {</a:t>
            </a:r>
            <a:r>
              <a:rPr lang="en-US" dirty="0" err="1"/>
              <a:t>case:cluster</a:t>
            </a:r>
            <a:r>
              <a:rPr lang="en-US" dirty="0"/>
              <a:t> for case,</a:t>
            </a:r>
          </a:p>
          <a:p>
            <a:r>
              <a:rPr lang="en-US" dirty="0"/>
              <a:t>cluster in enumerate(</a:t>
            </a:r>
            <a:r>
              <a:rPr lang="en-US" dirty="0" err="1"/>
              <a:t>clustering.labels</a:t>
            </a:r>
            <a:r>
              <a:rPr lang="en-US" dirty="0" smtClean="0"/>
              <a:t>_)}</a:t>
            </a:r>
          </a:p>
          <a:p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AgglomerativeClustering</a:t>
            </a:r>
            <a:endParaRPr lang="en-US" dirty="0"/>
          </a:p>
          <a:p>
            <a:r>
              <a:rPr lang="en-US" dirty="0" err="1"/>
              <a:t>Hclustering</a:t>
            </a:r>
            <a:r>
              <a:rPr lang="en-US" dirty="0"/>
              <a:t> = </a:t>
            </a:r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</a:t>
            </a:r>
            <a:r>
              <a:rPr lang="en-US" dirty="0" smtClean="0"/>
              <a:t>, affinity</a:t>
            </a:r>
            <a:r>
              <a:rPr lang="en-US" dirty="0"/>
              <a:t>='cosine', linkage='complete')</a:t>
            </a:r>
          </a:p>
          <a:p>
            <a:r>
              <a:rPr lang="en-US" dirty="0" err="1"/>
              <a:t>Hclustering.fit</a:t>
            </a:r>
            <a:r>
              <a:rPr lang="en-US" dirty="0"/>
              <a:t>(</a:t>
            </a:r>
            <a:r>
              <a:rPr lang="en-US" dirty="0" err="1"/>
              <a:t>Kx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H_mapping</a:t>
            </a:r>
            <a:r>
              <a:rPr lang="en-US" dirty="0"/>
              <a:t> = {</a:t>
            </a:r>
            <a:r>
              <a:rPr lang="en-US" dirty="0" err="1"/>
              <a:t>case:cluster</a:t>
            </a:r>
            <a:r>
              <a:rPr lang="en-US" dirty="0"/>
              <a:t> for case</a:t>
            </a:r>
            <a:r>
              <a:rPr lang="en-US" dirty="0" smtClean="0"/>
              <a:t>, cluster </a:t>
            </a:r>
            <a:r>
              <a:rPr lang="en-US" dirty="0"/>
              <a:t>in enumerate(</a:t>
            </a:r>
            <a:r>
              <a:rPr lang="en-US" dirty="0" err="1"/>
              <a:t>Hclustering.labels</a:t>
            </a:r>
            <a:r>
              <a:rPr lang="en-US" dirty="0"/>
              <a:t>_)}</a:t>
            </a:r>
          </a:p>
          <a:p>
            <a:r>
              <a:rPr lang="en-US" dirty="0" err="1"/>
              <a:t>final_mapping</a:t>
            </a:r>
            <a:r>
              <a:rPr lang="en-US" dirty="0"/>
              <a:t> = {</a:t>
            </a:r>
            <a:r>
              <a:rPr lang="en-US" dirty="0" err="1"/>
              <a:t>case:H_mapping</a:t>
            </a:r>
            <a:r>
              <a:rPr lang="en-US" dirty="0"/>
              <a:t>[</a:t>
            </a:r>
            <a:r>
              <a:rPr lang="en-US" dirty="0" err="1"/>
              <a:t>Kx_mapping</a:t>
            </a:r>
            <a:r>
              <a:rPr lang="en-US" dirty="0"/>
              <a:t>[case</a:t>
            </a:r>
            <a:r>
              <a:rPr lang="en-US" dirty="0" smtClean="0"/>
              <a:t>]] for </a:t>
            </a:r>
            <a:r>
              <a:rPr lang="en-US" dirty="0"/>
              <a:t>case in </a:t>
            </a:r>
            <a:r>
              <a:rPr lang="en-US" dirty="0" err="1"/>
              <a:t>Kx_mapping</a:t>
            </a: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55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</a:t>
            </a:r>
            <a:r>
              <a:rPr lang="en-US" dirty="0" smtClean="0"/>
              <a:t>Based Clusters: DB-Scan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than K-Means, faster than hierarchical clustering</a:t>
            </a:r>
          </a:p>
          <a:p>
            <a:r>
              <a:rPr lang="en-US" dirty="0"/>
              <a:t>Finds the number of clusters itself</a:t>
            </a:r>
          </a:p>
          <a:p>
            <a:r>
              <a:rPr lang="en-US" dirty="0" smtClean="0"/>
              <a:t>Robust to outliers</a:t>
            </a:r>
          </a:p>
          <a:p>
            <a:r>
              <a:rPr lang="en-US" dirty="0" smtClean="0"/>
              <a:t>Can decide </a:t>
            </a:r>
            <a:r>
              <a:rPr lang="en-US" b="1" dirty="0" smtClean="0"/>
              <a:t>not</a:t>
            </a:r>
            <a:r>
              <a:rPr lang="en-US" dirty="0" smtClean="0"/>
              <a:t> to cluster points in low-density areas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482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DB-Scan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Requires setting 2 parameters:</a:t>
            </a:r>
          </a:p>
          <a:p>
            <a:r>
              <a:rPr lang="en-US" sz="2400" dirty="0" smtClean="0"/>
              <a:t>✓</a:t>
            </a:r>
            <a:r>
              <a:rPr lang="en-US" sz="2400" dirty="0" err="1"/>
              <a:t>eps</a:t>
            </a:r>
            <a:r>
              <a:rPr lang="en-US" sz="2400" dirty="0"/>
              <a:t>: The maximum distance between two observations that allows them</a:t>
            </a:r>
          </a:p>
          <a:p>
            <a:r>
              <a:rPr lang="en-US" sz="2400" dirty="0"/>
              <a:t>to be part of the same neighborhood.</a:t>
            </a:r>
          </a:p>
          <a:p>
            <a:r>
              <a:rPr lang="en-US" sz="2400" dirty="0" smtClean="0"/>
              <a:t>✓</a:t>
            </a:r>
            <a:r>
              <a:rPr lang="en-US" sz="2400" dirty="0" err="1"/>
              <a:t>min_sample</a:t>
            </a:r>
            <a:r>
              <a:rPr lang="en-US" sz="2400" dirty="0"/>
              <a:t>: The minimum number of observations in a neighborhood</a:t>
            </a:r>
          </a:p>
          <a:p>
            <a:r>
              <a:rPr lang="en-US" sz="2400" dirty="0"/>
              <a:t>that transform them into a core point.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DBSCAN</a:t>
            </a:r>
          </a:p>
          <a:p>
            <a:r>
              <a:rPr lang="en-US" dirty="0"/>
              <a:t>DB = DBSCAN(</a:t>
            </a:r>
            <a:r>
              <a:rPr lang="en-US" dirty="0" err="1"/>
              <a:t>eps</a:t>
            </a:r>
            <a:r>
              <a:rPr lang="en-US" dirty="0"/>
              <a:t>=4.35, </a:t>
            </a:r>
            <a:r>
              <a:rPr lang="en-US" dirty="0" err="1"/>
              <a:t>min_samples</a:t>
            </a:r>
            <a:r>
              <a:rPr lang="en-US" dirty="0"/>
              <a:t>=25, </a:t>
            </a:r>
            <a:r>
              <a:rPr lang="en-US" dirty="0" err="1"/>
              <a:t>random_state</a:t>
            </a:r>
            <a:r>
              <a:rPr lang="en-US" dirty="0"/>
              <a:t>=1)</a:t>
            </a:r>
          </a:p>
          <a:p>
            <a:r>
              <a:rPr lang="en-US" dirty="0" err="1"/>
              <a:t>DB.fit</a:t>
            </a:r>
            <a:r>
              <a:rPr lang="en-US" dirty="0"/>
              <a:t>(</a:t>
            </a:r>
            <a:r>
              <a:rPr lang="en-US" dirty="0" err="1"/>
              <a:t>Cx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790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../_images/sphx_glr_plot_cluster_comparison_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25" y="537765"/>
            <a:ext cx="11806238" cy="59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Algorithms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Guess </a:t>
            </a:r>
            <a:r>
              <a:rPr lang="en-US" dirty="0"/>
              <a:t>a K number of </a:t>
            </a:r>
            <a:r>
              <a:rPr lang="en-US" dirty="0" smtClean="0"/>
              <a:t>clusters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 </a:t>
            </a:r>
            <a:r>
              <a:rPr lang="en-US" dirty="0"/>
              <a:t>the initial </a:t>
            </a:r>
            <a:r>
              <a:rPr lang="en-US" dirty="0" smtClean="0"/>
              <a:t>clusters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Reiterate </a:t>
            </a:r>
            <a:r>
              <a:rPr lang="en-US" dirty="0"/>
              <a:t>the clusters until you notice that your solution doesn’t </a:t>
            </a:r>
            <a:r>
              <a:rPr lang="en-US" dirty="0" smtClean="0"/>
              <a:t>change anymore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he-IL" dirty="0"/>
          </a:p>
        </p:txBody>
      </p:sp>
      <p:pic>
        <p:nvPicPr>
          <p:cNvPr id="1026" name="Picture 2" descr="Image result for k means 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69" y="2468562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1057" y="6477001"/>
            <a:ext cx="574765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mcla.ug/blog/k-means-clustering.html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2617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Assumes that a class has a “centroid”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Will find clusters even if none exist!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distance computed?</a:t>
            </a: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if features are scaled?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to stop iterating?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23939" y="2286000"/>
          <a:ext cx="4387306" cy="402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669264"/>
                <a:gridCol w="1718042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Manhattan distance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Euclidean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Minkowsky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Chebyshev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Mahalanobis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93" y="3910208"/>
            <a:ext cx="1819275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93" y="2416219"/>
            <a:ext cx="14668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993" y="3283319"/>
            <a:ext cx="18573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993" y="5139455"/>
            <a:ext cx="1724025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993" y="5756231"/>
            <a:ext cx="2095500" cy="381000"/>
          </a:xfrm>
          <a:prstGeom prst="rect">
            <a:avLst/>
          </a:prstGeom>
        </p:spPr>
      </p:pic>
      <p:graphicFrame>
        <p:nvGraphicFramePr>
          <p:cNvPr id="16" name="Content Placeholder 4"/>
          <p:cNvGraphicFramePr>
            <a:graphicFrameLocks/>
          </p:cNvGraphicFramePr>
          <p:nvPr>
            <p:extLst/>
          </p:nvPr>
        </p:nvGraphicFramePr>
        <p:xfrm>
          <a:off x="5723287" y="2275562"/>
          <a:ext cx="4911310" cy="393192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988071"/>
                <a:gridCol w="1923239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Hamming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Jaccard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Spearman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237" y="2393841"/>
            <a:ext cx="223837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237" y="4479489"/>
            <a:ext cx="285750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8237" y="5457563"/>
            <a:ext cx="2790825" cy="552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237" y="3616238"/>
            <a:ext cx="1581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Distance (/ Similarity)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0916" lvl="1" indent="-342900">
              <a:buFont typeface="+mj-lt"/>
              <a:buAutoNum type="arabicPeriod"/>
            </a:pPr>
            <a:r>
              <a:rPr lang="en-US" dirty="0"/>
              <a:t>Take the shape more than the values into account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 good choice when there are too many variables and some may not be significant (just noise)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tends to associate observations that have the same maximum and minimum variables, regardless of their effective </a:t>
            </a:r>
            <a:r>
              <a:rPr lang="en-US" dirty="0" smtClean="0"/>
              <a:t>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17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K: The Elbow Method</a:t>
            </a:r>
            <a:endParaRPr lang="he-IL" dirty="0"/>
          </a:p>
        </p:txBody>
      </p:sp>
      <p:pic>
        <p:nvPicPr>
          <p:cNvPr id="2050" name="Picture 2" descr="http://uc-r.github.io/public/images/analytics/clustering/kmeans/unnamed-chunk-11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69" y="2468562"/>
            <a:ext cx="640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1057" y="6477001"/>
            <a:ext cx="574765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200" dirty="0"/>
              <a:t>Source: http://uc-r.github.io/kmeans_clustering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04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K: Inertia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99763"/>
            <a:ext cx="5678488" cy="3829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3" y="4425579"/>
            <a:ext cx="4223657" cy="133840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/>
              <a:t>Inertia </a:t>
            </a:r>
            <a:r>
              <a:rPr lang="en-US" dirty="0"/>
              <a:t>is the sum of </a:t>
            </a:r>
            <a:r>
              <a:rPr lang="en-US" dirty="0" smtClean="0"/>
              <a:t>all the </a:t>
            </a:r>
            <a:r>
              <a:rPr lang="en-US" dirty="0"/>
              <a:t>differences between every cluster member and its centroid. If the examples</a:t>
            </a:r>
          </a:p>
          <a:p>
            <a:r>
              <a:rPr lang="en-US" dirty="0"/>
              <a:t>in the group are similar to the centroid, the difference is small and </a:t>
            </a:r>
            <a:r>
              <a:rPr lang="en-US" dirty="0" smtClean="0"/>
              <a:t>so is </a:t>
            </a:r>
            <a:r>
              <a:rPr lang="en-US" dirty="0"/>
              <a:t>the inertia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Inertia is useful when compared to other inertia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36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Properties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pre-determine K</a:t>
            </a:r>
          </a:p>
          <a:p>
            <a:r>
              <a:rPr lang="en-US" dirty="0"/>
              <a:t>Stochastic</a:t>
            </a:r>
          </a:p>
          <a:p>
            <a:r>
              <a:rPr lang="en-US" dirty="0" smtClean="0"/>
              <a:t>Generated </a:t>
            </a:r>
            <a:r>
              <a:rPr lang="en-US" dirty="0"/>
              <a:t>clusters that are hyper-spherical in </a:t>
            </a:r>
            <a:r>
              <a:rPr lang="en-US" dirty="0" smtClean="0"/>
              <a:t>nature. Can’t generate clusters with unusual shapes</a:t>
            </a:r>
          </a:p>
          <a:p>
            <a:r>
              <a:rPr lang="en-US" dirty="0" smtClean="0"/>
              <a:t>Tends to generate clusters that are equal in size</a:t>
            </a:r>
          </a:p>
          <a:p>
            <a:r>
              <a:rPr lang="en-US" dirty="0" smtClean="0"/>
              <a:t>Sensitive to outliers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673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12501</TotalTime>
  <Words>577</Words>
  <Application>Microsoft Office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Clustering</vt:lpstr>
      <vt:lpstr>Centroid-based Algorithms</vt:lpstr>
      <vt:lpstr>K-Means</vt:lpstr>
      <vt:lpstr>K-Means</vt:lpstr>
      <vt:lpstr>Distance Metrics</vt:lpstr>
      <vt:lpstr>Cosine Distance (/ Similarity)</vt:lpstr>
      <vt:lpstr>Choosing K: The Elbow Method</vt:lpstr>
      <vt:lpstr>Choosing K: Inertia</vt:lpstr>
      <vt:lpstr>K-Means Properties</vt:lpstr>
      <vt:lpstr>Hierarchical Clustering</vt:lpstr>
      <vt:lpstr>Linkage Methods</vt:lpstr>
      <vt:lpstr>Hierarchical Models</vt:lpstr>
      <vt:lpstr>PowerPoint Presentation</vt:lpstr>
      <vt:lpstr>PowerPoint Presentation</vt:lpstr>
      <vt:lpstr>Combining K-means and Hierarchical Clustering</vt:lpstr>
      <vt:lpstr>Density Based Clusters: DB-Scan</vt:lpstr>
      <vt:lpstr>DB-Scan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159</cp:revision>
  <dcterms:created xsi:type="dcterms:W3CDTF">2017-03-21T16:48:48Z</dcterms:created>
  <dcterms:modified xsi:type="dcterms:W3CDTF">2017-05-13T06:07:22Z</dcterms:modified>
</cp:coreProperties>
</file>