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6"/>
  </p:notesMasterIdLst>
  <p:sldIdLst>
    <p:sldId id="256" r:id="rId2"/>
    <p:sldId id="266" r:id="rId3"/>
    <p:sldId id="265" r:id="rId4"/>
    <p:sldId id="272" r:id="rId5"/>
    <p:sldId id="274" r:id="rId6"/>
    <p:sldId id="275" r:id="rId7"/>
    <p:sldId id="276" r:id="rId8"/>
    <p:sldId id="277" r:id="rId9"/>
    <p:sldId id="268" r:id="rId10"/>
    <p:sldId id="263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60" autoAdjust="0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todatamining.com/assets/guideChapters/DataMining-ch6.pdf" TargetMode="External"/><Relationship Id="rId2" Type="http://schemas.openxmlformats.org/officeDocument/2006/relationships/hyperlink" Target="https://www.analyticsvidhya.com/blog/2015/09/naive-bayes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FEATURES - Distributions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Gaussian</a:t>
            </a:r>
          </a:p>
          <a:p>
            <a:pPr marL="173736" lvl="1" indent="0">
              <a:buNone/>
            </a:pPr>
            <a:r>
              <a:rPr lang="en-US" dirty="0" smtClean="0"/>
              <a:t>	Used </a:t>
            </a:r>
            <a:r>
              <a:rPr lang="en-US" dirty="0"/>
              <a:t>in </a:t>
            </a:r>
            <a:r>
              <a:rPr lang="en-US" dirty="0" smtClean="0"/>
              <a:t>classification. Assumes </a:t>
            </a:r>
            <a:r>
              <a:rPr lang="en-US" dirty="0"/>
              <a:t>that features follow a normal </a:t>
            </a:r>
            <a:r>
              <a:rPr lang="en-US" dirty="0" smtClean="0"/>
              <a:t>distribution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Multinomial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Used </a:t>
            </a:r>
            <a:r>
              <a:rPr lang="en-US" dirty="0"/>
              <a:t>for discrete </a:t>
            </a:r>
            <a:r>
              <a:rPr lang="en-US" dirty="0" smtClean="0"/>
              <a:t>counts (e.g. word occurrences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Bernoulli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Treats feature as binary (e.g. word appears or not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Exponential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Your own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1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5" y="576004"/>
            <a:ext cx="8127125" cy="49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1" y="1316469"/>
            <a:ext cx="7659902" cy="2499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36" y="4082222"/>
            <a:ext cx="7898542" cy="22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for big data with big velocity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Small dataset leads to instability (probabilities can be 0 or 1 with high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Ignores interactions and therefore needs less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Works well with multiclass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Works </a:t>
            </a:r>
            <a:r>
              <a:rPr lang="en-US" dirty="0"/>
              <a:t>well with 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Continuous features require binning or assumption of a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perform well for imbalanced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for segments of the data (with other models for the rest)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as a generative model (e.g. generate text)</a:t>
            </a:r>
          </a:p>
        </p:txBody>
      </p:sp>
    </p:spTree>
    <p:extLst>
      <p:ext uri="{BB962C8B-B14F-4D97-AF65-F5344CB8AC3E}">
        <p14:creationId xmlns:p14="http://schemas.microsoft.com/office/powerpoint/2010/main" val="30556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better for categorical features. For numerical features, assumes a distribution (often Gaussian distribution)</a:t>
            </a:r>
          </a:p>
          <a:p>
            <a:r>
              <a:rPr lang="en-US" dirty="0" smtClean="0"/>
              <a:t>Instead </a:t>
            </a:r>
            <a:r>
              <a:rPr lang="en-US" dirty="0"/>
              <a:t>of multiplication of probabilities, use sum of logs to avoid </a:t>
            </a:r>
            <a:r>
              <a:rPr lang="en-US" dirty="0" smtClean="0"/>
              <a:t>underflow</a:t>
            </a:r>
          </a:p>
          <a:p>
            <a:r>
              <a:rPr lang="en-US" dirty="0"/>
              <a:t>Performance degrade with highly correlated features</a:t>
            </a:r>
            <a:endParaRPr lang="he-IL" dirty="0"/>
          </a:p>
          <a:p>
            <a:r>
              <a:rPr lang="en-US" dirty="0" smtClean="0"/>
              <a:t>“Zero frequency” - how to handle values with 0 occurrences?</a:t>
            </a:r>
          </a:p>
          <a:p>
            <a:pPr lvl="1"/>
            <a:r>
              <a:rPr lang="en-US" dirty="0" smtClean="0"/>
              <a:t>Often: Use Laplace correction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to be a good classifier, bad estimator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4799239"/>
            <a:ext cx="2543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Language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sentence in the language?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://www.analyticsvidhya.com/blog/2015/09/naive-bayes-explained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or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guidetodatamining.com/assets/guideChapters/DataMining-ch6.pdf</a:t>
            </a:r>
            <a:r>
              <a:rPr lang="en-US" dirty="0" smtClean="0"/>
              <a:t> (longer)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80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Formula</a:t>
            </a:r>
            <a:endParaRPr lang="he-IL" dirty="0"/>
          </a:p>
        </p:txBody>
      </p:sp>
      <p:pic>
        <p:nvPicPr>
          <p:cNvPr id="1026" name="Picture 2" descr="Bayes_rule-300x17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14" y="2667000"/>
            <a:ext cx="5687310" cy="3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</a:t>
            </a:r>
            <a:r>
              <a:rPr lang="en-US" smtClean="0"/>
              <a:t>- Example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4" y="2302733"/>
            <a:ext cx="611505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23" y="2466073"/>
            <a:ext cx="1485900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58" y="4269393"/>
            <a:ext cx="60293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376" y="5803814"/>
            <a:ext cx="1857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92" y="370704"/>
            <a:ext cx="10543504" cy="62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199" y="254257"/>
            <a:ext cx="11145795" cy="62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Bayes Theorem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3016250"/>
            <a:ext cx="6143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1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20" y="2879124"/>
            <a:ext cx="9990698" cy="28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91" y="642551"/>
            <a:ext cx="9346906" cy="56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14093</TotalTime>
  <Words>203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Recommended Reading</vt:lpstr>
      <vt:lpstr>Bayes Formula</vt:lpstr>
      <vt:lpstr>Naïve Bayes - Example</vt:lpstr>
      <vt:lpstr>PowerPoint Presentation</vt:lpstr>
      <vt:lpstr>PowerPoint Presentation</vt:lpstr>
      <vt:lpstr>Using Bayes Theorem</vt:lpstr>
      <vt:lpstr>Making Predictions</vt:lpstr>
      <vt:lpstr>PowerPoint Presentation</vt:lpstr>
      <vt:lpstr>Numeric FEATURES - Distributions</vt:lpstr>
      <vt:lpstr>PowerPoint Presentation</vt:lpstr>
      <vt:lpstr>Properties</vt:lpstr>
      <vt:lpstr>Issues</vt:lpstr>
      <vt:lpstr>Application – Language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146</cp:revision>
  <dcterms:created xsi:type="dcterms:W3CDTF">2017-03-21T16:48:48Z</dcterms:created>
  <dcterms:modified xsi:type="dcterms:W3CDTF">2017-05-17T07:26:41Z</dcterms:modified>
</cp:coreProperties>
</file>