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9"/>
  </p:notesMasterIdLst>
  <p:sldIdLst>
    <p:sldId id="256" r:id="rId2"/>
    <p:sldId id="324" r:id="rId3"/>
    <p:sldId id="330" r:id="rId4"/>
    <p:sldId id="325" r:id="rId5"/>
    <p:sldId id="331" r:id="rId6"/>
    <p:sldId id="312" r:id="rId7"/>
    <p:sldId id="313" r:id="rId8"/>
    <p:sldId id="332" r:id="rId9"/>
    <p:sldId id="311" r:id="rId10"/>
    <p:sldId id="314" r:id="rId11"/>
    <p:sldId id="320" r:id="rId12"/>
    <p:sldId id="317" r:id="rId13"/>
    <p:sldId id="328" r:id="rId14"/>
    <p:sldId id="322" r:id="rId15"/>
    <p:sldId id="329" r:id="rId16"/>
    <p:sldId id="333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2FCE-66FC-4BC6-940A-2FB3BB54161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34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19C4-F225-4528-AAAD-35F11FA46F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685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72D3B-5751-45C0-B2AF-C0F3CBFB9208}" type="slidenum">
              <a:rPr lang="en-US"/>
              <a:pPr/>
              <a:t>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7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8D757-3770-47F1-A2AF-CB55DD627A3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764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184866-51C3-4811-B45C-3386C7E1692D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486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896C2E-8C58-426F-9E63-30C9DF6C4108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653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4C2CEE-441E-4B71-BA7F-E0D192692DD7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390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BD1B66-2323-4BF2-80C6-D6DCDCF51A0C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7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C5E129-C070-4213-BBFB-83358F0D384F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29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1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miacs.umd.edu/~joseph/support-vector-machines4.pdf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SVM - 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kernel: Example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Consider the mapping </a:t>
            </a:r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79523"/>
              </p:ext>
            </p:extLst>
          </p:nvPr>
        </p:nvGraphicFramePr>
        <p:xfrm>
          <a:off x="3766455" y="2198914"/>
          <a:ext cx="1871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863280" imgH="228600" progId="Equation.3">
                  <p:embed/>
                </p:oleObj>
              </mc:Choice>
              <mc:Fallback>
                <p:oleObj name="Equation" r:id="rId4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455" y="2198914"/>
                        <a:ext cx="18716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42262"/>
              </p:ext>
            </p:extLst>
          </p:nvPr>
        </p:nvGraphicFramePr>
        <p:xfrm>
          <a:off x="2816222" y="5267553"/>
          <a:ext cx="52308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2413000" imgH="482600" progId="Equation.3">
                  <p:embed/>
                </p:oleObj>
              </mc:Choice>
              <mc:Fallback>
                <p:oleObj name="Equation" r:id="rId6" imgW="2413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2" y="5267553"/>
                        <a:ext cx="52308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483429" y="3156858"/>
            <a:ext cx="4352925" cy="1827213"/>
            <a:chOff x="1122" y="2874"/>
            <a:chExt cx="2742" cy="1151"/>
          </a:xfrm>
        </p:grpSpPr>
        <p:sp>
          <p:nvSpPr>
            <p:cNvPr id="92167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68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69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70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1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2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3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4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5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6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7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8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9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0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92181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2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3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4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5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6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7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2400" dirty="0" smtClean="0"/>
              <a:t>Linear: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2400" dirty="0" smtClean="0"/>
              <a:t>Polynomial </a:t>
            </a:r>
            <a:r>
              <a:rPr lang="en-US" altLang="zh-CN" sz="2400" dirty="0"/>
              <a:t>of power </a:t>
            </a:r>
            <a:r>
              <a:rPr lang="en-US" altLang="zh-CN" sz="2400" i="1" dirty="0"/>
              <a:t>d</a:t>
            </a:r>
            <a:r>
              <a:rPr lang="en-US" altLang="zh-CN" sz="24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2400" dirty="0" smtClean="0"/>
              <a:t>Gaussian </a:t>
            </a:r>
            <a:r>
              <a:rPr lang="en-US" altLang="zh-CN" sz="2400" dirty="0"/>
              <a:t>(radial-basis function network):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2400" dirty="0" smtClean="0"/>
              <a:t>Sigmoid:</a:t>
            </a:r>
            <a:endParaRPr lang="he-IL" sz="2400" dirty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dirty="0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1905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i="1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Kernel </a:t>
            </a:r>
            <a:r>
              <a:rPr lang="en-US" altLang="zh-CN" dirty="0" smtClean="0"/>
              <a:t>Functions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298926"/>
            <a:ext cx="14573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90" y="2909887"/>
            <a:ext cx="1819275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93" y="3376612"/>
            <a:ext cx="22479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051" y="4038600"/>
            <a:ext cx="2066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multi-class SVMs?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There is no “definitive” multi-class SVM formulation</a:t>
            </a:r>
          </a:p>
          <a:p>
            <a:pPr marL="0" indent="0">
              <a:buNone/>
            </a:pPr>
            <a:r>
              <a:rPr lang="en-US" altLang="en-US" dirty="0" smtClean="0"/>
              <a:t>Multi-class SVM combines multiple two-class SVMs</a:t>
            </a:r>
          </a:p>
          <a:p>
            <a:pPr marL="0" indent="0">
              <a:buNone/>
            </a:pPr>
            <a:r>
              <a:rPr lang="en-US" altLang="en-US" dirty="0" smtClean="0"/>
              <a:t>One vs. others</a:t>
            </a:r>
          </a:p>
          <a:p>
            <a:pPr lvl="1"/>
            <a:r>
              <a:rPr lang="en-US" altLang="en-US" dirty="0" smtClean="0"/>
              <a:t>Training: learn an SVM for each class vs. the others</a:t>
            </a:r>
          </a:p>
          <a:p>
            <a:pPr lvl="1"/>
            <a:r>
              <a:rPr lang="en-US" altLang="en-US" dirty="0" smtClean="0"/>
              <a:t>Testing: apply each SVM to test example and assign to it the class of the SVM that returns the highest decision value</a:t>
            </a:r>
          </a:p>
          <a:p>
            <a:pPr marL="0" indent="0">
              <a:buNone/>
            </a:pPr>
            <a:r>
              <a:rPr lang="en-US" altLang="en-US" dirty="0" smtClean="0"/>
              <a:t>One vs. one</a:t>
            </a:r>
          </a:p>
          <a:p>
            <a:pPr lvl="1"/>
            <a:r>
              <a:rPr lang="en-US" altLang="en-US" dirty="0" smtClean="0"/>
              <a:t>Training: learn an SVM for each pair of classes</a:t>
            </a:r>
          </a:p>
          <a:p>
            <a:pPr lvl="1"/>
            <a:r>
              <a:rPr lang="en-US" altLang="en-US" dirty="0" smtClean="0"/>
              <a:t>Testing: each learned SVM “votes” for a class to assign to the test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1944" y="640760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Margin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 combination – maximize margin + minimize errors</a:t>
            </a:r>
          </a:p>
          <a:p>
            <a:r>
              <a:rPr lang="en-US" dirty="0" smtClean="0"/>
              <a:t>The parameter C determines the cost of errors</a:t>
            </a:r>
          </a:p>
          <a:p>
            <a:r>
              <a:rPr lang="en-US" dirty="0" smtClean="0"/>
              <a:t>Introduces “slack” variable, that accounts for the non-</a:t>
            </a:r>
            <a:r>
              <a:rPr lang="en-US" dirty="0" err="1" smtClean="0"/>
              <a:t>separability</a:t>
            </a:r>
            <a:r>
              <a:rPr lang="en-US" dirty="0" smtClean="0"/>
              <a:t> of data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21" y="3845379"/>
            <a:ext cx="361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1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SVM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/>
              <a:t>Works well in practice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 smtClean="0"/>
              <a:t>Convex function, therefore guaranteed global optimization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 smtClean="0"/>
              <a:t>Works </a:t>
            </a:r>
            <a:r>
              <a:rPr lang="en-US" altLang="zh-CN" sz="1900" dirty="0" smtClean="0"/>
              <a:t>well with small number of </a:t>
            </a:r>
            <a:r>
              <a:rPr lang="en-US" altLang="zh-CN" sz="1900" dirty="0" smtClean="0"/>
              <a:t>observations</a:t>
            </a:r>
            <a:endParaRPr lang="en-US" altLang="zh-CN" sz="19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en-US" sz="1900" dirty="0"/>
              <a:t>Effective when # observations &lt; # features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/>
              <a:t>Flexibility in choosing a kernel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 err="1"/>
              <a:t>Overfitting</a:t>
            </a:r>
            <a:r>
              <a:rPr lang="en-US" altLang="zh-CN" sz="1900" dirty="0"/>
              <a:t> can be controlled by soft margin approach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endParaRPr lang="en-US" altLang="zh-CN" sz="19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endParaRPr lang="en-US" altLang="zh-CN" sz="1900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 smtClean="0"/>
              <a:t>Ability </a:t>
            </a:r>
            <a:r>
              <a:rPr lang="en-US" altLang="zh-CN" sz="1900" dirty="0"/>
              <a:t>to handle large feature spaces</a:t>
            </a:r>
          </a:p>
          <a:p>
            <a:pPr marL="630936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only support vectors are used to specify the separating </a:t>
            </a:r>
            <a:r>
              <a:rPr lang="en-US" altLang="zh-CN" sz="1400" dirty="0" err="1"/>
              <a:t>hyperplane</a:t>
            </a:r>
            <a:r>
              <a:rPr lang="en-US" altLang="zh-CN" sz="1400" dirty="0"/>
              <a:t> </a:t>
            </a:r>
          </a:p>
          <a:p>
            <a:pPr marL="630936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complexity does not depend on the dimensionality of the feature space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en-US" sz="1900" dirty="0" smtClean="0"/>
              <a:t>Heavy </a:t>
            </a:r>
            <a:r>
              <a:rPr lang="en-US" altLang="en-US" sz="1900" dirty="0" smtClean="0"/>
              <a:t>on Computation &amp; </a:t>
            </a:r>
            <a:r>
              <a:rPr lang="en-US" altLang="en-US" sz="1900" dirty="0"/>
              <a:t>memory </a:t>
            </a:r>
          </a:p>
          <a:p>
            <a:pPr marL="653796" lvl="2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/>
              <a:t>During training time, must compute matrix of kernel values for every pair of examples</a:t>
            </a:r>
          </a:p>
          <a:p>
            <a:pPr marL="653796" lvl="2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/>
              <a:t>Learning can take a very long time for large-scale problems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 smtClean="0"/>
              <a:t>Sensitive to outliers/mislabels</a:t>
            </a:r>
            <a:endParaRPr lang="en-US" altLang="zh-CN" sz="19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altLang="zh-CN" sz="1900" dirty="0" smtClean="0"/>
              <a:t>Doesn’t provide probabilities of belonging to a class</a:t>
            </a:r>
          </a:p>
        </p:txBody>
      </p:sp>
    </p:spTree>
    <p:extLst>
      <p:ext uri="{BB962C8B-B14F-4D97-AF65-F5344CB8AC3E}">
        <p14:creationId xmlns:p14="http://schemas.microsoft.com/office/powerpoint/2010/main" val="36439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58" y="531206"/>
            <a:ext cx="8102372" cy="59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9614"/>
            <a:ext cx="76200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125990"/>
            <a:ext cx="588645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2945946"/>
            <a:ext cx="73533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Hyper-Parameters Optimization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Train-develop-test sets</a:t>
            </a:r>
          </a:p>
          <a:p>
            <a:r>
              <a:rPr lang="en-US" dirty="0" smtClean="0"/>
              <a:t>Grid search</a:t>
            </a:r>
          </a:p>
          <a:p>
            <a:r>
              <a:rPr lang="en-US" dirty="0" smtClean="0"/>
              <a:t>“Learning” the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23470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Which of the linear separators is optimal? 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Separators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01886" y="3518397"/>
            <a:ext cx="3722914" cy="2849745"/>
            <a:chOff x="3995738" y="2743200"/>
            <a:chExt cx="4081462" cy="3124200"/>
          </a:xfrm>
        </p:grpSpPr>
        <p:sp>
          <p:nvSpPr>
            <p:cNvPr id="205828" name="Line 4"/>
            <p:cNvSpPr>
              <a:spLocks noChangeShapeType="1"/>
            </p:cNvSpPr>
            <p:nvPr/>
          </p:nvSpPr>
          <p:spPr bwMode="auto">
            <a:xfrm flipV="1">
              <a:off x="4130675" y="2825750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29" name="Line 5"/>
            <p:cNvSpPr>
              <a:spLocks noChangeShapeType="1"/>
            </p:cNvSpPr>
            <p:nvPr/>
          </p:nvSpPr>
          <p:spPr bwMode="auto">
            <a:xfrm flipV="1">
              <a:off x="3995738" y="5751513"/>
              <a:ext cx="408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30" name="AutoShape 6"/>
            <p:cNvSpPr>
              <a:spLocks noChangeArrowheads="1"/>
            </p:cNvSpPr>
            <p:nvPr/>
          </p:nvSpPr>
          <p:spPr bwMode="auto">
            <a:xfrm>
              <a:off x="5170488" y="35814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1" name="AutoShape 7"/>
            <p:cNvSpPr>
              <a:spLocks noChangeArrowheads="1"/>
            </p:cNvSpPr>
            <p:nvPr/>
          </p:nvSpPr>
          <p:spPr bwMode="auto">
            <a:xfrm>
              <a:off x="4595813" y="39385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2" name="AutoShape 8"/>
            <p:cNvSpPr>
              <a:spLocks noChangeArrowheads="1"/>
            </p:cNvSpPr>
            <p:nvPr/>
          </p:nvSpPr>
          <p:spPr bwMode="auto">
            <a:xfrm>
              <a:off x="4748213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3" name="AutoShape 9"/>
            <p:cNvSpPr>
              <a:spLocks noChangeArrowheads="1"/>
            </p:cNvSpPr>
            <p:nvPr/>
          </p:nvSpPr>
          <p:spPr bwMode="auto">
            <a:xfrm>
              <a:off x="4367213" y="4941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4" name="AutoShape 10"/>
            <p:cNvSpPr>
              <a:spLocks noChangeArrowheads="1"/>
            </p:cNvSpPr>
            <p:nvPr/>
          </p:nvSpPr>
          <p:spPr bwMode="auto">
            <a:xfrm>
              <a:off x="4900613" y="3341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5" name="AutoShape 11"/>
            <p:cNvSpPr>
              <a:spLocks noChangeArrowheads="1"/>
            </p:cNvSpPr>
            <p:nvPr/>
          </p:nvSpPr>
          <p:spPr bwMode="auto">
            <a:xfrm>
              <a:off x="4367213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6" name="AutoShape 12"/>
            <p:cNvSpPr>
              <a:spLocks noChangeArrowheads="1"/>
            </p:cNvSpPr>
            <p:nvPr/>
          </p:nvSpPr>
          <p:spPr bwMode="auto">
            <a:xfrm>
              <a:off x="4519613" y="4408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7" name="AutoShape 13"/>
            <p:cNvSpPr>
              <a:spLocks noChangeArrowheads="1"/>
            </p:cNvSpPr>
            <p:nvPr/>
          </p:nvSpPr>
          <p:spPr bwMode="auto">
            <a:xfrm>
              <a:off x="5281613" y="4027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8" name="AutoShape 14"/>
            <p:cNvSpPr>
              <a:spLocks noChangeArrowheads="1"/>
            </p:cNvSpPr>
            <p:nvPr/>
          </p:nvSpPr>
          <p:spPr bwMode="auto">
            <a:xfrm>
              <a:off x="6183313" y="4014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39" name="AutoShape 15"/>
            <p:cNvSpPr>
              <a:spLocks noChangeArrowheads="1"/>
            </p:cNvSpPr>
            <p:nvPr/>
          </p:nvSpPr>
          <p:spPr bwMode="auto">
            <a:xfrm>
              <a:off x="5815013" y="4941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0" name="AutoShape 16"/>
            <p:cNvSpPr>
              <a:spLocks noChangeArrowheads="1"/>
            </p:cNvSpPr>
            <p:nvPr/>
          </p:nvSpPr>
          <p:spPr bwMode="auto">
            <a:xfrm>
              <a:off x="6805613" y="4941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1" name="AutoShape 17"/>
            <p:cNvSpPr>
              <a:spLocks noChangeArrowheads="1"/>
            </p:cNvSpPr>
            <p:nvPr/>
          </p:nvSpPr>
          <p:spPr bwMode="auto">
            <a:xfrm>
              <a:off x="5497513" y="54625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2" name="AutoShape 18"/>
            <p:cNvSpPr>
              <a:spLocks noChangeArrowheads="1"/>
            </p:cNvSpPr>
            <p:nvPr/>
          </p:nvSpPr>
          <p:spPr bwMode="auto">
            <a:xfrm>
              <a:off x="6119813" y="4332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3" name="AutoShape 19"/>
            <p:cNvSpPr>
              <a:spLocks noChangeArrowheads="1"/>
            </p:cNvSpPr>
            <p:nvPr/>
          </p:nvSpPr>
          <p:spPr bwMode="auto">
            <a:xfrm>
              <a:off x="5497513" y="4776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4" name="AutoShape 20"/>
            <p:cNvSpPr>
              <a:spLocks noChangeArrowheads="1"/>
            </p:cNvSpPr>
            <p:nvPr/>
          </p:nvSpPr>
          <p:spPr bwMode="auto">
            <a:xfrm>
              <a:off x="6196013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5" name="AutoShape 21"/>
            <p:cNvSpPr>
              <a:spLocks noChangeArrowheads="1"/>
            </p:cNvSpPr>
            <p:nvPr/>
          </p:nvSpPr>
          <p:spPr bwMode="auto">
            <a:xfrm>
              <a:off x="6881813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6" name="Line 22"/>
            <p:cNvSpPr>
              <a:spLocks noChangeShapeType="1"/>
            </p:cNvSpPr>
            <p:nvPr/>
          </p:nvSpPr>
          <p:spPr bwMode="auto">
            <a:xfrm flipV="1">
              <a:off x="4443414" y="3048000"/>
              <a:ext cx="2676525" cy="2427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47" name="AutoShape 23"/>
            <p:cNvSpPr>
              <a:spLocks noChangeArrowheads="1"/>
            </p:cNvSpPr>
            <p:nvPr/>
          </p:nvSpPr>
          <p:spPr bwMode="auto">
            <a:xfrm>
              <a:off x="5367338" y="27432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8" name="AutoShape 24"/>
            <p:cNvSpPr>
              <a:spLocks noChangeArrowheads="1"/>
            </p:cNvSpPr>
            <p:nvPr/>
          </p:nvSpPr>
          <p:spPr bwMode="auto">
            <a:xfrm>
              <a:off x="5976938" y="28194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49" name="AutoShape 25"/>
            <p:cNvSpPr>
              <a:spLocks noChangeArrowheads="1"/>
            </p:cNvSpPr>
            <p:nvPr/>
          </p:nvSpPr>
          <p:spPr bwMode="auto">
            <a:xfrm>
              <a:off x="7043738" y="35814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 flipV="1">
              <a:off x="4595814" y="2743200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52" name="Line 28"/>
            <p:cNvSpPr>
              <a:spLocks noChangeShapeType="1"/>
            </p:cNvSpPr>
            <p:nvPr/>
          </p:nvSpPr>
          <p:spPr bwMode="auto">
            <a:xfrm flipV="1">
              <a:off x="4224338" y="3048000"/>
              <a:ext cx="2971800" cy="2286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53" name="Line 29"/>
            <p:cNvSpPr>
              <a:spLocks noChangeShapeType="1"/>
            </p:cNvSpPr>
            <p:nvPr/>
          </p:nvSpPr>
          <p:spPr bwMode="auto">
            <a:xfrm flipV="1">
              <a:off x="4757738" y="2819400"/>
              <a:ext cx="1828800" cy="2895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V="1">
              <a:off x="4529138" y="2743200"/>
              <a:ext cx="1828800" cy="2895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 flipV="1">
              <a:off x="4376738" y="2895600"/>
              <a:ext cx="2667000" cy="2590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99208683"/>
      </p:ext>
    </p:extLst>
  </p:cSld>
  <p:clrMapOvr>
    <a:masterClrMapping/>
  </p:clrMapOvr>
  <p:transition advTm="349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9457" y="2286000"/>
            <a:ext cx="10907486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 smtClean="0"/>
              <a:t>that maximizes the </a:t>
            </a:r>
            <a:r>
              <a:rPr lang="en-US" i="1" dirty="0" smtClean="0"/>
              <a:t>margin </a:t>
            </a:r>
            <a:r>
              <a:rPr lang="en-US" dirty="0" smtClean="0"/>
              <a:t>between the positive and negative examples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</p:txBody>
      </p:sp>
      <p:graphicFrame>
        <p:nvGraphicFramePr>
          <p:cNvPr id="110490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244457"/>
              </p:ext>
            </p:extLst>
          </p:nvPr>
        </p:nvGraphicFramePr>
        <p:xfrm>
          <a:off x="6273119" y="3011533"/>
          <a:ext cx="4569051" cy="89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2336760" imgH="457200" progId="Equation.3">
                  <p:embed/>
                </p:oleObj>
              </mc:Choice>
              <mc:Fallback>
                <p:oleObj name="Equation" r:id="rId4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119" y="3011533"/>
                        <a:ext cx="4569051" cy="893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933" name="Object 3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92590178"/>
              </p:ext>
            </p:extLst>
          </p:nvPr>
        </p:nvGraphicFramePr>
        <p:xfrm>
          <a:off x="9884225" y="4915355"/>
          <a:ext cx="1295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698400" imgH="419040" progId="Equation.3">
                  <p:embed/>
                </p:oleObj>
              </mc:Choice>
              <mc:Fallback>
                <p:oleObj name="Equation" r:id="rId6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4225" y="4915355"/>
                        <a:ext cx="12954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936" name="Object 4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31909518"/>
              </p:ext>
            </p:extLst>
          </p:nvPr>
        </p:nvGraphicFramePr>
        <p:xfrm>
          <a:off x="9427025" y="416923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8" imgW="876240" imgH="228600" progId="Equation.3">
                  <p:embed/>
                </p:oleObj>
              </mc:Choice>
              <mc:Fallback>
                <p:oleObj name="Equation" r:id="rId8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025" y="416923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208309" y="3244227"/>
            <a:ext cx="4082148" cy="3388409"/>
            <a:chOff x="1600200" y="2133601"/>
            <a:chExt cx="4502150" cy="3737034"/>
          </a:xfrm>
        </p:grpSpPr>
        <p:sp>
          <p:nvSpPr>
            <p:cNvPr id="1104901" name="Rectangle 5"/>
            <p:cNvSpPr>
              <a:spLocks noChangeArrowheads="1"/>
            </p:cNvSpPr>
            <p:nvPr/>
          </p:nvSpPr>
          <p:spPr bwMode="auto">
            <a:xfrm>
              <a:off x="5181601" y="5470525"/>
              <a:ext cx="9172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Margin</a:t>
              </a:r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2182813" y="3614739"/>
              <a:ext cx="125412" cy="1238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2751138" y="3676650"/>
              <a:ext cx="127000" cy="12223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751138" y="4232275"/>
              <a:ext cx="127000" cy="12223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9"/>
            <p:cNvSpPr>
              <a:spLocks noChangeArrowheads="1"/>
            </p:cNvSpPr>
            <p:nvPr/>
          </p:nvSpPr>
          <p:spPr bwMode="auto">
            <a:xfrm>
              <a:off x="2119313" y="3860801"/>
              <a:ext cx="127000" cy="1238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0"/>
            <p:cNvSpPr>
              <a:spLocks noChangeArrowheads="1"/>
            </p:cNvSpPr>
            <p:nvPr/>
          </p:nvSpPr>
          <p:spPr bwMode="auto">
            <a:xfrm>
              <a:off x="4079876" y="2873376"/>
              <a:ext cx="125413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1"/>
            <p:cNvSpPr>
              <a:spLocks noChangeArrowheads="1"/>
            </p:cNvSpPr>
            <p:nvPr/>
          </p:nvSpPr>
          <p:spPr bwMode="auto">
            <a:xfrm>
              <a:off x="4711700" y="3121026"/>
              <a:ext cx="127000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2"/>
            <p:cNvSpPr>
              <a:spLocks noChangeArrowheads="1"/>
            </p:cNvSpPr>
            <p:nvPr/>
          </p:nvSpPr>
          <p:spPr bwMode="auto">
            <a:xfrm>
              <a:off x="4902201" y="3676650"/>
              <a:ext cx="125413" cy="1222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3"/>
            <p:cNvSpPr>
              <a:spLocks noChangeArrowheads="1"/>
            </p:cNvSpPr>
            <p:nvPr/>
          </p:nvSpPr>
          <p:spPr bwMode="auto">
            <a:xfrm>
              <a:off x="3700463" y="2627314"/>
              <a:ext cx="125412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4"/>
            <p:cNvSpPr>
              <a:spLocks noChangeArrowheads="1"/>
            </p:cNvSpPr>
            <p:nvPr/>
          </p:nvSpPr>
          <p:spPr bwMode="auto">
            <a:xfrm>
              <a:off x="5407025" y="4292601"/>
              <a:ext cx="127000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5"/>
            <p:cNvSpPr>
              <a:spLocks noChangeArrowheads="1"/>
            </p:cNvSpPr>
            <p:nvPr/>
          </p:nvSpPr>
          <p:spPr bwMode="auto">
            <a:xfrm>
              <a:off x="5597526" y="3367089"/>
              <a:ext cx="125413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6"/>
            <p:cNvSpPr>
              <a:spLocks noChangeArrowheads="1"/>
            </p:cNvSpPr>
            <p:nvPr/>
          </p:nvSpPr>
          <p:spPr bwMode="auto">
            <a:xfrm>
              <a:off x="3384551" y="5033964"/>
              <a:ext cx="125413" cy="1238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7"/>
            <p:cNvSpPr>
              <a:spLocks noChangeArrowheads="1"/>
            </p:cNvSpPr>
            <p:nvPr/>
          </p:nvSpPr>
          <p:spPr bwMode="auto">
            <a:xfrm>
              <a:off x="4902201" y="2441576"/>
              <a:ext cx="125413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18"/>
            <p:cNvSpPr>
              <a:spLocks noChangeArrowheads="1"/>
            </p:cNvSpPr>
            <p:nvPr/>
          </p:nvSpPr>
          <p:spPr bwMode="auto">
            <a:xfrm>
              <a:off x="5976938" y="4108451"/>
              <a:ext cx="125412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2941639" y="2441576"/>
              <a:ext cx="2276475" cy="296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Oval 20"/>
            <p:cNvSpPr>
              <a:spLocks noChangeArrowheads="1"/>
            </p:cNvSpPr>
            <p:nvPr/>
          </p:nvSpPr>
          <p:spPr bwMode="auto">
            <a:xfrm>
              <a:off x="3952875" y="2133601"/>
              <a:ext cx="127000" cy="1238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1"/>
            <p:cNvSpPr>
              <a:spLocks noChangeArrowheads="1"/>
            </p:cNvSpPr>
            <p:nvPr/>
          </p:nvSpPr>
          <p:spPr bwMode="auto">
            <a:xfrm>
              <a:off x="4079876" y="5403851"/>
              <a:ext cx="125413" cy="1238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18" name="Line 22"/>
            <p:cNvSpPr>
              <a:spLocks noChangeShapeType="1"/>
            </p:cNvSpPr>
            <p:nvPr/>
          </p:nvSpPr>
          <p:spPr bwMode="auto">
            <a:xfrm>
              <a:off x="2625726" y="2689226"/>
              <a:ext cx="2276475" cy="296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919" name="Line 23"/>
            <p:cNvSpPr>
              <a:spLocks noChangeShapeType="1"/>
            </p:cNvSpPr>
            <p:nvPr/>
          </p:nvSpPr>
          <p:spPr bwMode="auto">
            <a:xfrm>
              <a:off x="3257551" y="2257425"/>
              <a:ext cx="2212975" cy="2838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Oval 24"/>
            <p:cNvSpPr>
              <a:spLocks noChangeArrowheads="1"/>
            </p:cNvSpPr>
            <p:nvPr/>
          </p:nvSpPr>
          <p:spPr bwMode="auto">
            <a:xfrm>
              <a:off x="3384551" y="3738564"/>
              <a:ext cx="125413" cy="1222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5"/>
            <p:cNvSpPr>
              <a:spLocks noChangeArrowheads="1"/>
            </p:cNvSpPr>
            <p:nvPr/>
          </p:nvSpPr>
          <p:spPr bwMode="auto">
            <a:xfrm>
              <a:off x="3889375" y="4416426"/>
              <a:ext cx="127000" cy="1238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6"/>
            <p:cNvSpPr>
              <a:spLocks noChangeArrowheads="1"/>
            </p:cNvSpPr>
            <p:nvPr/>
          </p:nvSpPr>
          <p:spPr bwMode="auto">
            <a:xfrm>
              <a:off x="4332288" y="3676650"/>
              <a:ext cx="127000" cy="1222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23" name="Line 27"/>
            <p:cNvSpPr>
              <a:spLocks noChangeShapeType="1"/>
            </p:cNvSpPr>
            <p:nvPr/>
          </p:nvSpPr>
          <p:spPr bwMode="auto">
            <a:xfrm flipV="1">
              <a:off x="4902201" y="5157788"/>
              <a:ext cx="631825" cy="4937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924" name="Freeform 28"/>
            <p:cNvSpPr>
              <a:spLocks/>
            </p:cNvSpPr>
            <p:nvPr/>
          </p:nvSpPr>
          <p:spPr bwMode="auto">
            <a:xfrm>
              <a:off x="2339976" y="3984626"/>
              <a:ext cx="1044575" cy="1406525"/>
            </a:xfrm>
            <a:custGeom>
              <a:avLst/>
              <a:gdLst>
                <a:gd name="T0" fmla="*/ 2147483647 w 792"/>
                <a:gd name="T1" fmla="*/ 0 h 1094"/>
                <a:gd name="T2" fmla="*/ 2147483647 w 792"/>
                <a:gd name="T3" fmla="*/ 2147483647 h 1094"/>
                <a:gd name="T4" fmla="*/ 0 w 792"/>
                <a:gd name="T5" fmla="*/ 2147483647 h 1094"/>
                <a:gd name="T6" fmla="*/ 0 60000 65536"/>
                <a:gd name="T7" fmla="*/ 0 60000 65536"/>
                <a:gd name="T8" fmla="*/ 0 60000 65536"/>
                <a:gd name="T9" fmla="*/ 0 w 792"/>
                <a:gd name="T10" fmla="*/ 0 h 1094"/>
                <a:gd name="T11" fmla="*/ 792 w 792"/>
                <a:gd name="T12" fmla="*/ 1094 h 10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2" h="1094">
                  <a:moveTo>
                    <a:pt x="792" y="0"/>
                  </a:moveTo>
                  <a:cubicBezTo>
                    <a:pt x="668" y="268"/>
                    <a:pt x="540" y="538"/>
                    <a:pt x="408" y="720"/>
                  </a:cubicBezTo>
                  <a:cubicBezTo>
                    <a:pt x="276" y="902"/>
                    <a:pt x="85" y="1016"/>
                    <a:pt x="0" y="10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925" name="Freeform 29"/>
            <p:cNvSpPr>
              <a:spLocks/>
            </p:cNvSpPr>
            <p:nvPr/>
          </p:nvSpPr>
          <p:spPr bwMode="auto">
            <a:xfrm>
              <a:off x="2308225" y="4664076"/>
              <a:ext cx="1517650" cy="739775"/>
            </a:xfrm>
            <a:custGeom>
              <a:avLst/>
              <a:gdLst>
                <a:gd name="T0" fmla="*/ 2147483647 w 1152"/>
                <a:gd name="T1" fmla="*/ 0 h 576"/>
                <a:gd name="T2" fmla="*/ 2147483647 w 1152"/>
                <a:gd name="T3" fmla="*/ 2147483647 h 576"/>
                <a:gd name="T4" fmla="*/ 0 w 1152"/>
                <a:gd name="T5" fmla="*/ 2147483647 h 576"/>
                <a:gd name="T6" fmla="*/ 0 60000 65536"/>
                <a:gd name="T7" fmla="*/ 0 60000 65536"/>
                <a:gd name="T8" fmla="*/ 0 60000 65536"/>
                <a:gd name="T9" fmla="*/ 0 w 1152"/>
                <a:gd name="T10" fmla="*/ 0 h 576"/>
                <a:gd name="T11" fmla="*/ 1152 w 115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576">
                  <a:moveTo>
                    <a:pt x="1152" y="0"/>
                  </a:moveTo>
                  <a:cubicBezTo>
                    <a:pt x="1053" y="55"/>
                    <a:pt x="751" y="233"/>
                    <a:pt x="559" y="329"/>
                  </a:cubicBezTo>
                  <a:cubicBezTo>
                    <a:pt x="367" y="425"/>
                    <a:pt x="117" y="525"/>
                    <a:pt x="0" y="57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926" name="Freeform 30"/>
            <p:cNvSpPr>
              <a:spLocks/>
            </p:cNvSpPr>
            <p:nvPr/>
          </p:nvSpPr>
          <p:spPr bwMode="auto">
            <a:xfrm>
              <a:off x="2339976" y="3879836"/>
              <a:ext cx="1917728" cy="1511315"/>
            </a:xfrm>
            <a:custGeom>
              <a:avLst/>
              <a:gdLst>
                <a:gd name="T0" fmla="*/ 2147483647 w 1416"/>
                <a:gd name="T1" fmla="*/ 0 h 1142"/>
                <a:gd name="T2" fmla="*/ 2147483647 w 1416"/>
                <a:gd name="T3" fmla="*/ 2147483647 h 1142"/>
                <a:gd name="T4" fmla="*/ 0 w 1416"/>
                <a:gd name="T5" fmla="*/ 2147483647 h 1142"/>
                <a:gd name="T6" fmla="*/ 0 60000 65536"/>
                <a:gd name="T7" fmla="*/ 0 60000 65536"/>
                <a:gd name="T8" fmla="*/ 0 60000 65536"/>
                <a:gd name="T9" fmla="*/ 0 w 1416"/>
                <a:gd name="T10" fmla="*/ 0 h 1142"/>
                <a:gd name="T11" fmla="*/ 1416 w 1416"/>
                <a:gd name="T12" fmla="*/ 1142 h 1142"/>
                <a:gd name="connsiteX0" fmla="*/ 10281 w 10281"/>
                <a:gd name="connsiteY0" fmla="*/ 0 h 10292"/>
                <a:gd name="connsiteX1" fmla="*/ 4936 w 10281"/>
                <a:gd name="connsiteY1" fmla="*/ 6150 h 10292"/>
                <a:gd name="connsiteX2" fmla="*/ 0 w 10281"/>
                <a:gd name="connsiteY2" fmla="*/ 10292 h 1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1" h="10292">
                  <a:moveTo>
                    <a:pt x="10281" y="0"/>
                  </a:moveTo>
                  <a:cubicBezTo>
                    <a:pt x="9441" y="972"/>
                    <a:pt x="6603" y="4486"/>
                    <a:pt x="4936" y="6150"/>
                  </a:cubicBezTo>
                  <a:cubicBezTo>
                    <a:pt x="3270" y="7814"/>
                    <a:pt x="1031" y="9434"/>
                    <a:pt x="0" y="1029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927" name="Text Box 31"/>
            <p:cNvSpPr txBox="1">
              <a:spLocks noChangeArrowheads="1"/>
            </p:cNvSpPr>
            <p:nvPr/>
          </p:nvSpPr>
          <p:spPr bwMode="auto">
            <a:xfrm>
              <a:off x="1600200" y="5359400"/>
              <a:ext cx="1766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Support vectors</a:t>
              </a:r>
            </a:p>
          </p:txBody>
        </p:sp>
        <p:sp>
          <p:nvSpPr>
            <p:cNvPr id="1104928" name="Oval 32"/>
            <p:cNvSpPr>
              <a:spLocks noChangeArrowheads="1"/>
            </p:cNvSpPr>
            <p:nvPr/>
          </p:nvSpPr>
          <p:spPr bwMode="auto">
            <a:xfrm>
              <a:off x="3257551" y="3614739"/>
              <a:ext cx="379413" cy="3698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29" name="Oval 33"/>
            <p:cNvSpPr>
              <a:spLocks noChangeArrowheads="1"/>
            </p:cNvSpPr>
            <p:nvPr/>
          </p:nvSpPr>
          <p:spPr bwMode="auto">
            <a:xfrm>
              <a:off x="4205288" y="3552825"/>
              <a:ext cx="379412" cy="3698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30" name="Oval 34"/>
            <p:cNvSpPr>
              <a:spLocks noChangeArrowheads="1"/>
            </p:cNvSpPr>
            <p:nvPr/>
          </p:nvSpPr>
          <p:spPr bwMode="auto">
            <a:xfrm>
              <a:off x="3763963" y="4292601"/>
              <a:ext cx="379412" cy="3714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4932" name="Text Box 36"/>
          <p:cNvSpPr txBox="1">
            <a:spLocks noChangeArrowheads="1"/>
          </p:cNvSpPr>
          <p:nvPr/>
        </p:nvSpPr>
        <p:spPr bwMode="auto">
          <a:xfrm>
            <a:off x="6248400" y="4931231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 Light" panose="020F0302020204030204" pitchFamily="34" charset="0"/>
              </a:rPr>
              <a:t>Distance between point and hyperplane:</a:t>
            </a:r>
          </a:p>
        </p:txBody>
      </p:sp>
      <p:sp>
        <p:nvSpPr>
          <p:cNvPr id="1104935" name="Text Box 39"/>
          <p:cNvSpPr txBox="1">
            <a:spLocks noChangeArrowheads="1"/>
          </p:cNvSpPr>
          <p:nvPr/>
        </p:nvSpPr>
        <p:spPr bwMode="auto">
          <a:xfrm>
            <a:off x="6248400" y="4199394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</a:rPr>
              <a:t>For support vectors, </a:t>
            </a:r>
          </a:p>
        </p:txBody>
      </p:sp>
      <p:sp>
        <p:nvSpPr>
          <p:cNvPr id="1104938" name="Text Box 42"/>
          <p:cNvSpPr txBox="1">
            <a:spLocks noChangeArrowheads="1"/>
          </p:cNvSpPr>
          <p:nvPr/>
        </p:nvSpPr>
        <p:spPr bwMode="auto">
          <a:xfrm>
            <a:off x="6248400" y="592183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 Light" panose="020F0302020204030204" pitchFamily="34" charset="0"/>
              </a:rPr>
              <a:t>Therefore, the margin is  </a:t>
            </a:r>
            <a:r>
              <a:rPr lang="en-US">
                <a:latin typeface="Calibri Light" panose="020F0302020204030204" pitchFamily="34" charset="0"/>
              </a:rPr>
              <a:t>2 / ||</a:t>
            </a:r>
            <a:r>
              <a:rPr lang="en-US" b="1">
                <a:latin typeface="Calibri Light" panose="020F0302020204030204" pitchFamily="34" charset="0"/>
              </a:rPr>
              <a:t>w</a:t>
            </a:r>
            <a:r>
              <a:rPr lang="en-US">
                <a:latin typeface="Calibri Light" panose="020F0302020204030204" pitchFamily="34" charset="0"/>
              </a:rPr>
              <a:t>||</a:t>
            </a:r>
            <a:r>
              <a:rPr lang="en-US" sz="2000">
                <a:latin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4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32" grpId="0"/>
      <p:bldP spid="1104935" grpId="0"/>
      <p:bldP spid="11049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Margin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Distance from example </a:t>
            </a:r>
            <a:r>
              <a:rPr lang="en-US" sz="2400" b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to the separator is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Examples closest to the </a:t>
            </a:r>
            <a:r>
              <a:rPr lang="en-US" sz="2400" dirty="0" err="1"/>
              <a:t>hyperplane</a:t>
            </a:r>
            <a:r>
              <a:rPr lang="en-US" sz="2400" dirty="0"/>
              <a:t> are </a:t>
            </a:r>
            <a:r>
              <a:rPr lang="en-US" sz="2400" b="1" i="1" dirty="0"/>
              <a:t>support </a:t>
            </a:r>
            <a:r>
              <a:rPr lang="en-US" sz="2400" b="1" i="1" dirty="0" smtClean="0"/>
              <a:t>vectors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Margin</a:t>
            </a:r>
            <a:r>
              <a:rPr lang="en-US" sz="2400" dirty="0"/>
              <a:t> </a:t>
            </a:r>
            <a:r>
              <a:rPr lang="el-GR" sz="2400" i="1" dirty="0">
                <a:cs typeface="Times New Roman" panose="02020603050405020304" pitchFamily="18" charset="0"/>
              </a:rPr>
              <a:t>ρ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/>
              <a:t>of the separator is the distance between support </a:t>
            </a:r>
            <a:r>
              <a:rPr lang="en-US" sz="2400" dirty="0" smtClean="0"/>
              <a:t>vectors</a:t>
            </a:r>
            <a:endParaRPr lang="en-US" sz="2400" dirty="0"/>
          </a:p>
        </p:txBody>
      </p:sp>
      <p:graphicFrame>
        <p:nvGraphicFramePr>
          <p:cNvPr id="2079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32311"/>
              </p:ext>
            </p:extLst>
          </p:nvPr>
        </p:nvGraphicFramePr>
        <p:xfrm>
          <a:off x="3631749" y="2676908"/>
          <a:ext cx="903595" cy="52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812520" imgH="469800" progId="Equation.3">
                  <p:embed/>
                </p:oleObj>
              </mc:Choice>
              <mc:Fallback>
                <p:oleObj name="Equation" r:id="rId4" imgW="812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749" y="2676908"/>
                        <a:ext cx="903595" cy="52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780314" y="2031332"/>
            <a:ext cx="5519057" cy="3904104"/>
            <a:chOff x="4052888" y="2819400"/>
            <a:chExt cx="4081462" cy="3562350"/>
          </a:xfrm>
        </p:grpSpPr>
        <p:sp>
          <p:nvSpPr>
            <p:cNvPr id="42" name="Line 4"/>
            <p:cNvSpPr>
              <a:spLocks noChangeShapeType="1"/>
            </p:cNvSpPr>
            <p:nvPr/>
          </p:nvSpPr>
          <p:spPr bwMode="auto">
            <a:xfrm flipV="1">
              <a:off x="4187825" y="3340100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V="1">
              <a:off x="4052888" y="6265863"/>
              <a:ext cx="408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5227638" y="40957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4652963" y="44529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>
              <a:off x="4805363" y="49990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" name="AutoShape 9"/>
            <p:cNvSpPr>
              <a:spLocks noChangeArrowheads="1"/>
            </p:cNvSpPr>
            <p:nvPr/>
          </p:nvSpPr>
          <p:spPr bwMode="auto">
            <a:xfrm>
              <a:off x="4424363" y="54562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" name="AutoShape 10"/>
            <p:cNvSpPr>
              <a:spLocks noChangeArrowheads="1"/>
            </p:cNvSpPr>
            <p:nvPr/>
          </p:nvSpPr>
          <p:spPr bwMode="auto">
            <a:xfrm>
              <a:off x="4957763" y="38560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" name="AutoShape 11"/>
            <p:cNvSpPr>
              <a:spLocks noChangeArrowheads="1"/>
            </p:cNvSpPr>
            <p:nvPr/>
          </p:nvSpPr>
          <p:spPr bwMode="auto">
            <a:xfrm>
              <a:off x="4424363" y="4770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0" name="AutoShape 12"/>
            <p:cNvSpPr>
              <a:spLocks noChangeArrowheads="1"/>
            </p:cNvSpPr>
            <p:nvPr/>
          </p:nvSpPr>
          <p:spPr bwMode="auto">
            <a:xfrm>
              <a:off x="4576763" y="4922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1" name="AutoShape 13"/>
            <p:cNvSpPr>
              <a:spLocks noChangeArrowheads="1"/>
            </p:cNvSpPr>
            <p:nvPr/>
          </p:nvSpPr>
          <p:spPr bwMode="auto">
            <a:xfrm>
              <a:off x="5338763" y="4541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" name="AutoShape 14"/>
            <p:cNvSpPr>
              <a:spLocks noChangeArrowheads="1"/>
            </p:cNvSpPr>
            <p:nvPr/>
          </p:nvSpPr>
          <p:spPr bwMode="auto">
            <a:xfrm>
              <a:off x="6240463" y="45291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3" name="AutoShape 15"/>
            <p:cNvSpPr>
              <a:spLocks noChangeArrowheads="1"/>
            </p:cNvSpPr>
            <p:nvPr/>
          </p:nvSpPr>
          <p:spPr bwMode="auto">
            <a:xfrm>
              <a:off x="5872163" y="54562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4" name="AutoShape 16"/>
            <p:cNvSpPr>
              <a:spLocks noChangeArrowheads="1"/>
            </p:cNvSpPr>
            <p:nvPr/>
          </p:nvSpPr>
          <p:spPr bwMode="auto">
            <a:xfrm>
              <a:off x="6862763" y="54562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5" name="AutoShape 17"/>
            <p:cNvSpPr>
              <a:spLocks noChangeArrowheads="1"/>
            </p:cNvSpPr>
            <p:nvPr/>
          </p:nvSpPr>
          <p:spPr bwMode="auto">
            <a:xfrm>
              <a:off x="5554663" y="59769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6176963" y="4846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5608638" y="5340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6253163" y="5684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6938963" y="4770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0" name="AutoShape 23"/>
            <p:cNvSpPr>
              <a:spLocks noChangeArrowheads="1"/>
            </p:cNvSpPr>
            <p:nvPr/>
          </p:nvSpPr>
          <p:spPr bwMode="auto">
            <a:xfrm>
              <a:off x="5424488" y="32575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6034088" y="33337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>
              <a:off x="7100888" y="40957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V="1">
              <a:off x="4652964" y="3257550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5505450" y="3340100"/>
              <a:ext cx="762000" cy="61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H="1" flipV="1">
              <a:off x="5988050" y="4362450"/>
              <a:ext cx="254000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66" name="Text Box 37"/>
            <p:cNvSpPr txBox="1">
              <a:spLocks noChangeArrowheads="1"/>
            </p:cNvSpPr>
            <p:nvPr/>
          </p:nvSpPr>
          <p:spPr bwMode="auto">
            <a:xfrm>
              <a:off x="5610225" y="3476625"/>
              <a:ext cx="4953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67" name="Oval 38"/>
            <p:cNvSpPr>
              <a:spLocks noChangeArrowheads="1"/>
            </p:cNvSpPr>
            <p:nvPr/>
          </p:nvSpPr>
          <p:spPr bwMode="auto">
            <a:xfrm>
              <a:off x="5264150" y="4476751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8" name="Oval 39"/>
            <p:cNvSpPr>
              <a:spLocks noChangeArrowheads="1"/>
            </p:cNvSpPr>
            <p:nvPr/>
          </p:nvSpPr>
          <p:spPr bwMode="auto">
            <a:xfrm>
              <a:off x="5537200" y="5272089"/>
              <a:ext cx="228600" cy="219075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9" name="Oval 40"/>
            <p:cNvSpPr>
              <a:spLocks noChangeArrowheads="1"/>
            </p:cNvSpPr>
            <p:nvPr/>
          </p:nvSpPr>
          <p:spPr bwMode="auto">
            <a:xfrm>
              <a:off x="6170613" y="4459289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0" name="Line 41"/>
            <p:cNvSpPr>
              <a:spLocks noChangeShapeType="1"/>
            </p:cNvSpPr>
            <p:nvPr/>
          </p:nvSpPr>
          <p:spPr bwMode="auto">
            <a:xfrm flipH="1" flipV="1">
              <a:off x="5364164" y="5176839"/>
              <a:ext cx="244475" cy="17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 flipH="1" flipV="1">
              <a:off x="5416550" y="4614864"/>
              <a:ext cx="234950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2" name="Line 43"/>
            <p:cNvSpPr>
              <a:spLocks noChangeShapeType="1"/>
            </p:cNvSpPr>
            <p:nvPr/>
          </p:nvSpPr>
          <p:spPr bwMode="auto">
            <a:xfrm flipV="1">
              <a:off x="5091114" y="3438525"/>
              <a:ext cx="2009775" cy="26939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V="1">
              <a:off x="4443414" y="3076575"/>
              <a:ext cx="2066925" cy="27701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6457950" y="3143250"/>
              <a:ext cx="552450" cy="4191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6534150" y="2819400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i="1"/>
                <a:t>ρ</a:t>
              </a:r>
              <a:endParaRPr lang="en-US" i="1"/>
            </a:p>
          </p:txBody>
        </p:sp>
      </p:grpSp>
    </p:spTree>
    <p:extLst>
      <p:ext uri="{BB962C8B-B14F-4D97-AF65-F5344CB8AC3E}">
        <p14:creationId xmlns:p14="http://schemas.microsoft.com/office/powerpoint/2010/main" val="3068576860"/>
      </p:ext>
    </p:extLst>
  </p:cSld>
  <p:clrMapOvr>
    <a:masterClrMapping/>
  </p:clrMapOvr>
  <p:transition advTm="349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3886" y="2286000"/>
            <a:ext cx="8566377" cy="4022725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 smtClean="0"/>
              <a:t>Maximize margin </a:t>
            </a:r>
            <a:r>
              <a:rPr lang="en-US" dirty="0" smtClean="0">
                <a:latin typeface="Times New Roman" pitchFamily="18" charset="0"/>
              </a:rPr>
              <a:t>2 / ||</a:t>
            </a:r>
            <a:r>
              <a:rPr lang="en-US" b="1" dirty="0" smtClean="0">
                <a:latin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</a:rPr>
              <a:t>||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Correctly classify all training data: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endParaRPr lang="en-US" sz="800" dirty="0">
              <a:latin typeface="Times New Roman" pitchFamily="18" charset="0"/>
              <a:cs typeface="Arial" charset="0"/>
            </a:endParaRPr>
          </a:p>
          <a:p>
            <a:pPr marL="533400" indent="-533400"/>
            <a:r>
              <a:rPr lang="en-US" i="1" dirty="0" smtClean="0">
                <a:cs typeface="Arial" charset="0"/>
              </a:rPr>
              <a:t>Quadratic optimization problem</a:t>
            </a:r>
            <a:r>
              <a:rPr lang="en-US" dirty="0" smtClean="0">
                <a:cs typeface="Arial" charset="0"/>
              </a:rPr>
              <a:t>:</a:t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pPr marL="533400" indent="-533400"/>
            <a:r>
              <a:rPr lang="en-US" dirty="0" smtClean="0">
                <a:cs typeface="Arial" charset="0"/>
              </a:rPr>
              <a:t>		</a:t>
            </a:r>
            <a:endParaRPr lang="el-GR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Finding the maximum margin hyperplane</a:t>
            </a:r>
          </a:p>
        </p:txBody>
      </p:sp>
      <p:graphicFrame>
        <p:nvGraphicFramePr>
          <p:cNvPr id="991249" name="Object 1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701619"/>
              </p:ext>
            </p:extLst>
          </p:nvPr>
        </p:nvGraphicFramePr>
        <p:xfrm>
          <a:off x="2748870" y="4840745"/>
          <a:ext cx="6590482" cy="102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2527200" imgH="393480" progId="Equation.3">
                  <p:embed/>
                </p:oleObj>
              </mc:Choice>
              <mc:Fallback>
                <p:oleObj name="Equation" r:id="rId4" imgW="252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870" y="4840745"/>
                        <a:ext cx="6590482" cy="1026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52" name="Object 2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57199586"/>
              </p:ext>
            </p:extLst>
          </p:nvPr>
        </p:nvGraphicFramePr>
        <p:xfrm>
          <a:off x="2786742" y="3263674"/>
          <a:ext cx="4386944" cy="85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2336760" imgH="457200" progId="Equation.3">
                  <p:embed/>
                </p:oleObj>
              </mc:Choice>
              <mc:Fallback>
                <p:oleObj name="Equation" r:id="rId6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742" y="3263674"/>
                        <a:ext cx="4386944" cy="858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1524000" y="62087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C. Burges, </a:t>
            </a:r>
            <a:r>
              <a:rPr lang="en-US">
                <a:hlinkClick r:id="rId8"/>
              </a:rPr>
              <a:t>A Tutorial on Support Vector Machines for Pattern Recognition</a:t>
            </a:r>
            <a:r>
              <a:rPr lang="en-US"/>
              <a:t>,  Data Mining and Knowledge Discovery, 1998 </a:t>
            </a:r>
          </a:p>
        </p:txBody>
      </p:sp>
      <p:sp>
        <p:nvSpPr>
          <p:cNvPr id="991251" name="Rectangle 19"/>
          <p:cNvSpPr>
            <a:spLocks noChangeArrowheads="1"/>
          </p:cNvSpPr>
          <p:nvPr/>
        </p:nvSpPr>
        <p:spPr bwMode="auto">
          <a:xfrm>
            <a:off x="2699658" y="4855031"/>
            <a:ext cx="6716486" cy="109945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  <p:bldP spid="9912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8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SVMs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57413" y="3407198"/>
            <a:ext cx="6927031" cy="2889365"/>
            <a:chOff x="2157413" y="3407198"/>
            <a:chExt cx="6927031" cy="2889365"/>
          </a:xfrm>
        </p:grpSpPr>
        <p:sp>
          <p:nvSpPr>
            <p:cNvPr id="90114" name="Line 4"/>
            <p:cNvSpPr>
              <a:spLocks noChangeShapeType="1"/>
            </p:cNvSpPr>
            <p:nvPr/>
          </p:nvSpPr>
          <p:spPr bwMode="auto">
            <a:xfrm flipV="1">
              <a:off x="3564875" y="3622246"/>
              <a:ext cx="0" cy="2641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15" name="Line 5"/>
            <p:cNvSpPr>
              <a:spLocks noChangeShapeType="1"/>
            </p:cNvSpPr>
            <p:nvPr/>
          </p:nvSpPr>
          <p:spPr bwMode="auto">
            <a:xfrm flipV="1">
              <a:off x="2157413" y="5021438"/>
              <a:ext cx="28824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16" name="AutoShape 6"/>
            <p:cNvSpPr>
              <a:spLocks noChangeArrowheads="1"/>
            </p:cNvSpPr>
            <p:nvPr/>
          </p:nvSpPr>
          <p:spPr bwMode="auto">
            <a:xfrm>
              <a:off x="3591067" y="4344587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17" name="AutoShape 7"/>
            <p:cNvSpPr>
              <a:spLocks noChangeArrowheads="1"/>
            </p:cNvSpPr>
            <p:nvPr/>
          </p:nvSpPr>
          <p:spPr bwMode="auto">
            <a:xfrm>
              <a:off x="3092045" y="4654754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18" name="AutoShape 8"/>
            <p:cNvSpPr>
              <a:spLocks noChangeArrowheads="1"/>
            </p:cNvSpPr>
            <p:nvPr/>
          </p:nvSpPr>
          <p:spPr bwMode="auto">
            <a:xfrm>
              <a:off x="3224383" y="5128962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19" name="AutoShape 9"/>
            <p:cNvSpPr>
              <a:spLocks noChangeArrowheads="1"/>
            </p:cNvSpPr>
            <p:nvPr/>
          </p:nvSpPr>
          <p:spPr bwMode="auto">
            <a:xfrm>
              <a:off x="3687563" y="554251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0" name="AutoShape 10"/>
            <p:cNvSpPr>
              <a:spLocks noChangeArrowheads="1"/>
            </p:cNvSpPr>
            <p:nvPr/>
          </p:nvSpPr>
          <p:spPr bwMode="auto">
            <a:xfrm>
              <a:off x="3323636" y="4384565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1" name="AutoShape 11"/>
            <p:cNvSpPr>
              <a:spLocks noChangeArrowheads="1"/>
            </p:cNvSpPr>
            <p:nvPr/>
          </p:nvSpPr>
          <p:spPr bwMode="auto">
            <a:xfrm>
              <a:off x="2893539" y="493045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2" name="AutoShape 12"/>
            <p:cNvSpPr>
              <a:spLocks noChangeArrowheads="1"/>
            </p:cNvSpPr>
            <p:nvPr/>
          </p:nvSpPr>
          <p:spPr bwMode="auto">
            <a:xfrm>
              <a:off x="3257467" y="5575601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3" name="AutoShape 13"/>
            <p:cNvSpPr>
              <a:spLocks noChangeArrowheads="1"/>
            </p:cNvSpPr>
            <p:nvPr/>
          </p:nvSpPr>
          <p:spPr bwMode="auto">
            <a:xfrm>
              <a:off x="3687563" y="4731950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4" name="AutoShape 14"/>
            <p:cNvSpPr>
              <a:spLocks noChangeArrowheads="1"/>
            </p:cNvSpPr>
            <p:nvPr/>
          </p:nvSpPr>
          <p:spPr bwMode="auto">
            <a:xfrm>
              <a:off x="4470559" y="4720922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5" name="AutoShape 15"/>
            <p:cNvSpPr>
              <a:spLocks noChangeArrowheads="1"/>
            </p:cNvSpPr>
            <p:nvPr/>
          </p:nvSpPr>
          <p:spPr bwMode="auto">
            <a:xfrm>
              <a:off x="4349250" y="5774107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6" name="AutoShape 16"/>
            <p:cNvSpPr>
              <a:spLocks noChangeArrowheads="1"/>
            </p:cNvSpPr>
            <p:nvPr/>
          </p:nvSpPr>
          <p:spPr bwMode="auto">
            <a:xfrm>
              <a:off x="2397274" y="483120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7" name="AutoShape 17"/>
            <p:cNvSpPr>
              <a:spLocks noChangeArrowheads="1"/>
            </p:cNvSpPr>
            <p:nvPr/>
          </p:nvSpPr>
          <p:spPr bwMode="auto">
            <a:xfrm>
              <a:off x="3709619" y="6093922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8" name="AutoShape 18"/>
            <p:cNvSpPr>
              <a:spLocks noChangeArrowheads="1"/>
            </p:cNvSpPr>
            <p:nvPr/>
          </p:nvSpPr>
          <p:spPr bwMode="auto">
            <a:xfrm>
              <a:off x="4547756" y="536055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29" name="AutoShape 19"/>
            <p:cNvSpPr>
              <a:spLocks noChangeArrowheads="1"/>
            </p:cNvSpPr>
            <p:nvPr/>
          </p:nvSpPr>
          <p:spPr bwMode="auto">
            <a:xfrm>
              <a:off x="2865969" y="5829247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0" name="AutoShape 20"/>
            <p:cNvSpPr>
              <a:spLocks noChangeArrowheads="1"/>
            </p:cNvSpPr>
            <p:nvPr/>
          </p:nvSpPr>
          <p:spPr bwMode="auto">
            <a:xfrm>
              <a:off x="2595780" y="5410179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1" name="AutoShape 21"/>
            <p:cNvSpPr>
              <a:spLocks noChangeArrowheads="1"/>
            </p:cNvSpPr>
            <p:nvPr/>
          </p:nvSpPr>
          <p:spPr bwMode="auto">
            <a:xfrm>
              <a:off x="2645407" y="408680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2" name="AutoShape 22"/>
            <p:cNvSpPr>
              <a:spLocks noChangeArrowheads="1"/>
            </p:cNvSpPr>
            <p:nvPr/>
          </p:nvSpPr>
          <p:spPr bwMode="auto">
            <a:xfrm>
              <a:off x="3943967" y="507244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3" name="AutoShape 23"/>
            <p:cNvSpPr>
              <a:spLocks noChangeArrowheads="1"/>
            </p:cNvSpPr>
            <p:nvPr/>
          </p:nvSpPr>
          <p:spPr bwMode="auto">
            <a:xfrm>
              <a:off x="3613124" y="5188238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4" name="AutoShape 24"/>
            <p:cNvSpPr>
              <a:spLocks noChangeArrowheads="1"/>
            </p:cNvSpPr>
            <p:nvPr/>
          </p:nvSpPr>
          <p:spPr bwMode="auto">
            <a:xfrm>
              <a:off x="3861256" y="4112997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5" name="Oval 25"/>
            <p:cNvSpPr>
              <a:spLocks noChangeArrowheads="1"/>
            </p:cNvSpPr>
            <p:nvPr/>
          </p:nvSpPr>
          <p:spPr bwMode="auto">
            <a:xfrm>
              <a:off x="2736389" y="4187437"/>
              <a:ext cx="1637674" cy="1654217"/>
            </a:xfrm>
            <a:prstGeom prst="ellipse">
              <a:avLst/>
            </a:prstGeom>
            <a:noFill/>
            <a:ln w="15875" algn="ctr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6" name="AutoShape 26"/>
            <p:cNvSpPr>
              <a:spLocks noChangeArrowheads="1"/>
            </p:cNvSpPr>
            <p:nvPr/>
          </p:nvSpPr>
          <p:spPr bwMode="auto">
            <a:xfrm>
              <a:off x="2777744" y="421914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7" name="AutoShape 27"/>
            <p:cNvSpPr>
              <a:spLocks noChangeArrowheads="1"/>
            </p:cNvSpPr>
            <p:nvPr/>
          </p:nvSpPr>
          <p:spPr bwMode="auto">
            <a:xfrm>
              <a:off x="4448503" y="4202601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38" name="Line 28"/>
            <p:cNvSpPr>
              <a:spLocks noChangeShapeType="1"/>
            </p:cNvSpPr>
            <p:nvPr/>
          </p:nvSpPr>
          <p:spPr bwMode="auto">
            <a:xfrm flipH="1" flipV="1">
              <a:off x="7071814" y="3407198"/>
              <a:ext cx="0" cy="17975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39" name="Line 29"/>
            <p:cNvSpPr>
              <a:spLocks noChangeShapeType="1"/>
            </p:cNvSpPr>
            <p:nvPr/>
          </p:nvSpPr>
          <p:spPr bwMode="auto">
            <a:xfrm>
              <a:off x="7045623" y="5219944"/>
              <a:ext cx="20388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40" name="AutoShape 30"/>
            <p:cNvSpPr>
              <a:spLocks noChangeArrowheads="1"/>
            </p:cNvSpPr>
            <p:nvPr/>
          </p:nvSpPr>
          <p:spPr bwMode="auto">
            <a:xfrm>
              <a:off x="7304783" y="4667160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1" name="AutoShape 31"/>
            <p:cNvSpPr>
              <a:spLocks noChangeArrowheads="1"/>
            </p:cNvSpPr>
            <p:nvPr/>
          </p:nvSpPr>
          <p:spPr bwMode="auto">
            <a:xfrm>
              <a:off x="6805761" y="497732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2" name="AutoShape 32"/>
            <p:cNvSpPr>
              <a:spLocks noChangeArrowheads="1"/>
            </p:cNvSpPr>
            <p:nvPr/>
          </p:nvSpPr>
          <p:spPr bwMode="auto">
            <a:xfrm>
              <a:off x="7136605" y="545980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3" name="AutoShape 33"/>
            <p:cNvSpPr>
              <a:spLocks noChangeArrowheads="1"/>
            </p:cNvSpPr>
            <p:nvPr/>
          </p:nvSpPr>
          <p:spPr bwMode="auto">
            <a:xfrm>
              <a:off x="7847918" y="545980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4" name="AutoShape 34"/>
            <p:cNvSpPr>
              <a:spLocks noChangeArrowheads="1"/>
            </p:cNvSpPr>
            <p:nvPr/>
          </p:nvSpPr>
          <p:spPr bwMode="auto">
            <a:xfrm>
              <a:off x="7037352" y="4707137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5" name="AutoShape 35"/>
            <p:cNvSpPr>
              <a:spLocks noChangeArrowheads="1"/>
            </p:cNvSpPr>
            <p:nvPr/>
          </p:nvSpPr>
          <p:spPr bwMode="auto">
            <a:xfrm>
              <a:off x="7219315" y="4946998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6" name="AutoShape 36"/>
            <p:cNvSpPr>
              <a:spLocks noChangeArrowheads="1"/>
            </p:cNvSpPr>
            <p:nvPr/>
          </p:nvSpPr>
          <p:spPr bwMode="auto">
            <a:xfrm>
              <a:off x="7417821" y="5492890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7" name="AutoShape 37"/>
            <p:cNvSpPr>
              <a:spLocks noChangeArrowheads="1"/>
            </p:cNvSpPr>
            <p:nvPr/>
          </p:nvSpPr>
          <p:spPr bwMode="auto">
            <a:xfrm>
              <a:off x="7401279" y="505452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8" name="AutoShape 38"/>
            <p:cNvSpPr>
              <a:spLocks noChangeArrowheads="1"/>
            </p:cNvSpPr>
            <p:nvPr/>
          </p:nvSpPr>
          <p:spPr bwMode="auto">
            <a:xfrm>
              <a:off x="8796335" y="4737464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49" name="AutoShape 39"/>
            <p:cNvSpPr>
              <a:spLocks noChangeArrowheads="1"/>
            </p:cNvSpPr>
            <p:nvPr/>
          </p:nvSpPr>
          <p:spPr bwMode="auto">
            <a:xfrm>
              <a:off x="8675026" y="5790649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0" name="AutoShape 40"/>
            <p:cNvSpPr>
              <a:spLocks noChangeArrowheads="1"/>
            </p:cNvSpPr>
            <p:nvPr/>
          </p:nvSpPr>
          <p:spPr bwMode="auto">
            <a:xfrm>
              <a:off x="8261472" y="383867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1" name="AutoShape 41"/>
            <p:cNvSpPr>
              <a:spLocks noChangeArrowheads="1"/>
            </p:cNvSpPr>
            <p:nvPr/>
          </p:nvSpPr>
          <p:spPr bwMode="auto">
            <a:xfrm>
              <a:off x="8266986" y="4935970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2" name="AutoShape 42"/>
            <p:cNvSpPr>
              <a:spLocks noChangeArrowheads="1"/>
            </p:cNvSpPr>
            <p:nvPr/>
          </p:nvSpPr>
          <p:spPr bwMode="auto">
            <a:xfrm>
              <a:off x="8873532" y="5377095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3" name="AutoShape 43"/>
            <p:cNvSpPr>
              <a:spLocks noChangeArrowheads="1"/>
            </p:cNvSpPr>
            <p:nvPr/>
          </p:nvSpPr>
          <p:spPr bwMode="auto">
            <a:xfrm>
              <a:off x="7853432" y="4456248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4" name="AutoShape 44"/>
            <p:cNvSpPr>
              <a:spLocks noChangeArrowheads="1"/>
            </p:cNvSpPr>
            <p:nvPr/>
          </p:nvSpPr>
          <p:spPr bwMode="auto">
            <a:xfrm>
              <a:off x="8377267" y="5525974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5" name="AutoShape 45"/>
            <p:cNvSpPr>
              <a:spLocks noChangeArrowheads="1"/>
            </p:cNvSpPr>
            <p:nvPr/>
          </p:nvSpPr>
          <p:spPr bwMode="auto">
            <a:xfrm>
              <a:off x="8195303" y="4020637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6" name="AutoShape 46"/>
            <p:cNvSpPr>
              <a:spLocks noChangeArrowheads="1"/>
            </p:cNvSpPr>
            <p:nvPr/>
          </p:nvSpPr>
          <p:spPr bwMode="auto">
            <a:xfrm>
              <a:off x="6987725" y="5328846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7" name="AutoShape 47"/>
            <p:cNvSpPr>
              <a:spLocks noChangeArrowheads="1"/>
            </p:cNvSpPr>
            <p:nvPr/>
          </p:nvSpPr>
          <p:spPr bwMode="auto">
            <a:xfrm>
              <a:off x="6656882" y="5444642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8" name="AutoShape 48"/>
            <p:cNvSpPr>
              <a:spLocks noChangeArrowheads="1"/>
            </p:cNvSpPr>
            <p:nvPr/>
          </p:nvSpPr>
          <p:spPr bwMode="auto">
            <a:xfrm>
              <a:off x="8187032" y="4129539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59" name="AutoShape 49"/>
            <p:cNvSpPr>
              <a:spLocks noChangeArrowheads="1"/>
            </p:cNvSpPr>
            <p:nvPr/>
          </p:nvSpPr>
          <p:spPr bwMode="auto">
            <a:xfrm>
              <a:off x="7798291" y="3722878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60" name="AutoShape 50"/>
            <p:cNvSpPr>
              <a:spLocks noChangeArrowheads="1"/>
            </p:cNvSpPr>
            <p:nvPr/>
          </p:nvSpPr>
          <p:spPr bwMode="auto">
            <a:xfrm>
              <a:off x="8774279" y="4219143"/>
              <a:ext cx="77197" cy="77197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61" name="Line 51"/>
            <p:cNvSpPr>
              <a:spLocks noChangeShapeType="1"/>
            </p:cNvSpPr>
            <p:nvPr/>
          </p:nvSpPr>
          <p:spPr bwMode="auto">
            <a:xfrm flipH="1">
              <a:off x="5988302" y="5221322"/>
              <a:ext cx="1075241" cy="865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62" name="Line 52"/>
            <p:cNvSpPr>
              <a:spLocks noChangeShapeType="1"/>
            </p:cNvSpPr>
            <p:nvPr/>
          </p:nvSpPr>
          <p:spPr bwMode="auto">
            <a:xfrm>
              <a:off x="7062165" y="4046828"/>
              <a:ext cx="1257205" cy="115795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63" name="Line 53"/>
            <p:cNvSpPr>
              <a:spLocks noChangeShapeType="1"/>
            </p:cNvSpPr>
            <p:nvPr/>
          </p:nvSpPr>
          <p:spPr bwMode="auto">
            <a:xfrm flipV="1">
              <a:off x="7260671" y="5237864"/>
              <a:ext cx="1058699" cy="1058699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64" name="Line 54"/>
            <p:cNvSpPr>
              <a:spLocks noChangeShapeType="1"/>
            </p:cNvSpPr>
            <p:nvPr/>
          </p:nvSpPr>
          <p:spPr bwMode="auto">
            <a:xfrm flipV="1">
              <a:off x="5788418" y="4079913"/>
              <a:ext cx="1273747" cy="727855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65" name="Line 55"/>
            <p:cNvSpPr>
              <a:spLocks noChangeShapeType="1"/>
            </p:cNvSpPr>
            <p:nvPr/>
          </p:nvSpPr>
          <p:spPr bwMode="auto">
            <a:xfrm>
              <a:off x="5771876" y="4807768"/>
              <a:ext cx="1488795" cy="1472253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0166" name="AutoShape 56"/>
            <p:cNvSpPr>
              <a:spLocks noChangeArrowheads="1"/>
            </p:cNvSpPr>
            <p:nvPr/>
          </p:nvSpPr>
          <p:spPr bwMode="auto">
            <a:xfrm>
              <a:off x="4878599" y="3451310"/>
              <a:ext cx="1422626" cy="397012"/>
            </a:xfrm>
            <a:prstGeom prst="curvedDownArrow">
              <a:avLst>
                <a:gd name="adj1" fmla="val 71667"/>
                <a:gd name="adj2" fmla="val 143333"/>
                <a:gd name="adj3" fmla="val 33333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0167" name="Text Box 57"/>
            <p:cNvSpPr txBox="1">
              <a:spLocks noChangeArrowheads="1"/>
            </p:cNvSpPr>
            <p:nvPr/>
          </p:nvSpPr>
          <p:spPr bwMode="auto">
            <a:xfrm>
              <a:off x="4878599" y="4046829"/>
              <a:ext cx="1654217" cy="344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: 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l-GR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φ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90170" name="Text Box 61"/>
          <p:cNvSpPr txBox="1">
            <a:spLocks noChangeArrowheads="1"/>
          </p:cNvSpPr>
          <p:nvPr/>
        </p:nvSpPr>
        <p:spPr bwMode="auto">
          <a:xfrm>
            <a:off x="9704534" y="6430039"/>
            <a:ext cx="2008494" cy="26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</a:rPr>
              <a:t>Slide credit: Andrew Moore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09801"/>
            <a:ext cx="9720073" cy="402336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General idea: the original input space can always be mapped to some higher-dimensional feature space where the training set is separable: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47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143000" y="2286000"/>
            <a:ext cx="96012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i="1" dirty="0"/>
              <a:t>The kernel trick</a:t>
            </a:r>
            <a:r>
              <a:rPr lang="en-US" altLang="en-US" dirty="0"/>
              <a:t>: instead of explicitly computing the lifting transformation </a:t>
            </a:r>
            <a:r>
              <a:rPr lang="el-G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), </a:t>
            </a:r>
            <a:r>
              <a:rPr lang="en-US" altLang="en-US" dirty="0"/>
              <a:t>define a kernel function K such that</a:t>
            </a:r>
            <a:br>
              <a:rPr lang="en-US" altLang="en-US" dirty="0"/>
            </a:br>
            <a:r>
              <a:rPr lang="en-US" altLang="en-US" sz="800" dirty="0"/>
              <a:t/>
            </a:r>
            <a:br>
              <a:rPr lang="en-US" altLang="en-US" sz="800" dirty="0"/>
            </a:br>
            <a:r>
              <a:rPr lang="en-US" altLang="en-US" dirty="0"/>
              <a:t>		       </a:t>
            </a:r>
            <a:r>
              <a:rPr lang="en-US" altLang="en-US" i="1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14000" dirty="0">
                <a:latin typeface="Times New Roman" panose="02020603050405020304" pitchFamily="18" charset="0"/>
              </a:rPr>
              <a:t>i</a:t>
            </a:r>
            <a:r>
              <a:rPr lang="en-US" altLang="en-US" sz="8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en-US" sz="800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12000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i="1" dirty="0">
                <a:latin typeface="Times New Roman" panose="02020603050405020304" pitchFamily="18" charset="0"/>
              </a:rPr>
              <a:t> = </a:t>
            </a:r>
            <a:r>
              <a:rPr lang="el-G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14000" dirty="0">
                <a:latin typeface="Times New Roman" panose="02020603050405020304" pitchFamily="18" charset="0"/>
              </a:rPr>
              <a:t>i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· </a:t>
            </a:r>
            <a:r>
              <a:rPr lang="el-G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12000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altLang="en-US" sz="900" dirty="0"/>
          </a:p>
          <a:p>
            <a:r>
              <a:rPr lang="en-US" altLang="en-US" dirty="0" smtClean="0"/>
              <a:t>To </a:t>
            </a:r>
            <a:r>
              <a:rPr lang="en-US" altLang="en-US" dirty="0"/>
              <a:t>be valid, the kernel function must satisfy </a:t>
            </a:r>
            <a:r>
              <a:rPr lang="en-US" altLang="en-US" i="1" dirty="0"/>
              <a:t>Mercer’s </a:t>
            </a:r>
            <a:r>
              <a:rPr lang="en-US" altLang="en-US" i="1" dirty="0" smtClean="0"/>
              <a:t>condition</a:t>
            </a:r>
            <a:r>
              <a:rPr lang="en-US" altLang="en-US" dirty="0"/>
              <a:t>: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This </a:t>
            </a:r>
            <a:r>
              <a:rPr lang="en-US" altLang="en-US" dirty="0"/>
              <a:t>gives a nonlinear decision boundary in the original feature </a:t>
            </a:r>
            <a:r>
              <a:rPr lang="en-US" altLang="en-US" dirty="0" smtClean="0"/>
              <a:t>space.</a:t>
            </a:r>
            <a:endParaRPr lang="el-GR" altLang="en-US" dirty="0"/>
          </a:p>
          <a:p>
            <a:pPr marL="0" indent="0">
              <a:buNone/>
            </a:pPr>
            <a:endParaRPr lang="el-GR" altLang="en-US" dirty="0" smtClean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 SVMs</a:t>
            </a:r>
          </a:p>
        </p:txBody>
      </p:sp>
      <p:graphicFrame>
        <p:nvGraphicFramePr>
          <p:cNvPr id="1088518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9745722"/>
              </p:ext>
            </p:extLst>
          </p:nvPr>
        </p:nvGraphicFramePr>
        <p:xfrm>
          <a:off x="3302227" y="4234770"/>
          <a:ext cx="3953309" cy="48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2768600" imgH="342900" progId="Equation.3">
                  <p:embed/>
                </p:oleObj>
              </mc:Choice>
              <mc:Fallback>
                <p:oleObj name="Equation" r:id="rId4" imgW="2768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227" y="4234770"/>
                        <a:ext cx="3953309" cy="489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6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kernel: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86" y="838201"/>
            <a:ext cx="5676899" cy="26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2" y="3657600"/>
            <a:ext cx="5638800" cy="262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613189"/>
              </p:ext>
            </p:extLst>
          </p:nvPr>
        </p:nvGraphicFramePr>
        <p:xfrm>
          <a:off x="957944" y="2236891"/>
          <a:ext cx="3505199" cy="6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944" y="2236891"/>
                        <a:ext cx="3505199" cy="6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2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1055914" y="1066800"/>
            <a:ext cx="945968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r>
              <a:rPr lang="en-US" altLang="zh-CN" sz="24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Datasets that are linearly separable work out great:</a:t>
            </a:r>
            <a:br>
              <a:rPr lang="en-US" altLang="zh-CN" sz="24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</a:br>
            <a:endParaRPr lang="en-US" altLang="zh-CN" sz="700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/>
            </a:r>
            <a:br>
              <a:rPr lang="en-US" altLang="zh-CN" sz="8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</a:br>
            <a:r>
              <a:rPr lang="en-US" altLang="zh-CN" sz="8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/>
            </a:r>
            <a:br>
              <a:rPr lang="en-US" altLang="zh-CN" sz="8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</a:br>
            <a:endParaRPr lang="en-US" altLang="zh-CN" sz="800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/>
            </a:r>
            <a:br>
              <a:rPr lang="en-US" altLang="zh-CN" sz="8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</a:br>
            <a:endParaRPr lang="en-US" altLang="zh-CN" sz="800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endParaRPr lang="en-US" altLang="zh-CN" sz="800" dirty="0" smtClean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endParaRPr lang="en-US" altLang="zh-CN" sz="800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endParaRPr lang="en-US" altLang="zh-CN" sz="800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pPr marL="0" indent="0"/>
            <a:r>
              <a:rPr lang="en-US" altLang="zh-CN" sz="24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But what if the dataset is just too hard? </a:t>
            </a:r>
            <a:br>
              <a:rPr lang="en-US" altLang="zh-CN" sz="24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</a:br>
            <a:endParaRPr lang="en-US" altLang="zh-CN" sz="2400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dirty="0">
              <a:solidFill>
                <a:srgbClr val="000000"/>
              </a:solidFill>
              <a:latin typeface="Calibri Light" panose="020F0302020204030204" pitchFamily="34" charset="0"/>
              <a:ea typeface="SimSun" panose="02010600030101010101" pitchFamily="2" charset="-122"/>
            </a:endParaRPr>
          </a:p>
          <a:p>
            <a:pPr marL="0" indent="0"/>
            <a:r>
              <a:rPr lang="en-US" altLang="zh-CN" sz="2400" dirty="0">
                <a:solidFill>
                  <a:srgbClr val="000000"/>
                </a:solidFill>
                <a:latin typeface="Calibri Light" panose="020F0302020204030204" pitchFamily="34" charset="0"/>
                <a:ea typeface="SimSun" panose="02010600030101010101" pitchFamily="2" charset="-122"/>
              </a:rPr>
              <a:t>We can map it to a higher-dimensional space: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5791200" y="6324601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7848600" y="6324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altLang="zh-CN" sz="1800" i="1" baseline="3000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19550" y="3462338"/>
            <a:ext cx="4286250" cy="423862"/>
            <a:chOff x="1056" y="2322"/>
            <a:chExt cx="2700" cy="267"/>
          </a:xfrm>
        </p:grpSpPr>
        <p:sp>
          <p:nvSpPr>
            <p:cNvPr id="89134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5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6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7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9138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9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0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1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2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3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4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5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6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7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9094" name="Group 21"/>
          <p:cNvGrpSpPr>
            <a:grpSpLocks/>
          </p:cNvGrpSpPr>
          <p:nvPr/>
        </p:nvGrpSpPr>
        <p:grpSpPr bwMode="auto">
          <a:xfrm>
            <a:off x="3981450" y="1752600"/>
            <a:ext cx="4324350" cy="642938"/>
            <a:chOff x="1056" y="1284"/>
            <a:chExt cx="2724" cy="405"/>
          </a:xfrm>
        </p:grpSpPr>
        <p:sp>
          <p:nvSpPr>
            <p:cNvPr id="89118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9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0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21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9122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3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4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5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6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7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8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29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0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1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2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33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endParaRPr lang="en-US" altLang="zh-CN" sz="1800" i="1" baseline="300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038601" y="4724401"/>
            <a:ext cx="4352925" cy="1827213"/>
            <a:chOff x="1122" y="2874"/>
            <a:chExt cx="2742" cy="1151"/>
          </a:xfrm>
        </p:grpSpPr>
        <p:sp>
          <p:nvSpPr>
            <p:cNvPr id="89098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099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0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01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2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3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4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5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6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7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8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9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0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1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89112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3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4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15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6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7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89097" name="Text Box 60"/>
          <p:cNvSpPr txBox="1">
            <a:spLocks noChangeArrowheads="1"/>
          </p:cNvSpPr>
          <p:nvPr/>
        </p:nvSpPr>
        <p:spPr bwMode="auto">
          <a:xfrm>
            <a:off x="9770157" y="6433457"/>
            <a:ext cx="2157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</a:rPr>
              <a:t>Slide credit: Andrew Moore</a:t>
            </a:r>
          </a:p>
        </p:txBody>
      </p:sp>
    </p:spTree>
    <p:extLst>
      <p:ext uri="{BB962C8B-B14F-4D97-AF65-F5344CB8AC3E}">
        <p14:creationId xmlns:p14="http://schemas.microsoft.com/office/powerpoint/2010/main" val="15341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10256</TotalTime>
  <Words>497</Words>
  <Application>Microsoft Office PowerPoint</Application>
  <PresentationFormat>Widescreen</PresentationFormat>
  <Paragraphs>105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宋体</vt:lpstr>
      <vt:lpstr>宋体</vt:lpstr>
      <vt:lpstr>Arial</vt:lpstr>
      <vt:lpstr>Calibri</vt:lpstr>
      <vt:lpstr>Calibri Light</vt:lpstr>
      <vt:lpstr>Garamond</vt:lpstr>
      <vt:lpstr>Levenim MT</vt:lpstr>
      <vt:lpstr>华文仿宋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Applied Data Science SVM - SUPPORT VECTOR MACHINES</vt:lpstr>
      <vt:lpstr>Linear Separators</vt:lpstr>
      <vt:lpstr>Support vector machines</vt:lpstr>
      <vt:lpstr>Classification Margin</vt:lpstr>
      <vt:lpstr>Finding the maximum margin hyperplane</vt:lpstr>
      <vt:lpstr>Nonlinear SVMs</vt:lpstr>
      <vt:lpstr>Nonlinear SVMs</vt:lpstr>
      <vt:lpstr>Polynomial kernel:</vt:lpstr>
      <vt:lpstr>PowerPoint Presentation</vt:lpstr>
      <vt:lpstr>Nonlinear kernel: Example</vt:lpstr>
      <vt:lpstr>Examples of Kernel Functions</vt:lpstr>
      <vt:lpstr>What about multi-class SVMs?</vt:lpstr>
      <vt:lpstr>Soft Margin SVM</vt:lpstr>
      <vt:lpstr>Properties of SVM</vt:lpstr>
      <vt:lpstr>PowerPoint Presentation</vt:lpstr>
      <vt:lpstr>PowerPoint Presentation</vt:lpstr>
      <vt:lpstr>Hyper-Parameters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89</cp:revision>
  <dcterms:created xsi:type="dcterms:W3CDTF">2017-03-21T16:48:48Z</dcterms:created>
  <dcterms:modified xsi:type="dcterms:W3CDTF">2017-05-17T06:34:59Z</dcterms:modified>
</cp:coreProperties>
</file>