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3"/>
  </p:notesMasterIdLst>
  <p:sldIdLst>
    <p:sldId id="256" r:id="rId2"/>
    <p:sldId id="257" r:id="rId3"/>
    <p:sldId id="300" r:id="rId4"/>
    <p:sldId id="293" r:id="rId5"/>
    <p:sldId id="332" r:id="rId6"/>
    <p:sldId id="334" r:id="rId7"/>
    <p:sldId id="320" r:id="rId8"/>
    <p:sldId id="291" r:id="rId9"/>
    <p:sldId id="295" r:id="rId10"/>
    <p:sldId id="297" r:id="rId11"/>
    <p:sldId id="285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Open Sans Light" panose="020B0306030504020204" pitchFamily="34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A0B8C5-1E96-402E-8F36-566B5ADD7615}">
  <a:tblStyle styleId="{CCA0B8C5-1E96-402E-8F36-566B5ADD7615}" styleName="Table_0">
    <a:wholeTbl>
      <a:tcTxStyle b="off" i="off">
        <a:font>
          <a:latin typeface="Open Sans"/>
          <a:ea typeface="Open Sans"/>
          <a:cs typeface="Open Sans"/>
        </a:font>
        <a:srgbClr val="2D3D4A"/>
      </a:tcTxStyle>
      <a:tcStyle>
        <a:tcBdr>
          <a:left>
            <a:ln w="12700" cap="flat" cmpd="sng">
              <a:solidFill>
                <a:srgbClr val="7C97A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7C97A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7C97A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7C97A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7C97A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7C97AE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BE2E8">
              <a:alpha val="49411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ff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7D97AD"/>
          </a:solidFill>
        </a:fill>
      </a:tcStyle>
    </a:firstCol>
    <a:lastRow>
      <a:tcTxStyle b="off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7D97AD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ff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7C97AE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134" autoAdjust="0"/>
  </p:normalViewPr>
  <p:slideViewPr>
    <p:cSldViewPr snapToGrid="0">
      <p:cViewPr varScale="1">
        <p:scale>
          <a:sx n="81" d="100"/>
          <a:sy n="81" d="100"/>
        </p:scale>
        <p:origin x="10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9884479f_2_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109884479f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g128ec1ba356_1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5" name="Google Shape;1765;g128ec1ba356_1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702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9884479f_2_2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109884479f_2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7e7aa794_0_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Progress Poll</a:t>
            </a:r>
            <a:endParaRPr dirty="0"/>
          </a:p>
        </p:txBody>
      </p:sp>
      <p:sp>
        <p:nvSpPr>
          <p:cNvPr id="88" name="Google Shape;88;g127e7aa79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9884479f_2_1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3" name="Google Shape;243;g109884479f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4432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g128ec1ba356_1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5" name="Google Shape;1765;g128ec1ba356_1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447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9884479f_2_1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3" name="Google Shape;243;g109884479f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7085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g128ec1ba356_1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5" name="Google Shape;1765;g128ec1ba356_1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248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g128ec1ba356_1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5" name="Google Shape;1765;g128ec1ba356_1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7933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9884479f_2_1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 to Classroom </a:t>
            </a:r>
            <a:endParaRPr dirty="0"/>
          </a:p>
        </p:txBody>
      </p:sp>
      <p:sp>
        <p:nvSpPr>
          <p:cNvPr id="243" name="Google Shape;243;g109884479f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6031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9884479f_2_1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3" name="Google Shape;243;g109884479f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590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Light">
  <p:cSld name="Segue Light">
    <p:bg>
      <p:bgPr>
        <a:solidFill>
          <a:srgbClr val="02B3E4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Dark">
  <p:cSld name="Logo A Dar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60" name="Google Shape;60;p13"/>
          <p:cNvSpPr/>
          <p:nvPr/>
        </p:nvSpPr>
        <p:spPr>
          <a:xfrm>
            <a:off x="3796401" y="3514398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D4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4363" y="2662238"/>
            <a:ext cx="79152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9" r:id="rId3"/>
    <p:sldLayoutId id="214748366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forms.gle/PtvWm3VGZ2sg1kP39" TargetMode="Externa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forms.gle/3g6MoJyGHxDZn7BW6" TargetMode="Externa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57200" y="349300"/>
            <a:ext cx="8229599" cy="138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dirty="0"/>
              <a:t>Udacity Connect Session 10</a:t>
            </a:r>
            <a:endParaRPr sz="500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457200" y="1710085"/>
            <a:ext cx="5295900" cy="2060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-US" dirty="0"/>
              <a:t>- Multivariate Data Visualization</a:t>
            </a:r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-US" dirty="0"/>
              <a:t>- Explanatory Visualization</a:t>
            </a:r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 lang="en" b="1" dirty="0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 lang="en" b="1" dirty="0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 b="1" dirty="0"/>
              <a:t>Waiting for others to join…</a:t>
            </a:r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 b="1" dirty="0"/>
              <a:t>Will start soon!</a:t>
            </a:r>
          </a:p>
        </p:txBody>
      </p:sp>
      <p:cxnSp>
        <p:nvCxnSpPr>
          <p:cNvPr id="7" name="Google Shape;1682;p301">
            <a:extLst>
              <a:ext uri="{FF2B5EF4-FFF2-40B4-BE49-F238E27FC236}">
                <a16:creationId xmlns:a16="http://schemas.microsoft.com/office/drawing/2014/main" id="{3B56BBCE-10A1-00AF-52E3-567C8F42236D}"/>
              </a:ext>
            </a:extLst>
          </p:cNvPr>
          <p:cNvCxnSpPr/>
          <p:nvPr/>
        </p:nvCxnSpPr>
        <p:spPr>
          <a:xfrm>
            <a:off x="8143392" y="214450"/>
            <a:ext cx="0" cy="375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Google Shape;1683;p301">
            <a:extLst>
              <a:ext uri="{FF2B5EF4-FFF2-40B4-BE49-F238E27FC236}">
                <a16:creationId xmlns:a16="http://schemas.microsoft.com/office/drawing/2014/main" id="{CBDED89E-6B53-B48C-F6AB-A1F4317B0EB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789" y="146576"/>
            <a:ext cx="833373" cy="51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84;p301">
            <a:extLst>
              <a:ext uri="{FF2B5EF4-FFF2-40B4-BE49-F238E27FC236}">
                <a16:creationId xmlns:a16="http://schemas.microsoft.com/office/drawing/2014/main" id="{85ECA850-6B7B-DB92-4403-FC2DBC7641D5}"/>
              </a:ext>
            </a:extLst>
          </p:cNvPr>
          <p:cNvPicPr preferRelativeResize="0"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536523" y="171352"/>
            <a:ext cx="535925" cy="4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304"/>
          <p:cNvSpPr txBox="1"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sz="2400" dirty="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Your Opinion Matters!</a:t>
            </a:r>
            <a:endParaRPr sz="2400" dirty="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768" name="Google Shape;1768;p304"/>
          <p:cNvCxnSpPr/>
          <p:nvPr/>
        </p:nvCxnSpPr>
        <p:spPr>
          <a:xfrm>
            <a:off x="329525" y="257710"/>
            <a:ext cx="0" cy="535500"/>
          </a:xfrm>
          <a:prstGeom prst="straightConnector1">
            <a:avLst/>
          </a:prstGeom>
          <a:noFill/>
          <a:ln w="9525" cap="flat" cmpd="sng">
            <a:solidFill>
              <a:srgbClr val="5EC0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9" name="Google Shape;1769;p304"/>
          <p:cNvCxnSpPr/>
          <p:nvPr/>
        </p:nvCxnSpPr>
        <p:spPr>
          <a:xfrm>
            <a:off x="8143392" y="214450"/>
            <a:ext cx="0" cy="375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70" name="Google Shape;1770;p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789" y="146576"/>
            <a:ext cx="833373" cy="51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6523" y="171352"/>
            <a:ext cx="535925" cy="4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3" name="Google Shape;1793;p304"/>
          <p:cNvSpPr txBox="1"/>
          <p:nvPr/>
        </p:nvSpPr>
        <p:spPr>
          <a:xfrm>
            <a:off x="721474" y="1543800"/>
            <a:ext cx="7647021" cy="13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Kindly submit your opinion about today’s session </a:t>
            </a:r>
            <a:r>
              <a:rPr lang="en-US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here</a:t>
            </a:r>
            <a:r>
              <a:rPr lang="en-US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459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1682;p301">
            <a:extLst>
              <a:ext uri="{FF2B5EF4-FFF2-40B4-BE49-F238E27FC236}">
                <a16:creationId xmlns:a16="http://schemas.microsoft.com/office/drawing/2014/main" id="{997DF876-A263-04B7-11A0-4CA958CC8495}"/>
              </a:ext>
            </a:extLst>
          </p:cNvPr>
          <p:cNvCxnSpPr/>
          <p:nvPr/>
        </p:nvCxnSpPr>
        <p:spPr>
          <a:xfrm>
            <a:off x="8143392" y="214450"/>
            <a:ext cx="0" cy="375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Google Shape;1683;p301">
            <a:extLst>
              <a:ext uri="{FF2B5EF4-FFF2-40B4-BE49-F238E27FC236}">
                <a16:creationId xmlns:a16="http://schemas.microsoft.com/office/drawing/2014/main" id="{E681C60C-2723-5627-267A-88C2E195D30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789" y="146576"/>
            <a:ext cx="833373" cy="51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684;p301">
            <a:extLst>
              <a:ext uri="{FF2B5EF4-FFF2-40B4-BE49-F238E27FC236}">
                <a16:creationId xmlns:a16="http://schemas.microsoft.com/office/drawing/2014/main" id="{63C72212-6D84-6CA2-9700-3F3275D3B7F1}"/>
              </a:ext>
            </a:extLst>
          </p:cNvPr>
          <p:cNvPicPr preferRelativeResize="0"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536523" y="171352"/>
            <a:ext cx="535925" cy="4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457200" y="187635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dirty="0"/>
              <a:t>Progress Check</a:t>
            </a:r>
            <a:endParaRPr sz="500" dirty="0"/>
          </a:p>
        </p:txBody>
      </p:sp>
      <p:cxnSp>
        <p:nvCxnSpPr>
          <p:cNvPr id="3" name="Google Shape;1682;p301">
            <a:extLst>
              <a:ext uri="{FF2B5EF4-FFF2-40B4-BE49-F238E27FC236}">
                <a16:creationId xmlns:a16="http://schemas.microsoft.com/office/drawing/2014/main" id="{4FF48BF4-5706-137B-EEDC-A5475D884733}"/>
              </a:ext>
            </a:extLst>
          </p:cNvPr>
          <p:cNvCxnSpPr/>
          <p:nvPr/>
        </p:nvCxnSpPr>
        <p:spPr>
          <a:xfrm>
            <a:off x="8143392" y="214450"/>
            <a:ext cx="0" cy="375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Google Shape;1683;p301">
            <a:extLst>
              <a:ext uri="{FF2B5EF4-FFF2-40B4-BE49-F238E27FC236}">
                <a16:creationId xmlns:a16="http://schemas.microsoft.com/office/drawing/2014/main" id="{0FE1B274-A5BE-902D-E471-4688C1207F0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789" y="146576"/>
            <a:ext cx="833373" cy="51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684;p301">
            <a:extLst>
              <a:ext uri="{FF2B5EF4-FFF2-40B4-BE49-F238E27FC236}">
                <a16:creationId xmlns:a16="http://schemas.microsoft.com/office/drawing/2014/main" id="{39DD80C0-3EB1-1E74-0102-539528BB3C47}"/>
              </a:ext>
            </a:extLst>
          </p:cNvPr>
          <p:cNvPicPr preferRelativeResize="0"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536523" y="171352"/>
            <a:ext cx="535925" cy="4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599" cy="138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/>
              <a:t>Connect Session 10</a:t>
            </a:r>
            <a:br>
              <a:rPr lang="en" dirty="0"/>
            </a:br>
            <a:r>
              <a:rPr lang="en" dirty="0"/>
              <a:t>Multivariate Data Visualization</a:t>
            </a:r>
            <a:br>
              <a:rPr lang="en" dirty="0"/>
            </a:br>
            <a:endParaRPr sz="500" dirty="0"/>
          </a:p>
        </p:txBody>
      </p:sp>
      <p:cxnSp>
        <p:nvCxnSpPr>
          <p:cNvPr id="4" name="Google Shape;1682;p301">
            <a:extLst>
              <a:ext uri="{FF2B5EF4-FFF2-40B4-BE49-F238E27FC236}">
                <a16:creationId xmlns:a16="http://schemas.microsoft.com/office/drawing/2014/main" id="{1D71F914-513A-C2CD-0A53-2FAF975B6EDE}"/>
              </a:ext>
            </a:extLst>
          </p:cNvPr>
          <p:cNvCxnSpPr/>
          <p:nvPr/>
        </p:nvCxnSpPr>
        <p:spPr>
          <a:xfrm>
            <a:off x="8143392" y="214450"/>
            <a:ext cx="0" cy="375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oogle Shape;1683;p301">
            <a:extLst>
              <a:ext uri="{FF2B5EF4-FFF2-40B4-BE49-F238E27FC236}">
                <a16:creationId xmlns:a16="http://schemas.microsoft.com/office/drawing/2014/main" id="{ED8208F9-7E3C-110A-B5F1-1F4FD3E04ED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789" y="146576"/>
            <a:ext cx="833373" cy="51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84;p301">
            <a:extLst>
              <a:ext uri="{FF2B5EF4-FFF2-40B4-BE49-F238E27FC236}">
                <a16:creationId xmlns:a16="http://schemas.microsoft.com/office/drawing/2014/main" id="{CF0B56B5-E9EA-F582-77CA-F2B23EEA1BAF}"/>
              </a:ext>
            </a:extLst>
          </p:cNvPr>
          <p:cNvPicPr preferRelativeResize="0"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536523" y="171352"/>
            <a:ext cx="535925" cy="4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04B60-3FDF-EB03-AD64-EA8E85A10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rPr>
              <a:t>Open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81882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304"/>
          <p:cNvSpPr txBox="1"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-US" sz="2400" dirty="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Telling stories with data </a:t>
            </a:r>
          </a:p>
        </p:txBody>
      </p:sp>
      <p:cxnSp>
        <p:nvCxnSpPr>
          <p:cNvPr id="1768" name="Google Shape;1768;p304"/>
          <p:cNvCxnSpPr/>
          <p:nvPr/>
        </p:nvCxnSpPr>
        <p:spPr>
          <a:xfrm>
            <a:off x="329525" y="257710"/>
            <a:ext cx="0" cy="535500"/>
          </a:xfrm>
          <a:prstGeom prst="straightConnector1">
            <a:avLst/>
          </a:prstGeom>
          <a:noFill/>
          <a:ln w="9525" cap="flat" cmpd="sng">
            <a:solidFill>
              <a:srgbClr val="5EC0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9" name="Google Shape;1769;p304"/>
          <p:cNvCxnSpPr/>
          <p:nvPr/>
        </p:nvCxnSpPr>
        <p:spPr>
          <a:xfrm>
            <a:off x="8143392" y="214450"/>
            <a:ext cx="0" cy="375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70" name="Google Shape;1770;p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789" y="146576"/>
            <a:ext cx="833373" cy="51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6523" y="171352"/>
            <a:ext cx="535925" cy="4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3" name="Google Shape;1793;p304"/>
          <p:cNvSpPr txBox="1"/>
          <p:nvPr/>
        </p:nvSpPr>
        <p:spPr>
          <a:xfrm>
            <a:off x="721474" y="1543800"/>
            <a:ext cx="7647021" cy="13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18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</a:rPr>
              <a:t>Start with a Question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</a:rPr>
              <a:t>Repetition is a Good Thing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</a:rPr>
              <a:t>Highlight the Answer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</a:rPr>
              <a:t>Call Your Audience To Action</a:t>
            </a:r>
          </a:p>
        </p:txBody>
      </p:sp>
    </p:spTree>
    <p:extLst>
      <p:ext uri="{BB962C8B-B14F-4D97-AF65-F5344CB8AC3E}">
        <p14:creationId xmlns:p14="http://schemas.microsoft.com/office/powerpoint/2010/main" val="99692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599" cy="138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/>
              <a:t>Connect Session 10</a:t>
            </a:r>
            <a:br>
              <a:rPr lang="en" dirty="0"/>
            </a:br>
            <a:r>
              <a:rPr lang="en" dirty="0"/>
              <a:t>Explanatory Data Visualization</a:t>
            </a:r>
            <a:br>
              <a:rPr lang="en" dirty="0"/>
            </a:br>
            <a:endParaRPr sz="500" dirty="0"/>
          </a:p>
        </p:txBody>
      </p:sp>
      <p:cxnSp>
        <p:nvCxnSpPr>
          <p:cNvPr id="4" name="Google Shape;1682;p301">
            <a:extLst>
              <a:ext uri="{FF2B5EF4-FFF2-40B4-BE49-F238E27FC236}">
                <a16:creationId xmlns:a16="http://schemas.microsoft.com/office/drawing/2014/main" id="{1D71F914-513A-C2CD-0A53-2FAF975B6EDE}"/>
              </a:ext>
            </a:extLst>
          </p:cNvPr>
          <p:cNvCxnSpPr/>
          <p:nvPr/>
        </p:nvCxnSpPr>
        <p:spPr>
          <a:xfrm>
            <a:off x="8143392" y="214450"/>
            <a:ext cx="0" cy="375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oogle Shape;1683;p301">
            <a:extLst>
              <a:ext uri="{FF2B5EF4-FFF2-40B4-BE49-F238E27FC236}">
                <a16:creationId xmlns:a16="http://schemas.microsoft.com/office/drawing/2014/main" id="{ED8208F9-7E3C-110A-B5F1-1F4FD3E04ED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789" y="146576"/>
            <a:ext cx="833373" cy="51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84;p301">
            <a:extLst>
              <a:ext uri="{FF2B5EF4-FFF2-40B4-BE49-F238E27FC236}">
                <a16:creationId xmlns:a16="http://schemas.microsoft.com/office/drawing/2014/main" id="{CF0B56B5-E9EA-F582-77CA-F2B23EEA1BAF}"/>
              </a:ext>
            </a:extLst>
          </p:cNvPr>
          <p:cNvPicPr preferRelativeResize="0"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536523" y="171352"/>
            <a:ext cx="535925" cy="4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04B60-3FDF-EB03-AD64-EA8E85A10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0" i="0" u="none" strike="noStrike" cap="none" dirty="0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rPr>
              <a:t>Open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634308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304"/>
          <p:cNvSpPr txBox="1"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-US" sz="2400" dirty="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Polishing Plots</a:t>
            </a:r>
          </a:p>
        </p:txBody>
      </p:sp>
      <p:cxnSp>
        <p:nvCxnSpPr>
          <p:cNvPr id="1768" name="Google Shape;1768;p304"/>
          <p:cNvCxnSpPr/>
          <p:nvPr/>
        </p:nvCxnSpPr>
        <p:spPr>
          <a:xfrm>
            <a:off x="329525" y="257710"/>
            <a:ext cx="0" cy="535500"/>
          </a:xfrm>
          <a:prstGeom prst="straightConnector1">
            <a:avLst/>
          </a:prstGeom>
          <a:noFill/>
          <a:ln w="9525" cap="flat" cmpd="sng">
            <a:solidFill>
              <a:srgbClr val="5EC0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9" name="Google Shape;1769;p304"/>
          <p:cNvCxnSpPr/>
          <p:nvPr/>
        </p:nvCxnSpPr>
        <p:spPr>
          <a:xfrm>
            <a:off x="8143392" y="214450"/>
            <a:ext cx="0" cy="375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70" name="Google Shape;1770;p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789" y="146576"/>
            <a:ext cx="833373" cy="51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6523" y="171352"/>
            <a:ext cx="535925" cy="4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3" name="Google Shape;1793;p304"/>
          <p:cNvSpPr txBox="1"/>
          <p:nvPr/>
        </p:nvSpPr>
        <p:spPr>
          <a:xfrm>
            <a:off x="721474" y="1068779"/>
            <a:ext cx="7647021" cy="1862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18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</a:rPr>
              <a:t>Choose an appropriate plot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</a:rPr>
              <a:t>Choose appropriate encodings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</a:rPr>
              <a:t>Pay attention to design integrity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</a:rPr>
              <a:t>Label axes and choose appropriate tick marks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</a:rPr>
              <a:t>Provide legends for non-positional variables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</a:rPr>
              <a:t>Title your plot and include descriptive comments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2284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304"/>
          <p:cNvSpPr txBox="1"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sz="2400" dirty="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Attendance</a:t>
            </a:r>
            <a:endParaRPr sz="2400" dirty="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768" name="Google Shape;1768;p304"/>
          <p:cNvCxnSpPr/>
          <p:nvPr/>
        </p:nvCxnSpPr>
        <p:spPr>
          <a:xfrm>
            <a:off x="329525" y="257710"/>
            <a:ext cx="0" cy="535500"/>
          </a:xfrm>
          <a:prstGeom prst="straightConnector1">
            <a:avLst/>
          </a:prstGeom>
          <a:noFill/>
          <a:ln w="9525" cap="flat" cmpd="sng">
            <a:solidFill>
              <a:srgbClr val="5EC0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9" name="Google Shape;1769;p304"/>
          <p:cNvCxnSpPr/>
          <p:nvPr/>
        </p:nvCxnSpPr>
        <p:spPr>
          <a:xfrm>
            <a:off x="8143392" y="214450"/>
            <a:ext cx="0" cy="375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70" name="Google Shape;1770;p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789" y="146576"/>
            <a:ext cx="833373" cy="51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6523" y="171352"/>
            <a:ext cx="535925" cy="4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3" name="Google Shape;1793;p304"/>
          <p:cNvSpPr txBox="1"/>
          <p:nvPr/>
        </p:nvSpPr>
        <p:spPr>
          <a:xfrm>
            <a:off x="721474" y="1543800"/>
            <a:ext cx="7647021" cy="13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Please complete this </a:t>
            </a:r>
            <a:r>
              <a:rPr lang="en-US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Google form</a:t>
            </a:r>
            <a:r>
              <a:rPr lang="en-US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to check in for today’s session.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021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599" cy="138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/>
              <a:t>Connect Session 10</a:t>
            </a:r>
            <a:br>
              <a:rPr lang="en" dirty="0"/>
            </a:br>
            <a:r>
              <a:rPr lang="en" dirty="0"/>
              <a:t>		Coding of Visualizations</a:t>
            </a:r>
            <a:br>
              <a:rPr lang="en" dirty="0"/>
            </a:br>
            <a:endParaRPr sz="500" dirty="0"/>
          </a:p>
        </p:txBody>
      </p:sp>
      <p:sp>
        <p:nvSpPr>
          <p:cNvPr id="246" name="Google Shape;246;p37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725" cy="1003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/>
              <a:t>Michael F. H. Georgy</a:t>
            </a:r>
          </a:p>
        </p:txBody>
      </p:sp>
      <p:cxnSp>
        <p:nvCxnSpPr>
          <p:cNvPr id="4" name="Google Shape;1682;p301">
            <a:extLst>
              <a:ext uri="{FF2B5EF4-FFF2-40B4-BE49-F238E27FC236}">
                <a16:creationId xmlns:a16="http://schemas.microsoft.com/office/drawing/2014/main" id="{1D71F914-513A-C2CD-0A53-2FAF975B6EDE}"/>
              </a:ext>
            </a:extLst>
          </p:cNvPr>
          <p:cNvCxnSpPr/>
          <p:nvPr/>
        </p:nvCxnSpPr>
        <p:spPr>
          <a:xfrm>
            <a:off x="8143392" y="214450"/>
            <a:ext cx="0" cy="375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oogle Shape;1683;p301">
            <a:extLst>
              <a:ext uri="{FF2B5EF4-FFF2-40B4-BE49-F238E27FC236}">
                <a16:creationId xmlns:a16="http://schemas.microsoft.com/office/drawing/2014/main" id="{ED8208F9-7E3C-110A-B5F1-1F4FD3E04ED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789" y="146576"/>
            <a:ext cx="833373" cy="51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84;p301">
            <a:extLst>
              <a:ext uri="{FF2B5EF4-FFF2-40B4-BE49-F238E27FC236}">
                <a16:creationId xmlns:a16="http://schemas.microsoft.com/office/drawing/2014/main" id="{CF0B56B5-E9EA-F582-77CA-F2B23EEA1BAF}"/>
              </a:ext>
            </a:extLst>
          </p:cNvPr>
          <p:cNvPicPr preferRelativeResize="0"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536523" y="171352"/>
            <a:ext cx="535925" cy="461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5811133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>
            <a:spLocks noGrp="1"/>
          </p:cNvSpPr>
          <p:nvPr>
            <p:ph type="title"/>
          </p:nvPr>
        </p:nvSpPr>
        <p:spPr>
          <a:xfrm>
            <a:off x="457200" y="632527"/>
            <a:ext cx="8229599" cy="138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dirty="0"/>
              <a:t>Next Session</a:t>
            </a:r>
            <a:br>
              <a:rPr lang="en" dirty="0"/>
            </a:br>
            <a:endParaRPr sz="500" dirty="0"/>
          </a:p>
        </p:txBody>
      </p:sp>
      <p:sp>
        <p:nvSpPr>
          <p:cNvPr id="246" name="Google Shape;246;p37"/>
          <p:cNvSpPr txBox="1">
            <a:spLocks noGrp="1"/>
          </p:cNvSpPr>
          <p:nvPr>
            <p:ph type="body" idx="1"/>
          </p:nvPr>
        </p:nvSpPr>
        <p:spPr>
          <a:xfrm>
            <a:off x="457200" y="2033889"/>
            <a:ext cx="6090356" cy="22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-US" sz="2400" b="1" i="0" u="none" strike="noStrike" cap="none" dirty="0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rPr>
              <a:t>By next session you need to have finished:</a:t>
            </a:r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-US" dirty="0"/>
              <a:t>- Project 3 Walkthrough</a:t>
            </a:r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-US" dirty="0"/>
              <a:t>- Explanatory Visualization</a:t>
            </a:r>
          </a:p>
        </p:txBody>
      </p:sp>
      <p:cxnSp>
        <p:nvCxnSpPr>
          <p:cNvPr id="4" name="Google Shape;1682;p301">
            <a:extLst>
              <a:ext uri="{FF2B5EF4-FFF2-40B4-BE49-F238E27FC236}">
                <a16:creationId xmlns:a16="http://schemas.microsoft.com/office/drawing/2014/main" id="{1D71F914-513A-C2CD-0A53-2FAF975B6EDE}"/>
              </a:ext>
            </a:extLst>
          </p:cNvPr>
          <p:cNvCxnSpPr/>
          <p:nvPr/>
        </p:nvCxnSpPr>
        <p:spPr>
          <a:xfrm>
            <a:off x="8143392" y="214450"/>
            <a:ext cx="0" cy="375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oogle Shape;1683;p301">
            <a:extLst>
              <a:ext uri="{FF2B5EF4-FFF2-40B4-BE49-F238E27FC236}">
                <a16:creationId xmlns:a16="http://schemas.microsoft.com/office/drawing/2014/main" id="{ED8208F9-7E3C-110A-B5F1-1F4FD3E04ED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789" y="146576"/>
            <a:ext cx="833373" cy="51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84;p301">
            <a:extLst>
              <a:ext uri="{FF2B5EF4-FFF2-40B4-BE49-F238E27FC236}">
                <a16:creationId xmlns:a16="http://schemas.microsoft.com/office/drawing/2014/main" id="{CF0B56B5-E9EA-F582-77CA-F2B23EEA1BAF}"/>
              </a:ext>
            </a:extLst>
          </p:cNvPr>
          <p:cNvPicPr preferRelativeResize="0"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536523" y="171352"/>
            <a:ext cx="535925" cy="461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3361690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Udacity Template 16x9">
  <a:themeElements>
    <a:clrScheme name="White">
      <a:dk1>
        <a:srgbClr val="2E3D49"/>
      </a:dk1>
      <a:lt1>
        <a:srgbClr val="7D97A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163</Words>
  <Application>Microsoft Office PowerPoint</Application>
  <PresentationFormat>On-screen Show (16:9)</PresentationFormat>
  <Paragraphs>46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Open Sans Light</vt:lpstr>
      <vt:lpstr>Arial</vt:lpstr>
      <vt:lpstr>Open Sans</vt:lpstr>
      <vt:lpstr>Udacity Template 16x9</vt:lpstr>
      <vt:lpstr>Udacity Connect Session 10</vt:lpstr>
      <vt:lpstr>Progress Check</vt:lpstr>
      <vt:lpstr>Connect Session 10 Multivariate Data Visualization </vt:lpstr>
      <vt:lpstr>Telling stories with data </vt:lpstr>
      <vt:lpstr>Connect Session 10 Explanatory Data Visualization </vt:lpstr>
      <vt:lpstr>Polishing Plots</vt:lpstr>
      <vt:lpstr>Attendance</vt:lpstr>
      <vt:lpstr>Connect Session 10   Coding of Visualizations </vt:lpstr>
      <vt:lpstr>Next Session </vt:lpstr>
      <vt:lpstr>Your Opinion Matters!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Udacity Connect Session 1</dc:title>
  <dc:creator>Mic</dc:creator>
  <cp:lastModifiedBy>Michael Fawzy</cp:lastModifiedBy>
  <cp:revision>89</cp:revision>
  <dcterms:modified xsi:type="dcterms:W3CDTF">2022-09-23T08:17:06Z</dcterms:modified>
</cp:coreProperties>
</file>