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9" r:id="rId2"/>
  </p:sldIdLst>
  <p:sldSz cx="21599525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 userDrawn="1">
          <p15:clr>
            <a:srgbClr val="A4A3A4"/>
          </p15:clr>
        </p15:guide>
        <p15:guide id="2" pos="685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5B14F4-50B1-EEBA-B734-8B2B2E94199B}" name="Knappstein, Nick" initials="" userId="S::ga53xuf@forstudents.onmicrosoft.com::965856a7-108d-4f18-8d48-af129c7204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/>
    <p:restoredTop sz="94650"/>
  </p:normalViewPr>
  <p:slideViewPr>
    <p:cSldViewPr snapToGrid="0" showGuides="1">
      <p:cViewPr>
        <p:scale>
          <a:sx n="68" d="100"/>
          <a:sy n="68" d="100"/>
        </p:scale>
        <p:origin x="344" y="-416"/>
      </p:cViewPr>
      <p:guideLst>
        <p:guide orient="horz" pos="4196"/>
        <p:guide pos="6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180034"/>
            <a:ext cx="16199644" cy="463758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996459"/>
            <a:ext cx="16199644" cy="3216088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69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976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709204"/>
            <a:ext cx="4657398" cy="112886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709204"/>
            <a:ext cx="13702199" cy="112886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74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320930"/>
            <a:ext cx="18629590" cy="5541046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914396"/>
            <a:ext cx="18629590" cy="2913905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641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546023"/>
            <a:ext cx="9179798" cy="84518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546023"/>
            <a:ext cx="9179798" cy="84518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666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09206"/>
            <a:ext cx="18629590" cy="25747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265426"/>
            <a:ext cx="9137611" cy="160033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865760"/>
            <a:ext cx="9137611" cy="7156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265426"/>
            <a:ext cx="9182611" cy="160033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865760"/>
            <a:ext cx="9182611" cy="7156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15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491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196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88048"/>
            <a:ext cx="6966408" cy="3108166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917937"/>
            <a:ext cx="10934760" cy="9466340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996214"/>
            <a:ext cx="6966408" cy="740348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49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88048"/>
            <a:ext cx="6966408" cy="3108166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917937"/>
            <a:ext cx="10934760" cy="9466340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996214"/>
            <a:ext cx="6966408" cy="740348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17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09206"/>
            <a:ext cx="18629590" cy="257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546023"/>
            <a:ext cx="18629590" cy="845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2346328"/>
            <a:ext cx="4859893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2346328"/>
            <a:ext cx="7289840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2346328"/>
            <a:ext cx="4859893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62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750EEB-8C2A-922F-9679-3576E5DA625B}"/>
              </a:ext>
            </a:extLst>
          </p:cNvPr>
          <p:cNvSpPr/>
          <p:nvPr/>
        </p:nvSpPr>
        <p:spPr>
          <a:xfrm>
            <a:off x="4902353" y="7638693"/>
            <a:ext cx="11723077" cy="371815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28F5D-39E1-9810-13A3-2D852C067065}"/>
              </a:ext>
            </a:extLst>
          </p:cNvPr>
          <p:cNvSpPr txBox="1"/>
          <p:nvPr/>
        </p:nvSpPr>
        <p:spPr>
          <a:xfrm>
            <a:off x="5903693" y="7985008"/>
            <a:ext cx="1823102" cy="538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TRAIN</a:t>
            </a:r>
          </a:p>
          <a:p>
            <a:pPr marL="171450" indent="-171450">
              <a:buFontTx/>
              <a:buChar char="-"/>
            </a:pPr>
            <a:r>
              <a:rPr lang="de-DE" sz="1100"/>
              <a:t>80%</a:t>
            </a:r>
            <a:endParaRPr lang="en-DE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CE10F-6ADB-B031-865C-91998A528084}"/>
              </a:ext>
            </a:extLst>
          </p:cNvPr>
          <p:cNvSpPr txBox="1"/>
          <p:nvPr/>
        </p:nvSpPr>
        <p:spPr>
          <a:xfrm>
            <a:off x="14625269" y="10321539"/>
            <a:ext cx="1621213" cy="3692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b="1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5014D-79E8-6827-D955-C4EA4F33B5F5}"/>
              </a:ext>
            </a:extLst>
          </p:cNvPr>
          <p:cNvSpPr txBox="1"/>
          <p:nvPr/>
        </p:nvSpPr>
        <p:spPr>
          <a:xfrm>
            <a:off x="8619305" y="10292514"/>
            <a:ext cx="2312007" cy="538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MODEL EVALUATION</a:t>
            </a:r>
          </a:p>
          <a:p>
            <a:pPr marL="171450" indent="-171450">
              <a:buFontTx/>
              <a:buChar char="-"/>
            </a:pPr>
            <a:r>
              <a:rPr lang="en-US" sz="1100"/>
              <a:t>A</a:t>
            </a:r>
            <a:r>
              <a:rPr lang="en-DE" sz="1100"/>
              <a:t>ccuracy; </a:t>
            </a:r>
            <a:r>
              <a:rPr lang="de-DE" sz="1100"/>
              <a:t>Precision</a:t>
            </a:r>
            <a:r>
              <a:rPr lang="en-DE" sz="1100"/>
              <a:t>; </a:t>
            </a:r>
            <a:r>
              <a:rPr lang="en-US" sz="1100"/>
              <a:t>R</a:t>
            </a:r>
            <a:r>
              <a:rPr lang="en-DE" sz="1100"/>
              <a:t>ecall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894D2-46C9-FB9D-D20E-AF2B56DB0639}"/>
              </a:ext>
            </a:extLst>
          </p:cNvPr>
          <p:cNvSpPr txBox="1"/>
          <p:nvPr/>
        </p:nvSpPr>
        <p:spPr>
          <a:xfrm>
            <a:off x="5574583" y="10292514"/>
            <a:ext cx="2439352" cy="8770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MODEL ENGINEERING</a:t>
            </a:r>
          </a:p>
          <a:p>
            <a:pPr marL="171450" indent="-171450">
              <a:buFontTx/>
              <a:buChar char="-"/>
            </a:pPr>
            <a:r>
              <a:rPr lang="en-US" sz="1100"/>
              <a:t>Clustering (Unsupervised)</a:t>
            </a:r>
            <a:endParaRPr lang="en-DE" sz="1100"/>
          </a:p>
          <a:p>
            <a:pPr marL="171450" indent="-171450">
              <a:buFontTx/>
              <a:buChar char="-"/>
            </a:pPr>
            <a:r>
              <a:rPr lang="en-DE" sz="1100"/>
              <a:t>Regression</a:t>
            </a:r>
          </a:p>
          <a:p>
            <a:pPr marL="171450" indent="-171450">
              <a:buFontTx/>
              <a:buChar char="-"/>
            </a:pPr>
            <a:r>
              <a:rPr lang="en-DE" sz="1100"/>
              <a:t>Reinforcement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A8ABC-BB31-C449-7D2F-4CBDAB82E454}"/>
              </a:ext>
            </a:extLst>
          </p:cNvPr>
          <p:cNvSpPr txBox="1"/>
          <p:nvPr/>
        </p:nvSpPr>
        <p:spPr>
          <a:xfrm>
            <a:off x="11551107" y="10321538"/>
            <a:ext cx="2312007" cy="3692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b="1"/>
              <a:t>MODEL PACKAGING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CC6FA-6E83-BFEA-1719-C9287BC238CB}"/>
              </a:ext>
            </a:extLst>
          </p:cNvPr>
          <p:cNvSpPr txBox="1"/>
          <p:nvPr/>
        </p:nvSpPr>
        <p:spPr>
          <a:xfrm>
            <a:off x="8725592" y="7964688"/>
            <a:ext cx="1823102" cy="538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TEST</a:t>
            </a:r>
          </a:p>
          <a:p>
            <a:pPr marL="171450" indent="-171450">
              <a:buFontTx/>
              <a:buChar char="-"/>
            </a:pPr>
            <a:r>
              <a:rPr lang="en-US" sz="1100"/>
              <a:t>20%</a:t>
            </a:r>
            <a:endParaRPr lang="en-DE" sz="110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246616-3414-605B-82B8-2AC3B1E8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430" y="6704182"/>
            <a:ext cx="1207294" cy="851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22220E-5F36-6651-E939-C5CDDCD21141}"/>
              </a:ext>
            </a:extLst>
          </p:cNvPr>
          <p:cNvSpPr txBox="1"/>
          <p:nvPr/>
        </p:nvSpPr>
        <p:spPr>
          <a:xfrm>
            <a:off x="11573775" y="7751647"/>
            <a:ext cx="4530031" cy="18928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APPROACHES</a:t>
            </a:r>
          </a:p>
          <a:p>
            <a:pPr marL="171450" indent="-171450">
              <a:buFontTx/>
              <a:buChar char="-"/>
            </a:pPr>
            <a:r>
              <a:rPr lang="en-DE" sz="1100"/>
              <a:t>Identify the most important instruments for suppliers via reactions to price changes</a:t>
            </a:r>
          </a:p>
          <a:p>
            <a:pPr marL="171450" indent="-171450">
              <a:buFontTx/>
              <a:buChar char="-"/>
            </a:pPr>
            <a:r>
              <a:rPr lang="en-DE" sz="1100"/>
              <a:t>How regularly do suppliers update their prices (validity period)</a:t>
            </a:r>
          </a:p>
          <a:p>
            <a:pPr marL="171450" indent="-171450">
              <a:buFontTx/>
              <a:buChar char="-"/>
            </a:pPr>
            <a:r>
              <a:rPr lang="en-DE" sz="1100"/>
              <a:t>Is there a correlation between a main supplier and followers?</a:t>
            </a:r>
          </a:p>
          <a:p>
            <a:pPr marL="171450" indent="-171450">
              <a:buFontTx/>
              <a:buChar char="-"/>
            </a:pPr>
            <a:r>
              <a:rPr lang="en-DE" sz="1100"/>
              <a:t>Moving averages as a proxy for pricing strategy</a:t>
            </a:r>
          </a:p>
          <a:p>
            <a:pPr marL="171450" indent="-171450">
              <a:buFontTx/>
              <a:buChar char="-"/>
            </a:pPr>
            <a:r>
              <a:rPr lang="en-DE" sz="1100"/>
              <a:t>Moving average time window (e.g. 7 days for a short-term period or longer for wider trends)</a:t>
            </a:r>
          </a:p>
          <a:p>
            <a:pPr marL="171450" indent="-171450">
              <a:buFontTx/>
              <a:buChar char="-"/>
            </a:pPr>
            <a:r>
              <a:rPr lang="en-DE" sz="1100"/>
              <a:t>Segmentation of postcodes to see what the effect is on pricing strategy</a:t>
            </a:r>
          </a:p>
          <a:p>
            <a:pPr marL="171450" indent="-171450">
              <a:buFontTx/>
              <a:buChar char="-"/>
            </a:pPr>
            <a:endParaRPr lang="en-DE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6A278-6866-66DD-8130-ADC1235D0CBA}"/>
              </a:ext>
            </a:extLst>
          </p:cNvPr>
          <p:cNvSpPr txBox="1"/>
          <p:nvPr/>
        </p:nvSpPr>
        <p:spPr>
          <a:xfrm>
            <a:off x="7633581" y="9685167"/>
            <a:ext cx="2249180" cy="6001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DE" sz="1100"/>
              <a:t>Feature Engineering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DE" sz="1100"/>
              <a:t>Hyperparameter Tuning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DE" sz="1100"/>
              <a:t>Best model selection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06B9DB-724C-DC61-A8CA-C1EB71BCC71D}"/>
              </a:ext>
            </a:extLst>
          </p:cNvPr>
          <p:cNvSpPr/>
          <p:nvPr/>
        </p:nvSpPr>
        <p:spPr>
          <a:xfrm>
            <a:off x="498144" y="1601332"/>
            <a:ext cx="10877662" cy="5059818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CE7AB-0DC3-1150-77DD-902E6BE567D7}"/>
              </a:ext>
            </a:extLst>
          </p:cNvPr>
          <p:cNvSpPr txBox="1"/>
          <p:nvPr/>
        </p:nvSpPr>
        <p:spPr>
          <a:xfrm>
            <a:off x="1480149" y="2031084"/>
            <a:ext cx="3678050" cy="7077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COMPETITOR DATA</a:t>
            </a:r>
          </a:p>
          <a:p>
            <a:pPr marL="171450" indent="-171450">
              <a:buFontTx/>
              <a:buChar char="-"/>
            </a:pPr>
            <a:r>
              <a:rPr lang="en-DE" sz="1100"/>
              <a:t>Gas dataset</a:t>
            </a:r>
          </a:p>
          <a:p>
            <a:pPr marL="171450" indent="-171450">
              <a:buFontTx/>
              <a:buChar char="-"/>
            </a:pPr>
            <a:r>
              <a:rPr lang="en-DE" sz="1100"/>
              <a:t>Power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92710-F89F-2744-91FB-D23C4E8C1F18}"/>
              </a:ext>
            </a:extLst>
          </p:cNvPr>
          <p:cNvSpPr txBox="1"/>
          <p:nvPr/>
        </p:nvSpPr>
        <p:spPr>
          <a:xfrm>
            <a:off x="1480155" y="5229350"/>
            <a:ext cx="5287419" cy="10464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EXPLORATION &amp; VALIDATION</a:t>
            </a:r>
            <a:endParaRPr lang="en-US" sz="1100"/>
          </a:p>
          <a:p>
            <a:pPr marL="171450" indent="-171450">
              <a:buFontTx/>
              <a:buChar char="-"/>
            </a:pPr>
            <a:r>
              <a:rPr lang="en-US" sz="1100"/>
              <a:t>Aggregating duplicate values</a:t>
            </a:r>
          </a:p>
          <a:p>
            <a:pPr marL="171450" indent="-171450">
              <a:buFontTx/>
              <a:buChar char="-"/>
            </a:pPr>
            <a:r>
              <a:rPr lang="en-US" sz="1100"/>
              <a:t>Descriptive Analysis</a:t>
            </a:r>
          </a:p>
          <a:p>
            <a:pPr marL="171450" indent="-171450">
              <a:buFontTx/>
              <a:buChar char="-"/>
            </a:pPr>
            <a:r>
              <a:rPr lang="en-DE" sz="1100"/>
              <a:t>Figuring out correlations between features</a:t>
            </a:r>
          </a:p>
          <a:p>
            <a:pPr marL="171450" indent="-171450">
              <a:buFontTx/>
              <a:buChar char="-"/>
            </a:pPr>
            <a:r>
              <a:rPr lang="en-DE" sz="1100"/>
              <a:t>Deriving first insights based on the average distribution of suppliers’ average ranking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8E393-E176-D2C2-31B3-B87E728AC1F1}"/>
              </a:ext>
            </a:extLst>
          </p:cNvPr>
          <p:cNvSpPr txBox="1"/>
          <p:nvPr/>
        </p:nvSpPr>
        <p:spPr>
          <a:xfrm>
            <a:off x="7232648" y="5678522"/>
            <a:ext cx="1966923" cy="3692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b="1"/>
              <a:t>MASTER DATA SET</a:t>
            </a:r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64462E8-E0F4-B0E6-A23E-6FF662B2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63" y="1254906"/>
            <a:ext cx="1961723" cy="3387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6FD104-AD19-8378-729C-8A237840BB5F}"/>
              </a:ext>
            </a:extLst>
          </p:cNvPr>
          <p:cNvSpPr txBox="1"/>
          <p:nvPr/>
        </p:nvSpPr>
        <p:spPr>
          <a:xfrm>
            <a:off x="9303838" y="1711468"/>
            <a:ext cx="1822712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b="1"/>
              <a:t>Version Control [Git]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212B4-01D1-D732-4C0B-BEF47C692CAC}"/>
              </a:ext>
            </a:extLst>
          </p:cNvPr>
          <p:cNvSpPr txBox="1"/>
          <p:nvPr/>
        </p:nvSpPr>
        <p:spPr>
          <a:xfrm>
            <a:off x="2118977" y="2833915"/>
            <a:ext cx="3039222" cy="7077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ENERGY PRICES</a:t>
            </a:r>
          </a:p>
          <a:p>
            <a:pPr marL="171450" indent="-171450">
              <a:buFontTx/>
              <a:buChar char="-"/>
            </a:pPr>
            <a:r>
              <a:rPr lang="en-DE" sz="1100"/>
              <a:t>Year/ day ahead future prices</a:t>
            </a:r>
          </a:p>
          <a:p>
            <a:pPr marL="171450" indent="-171450">
              <a:buFontTx/>
              <a:buChar char="-"/>
            </a:pPr>
            <a:r>
              <a:rPr lang="en-DE" sz="1100"/>
              <a:t>Spot prices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206D1-26E1-6D0D-4755-4B2905381FA4}"/>
              </a:ext>
            </a:extLst>
          </p:cNvPr>
          <p:cNvSpPr txBox="1"/>
          <p:nvPr/>
        </p:nvSpPr>
        <p:spPr>
          <a:xfrm>
            <a:off x="7132924" y="2092972"/>
            <a:ext cx="2166371" cy="1323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FEATURE ENGINEERING</a:t>
            </a:r>
          </a:p>
          <a:p>
            <a:pPr marL="171450" indent="-171450">
              <a:buFontTx/>
              <a:buChar char="-"/>
            </a:pPr>
            <a:r>
              <a:rPr lang="en-DE" sz="1100"/>
              <a:t>Validity period</a:t>
            </a:r>
          </a:p>
          <a:p>
            <a:pPr marL="171450" indent="-171450">
              <a:buFontTx/>
              <a:buChar char="-"/>
            </a:pPr>
            <a:r>
              <a:rPr lang="en-DE" sz="1100"/>
              <a:t>Base/ Spot/ Peak prices </a:t>
            </a:r>
          </a:p>
          <a:p>
            <a:pPr marL="171450" indent="-171450">
              <a:buFontTx/>
              <a:buChar char="-"/>
            </a:pPr>
            <a:r>
              <a:rPr lang="en-DE" sz="1100">
                <a:solidFill>
                  <a:prstClr val="black"/>
                </a:solidFill>
                <a:latin typeface="Calibri" panose="020F0502020204030204"/>
              </a:rPr>
              <a:t>Strategy index based on average supplier ranking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5979-990D-4C2A-C211-E33C2EFE9B17}"/>
              </a:ext>
            </a:extLst>
          </p:cNvPr>
          <p:cNvSpPr txBox="1"/>
          <p:nvPr/>
        </p:nvSpPr>
        <p:spPr>
          <a:xfrm>
            <a:off x="5283499" y="2201168"/>
            <a:ext cx="17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/>
              <a:t>Merging the competitor data and energy prices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FC51C-192A-F889-BD30-B2CDD232CF51}"/>
              </a:ext>
            </a:extLst>
          </p:cNvPr>
          <p:cNvSpPr txBox="1"/>
          <p:nvPr/>
        </p:nvSpPr>
        <p:spPr>
          <a:xfrm>
            <a:off x="6969756" y="4051290"/>
            <a:ext cx="2492707" cy="10464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DATA WRANGLING</a:t>
            </a:r>
          </a:p>
          <a:p>
            <a:pPr marL="171450" indent="-171450">
              <a:buFontTx/>
              <a:buChar char="-"/>
            </a:pPr>
            <a:r>
              <a:rPr lang="en-US" sz="1100"/>
              <a:t>Removing invalid dates (9999-12-31)</a:t>
            </a:r>
          </a:p>
          <a:p>
            <a:pPr marL="171450" indent="-171450">
              <a:buFontTx/>
              <a:buChar char="-"/>
            </a:pPr>
            <a:r>
              <a:rPr lang="en-DE" sz="1100"/>
              <a:t>Formatting data types</a:t>
            </a:r>
          </a:p>
          <a:p>
            <a:pPr marL="171450" indent="-171450">
              <a:buFontTx/>
              <a:buChar char="-"/>
            </a:pPr>
            <a:r>
              <a:rPr lang="en-DE" sz="1100"/>
              <a:t>Removing NAN values</a:t>
            </a:r>
          </a:p>
          <a:p>
            <a:pPr marL="171450" indent="-171450">
              <a:buFontTx/>
              <a:buChar char="-"/>
            </a:pPr>
            <a:r>
              <a:rPr lang="en-DE" sz="1100"/>
              <a:t>Indexing dates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654E7-B260-540D-D0FD-1374D43ABD46}"/>
              </a:ext>
            </a:extLst>
          </p:cNvPr>
          <p:cNvSpPr txBox="1"/>
          <p:nvPr/>
        </p:nvSpPr>
        <p:spPr>
          <a:xfrm>
            <a:off x="2858013" y="3636749"/>
            <a:ext cx="2300186" cy="538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EXTERNAL DATA</a:t>
            </a:r>
          </a:p>
          <a:p>
            <a:pPr marL="171450" indent="-171450">
              <a:buFontTx/>
              <a:buChar char="-"/>
            </a:pPr>
            <a:r>
              <a:rPr lang="en-DE" sz="1100">
                <a:solidFill>
                  <a:prstClr val="black"/>
                </a:solidFill>
                <a:latin typeface="Calibri" panose="020F0502020204030204"/>
              </a:rPr>
              <a:t>Household energy consumption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C4ED92-6F28-219C-2A33-35F618EC7D98}"/>
              </a:ext>
            </a:extLst>
          </p:cNvPr>
          <p:cNvCxnSpPr>
            <a:cxnSpLocks/>
          </p:cNvCxnSpPr>
          <p:nvPr/>
        </p:nvCxnSpPr>
        <p:spPr>
          <a:xfrm flipV="1">
            <a:off x="1675953" y="2780224"/>
            <a:ext cx="0" cy="24429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180AEB-D773-93F0-C747-B6CABC43B0E8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V="1">
            <a:off x="8216105" y="5097730"/>
            <a:ext cx="0" cy="5807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9897C6-20D1-E4DF-66E5-E9720FDA7FDD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H="1" flipV="1">
            <a:off x="8216105" y="6047731"/>
            <a:ext cx="1421038" cy="191695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0CFBB9-C4C6-44C8-CDE4-774345A1703B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6815249" y="6047731"/>
            <a:ext cx="1400861" cy="19372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5153A4-AD2F-5F00-DCE2-202C621CE8B6}"/>
              </a:ext>
            </a:extLst>
          </p:cNvPr>
          <p:cNvSpPr txBox="1"/>
          <p:nvPr/>
        </p:nvSpPr>
        <p:spPr>
          <a:xfrm>
            <a:off x="14345570" y="12203320"/>
            <a:ext cx="2352394" cy="6460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b="1"/>
              <a:t>BUILD &amp; INTEGRATION TESTING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400DC0-5497-A671-A198-02BAE9F6A9CD}"/>
              </a:ext>
            </a:extLst>
          </p:cNvPr>
          <p:cNvSpPr txBox="1"/>
          <p:nvPr/>
        </p:nvSpPr>
        <p:spPr>
          <a:xfrm>
            <a:off x="18141457" y="12323890"/>
            <a:ext cx="1823102" cy="3692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b="1"/>
              <a:t>DEPLOYMENT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8EF1E3-DBC3-FAF5-0A33-EB3C2C387A5A}"/>
              </a:ext>
            </a:extLst>
          </p:cNvPr>
          <p:cNvSpPr txBox="1"/>
          <p:nvPr/>
        </p:nvSpPr>
        <p:spPr>
          <a:xfrm>
            <a:off x="15551786" y="2725610"/>
            <a:ext cx="1823102" cy="6460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b="1"/>
              <a:t>MONITORING &amp; LOGGING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51D8BD-44D1-9AB2-FFF2-EFFF85E02A93}"/>
              </a:ext>
            </a:extLst>
          </p:cNvPr>
          <p:cNvSpPr txBox="1"/>
          <p:nvPr/>
        </p:nvSpPr>
        <p:spPr>
          <a:xfrm>
            <a:off x="10849332" y="12326066"/>
            <a:ext cx="1823102" cy="3692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b="1"/>
              <a:t>CODE</a:t>
            </a:r>
          </a:p>
        </p:txBody>
      </p:sp>
      <p:pic>
        <p:nvPicPr>
          <p:cNvPr id="47" name="Picture 46" descr="Text, whiteboard&#10;&#10;Description automatically generated">
            <a:extLst>
              <a:ext uri="{FF2B5EF4-FFF2-40B4-BE49-F238E27FC236}">
                <a16:creationId xmlns:a16="http://schemas.microsoft.com/office/drawing/2014/main" id="{779E0FAF-6EC1-9A71-F68A-48874816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181" y="11494890"/>
            <a:ext cx="1206866" cy="75531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1B0A88-6BFE-3001-324B-8DECD4AC85AE}"/>
              </a:ext>
            </a:extLst>
          </p:cNvPr>
          <p:cNvCxnSpPr>
            <a:cxnSpLocks/>
          </p:cNvCxnSpPr>
          <p:nvPr/>
        </p:nvCxnSpPr>
        <p:spPr>
          <a:xfrm flipV="1">
            <a:off x="15037199" y="10710753"/>
            <a:ext cx="0" cy="148120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20AD4D-0076-8075-F544-BA07E2754AAE}"/>
              </a:ext>
            </a:extLst>
          </p:cNvPr>
          <p:cNvCxnSpPr>
            <a:cxnSpLocks/>
          </p:cNvCxnSpPr>
          <p:nvPr/>
        </p:nvCxnSpPr>
        <p:spPr>
          <a:xfrm flipV="1">
            <a:off x="15849356" y="10692829"/>
            <a:ext cx="0" cy="1501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0344A9-E9C9-B183-70AF-8BD5D0B186A5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 flipV="1">
            <a:off x="12672434" y="12510673"/>
            <a:ext cx="1673136" cy="1568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25CE38-4CD8-0239-1461-22E5700009CA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6697969" y="12508497"/>
            <a:ext cx="1443493" cy="178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F27867D4-B7F0-5B64-B0EE-8D91345C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3185" y="214836"/>
            <a:ext cx="13500497" cy="951548"/>
          </a:xfrm>
        </p:spPr>
        <p:txBody>
          <a:bodyPr>
            <a:normAutofit/>
          </a:bodyPr>
          <a:lstStyle/>
          <a:p>
            <a:r>
              <a:rPr lang="en-DE" sz="4000" u="sng"/>
              <a:t>ML Engineering Workflow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6491FAD1-E726-A1F9-1FB3-CC13DBFF28EB}"/>
              </a:ext>
            </a:extLst>
          </p:cNvPr>
          <p:cNvSpPr/>
          <p:nvPr/>
        </p:nvSpPr>
        <p:spPr>
          <a:xfrm rot="4726331">
            <a:off x="13885253" y="7112959"/>
            <a:ext cx="9135263" cy="1351326"/>
          </a:xfrm>
          <a:custGeom>
            <a:avLst/>
            <a:gdLst>
              <a:gd name="connsiteX0" fmla="*/ 0 w 4145280"/>
              <a:gd name="connsiteY0" fmla="*/ 803464 h 803464"/>
              <a:gd name="connsiteX1" fmla="*/ 1584960 w 4145280"/>
              <a:gd name="connsiteY1" fmla="*/ 824 h 803464"/>
              <a:gd name="connsiteX2" fmla="*/ 4145280 w 4145280"/>
              <a:gd name="connsiteY2" fmla="*/ 651064 h 80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5280" h="803464">
                <a:moveTo>
                  <a:pt x="0" y="803464"/>
                </a:moveTo>
                <a:cubicBezTo>
                  <a:pt x="447040" y="414844"/>
                  <a:pt x="894080" y="26224"/>
                  <a:pt x="1584960" y="824"/>
                </a:cubicBezTo>
                <a:cubicBezTo>
                  <a:pt x="2275840" y="-24576"/>
                  <a:pt x="3615267" y="544384"/>
                  <a:pt x="4145280" y="651064"/>
                </a:cubicBezTo>
              </a:path>
            </a:pathLst>
          </a:cu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2287F1-65F6-9224-75E9-71A122218C5F}"/>
              </a:ext>
            </a:extLst>
          </p:cNvPr>
          <p:cNvCxnSpPr>
            <a:cxnSpLocks/>
            <a:stCxn id="27" idx="3"/>
            <a:endCxn id="45" idx="1"/>
          </p:cNvCxnSpPr>
          <p:nvPr/>
        </p:nvCxnSpPr>
        <p:spPr>
          <a:xfrm flipV="1">
            <a:off x="9462458" y="3048652"/>
            <a:ext cx="6089328" cy="152586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E561B8-B9E8-4442-00B1-DE042DF9478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008106" y="4175230"/>
            <a:ext cx="0" cy="10577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2191D3-48A4-EA81-229A-BCB376A06D86}"/>
              </a:ext>
            </a:extLst>
          </p:cNvPr>
          <p:cNvCxnSpPr>
            <a:cxnSpLocks/>
          </p:cNvCxnSpPr>
          <p:nvPr/>
        </p:nvCxnSpPr>
        <p:spPr>
          <a:xfrm flipV="1">
            <a:off x="2607871" y="3536655"/>
            <a:ext cx="0" cy="167394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1E085DB-A043-A084-D6AD-82058481C1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216105" y="3416150"/>
            <a:ext cx="0" cy="63514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triped Right Arrow 98">
            <a:extLst>
              <a:ext uri="{FF2B5EF4-FFF2-40B4-BE49-F238E27FC236}">
                <a16:creationId xmlns:a16="http://schemas.microsoft.com/office/drawing/2014/main" id="{F2ECEFD0-7391-B773-CE01-FD5670023A3B}"/>
              </a:ext>
            </a:extLst>
          </p:cNvPr>
          <p:cNvSpPr/>
          <p:nvPr/>
        </p:nvSpPr>
        <p:spPr>
          <a:xfrm>
            <a:off x="5157157" y="2673937"/>
            <a:ext cx="1934818" cy="252143"/>
          </a:xfrm>
          <a:prstGeom prst="stripedRightArrow">
            <a:avLst>
              <a:gd name="adj1" fmla="val 50000"/>
              <a:gd name="adj2" fmla="val 586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9BED45-86D1-7DB5-FB03-F22DFA2CCA0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794259" y="8544709"/>
            <a:ext cx="0" cy="17478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649203-90F0-E0E2-F9D1-7B8866EF00CD}"/>
              </a:ext>
            </a:extLst>
          </p:cNvPr>
          <p:cNvCxnSpPr>
            <a:cxnSpLocks/>
          </p:cNvCxnSpPr>
          <p:nvPr/>
        </p:nvCxnSpPr>
        <p:spPr>
          <a:xfrm flipV="1">
            <a:off x="9631802" y="8508428"/>
            <a:ext cx="0" cy="176348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7EEDCF7-9D07-4E33-5196-8D033F21F902}"/>
              </a:ext>
            </a:extLst>
          </p:cNvPr>
          <p:cNvCxnSpPr>
            <a:cxnSpLocks/>
          </p:cNvCxnSpPr>
          <p:nvPr/>
        </p:nvCxnSpPr>
        <p:spPr>
          <a:xfrm flipH="1">
            <a:off x="8020161" y="10604491"/>
            <a:ext cx="6033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9E7F29-0C2F-92A7-5B7C-CDBC7E9EF159}"/>
              </a:ext>
            </a:extLst>
          </p:cNvPr>
          <p:cNvCxnSpPr>
            <a:cxnSpLocks/>
          </p:cNvCxnSpPr>
          <p:nvPr/>
        </p:nvCxnSpPr>
        <p:spPr>
          <a:xfrm flipH="1">
            <a:off x="10931312" y="10533550"/>
            <a:ext cx="60131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4CB957B-D4F9-0B2C-F9F2-E92245D50F22}"/>
              </a:ext>
            </a:extLst>
          </p:cNvPr>
          <p:cNvCxnSpPr>
            <a:cxnSpLocks/>
          </p:cNvCxnSpPr>
          <p:nvPr/>
        </p:nvCxnSpPr>
        <p:spPr>
          <a:xfrm flipH="1">
            <a:off x="13884963" y="10497264"/>
            <a:ext cx="7329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348D361-37BD-0545-5606-245EDD2A0CB2}"/>
              </a:ext>
            </a:extLst>
          </p:cNvPr>
          <p:cNvSpPr txBox="1"/>
          <p:nvPr/>
        </p:nvSpPr>
        <p:spPr>
          <a:xfrm rot="20768302">
            <a:off x="11679490" y="3226503"/>
            <a:ext cx="263450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DE" sz="1200"/>
              <a:t>FEEDBACK</a:t>
            </a:r>
          </a:p>
          <a:p>
            <a:pPr algn="ctr"/>
            <a:r>
              <a:rPr lang="en-US" sz="1200"/>
              <a:t>N</a:t>
            </a:r>
            <a:r>
              <a:rPr lang="en-DE" sz="1200"/>
              <a:t>ew data from model performance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E370718-1343-C391-5CFE-20FE014D83AF}"/>
              </a:ext>
            </a:extLst>
          </p:cNvPr>
          <p:cNvSpPr txBox="1"/>
          <p:nvPr/>
        </p:nvSpPr>
        <p:spPr>
          <a:xfrm>
            <a:off x="16616892" y="4018732"/>
            <a:ext cx="870607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Model </a:t>
            </a:r>
          </a:p>
          <a:p>
            <a:pPr algn="ctr"/>
            <a:r>
              <a:rPr lang="de-DE" sz="1200"/>
              <a:t>Decay </a:t>
            </a:r>
          </a:p>
          <a:p>
            <a:pPr algn="ctr"/>
            <a:r>
              <a:rPr lang="de-DE" sz="1200"/>
              <a:t>Trigger</a:t>
            </a:r>
            <a:endParaRPr lang="en-DE" sz="12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9888EC-E885-5176-7AF1-ED991AABE2F5}"/>
              </a:ext>
            </a:extLst>
          </p:cNvPr>
          <p:cNvSpPr txBox="1"/>
          <p:nvPr/>
        </p:nvSpPr>
        <p:spPr>
          <a:xfrm>
            <a:off x="18720231" y="347434"/>
            <a:ext cx="1798906" cy="16927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sz="2400" b="1"/>
              <a:t>Team: E.ON</a:t>
            </a:r>
          </a:p>
          <a:p>
            <a:r>
              <a:rPr lang="en-DE" sz="1600">
                <a:solidFill>
                  <a:prstClr val="black"/>
                </a:solidFill>
                <a:latin typeface="Calibri" panose="020F0502020204030204"/>
              </a:rPr>
              <a:t>Chaitanya Shinde</a:t>
            </a:r>
          </a:p>
          <a:p>
            <a:r>
              <a:rPr lang="en-DE" sz="1600">
                <a:solidFill>
                  <a:prstClr val="black"/>
                </a:solidFill>
                <a:latin typeface="Calibri" panose="020F0502020204030204"/>
              </a:rPr>
              <a:t>Richard Jasansky</a:t>
            </a:r>
          </a:p>
          <a:p>
            <a:r>
              <a:rPr lang="en-DE" sz="1600">
                <a:solidFill>
                  <a:prstClr val="black"/>
                </a:solidFill>
                <a:latin typeface="Calibri" panose="020F0502020204030204"/>
              </a:rPr>
              <a:t>Dominik Schäfer</a:t>
            </a:r>
          </a:p>
          <a:p>
            <a:r>
              <a:rPr lang="en-DE" sz="1600">
                <a:solidFill>
                  <a:prstClr val="black"/>
                </a:solidFill>
                <a:latin typeface="Calibri" panose="020F0502020204030204"/>
              </a:rPr>
              <a:t>Michael Fuest</a:t>
            </a:r>
          </a:p>
          <a:p>
            <a:r>
              <a:rPr lang="en-DE" sz="1600">
                <a:solidFill>
                  <a:prstClr val="black"/>
                </a:solidFill>
                <a:latin typeface="Calibri" panose="020F0502020204030204"/>
              </a:rPr>
              <a:t>Nick Knappstein</a:t>
            </a:r>
          </a:p>
        </p:txBody>
      </p:sp>
    </p:spTree>
    <p:extLst>
      <p:ext uri="{BB962C8B-B14F-4D97-AF65-F5344CB8AC3E}">
        <p14:creationId xmlns:p14="http://schemas.microsoft.com/office/powerpoint/2010/main" val="12564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242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ML Engineering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Knappstein, Nick</dc:creator>
  <cp:lastModifiedBy>Knappstein, Nick</cp:lastModifiedBy>
  <cp:revision>29</cp:revision>
  <cp:lastPrinted>2022-12-08T13:26:08Z</cp:lastPrinted>
  <dcterms:created xsi:type="dcterms:W3CDTF">2022-12-08T12:15:49Z</dcterms:created>
  <dcterms:modified xsi:type="dcterms:W3CDTF">2022-12-08T20:54:23Z</dcterms:modified>
</cp:coreProperties>
</file>