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0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5B14F4-50B1-EEBA-B734-8B2B2E94199B}" name="Knappstein, Nick" initials="" userId="S::ga53xuf@forstudents.onmicrosoft.com::965856a7-108d-4f18-8d48-af129c7204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/>
    <p:restoredTop sz="94650"/>
  </p:normalViewPr>
  <p:slideViewPr>
    <p:cSldViewPr snapToGrid="0" showGuides="1">
      <p:cViewPr>
        <p:scale>
          <a:sx n="56" d="100"/>
          <a:sy n="56" d="100"/>
        </p:scale>
        <p:origin x="368" y="144"/>
      </p:cViewPr>
      <p:guideLst>
        <p:guide orient="horz" pos="4536"/>
        <p:guide pos="8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9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45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87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51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83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920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94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16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485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543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C884-6AC7-7949-BB4B-6931603CD0D5}" type="datetimeFigureOut">
              <a:t>08.12.22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D664-18FA-1C4A-B59B-DA0F53E496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81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750EEB-8C2A-922F-9679-3576E5DA625B}"/>
              </a:ext>
            </a:extLst>
          </p:cNvPr>
          <p:cNvSpPr/>
          <p:nvPr/>
        </p:nvSpPr>
        <p:spPr>
          <a:xfrm>
            <a:off x="8880841" y="8528263"/>
            <a:ext cx="11723077" cy="380722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28F5D-39E1-9810-13A3-2D852C067065}"/>
              </a:ext>
            </a:extLst>
          </p:cNvPr>
          <p:cNvSpPr txBox="1"/>
          <p:nvPr/>
        </p:nvSpPr>
        <p:spPr>
          <a:xfrm>
            <a:off x="9882187" y="8745993"/>
            <a:ext cx="1823102" cy="621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TRAIN</a:t>
            </a:r>
          </a:p>
          <a:p>
            <a:pPr marL="171450" indent="-171450">
              <a:buFontTx/>
              <a:buChar char="-"/>
            </a:pPr>
            <a:r>
              <a:rPr lang="de-DE" sz="1100"/>
              <a:t>80%</a:t>
            </a:r>
            <a:endParaRPr lang="en-DE" sz="1100"/>
          </a:p>
          <a:p>
            <a:pPr marL="171450" indent="-171450">
              <a:buFontTx/>
              <a:buChar char="-"/>
            </a:pPr>
            <a:r>
              <a:rPr lang="en-DE" sz="1100"/>
              <a:t>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CE10F-6ADB-B031-865C-91998A528084}"/>
              </a:ext>
            </a:extLst>
          </p:cNvPr>
          <p:cNvSpPr txBox="1"/>
          <p:nvPr/>
        </p:nvSpPr>
        <p:spPr>
          <a:xfrm>
            <a:off x="18345246" y="11059529"/>
            <a:ext cx="1823102" cy="621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MODEL</a:t>
            </a:r>
          </a:p>
          <a:p>
            <a:pPr marL="171450" indent="-171450">
              <a:buFontTx/>
              <a:buChar char="-"/>
            </a:pPr>
            <a:r>
              <a:rPr lang="en-US" sz="1100"/>
              <a:t>D</a:t>
            </a:r>
            <a:r>
              <a:rPr lang="en-DE" sz="1100"/>
              <a:t>ssd</a:t>
            </a:r>
          </a:p>
          <a:p>
            <a:pPr marL="171450" indent="-171450">
              <a:buFontTx/>
              <a:buChar char="-"/>
            </a:pPr>
            <a:r>
              <a:rPr lang="en-DE" sz="1100"/>
              <a:t>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5014D-79E8-6827-D955-C4EA4F33B5F5}"/>
              </a:ext>
            </a:extLst>
          </p:cNvPr>
          <p:cNvSpPr txBox="1"/>
          <p:nvPr/>
        </p:nvSpPr>
        <p:spPr>
          <a:xfrm>
            <a:off x="13166904" y="11078403"/>
            <a:ext cx="2312007" cy="621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MODEL EVALUATION</a:t>
            </a:r>
          </a:p>
          <a:p>
            <a:pPr marL="171450" indent="-171450">
              <a:buFontTx/>
              <a:buChar char="-"/>
            </a:pPr>
            <a:r>
              <a:rPr lang="en-US" sz="1100"/>
              <a:t>D</a:t>
            </a:r>
            <a:r>
              <a:rPr lang="en-DE" sz="1100"/>
              <a:t>ssd</a:t>
            </a:r>
          </a:p>
          <a:p>
            <a:pPr marL="171450" indent="-171450">
              <a:buFontTx/>
              <a:buChar char="-"/>
            </a:pPr>
            <a:r>
              <a:rPr lang="en-DE" sz="1100"/>
              <a:t>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894D2-46C9-FB9D-D20E-AF2B56DB0639}"/>
              </a:ext>
            </a:extLst>
          </p:cNvPr>
          <p:cNvSpPr txBox="1"/>
          <p:nvPr/>
        </p:nvSpPr>
        <p:spPr>
          <a:xfrm>
            <a:off x="9205322" y="11031648"/>
            <a:ext cx="3346881" cy="7906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MODEL ENGINEERING</a:t>
            </a:r>
          </a:p>
          <a:p>
            <a:pPr marL="171450" indent="-171450">
              <a:buFontTx/>
              <a:buChar char="-"/>
            </a:pPr>
            <a:r>
              <a:rPr lang="en-US" sz="1100"/>
              <a:t>Clustering (Unsupervised)</a:t>
            </a:r>
            <a:endParaRPr lang="en-DE" sz="1100"/>
          </a:p>
          <a:p>
            <a:pPr marL="171450" indent="-171450">
              <a:buFontTx/>
              <a:buChar char="-"/>
            </a:pPr>
            <a:r>
              <a:rPr lang="en-DE" sz="1100"/>
              <a:t>Regression</a:t>
            </a:r>
          </a:p>
          <a:p>
            <a:pPr marL="171450" indent="-171450">
              <a:buFontTx/>
              <a:buChar char="-"/>
            </a:pPr>
            <a:r>
              <a:rPr lang="en-DE" sz="1100"/>
              <a:t>Reinforcement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A8ABC-BB31-C449-7D2F-4CBDAB82E454}"/>
              </a:ext>
            </a:extLst>
          </p:cNvPr>
          <p:cNvSpPr txBox="1"/>
          <p:nvPr/>
        </p:nvSpPr>
        <p:spPr>
          <a:xfrm>
            <a:off x="15704355" y="11069420"/>
            <a:ext cx="2312007" cy="621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MODEL PACKAGING</a:t>
            </a:r>
          </a:p>
          <a:p>
            <a:pPr marL="171450" indent="-171450">
              <a:buFontTx/>
              <a:buChar char="-"/>
            </a:pPr>
            <a:r>
              <a:rPr lang="en-US" sz="1100"/>
              <a:t>D</a:t>
            </a:r>
            <a:r>
              <a:rPr lang="en-DE" sz="1100"/>
              <a:t>ssd</a:t>
            </a:r>
          </a:p>
          <a:p>
            <a:pPr marL="171450" indent="-171450">
              <a:buFontTx/>
              <a:buChar char="-"/>
            </a:pPr>
            <a:r>
              <a:rPr lang="en-DE" sz="1100"/>
              <a:t>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CC6FA-6E83-BFEA-1719-C9287BC238CB}"/>
              </a:ext>
            </a:extLst>
          </p:cNvPr>
          <p:cNvSpPr txBox="1"/>
          <p:nvPr/>
        </p:nvSpPr>
        <p:spPr>
          <a:xfrm>
            <a:off x="12704086" y="8725673"/>
            <a:ext cx="1823102" cy="621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TEST</a:t>
            </a:r>
          </a:p>
          <a:p>
            <a:pPr marL="171450" indent="-171450">
              <a:buFontTx/>
              <a:buChar char="-"/>
            </a:pPr>
            <a:r>
              <a:rPr lang="en-US" sz="1100"/>
              <a:t>20%</a:t>
            </a:r>
            <a:endParaRPr lang="en-DE" sz="1100"/>
          </a:p>
          <a:p>
            <a:pPr marL="171450" indent="-171450">
              <a:buFontTx/>
              <a:buChar char="-"/>
            </a:pPr>
            <a:r>
              <a:rPr lang="en-DE" sz="1100"/>
              <a:t>ds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246616-3414-605B-82B8-2AC3B1E8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24" y="7593759"/>
            <a:ext cx="1207294" cy="851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22220E-5F36-6651-E939-C5CDDCD21141}"/>
              </a:ext>
            </a:extLst>
          </p:cNvPr>
          <p:cNvSpPr txBox="1"/>
          <p:nvPr/>
        </p:nvSpPr>
        <p:spPr>
          <a:xfrm>
            <a:off x="15552263" y="8641224"/>
            <a:ext cx="4100004" cy="16370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APPROACHES</a:t>
            </a:r>
          </a:p>
          <a:p>
            <a:pPr marL="171450" indent="-171450">
              <a:buFontTx/>
              <a:buChar char="-"/>
            </a:pPr>
            <a:r>
              <a:rPr lang="en-DE" sz="1100"/>
              <a:t>Figure out the most important instruments for suppliers via reaction to price changes ?!</a:t>
            </a:r>
          </a:p>
          <a:p>
            <a:pPr marL="171450" indent="-171450">
              <a:buFontTx/>
              <a:buChar char="-"/>
            </a:pPr>
            <a:r>
              <a:rPr lang="en-DE" sz="1100"/>
              <a:t>How regularly do suppliers update their prices (validity period)</a:t>
            </a:r>
          </a:p>
          <a:p>
            <a:pPr marL="171450" indent="-171450">
              <a:buFontTx/>
              <a:buChar char="-"/>
            </a:pPr>
            <a:r>
              <a:rPr lang="en-DE" sz="1100"/>
              <a:t>Is there a correlation between a main supplier and followers?</a:t>
            </a:r>
          </a:p>
          <a:p>
            <a:pPr marL="171450" indent="-171450">
              <a:buFontTx/>
              <a:buChar char="-"/>
            </a:pPr>
            <a:r>
              <a:rPr lang="en-DE" sz="1100"/>
              <a:t>Moving averages as a proxy for pricing strategy</a:t>
            </a:r>
          </a:p>
          <a:p>
            <a:pPr marL="628650" lvl="1" indent="-171450">
              <a:buFontTx/>
              <a:buChar char="-"/>
            </a:pPr>
            <a:r>
              <a:rPr lang="en-DE" sz="1100"/>
              <a:t>Moving average time window (e.g. 7 days for short-term period or longer for wider trends)</a:t>
            </a:r>
          </a:p>
          <a:p>
            <a:r>
              <a:rPr lang="en-DE" sz="1100"/>
              <a:t>- Segmentation of postcodes (what’s the effect on pricing strategy?)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6A278-6866-66DD-8130-ADC1235D0CBA}"/>
              </a:ext>
            </a:extLst>
          </p:cNvPr>
          <p:cNvSpPr txBox="1"/>
          <p:nvPr/>
        </p:nvSpPr>
        <p:spPr>
          <a:xfrm>
            <a:off x="10065714" y="10112641"/>
            <a:ext cx="2249180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DE" sz="1100"/>
              <a:t>Feature Engineering</a:t>
            </a:r>
          </a:p>
          <a:p>
            <a:pPr marL="171450" indent="-171450">
              <a:buFontTx/>
              <a:buChar char="-"/>
            </a:pPr>
            <a:r>
              <a:rPr lang="en-DE" sz="1100"/>
              <a:t>Hyperparameter Tuning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AD067-A8B9-F8EA-D3DA-BF7D5CD7D8D3}"/>
              </a:ext>
            </a:extLst>
          </p:cNvPr>
          <p:cNvSpPr txBox="1"/>
          <p:nvPr/>
        </p:nvSpPr>
        <p:spPr>
          <a:xfrm>
            <a:off x="13057980" y="10004677"/>
            <a:ext cx="2228714" cy="93871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DE" sz="1100"/>
              <a:t>Best model selection</a:t>
            </a:r>
          </a:p>
          <a:p>
            <a:pPr marL="171450" indent="-171450">
              <a:buFontTx/>
              <a:buChar char="-"/>
            </a:pPr>
            <a:r>
              <a:rPr lang="en-DE" sz="1100"/>
              <a:t>Model performance metrics</a:t>
            </a:r>
          </a:p>
          <a:p>
            <a:pPr marL="628650" lvl="1" indent="-171450">
              <a:buFontTx/>
              <a:buChar char="-"/>
            </a:pPr>
            <a:r>
              <a:rPr lang="en-US" sz="1100"/>
              <a:t>A</a:t>
            </a:r>
            <a:r>
              <a:rPr lang="en-DE" sz="1100"/>
              <a:t>ccuracy</a:t>
            </a:r>
          </a:p>
          <a:p>
            <a:pPr marL="628650" lvl="1" indent="-171450">
              <a:buFontTx/>
              <a:buChar char="-"/>
            </a:pPr>
            <a:r>
              <a:rPr lang="en-US" sz="1100"/>
              <a:t>P</a:t>
            </a:r>
            <a:r>
              <a:rPr lang="en-DE" sz="1100"/>
              <a:t>rescision</a:t>
            </a:r>
          </a:p>
          <a:p>
            <a:pPr marL="628650" lvl="1" indent="-171450">
              <a:buFontTx/>
              <a:buChar char="-"/>
            </a:pPr>
            <a:r>
              <a:rPr lang="en-US" sz="1100"/>
              <a:t>R</a:t>
            </a:r>
            <a:r>
              <a:rPr lang="en-DE" sz="1100"/>
              <a:t>ecall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06B9DB-724C-DC61-A8CA-C1EB71BCC71D}"/>
              </a:ext>
            </a:extLst>
          </p:cNvPr>
          <p:cNvSpPr/>
          <p:nvPr/>
        </p:nvSpPr>
        <p:spPr>
          <a:xfrm>
            <a:off x="2266838" y="2490909"/>
            <a:ext cx="11946294" cy="5788726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CE7AB-0DC3-1150-77DD-902E6BE567D7}"/>
              </a:ext>
            </a:extLst>
          </p:cNvPr>
          <p:cNvSpPr txBox="1"/>
          <p:nvPr/>
        </p:nvSpPr>
        <p:spPr>
          <a:xfrm>
            <a:off x="3255098" y="3326031"/>
            <a:ext cx="4705958" cy="7906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COMPETITOR DATA</a:t>
            </a:r>
          </a:p>
          <a:p>
            <a:pPr marL="171450" indent="-171450">
              <a:buFontTx/>
              <a:buChar char="-"/>
            </a:pPr>
            <a:r>
              <a:rPr lang="en-DE" sz="1100"/>
              <a:t>Gas dataset</a:t>
            </a:r>
          </a:p>
          <a:p>
            <a:pPr marL="171450" indent="-171450">
              <a:buFontTx/>
              <a:buChar char="-"/>
            </a:pPr>
            <a:r>
              <a:rPr lang="en-DE" sz="1100"/>
              <a:t>Power dataset</a:t>
            </a:r>
          </a:p>
          <a:p>
            <a:pPr marL="171450" indent="-171450">
              <a:buFontTx/>
              <a:buChar char="-"/>
            </a:pPr>
            <a:endParaRPr lang="en-DE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92710-F89F-2744-91FB-D23C4E8C1F18}"/>
              </a:ext>
            </a:extLst>
          </p:cNvPr>
          <p:cNvSpPr txBox="1"/>
          <p:nvPr/>
        </p:nvSpPr>
        <p:spPr>
          <a:xfrm>
            <a:off x="3248843" y="6118927"/>
            <a:ext cx="5287419" cy="14677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EXPLORATION &amp; VALIDATION</a:t>
            </a:r>
            <a:endParaRPr lang="en-US" sz="1100"/>
          </a:p>
          <a:p>
            <a:pPr marL="171450" indent="-171450">
              <a:buFontTx/>
              <a:buChar char="-"/>
            </a:pPr>
            <a:r>
              <a:rPr lang="en-US" sz="1100"/>
              <a:t>Aggregating duplicate values</a:t>
            </a:r>
          </a:p>
          <a:p>
            <a:pPr marL="171450" indent="-171450">
              <a:buFontTx/>
              <a:buChar char="-"/>
            </a:pPr>
            <a:r>
              <a:rPr lang="en-US" sz="1100"/>
              <a:t>Descriptive Analysis</a:t>
            </a:r>
          </a:p>
          <a:p>
            <a:pPr marL="171450" indent="-171450">
              <a:buFontTx/>
              <a:buChar char="-"/>
            </a:pPr>
            <a:r>
              <a:rPr lang="en-US" sz="1100"/>
              <a:t>Basic statistics</a:t>
            </a:r>
          </a:p>
          <a:p>
            <a:pPr marL="171450" indent="-171450">
              <a:buFontTx/>
              <a:buChar char="-"/>
            </a:pPr>
            <a:r>
              <a:rPr lang="en-DE" sz="1100"/>
              <a:t>Figuring out correlations between features</a:t>
            </a:r>
          </a:p>
          <a:p>
            <a:pPr marL="171450" indent="-171450">
              <a:buFontTx/>
              <a:buChar char="-"/>
            </a:pPr>
            <a:r>
              <a:rPr lang="en-DE" sz="1100"/>
              <a:t>Deriving first insights based on the average distribution of suppliers’ average ranking</a:t>
            </a:r>
          </a:p>
          <a:p>
            <a:pPr marL="171450" indent="-171450">
              <a:buFontTx/>
              <a:buChar char="-"/>
            </a:pPr>
            <a:endParaRPr lang="en-DE" sz="1100"/>
          </a:p>
          <a:p>
            <a:endParaRPr lang="en-DE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8E393-E176-D2C2-31B3-B87E728AC1F1}"/>
              </a:ext>
            </a:extLst>
          </p:cNvPr>
          <p:cNvSpPr txBox="1"/>
          <p:nvPr/>
        </p:nvSpPr>
        <p:spPr>
          <a:xfrm>
            <a:off x="10718820" y="7371662"/>
            <a:ext cx="1966923" cy="2828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MASTER DATA SET</a:t>
            </a:r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64462E8-E0F4-B0E6-A23E-6FF662B2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51" y="2144477"/>
            <a:ext cx="1961723" cy="3387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6FD104-AD19-8378-729C-8A237840BB5F}"/>
              </a:ext>
            </a:extLst>
          </p:cNvPr>
          <p:cNvSpPr txBox="1"/>
          <p:nvPr/>
        </p:nvSpPr>
        <p:spPr>
          <a:xfrm>
            <a:off x="10943684" y="3103959"/>
            <a:ext cx="1822712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DE" sz="1200" b="1"/>
              <a:t>Version Control [Git]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212B4-01D1-D732-4C0B-BEF47C692CAC}"/>
              </a:ext>
            </a:extLst>
          </p:cNvPr>
          <p:cNvSpPr txBox="1"/>
          <p:nvPr/>
        </p:nvSpPr>
        <p:spPr>
          <a:xfrm>
            <a:off x="3773272" y="4393145"/>
            <a:ext cx="3719772" cy="7906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ENERGY PRICES</a:t>
            </a:r>
          </a:p>
          <a:p>
            <a:pPr marL="171450" indent="-171450">
              <a:buFontTx/>
              <a:buChar char="-"/>
            </a:pPr>
            <a:r>
              <a:rPr lang="en-DE" sz="1100"/>
              <a:t>Year/ day ahead future prices</a:t>
            </a:r>
          </a:p>
          <a:p>
            <a:pPr marL="171450" indent="-171450">
              <a:buFontTx/>
              <a:buChar char="-"/>
            </a:pPr>
            <a:r>
              <a:rPr lang="en-DE" sz="1100"/>
              <a:t>Spot prices</a:t>
            </a:r>
          </a:p>
          <a:p>
            <a:pPr marL="171450" indent="-171450">
              <a:buFontTx/>
              <a:buChar char="-"/>
            </a:pPr>
            <a:endParaRPr lang="en-DE" sz="11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206D1-26E1-6D0D-4755-4B2905381FA4}"/>
              </a:ext>
            </a:extLst>
          </p:cNvPr>
          <p:cNvSpPr txBox="1"/>
          <p:nvPr/>
        </p:nvSpPr>
        <p:spPr>
          <a:xfrm>
            <a:off x="8543474" y="3186100"/>
            <a:ext cx="2166371" cy="9599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FEATURE ENGINEERING</a:t>
            </a:r>
          </a:p>
          <a:p>
            <a:pPr marL="171450" indent="-171450">
              <a:buFontTx/>
              <a:buChar char="-"/>
            </a:pPr>
            <a:r>
              <a:rPr lang="en-DE" sz="1100"/>
              <a:t>Validity period</a:t>
            </a:r>
          </a:p>
          <a:p>
            <a:pPr marL="171450" indent="-171450">
              <a:buFontTx/>
              <a:buChar char="-"/>
            </a:pPr>
            <a:r>
              <a:rPr lang="en-DE" sz="1100"/>
              <a:t>Base/ Spot/ Peak prices </a:t>
            </a:r>
          </a:p>
          <a:p>
            <a:pPr marL="171450" indent="-171450">
              <a:buFontTx/>
              <a:buChar char="-"/>
            </a:pPr>
            <a:r>
              <a:rPr lang="en-DE" sz="1100">
                <a:solidFill>
                  <a:prstClr val="black"/>
                </a:solidFill>
                <a:latin typeface="Calibri" panose="020F0502020204030204"/>
              </a:rPr>
              <a:t>Strategy index based on average supplier ranking</a:t>
            </a:r>
            <a:endParaRPr lang="en-DE" sz="11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5979-990D-4C2A-C211-E33C2EFE9B17}"/>
              </a:ext>
            </a:extLst>
          </p:cNvPr>
          <p:cNvSpPr txBox="1"/>
          <p:nvPr/>
        </p:nvSpPr>
        <p:spPr>
          <a:xfrm>
            <a:off x="4455097" y="8469909"/>
            <a:ext cx="462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Merging the competitor and price data sets (for both power and energy)</a:t>
            </a:r>
            <a:endParaRPr lang="en-US" sz="1100"/>
          </a:p>
          <a:p>
            <a:endParaRPr lang="en-DE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FC51C-192A-F889-BD30-B2CDD232CF51}"/>
              </a:ext>
            </a:extLst>
          </p:cNvPr>
          <p:cNvSpPr txBox="1"/>
          <p:nvPr/>
        </p:nvSpPr>
        <p:spPr>
          <a:xfrm>
            <a:off x="8547328" y="4662452"/>
            <a:ext cx="2166371" cy="1129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DATA WRANGLING</a:t>
            </a:r>
          </a:p>
          <a:p>
            <a:pPr marL="171450" indent="-171450">
              <a:buFontTx/>
              <a:buChar char="-"/>
            </a:pPr>
            <a:r>
              <a:rPr lang="en-US" sz="1100"/>
              <a:t>Removing invalid dates (9999-12-31)</a:t>
            </a:r>
          </a:p>
          <a:p>
            <a:pPr marL="171450" indent="-171450">
              <a:buFontTx/>
              <a:buChar char="-"/>
            </a:pPr>
            <a:r>
              <a:rPr lang="en-DE" sz="1100"/>
              <a:t>Formatting data types</a:t>
            </a:r>
          </a:p>
          <a:p>
            <a:pPr marL="171450" indent="-171450">
              <a:buFontTx/>
              <a:buChar char="-"/>
            </a:pPr>
            <a:r>
              <a:rPr lang="en-DE" sz="1100"/>
              <a:t>Removing NAN values</a:t>
            </a:r>
          </a:p>
          <a:p>
            <a:pPr marL="171450" indent="-171450">
              <a:buFontTx/>
              <a:buChar char="-"/>
            </a:pPr>
            <a:r>
              <a:rPr lang="en-DE" sz="1100"/>
              <a:t>Indexing dates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654E7-B260-540D-D0FD-1374D43ABD46}"/>
              </a:ext>
            </a:extLst>
          </p:cNvPr>
          <p:cNvSpPr txBox="1"/>
          <p:nvPr/>
        </p:nvSpPr>
        <p:spPr>
          <a:xfrm>
            <a:off x="11325119" y="3563876"/>
            <a:ext cx="2624116" cy="621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EXTERNAL DATA?!</a:t>
            </a:r>
          </a:p>
          <a:p>
            <a:pPr marL="171450" indent="-171450">
              <a:buFontTx/>
              <a:buChar char="-"/>
            </a:pPr>
            <a:r>
              <a:rPr lang="en-DE" sz="1100">
                <a:solidFill>
                  <a:prstClr val="black"/>
                </a:solidFill>
                <a:latin typeface="Calibri" panose="020F0502020204030204"/>
              </a:rPr>
              <a:t>Household energy consumption</a:t>
            </a:r>
          </a:p>
          <a:p>
            <a:pPr marL="171450" indent="-171450">
              <a:buFontTx/>
              <a:buChar char="-"/>
            </a:pPr>
            <a:endParaRPr lang="en-US" sz="11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FBB69D-F6F1-CCFD-48F1-D155EE0476A5}"/>
              </a:ext>
            </a:extLst>
          </p:cNvPr>
          <p:cNvCxnSpPr>
            <a:cxnSpLocks/>
          </p:cNvCxnSpPr>
          <p:nvPr/>
        </p:nvCxnSpPr>
        <p:spPr>
          <a:xfrm flipV="1">
            <a:off x="3452585" y="4229631"/>
            <a:ext cx="0" cy="186225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C4ED92-6F28-219C-2A33-35F618EC7D98}"/>
              </a:ext>
            </a:extLst>
          </p:cNvPr>
          <p:cNvCxnSpPr>
            <a:cxnSpLocks/>
          </p:cNvCxnSpPr>
          <p:nvPr/>
        </p:nvCxnSpPr>
        <p:spPr>
          <a:xfrm flipV="1">
            <a:off x="7834201" y="4237065"/>
            <a:ext cx="0" cy="186225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758182-F05B-F953-43A1-104539176E54}"/>
              </a:ext>
            </a:extLst>
          </p:cNvPr>
          <p:cNvCxnSpPr>
            <a:cxnSpLocks/>
          </p:cNvCxnSpPr>
          <p:nvPr/>
        </p:nvCxnSpPr>
        <p:spPr>
          <a:xfrm flipV="1">
            <a:off x="5667960" y="5281562"/>
            <a:ext cx="0" cy="81403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4D026B66-39E8-D5D9-D4D6-780C2ED428A7}"/>
              </a:ext>
            </a:extLst>
          </p:cNvPr>
          <p:cNvSpPr/>
          <p:nvPr/>
        </p:nvSpPr>
        <p:spPr>
          <a:xfrm>
            <a:off x="5548518" y="2527375"/>
            <a:ext cx="4145280" cy="803464"/>
          </a:xfrm>
          <a:custGeom>
            <a:avLst/>
            <a:gdLst>
              <a:gd name="connsiteX0" fmla="*/ 0 w 4145280"/>
              <a:gd name="connsiteY0" fmla="*/ 803464 h 803464"/>
              <a:gd name="connsiteX1" fmla="*/ 1584960 w 4145280"/>
              <a:gd name="connsiteY1" fmla="*/ 824 h 803464"/>
              <a:gd name="connsiteX2" fmla="*/ 4145280 w 4145280"/>
              <a:gd name="connsiteY2" fmla="*/ 651064 h 80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5280" h="803464">
                <a:moveTo>
                  <a:pt x="0" y="803464"/>
                </a:moveTo>
                <a:cubicBezTo>
                  <a:pt x="447040" y="414844"/>
                  <a:pt x="894080" y="26224"/>
                  <a:pt x="1584960" y="824"/>
                </a:cubicBezTo>
                <a:cubicBezTo>
                  <a:pt x="2275840" y="-24576"/>
                  <a:pt x="3615267" y="544384"/>
                  <a:pt x="4145280" y="651064"/>
                </a:cubicBezTo>
              </a:path>
            </a:pathLst>
          </a:cu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FC13612-8C1D-63B5-25CE-BE6A1507CE79}"/>
              </a:ext>
            </a:extLst>
          </p:cNvPr>
          <p:cNvSpPr/>
          <p:nvPr/>
        </p:nvSpPr>
        <p:spPr>
          <a:xfrm flipV="1">
            <a:off x="5680284" y="5291719"/>
            <a:ext cx="2845117" cy="314960"/>
          </a:xfrm>
          <a:custGeom>
            <a:avLst/>
            <a:gdLst>
              <a:gd name="connsiteX0" fmla="*/ 0 w 4145280"/>
              <a:gd name="connsiteY0" fmla="*/ 803464 h 803464"/>
              <a:gd name="connsiteX1" fmla="*/ 1584960 w 4145280"/>
              <a:gd name="connsiteY1" fmla="*/ 824 h 803464"/>
              <a:gd name="connsiteX2" fmla="*/ 4145280 w 4145280"/>
              <a:gd name="connsiteY2" fmla="*/ 651064 h 80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5280" h="803464">
                <a:moveTo>
                  <a:pt x="0" y="803464"/>
                </a:moveTo>
                <a:cubicBezTo>
                  <a:pt x="447040" y="414844"/>
                  <a:pt x="894080" y="26224"/>
                  <a:pt x="1584960" y="824"/>
                </a:cubicBezTo>
                <a:cubicBezTo>
                  <a:pt x="2275840" y="-24576"/>
                  <a:pt x="3615267" y="544384"/>
                  <a:pt x="4145280" y="651064"/>
                </a:cubicBezTo>
              </a:path>
            </a:pathLst>
          </a:cu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180AEB-D773-93F0-C747-B6CABC43B0E8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H="1" flipV="1">
            <a:off x="9630513" y="5791672"/>
            <a:ext cx="2071768" cy="15799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9897C6-20D1-E4DF-66E5-E9720FDA7F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709685" y="7728740"/>
            <a:ext cx="1905953" cy="9969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0CFBB9-C4C6-44C8-CDE4-774345A1703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793738" y="7749306"/>
            <a:ext cx="959682" cy="99668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5153A4-AD2F-5F00-DCE2-202C621CE8B6}"/>
              </a:ext>
            </a:extLst>
          </p:cNvPr>
          <p:cNvSpPr txBox="1"/>
          <p:nvPr/>
        </p:nvSpPr>
        <p:spPr>
          <a:xfrm>
            <a:off x="18126840" y="13074966"/>
            <a:ext cx="235239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BUILD &amp; INTEGRATION 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400DC0-5497-A671-A198-02BAE9F6A9CD}"/>
              </a:ext>
            </a:extLst>
          </p:cNvPr>
          <p:cNvSpPr txBox="1"/>
          <p:nvPr/>
        </p:nvSpPr>
        <p:spPr>
          <a:xfrm>
            <a:off x="22119951" y="13185786"/>
            <a:ext cx="182310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DEPLOYMENT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8EF1E3-DBC3-FAF5-0A33-EB3C2C387A5A}"/>
              </a:ext>
            </a:extLst>
          </p:cNvPr>
          <p:cNvSpPr txBox="1"/>
          <p:nvPr/>
        </p:nvSpPr>
        <p:spPr>
          <a:xfrm>
            <a:off x="20154700" y="3615186"/>
            <a:ext cx="1823102" cy="8118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MONITORING &amp; LOGGING</a:t>
            </a:r>
          </a:p>
          <a:p>
            <a:pPr marL="171450" indent="-171450">
              <a:buFontTx/>
              <a:buChar char="-"/>
            </a:pPr>
            <a:r>
              <a:rPr lang="en-US" sz="1100"/>
              <a:t>D</a:t>
            </a:r>
            <a:r>
              <a:rPr lang="en-DE" sz="1100"/>
              <a:t>ssd</a:t>
            </a:r>
          </a:p>
          <a:p>
            <a:pPr marL="171450" indent="-171450">
              <a:buFontTx/>
              <a:buChar char="-"/>
            </a:pPr>
            <a:r>
              <a:rPr lang="en-DE" sz="1100"/>
              <a:t>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51D8BD-44D1-9AB2-FFF2-EFFF85E02A93}"/>
              </a:ext>
            </a:extLst>
          </p:cNvPr>
          <p:cNvSpPr txBox="1"/>
          <p:nvPr/>
        </p:nvSpPr>
        <p:spPr>
          <a:xfrm>
            <a:off x="14827826" y="13215642"/>
            <a:ext cx="182310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/>
              <a:t>CODE</a:t>
            </a:r>
          </a:p>
        </p:txBody>
      </p:sp>
      <p:pic>
        <p:nvPicPr>
          <p:cNvPr id="47" name="Picture 46" descr="Text, whiteboard&#10;&#10;Description automatically generated">
            <a:extLst>
              <a:ext uri="{FF2B5EF4-FFF2-40B4-BE49-F238E27FC236}">
                <a16:creationId xmlns:a16="http://schemas.microsoft.com/office/drawing/2014/main" id="{779E0FAF-6EC1-9A71-F68A-48874816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051" y="13209213"/>
            <a:ext cx="1206866" cy="75531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1B0A88-6BFE-3001-324B-8DECD4AC85AE}"/>
              </a:ext>
            </a:extLst>
          </p:cNvPr>
          <p:cNvCxnSpPr>
            <a:cxnSpLocks/>
          </p:cNvCxnSpPr>
          <p:nvPr/>
        </p:nvCxnSpPr>
        <p:spPr>
          <a:xfrm flipV="1">
            <a:off x="18818469" y="11793383"/>
            <a:ext cx="0" cy="127021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20AD4D-0076-8075-F544-BA07E2754AAE}"/>
              </a:ext>
            </a:extLst>
          </p:cNvPr>
          <p:cNvCxnSpPr>
            <a:cxnSpLocks/>
          </p:cNvCxnSpPr>
          <p:nvPr/>
        </p:nvCxnSpPr>
        <p:spPr>
          <a:xfrm flipV="1">
            <a:off x="19630626" y="11795312"/>
            <a:ext cx="0" cy="127021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0344A9-E9C9-B183-70AF-8BD5D0B186A5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>
            <a:off x="16650928" y="13398132"/>
            <a:ext cx="1475912" cy="21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25CE38-4CD8-0239-1461-22E5700009CA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0496647" y="13370452"/>
            <a:ext cx="1623304" cy="18008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F27867D4-B7F0-5B64-B0EE-8D91345C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408" y="754586"/>
            <a:ext cx="13500497" cy="951548"/>
          </a:xfrm>
        </p:spPr>
        <p:txBody>
          <a:bodyPr>
            <a:normAutofit/>
          </a:bodyPr>
          <a:lstStyle/>
          <a:p>
            <a:r>
              <a:rPr lang="en-DE" sz="4000" u="sng"/>
              <a:t>ML ENGINEERING WORKFLOW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6491FAD1-E726-A1F9-1FB3-CC13DBFF28EB}"/>
              </a:ext>
            </a:extLst>
          </p:cNvPr>
          <p:cNvSpPr/>
          <p:nvPr/>
        </p:nvSpPr>
        <p:spPr>
          <a:xfrm rot="4726331">
            <a:off x="18206706" y="8129043"/>
            <a:ext cx="8773727" cy="1351326"/>
          </a:xfrm>
          <a:custGeom>
            <a:avLst/>
            <a:gdLst>
              <a:gd name="connsiteX0" fmla="*/ 0 w 4145280"/>
              <a:gd name="connsiteY0" fmla="*/ 803464 h 803464"/>
              <a:gd name="connsiteX1" fmla="*/ 1584960 w 4145280"/>
              <a:gd name="connsiteY1" fmla="*/ 824 h 803464"/>
              <a:gd name="connsiteX2" fmla="*/ 4145280 w 4145280"/>
              <a:gd name="connsiteY2" fmla="*/ 651064 h 80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5280" h="803464">
                <a:moveTo>
                  <a:pt x="0" y="803464"/>
                </a:moveTo>
                <a:cubicBezTo>
                  <a:pt x="447040" y="414844"/>
                  <a:pt x="894080" y="26224"/>
                  <a:pt x="1584960" y="824"/>
                </a:cubicBezTo>
                <a:cubicBezTo>
                  <a:pt x="2275840" y="-24576"/>
                  <a:pt x="3615267" y="544384"/>
                  <a:pt x="4145280" y="651064"/>
                </a:cubicBezTo>
              </a:path>
            </a:pathLst>
          </a:cu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2287F1-65F6-9224-75E9-71A122218C5F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>
          <a:xfrm flipV="1">
            <a:off x="10713698" y="4021130"/>
            <a:ext cx="9441002" cy="12059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9074CC2-89ED-9D1E-5B7F-E475E4D395B8}"/>
              </a:ext>
            </a:extLst>
          </p:cNvPr>
          <p:cNvSpPr txBox="1"/>
          <p:nvPr/>
        </p:nvSpPr>
        <p:spPr>
          <a:xfrm>
            <a:off x="6302829" y="7012968"/>
            <a:ext cx="1260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/>
              <a:t>ds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22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245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ML ENGINEERING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Knappstein, Nick</dc:creator>
  <cp:lastModifiedBy>Knappstein, Nick</cp:lastModifiedBy>
  <cp:revision>16</cp:revision>
  <cp:lastPrinted>2022-12-08T13:26:08Z</cp:lastPrinted>
  <dcterms:created xsi:type="dcterms:W3CDTF">2022-12-08T12:15:49Z</dcterms:created>
  <dcterms:modified xsi:type="dcterms:W3CDTF">2022-12-08T15:29:24Z</dcterms:modified>
</cp:coreProperties>
</file>