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665" r:id="rId2"/>
    <p:sldId id="666" r:id="rId3"/>
    <p:sldId id="667" r:id="rId4"/>
    <p:sldId id="668" r:id="rId5"/>
    <p:sldId id="669" r:id="rId6"/>
    <p:sldId id="670" r:id="rId7"/>
    <p:sldId id="671" r:id="rId8"/>
    <p:sldId id="672" r:id="rId9"/>
    <p:sldId id="673" r:id="rId10"/>
    <p:sldId id="674" r:id="rId11"/>
    <p:sldId id="675" r:id="rId12"/>
    <p:sldId id="676" r:id="rId13"/>
    <p:sldId id="677" r:id="rId14"/>
    <p:sldId id="678" r:id="rId15"/>
  </p:sldIdLst>
  <p:sldSz cx="9144000" cy="6858000" type="screen4x3"/>
  <p:notesSz cx="7315200" cy="9601200"/>
  <p:defaultTextStyle>
    <a:defPPr>
      <a:defRPr lang="en-US"/>
    </a:defPPr>
    <a:lvl1pPr algn="l" rtl="0" fontAlgn="base">
      <a:spcBef>
        <a:spcPct val="0"/>
      </a:spcBef>
      <a:spcAft>
        <a:spcPct val="0"/>
      </a:spcAft>
      <a:defRPr sz="2400" i="1" kern="1200">
        <a:solidFill>
          <a:schemeClr val="tx1"/>
        </a:solidFill>
        <a:latin typeface="Palatino" pitchFamily="18" charset="0"/>
        <a:ea typeface="+mn-ea"/>
        <a:cs typeface="+mn-cs"/>
      </a:defRPr>
    </a:lvl1pPr>
    <a:lvl2pPr marL="457200" algn="l" rtl="0" fontAlgn="base">
      <a:spcBef>
        <a:spcPct val="0"/>
      </a:spcBef>
      <a:spcAft>
        <a:spcPct val="0"/>
      </a:spcAft>
      <a:defRPr sz="2400" i="1" kern="1200">
        <a:solidFill>
          <a:schemeClr val="tx1"/>
        </a:solidFill>
        <a:latin typeface="Palatino" pitchFamily="18" charset="0"/>
        <a:ea typeface="+mn-ea"/>
        <a:cs typeface="+mn-cs"/>
      </a:defRPr>
    </a:lvl2pPr>
    <a:lvl3pPr marL="914400" algn="l" rtl="0" fontAlgn="base">
      <a:spcBef>
        <a:spcPct val="0"/>
      </a:spcBef>
      <a:spcAft>
        <a:spcPct val="0"/>
      </a:spcAft>
      <a:defRPr sz="2400" i="1" kern="1200">
        <a:solidFill>
          <a:schemeClr val="tx1"/>
        </a:solidFill>
        <a:latin typeface="Palatino" pitchFamily="18" charset="0"/>
        <a:ea typeface="+mn-ea"/>
        <a:cs typeface="+mn-cs"/>
      </a:defRPr>
    </a:lvl3pPr>
    <a:lvl4pPr marL="1371600" algn="l" rtl="0" fontAlgn="base">
      <a:spcBef>
        <a:spcPct val="0"/>
      </a:spcBef>
      <a:spcAft>
        <a:spcPct val="0"/>
      </a:spcAft>
      <a:defRPr sz="2400" i="1" kern="1200">
        <a:solidFill>
          <a:schemeClr val="tx1"/>
        </a:solidFill>
        <a:latin typeface="Palatino" pitchFamily="18" charset="0"/>
        <a:ea typeface="+mn-ea"/>
        <a:cs typeface="+mn-cs"/>
      </a:defRPr>
    </a:lvl4pPr>
    <a:lvl5pPr marL="1828800" algn="l" rtl="0" fontAlgn="base">
      <a:spcBef>
        <a:spcPct val="0"/>
      </a:spcBef>
      <a:spcAft>
        <a:spcPct val="0"/>
      </a:spcAft>
      <a:defRPr sz="2400" i="1" kern="1200">
        <a:solidFill>
          <a:schemeClr val="tx1"/>
        </a:solidFill>
        <a:latin typeface="Palatino" pitchFamily="18" charset="0"/>
        <a:ea typeface="+mn-ea"/>
        <a:cs typeface="+mn-cs"/>
      </a:defRPr>
    </a:lvl5pPr>
    <a:lvl6pPr marL="2286000" algn="l" defTabSz="914400" rtl="0" eaLnBrk="1" latinLnBrk="0" hangingPunct="1">
      <a:defRPr sz="2400" i="1" kern="1200">
        <a:solidFill>
          <a:schemeClr val="tx1"/>
        </a:solidFill>
        <a:latin typeface="Palatino" pitchFamily="18" charset="0"/>
        <a:ea typeface="+mn-ea"/>
        <a:cs typeface="+mn-cs"/>
      </a:defRPr>
    </a:lvl6pPr>
    <a:lvl7pPr marL="2743200" algn="l" defTabSz="914400" rtl="0" eaLnBrk="1" latinLnBrk="0" hangingPunct="1">
      <a:defRPr sz="2400" i="1" kern="1200">
        <a:solidFill>
          <a:schemeClr val="tx1"/>
        </a:solidFill>
        <a:latin typeface="Palatino" pitchFamily="18" charset="0"/>
        <a:ea typeface="+mn-ea"/>
        <a:cs typeface="+mn-cs"/>
      </a:defRPr>
    </a:lvl7pPr>
    <a:lvl8pPr marL="3200400" algn="l" defTabSz="914400" rtl="0" eaLnBrk="1" latinLnBrk="0" hangingPunct="1">
      <a:defRPr sz="2400" i="1" kern="1200">
        <a:solidFill>
          <a:schemeClr val="tx1"/>
        </a:solidFill>
        <a:latin typeface="Palatino" pitchFamily="18" charset="0"/>
        <a:ea typeface="+mn-ea"/>
        <a:cs typeface="+mn-cs"/>
      </a:defRPr>
    </a:lvl8pPr>
    <a:lvl9pPr marL="3657600" algn="l" defTabSz="914400" rtl="0" eaLnBrk="1" latinLnBrk="0" hangingPunct="1">
      <a:defRPr sz="2400" i="1" kern="1200">
        <a:solidFill>
          <a:schemeClr val="tx1"/>
        </a:solidFill>
        <a:latin typeface="Palatino"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3300"/>
    <a:srgbClr val="C0C0C0"/>
    <a:srgbClr val="99CCFF"/>
    <a:srgbClr val="89C442"/>
    <a:srgbClr val="008000"/>
    <a:srgbClr val="339966"/>
    <a:srgbClr val="CC33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4890" autoAdjust="0"/>
    <p:restoredTop sz="66279" autoAdjust="0"/>
  </p:normalViewPr>
  <p:slideViewPr>
    <p:cSldViewPr>
      <p:cViewPr varScale="1">
        <p:scale>
          <a:sx n="67" d="100"/>
          <a:sy n="67" d="100"/>
        </p:scale>
        <p:origin x="1349" y="67"/>
      </p:cViewPr>
      <p:guideLst>
        <p:guide orient="horz" pos="2160"/>
        <p:guide pos="2880"/>
      </p:guideLst>
    </p:cSldViewPr>
  </p:slideViewPr>
  <p:outlineViewPr>
    <p:cViewPr>
      <p:scale>
        <a:sx n="33" d="100"/>
        <a:sy n="33" d="100"/>
      </p:scale>
      <p:origin x="36" y="225354"/>
    </p:cViewPr>
  </p:outlineViewPr>
  <p:notesTextViewPr>
    <p:cViewPr>
      <p:scale>
        <a:sx n="100" d="100"/>
        <a:sy n="100" d="100"/>
      </p:scale>
      <p:origin x="0" y="0"/>
    </p:cViewPr>
  </p:notesTextViewPr>
  <p:sorterViewPr>
    <p:cViewPr>
      <p:scale>
        <a:sx n="66" d="100"/>
        <a:sy n="66" d="100"/>
      </p:scale>
      <p:origin x="0" y="1476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3" y="3"/>
            <a:ext cx="3170583" cy="480225"/>
          </a:xfrm>
          <a:prstGeom prst="rect">
            <a:avLst/>
          </a:prstGeom>
          <a:noFill/>
          <a:ln w="9525">
            <a:noFill/>
            <a:miter lim="800000"/>
            <a:headEnd/>
            <a:tailEnd/>
          </a:ln>
          <a:effectLst/>
        </p:spPr>
        <p:txBody>
          <a:bodyPr vert="horz" wrap="square" lIns="95144" tIns="47572" rIns="95144" bIns="47572" numCol="1" anchor="t" anchorCtr="0" compatLnSpc="1">
            <a:prstTxWarp prst="textNoShape">
              <a:avLst/>
            </a:prstTxWarp>
          </a:bodyPr>
          <a:lstStyle>
            <a:lvl1pPr>
              <a:defRPr sz="1100" i="0">
                <a:latin typeface="Times New Roman" pitchFamily="18" charset="0"/>
              </a:defRPr>
            </a:lvl1pPr>
          </a:lstStyle>
          <a:p>
            <a:endParaRPr lang="en-US"/>
          </a:p>
        </p:txBody>
      </p:sp>
      <p:sp>
        <p:nvSpPr>
          <p:cNvPr id="61443" name="Rectangle 3"/>
          <p:cNvSpPr>
            <a:spLocks noGrp="1" noChangeArrowheads="1"/>
          </p:cNvSpPr>
          <p:nvPr>
            <p:ph type="dt" sz="quarter" idx="1"/>
          </p:nvPr>
        </p:nvSpPr>
        <p:spPr bwMode="auto">
          <a:xfrm>
            <a:off x="4144622" y="3"/>
            <a:ext cx="3170583" cy="480225"/>
          </a:xfrm>
          <a:prstGeom prst="rect">
            <a:avLst/>
          </a:prstGeom>
          <a:noFill/>
          <a:ln w="9525">
            <a:noFill/>
            <a:miter lim="800000"/>
            <a:headEnd/>
            <a:tailEnd/>
          </a:ln>
          <a:effectLst/>
        </p:spPr>
        <p:txBody>
          <a:bodyPr vert="horz" wrap="square" lIns="95144" tIns="47572" rIns="95144" bIns="47572" numCol="1" anchor="t" anchorCtr="0" compatLnSpc="1">
            <a:prstTxWarp prst="textNoShape">
              <a:avLst/>
            </a:prstTxWarp>
          </a:bodyPr>
          <a:lstStyle>
            <a:lvl1pPr algn="r">
              <a:defRPr sz="1100" i="0">
                <a:latin typeface="Times New Roman" pitchFamily="18" charset="0"/>
              </a:defRPr>
            </a:lvl1pPr>
          </a:lstStyle>
          <a:p>
            <a:endParaRPr lang="en-US"/>
          </a:p>
        </p:txBody>
      </p:sp>
      <p:sp>
        <p:nvSpPr>
          <p:cNvPr id="61444" name="Rectangle 4"/>
          <p:cNvSpPr>
            <a:spLocks noGrp="1" noChangeArrowheads="1"/>
          </p:cNvSpPr>
          <p:nvPr>
            <p:ph type="ftr" sz="quarter" idx="2"/>
          </p:nvPr>
        </p:nvSpPr>
        <p:spPr bwMode="auto">
          <a:xfrm>
            <a:off x="3" y="9120975"/>
            <a:ext cx="3170583" cy="480225"/>
          </a:xfrm>
          <a:prstGeom prst="rect">
            <a:avLst/>
          </a:prstGeom>
          <a:noFill/>
          <a:ln w="9525">
            <a:noFill/>
            <a:miter lim="800000"/>
            <a:headEnd/>
            <a:tailEnd/>
          </a:ln>
          <a:effectLst/>
        </p:spPr>
        <p:txBody>
          <a:bodyPr vert="horz" wrap="square" lIns="95144" tIns="47572" rIns="95144" bIns="47572" numCol="1" anchor="b" anchorCtr="0" compatLnSpc="1">
            <a:prstTxWarp prst="textNoShape">
              <a:avLst/>
            </a:prstTxWarp>
          </a:bodyPr>
          <a:lstStyle>
            <a:lvl1pPr>
              <a:defRPr sz="1100" i="0">
                <a:latin typeface="Times New Roman" pitchFamily="18" charset="0"/>
              </a:defRPr>
            </a:lvl1pPr>
          </a:lstStyle>
          <a:p>
            <a:endParaRPr lang="en-US"/>
          </a:p>
        </p:txBody>
      </p:sp>
      <p:sp>
        <p:nvSpPr>
          <p:cNvPr id="61445" name="Rectangle 5"/>
          <p:cNvSpPr>
            <a:spLocks noGrp="1" noChangeArrowheads="1"/>
          </p:cNvSpPr>
          <p:nvPr>
            <p:ph type="sldNum" sz="quarter" idx="3"/>
          </p:nvPr>
        </p:nvSpPr>
        <p:spPr bwMode="auto">
          <a:xfrm>
            <a:off x="4144622" y="9120975"/>
            <a:ext cx="3170583" cy="480225"/>
          </a:xfrm>
          <a:prstGeom prst="rect">
            <a:avLst/>
          </a:prstGeom>
          <a:noFill/>
          <a:ln w="9525">
            <a:noFill/>
            <a:miter lim="800000"/>
            <a:headEnd/>
            <a:tailEnd/>
          </a:ln>
          <a:effectLst/>
        </p:spPr>
        <p:txBody>
          <a:bodyPr vert="horz" wrap="square" lIns="95144" tIns="47572" rIns="95144" bIns="47572" numCol="1" anchor="b" anchorCtr="0" compatLnSpc="1">
            <a:prstTxWarp prst="textNoShape">
              <a:avLst/>
            </a:prstTxWarp>
          </a:bodyPr>
          <a:lstStyle>
            <a:lvl1pPr algn="r">
              <a:defRPr sz="1100" i="0">
                <a:latin typeface="Times New Roman" pitchFamily="18" charset="0"/>
              </a:defRPr>
            </a:lvl1pPr>
          </a:lstStyle>
          <a:p>
            <a:fld id="{733C9E4B-64A6-46F4-B6FA-8250C5EA80A5}" type="slidenum">
              <a:rPr lang="en-US"/>
              <a:pPr/>
              <a:t>‹#›</a:t>
            </a:fld>
            <a:endParaRPr lang="en-US"/>
          </a:p>
        </p:txBody>
      </p:sp>
    </p:spTree>
    <p:extLst>
      <p:ext uri="{BB962C8B-B14F-4D97-AF65-F5344CB8AC3E}">
        <p14:creationId xmlns:p14="http://schemas.microsoft.com/office/powerpoint/2010/main" val="21490431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3" y="3"/>
            <a:ext cx="3170583" cy="480225"/>
          </a:xfrm>
          <a:prstGeom prst="rect">
            <a:avLst/>
          </a:prstGeom>
          <a:noFill/>
          <a:ln w="9525">
            <a:noFill/>
            <a:miter lim="800000"/>
            <a:headEnd/>
            <a:tailEnd/>
          </a:ln>
          <a:effectLst/>
        </p:spPr>
        <p:txBody>
          <a:bodyPr vert="horz" wrap="square" lIns="95144" tIns="47572" rIns="95144" bIns="47572" numCol="1" anchor="t" anchorCtr="0" compatLnSpc="1">
            <a:prstTxWarp prst="textNoShape">
              <a:avLst/>
            </a:prstTxWarp>
          </a:bodyPr>
          <a:lstStyle>
            <a:lvl1pPr>
              <a:defRPr sz="1100" i="0">
                <a:latin typeface="Times New Roman" pitchFamily="18" charset="0"/>
              </a:defRPr>
            </a:lvl1pPr>
          </a:lstStyle>
          <a:p>
            <a:endParaRPr lang="en-US"/>
          </a:p>
        </p:txBody>
      </p:sp>
      <p:sp>
        <p:nvSpPr>
          <p:cNvPr id="18435" name="Rectangle 3"/>
          <p:cNvSpPr>
            <a:spLocks noGrp="1" noChangeArrowheads="1"/>
          </p:cNvSpPr>
          <p:nvPr>
            <p:ph type="dt" idx="1"/>
          </p:nvPr>
        </p:nvSpPr>
        <p:spPr bwMode="auto">
          <a:xfrm>
            <a:off x="4144622" y="3"/>
            <a:ext cx="3170583" cy="480225"/>
          </a:xfrm>
          <a:prstGeom prst="rect">
            <a:avLst/>
          </a:prstGeom>
          <a:noFill/>
          <a:ln w="9525">
            <a:noFill/>
            <a:miter lim="800000"/>
            <a:headEnd/>
            <a:tailEnd/>
          </a:ln>
          <a:effectLst/>
        </p:spPr>
        <p:txBody>
          <a:bodyPr vert="horz" wrap="square" lIns="95144" tIns="47572" rIns="95144" bIns="47572" numCol="1" anchor="t" anchorCtr="0" compatLnSpc="1">
            <a:prstTxWarp prst="textNoShape">
              <a:avLst/>
            </a:prstTxWarp>
          </a:bodyPr>
          <a:lstStyle>
            <a:lvl1pPr algn="r">
              <a:defRPr sz="1100" i="0">
                <a:latin typeface="Times New Roman" pitchFamily="18" charset="0"/>
              </a:defRPr>
            </a:lvl1pPr>
          </a:lstStyle>
          <a:p>
            <a:endParaRPr lang="en-US"/>
          </a:p>
        </p:txBody>
      </p:sp>
      <p:sp>
        <p:nvSpPr>
          <p:cNvPr id="18436"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a:effectLst/>
        </p:spPr>
      </p:sp>
      <p:sp>
        <p:nvSpPr>
          <p:cNvPr id="18437" name="Rectangle 5"/>
          <p:cNvSpPr>
            <a:spLocks noGrp="1" noChangeArrowheads="1"/>
          </p:cNvSpPr>
          <p:nvPr>
            <p:ph type="body" sz="quarter" idx="3"/>
          </p:nvPr>
        </p:nvSpPr>
        <p:spPr bwMode="auto">
          <a:xfrm>
            <a:off x="975696" y="4561314"/>
            <a:ext cx="5363817" cy="4320376"/>
          </a:xfrm>
          <a:prstGeom prst="rect">
            <a:avLst/>
          </a:prstGeom>
          <a:noFill/>
          <a:ln w="9525">
            <a:noFill/>
            <a:miter lim="800000"/>
            <a:headEnd/>
            <a:tailEnd/>
          </a:ln>
          <a:effectLst/>
        </p:spPr>
        <p:txBody>
          <a:bodyPr vert="horz" wrap="square" lIns="95144" tIns="47572" rIns="95144" bIns="47572"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8438" name="Rectangle 6"/>
          <p:cNvSpPr>
            <a:spLocks noGrp="1" noChangeArrowheads="1"/>
          </p:cNvSpPr>
          <p:nvPr>
            <p:ph type="ftr" sz="quarter" idx="4"/>
          </p:nvPr>
        </p:nvSpPr>
        <p:spPr bwMode="auto">
          <a:xfrm>
            <a:off x="3" y="9120975"/>
            <a:ext cx="3170583" cy="480225"/>
          </a:xfrm>
          <a:prstGeom prst="rect">
            <a:avLst/>
          </a:prstGeom>
          <a:noFill/>
          <a:ln w="9525">
            <a:noFill/>
            <a:miter lim="800000"/>
            <a:headEnd/>
            <a:tailEnd/>
          </a:ln>
          <a:effectLst/>
        </p:spPr>
        <p:txBody>
          <a:bodyPr vert="horz" wrap="square" lIns="95144" tIns="47572" rIns="95144" bIns="47572" numCol="1" anchor="b" anchorCtr="0" compatLnSpc="1">
            <a:prstTxWarp prst="textNoShape">
              <a:avLst/>
            </a:prstTxWarp>
          </a:bodyPr>
          <a:lstStyle>
            <a:lvl1pPr>
              <a:defRPr sz="1100" i="0">
                <a:latin typeface="Times New Roman" pitchFamily="18" charset="0"/>
              </a:defRPr>
            </a:lvl1pPr>
          </a:lstStyle>
          <a:p>
            <a:endParaRPr lang="en-US"/>
          </a:p>
        </p:txBody>
      </p:sp>
      <p:sp>
        <p:nvSpPr>
          <p:cNvPr id="18439" name="Rectangle 7"/>
          <p:cNvSpPr>
            <a:spLocks noGrp="1" noChangeArrowheads="1"/>
          </p:cNvSpPr>
          <p:nvPr>
            <p:ph type="sldNum" sz="quarter" idx="5"/>
          </p:nvPr>
        </p:nvSpPr>
        <p:spPr bwMode="auto">
          <a:xfrm>
            <a:off x="4144622" y="9120975"/>
            <a:ext cx="3170583" cy="480225"/>
          </a:xfrm>
          <a:prstGeom prst="rect">
            <a:avLst/>
          </a:prstGeom>
          <a:noFill/>
          <a:ln w="9525">
            <a:noFill/>
            <a:miter lim="800000"/>
            <a:headEnd/>
            <a:tailEnd/>
          </a:ln>
          <a:effectLst/>
        </p:spPr>
        <p:txBody>
          <a:bodyPr vert="horz" wrap="square" lIns="95144" tIns="47572" rIns="95144" bIns="47572" numCol="1" anchor="b" anchorCtr="0" compatLnSpc="1">
            <a:prstTxWarp prst="textNoShape">
              <a:avLst/>
            </a:prstTxWarp>
          </a:bodyPr>
          <a:lstStyle>
            <a:lvl1pPr algn="r">
              <a:defRPr sz="1100" i="0">
                <a:latin typeface="Times New Roman" pitchFamily="18" charset="0"/>
              </a:defRPr>
            </a:lvl1pPr>
          </a:lstStyle>
          <a:p>
            <a:fld id="{186AAD15-1602-43E2-94EF-9206AE3ED4BE}" type="slidenum">
              <a:rPr lang="en-US"/>
              <a:pPr/>
              <a:t>‹#›</a:t>
            </a:fld>
            <a:endParaRPr lang="en-US"/>
          </a:p>
        </p:txBody>
      </p:sp>
    </p:spTree>
    <p:extLst>
      <p:ext uri="{BB962C8B-B14F-4D97-AF65-F5344CB8AC3E}">
        <p14:creationId xmlns:p14="http://schemas.microsoft.com/office/powerpoint/2010/main" val="150115520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Boosting is a related alternative to bagging and random forests.  Boosted</a:t>
            </a:r>
            <a:r>
              <a:rPr lang="en-US" baseline="0" dirty="0" smtClean="0"/>
              <a:t> trees are also ensemble classifiers.  That is, many classifiers are fit to the data, and their predictions combined.  In bagging and Random Forests the samples are drawn from the data at the beginning before any classifiers are fit to the data; in boosting, the “datasets” are modified sequentially</a:t>
            </a:r>
            <a:r>
              <a:rPr lang="en-U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186AAD15-1602-43E2-94EF-9206AE3ED4BE}" type="slidenum">
              <a:rPr lang="en-US" smtClean="0"/>
              <a:pPr/>
              <a:t>1</a:t>
            </a:fld>
            <a:endParaRPr lang="en-US"/>
          </a:p>
        </p:txBody>
      </p:sp>
    </p:spTree>
    <p:extLst>
      <p:ext uri="{BB962C8B-B14F-4D97-AF65-F5344CB8AC3E}">
        <p14:creationId xmlns:p14="http://schemas.microsoft.com/office/powerpoint/2010/main" val="7268567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next few tables compare the accuracies of </a:t>
            </a:r>
            <a:r>
              <a:rPr lang="en-US" dirty="0" err="1" smtClean="0"/>
              <a:t>adaboost</a:t>
            </a:r>
            <a:r>
              <a:rPr lang="en-US" dirty="0" smtClean="0"/>
              <a:t> and gradient boosting to Random Forests, a tree constructed using the 1-SE rule and a somewhat larger tree.  In this cavity nesting birds example </a:t>
            </a:r>
            <a:r>
              <a:rPr lang="en-US" dirty="0" err="1" smtClean="0"/>
              <a:t>adaboost</a:t>
            </a:r>
            <a:r>
              <a:rPr lang="en-US" dirty="0" smtClean="0"/>
              <a:t> has about the same accuracy as Random Forests, the individual</a:t>
            </a:r>
            <a:r>
              <a:rPr lang="en-US" baseline="0" dirty="0" smtClean="0"/>
              <a:t> classification trees are very close behind, and GBM does poorly relatively.  But this is GBM using default parameter values.</a:t>
            </a:r>
            <a:endParaRPr lang="en-US" dirty="0"/>
          </a:p>
        </p:txBody>
      </p:sp>
      <p:sp>
        <p:nvSpPr>
          <p:cNvPr id="4" name="Slide Number Placeholder 3"/>
          <p:cNvSpPr>
            <a:spLocks noGrp="1"/>
          </p:cNvSpPr>
          <p:nvPr>
            <p:ph type="sldNum" sz="quarter" idx="10"/>
          </p:nvPr>
        </p:nvSpPr>
        <p:spPr/>
        <p:txBody>
          <a:bodyPr/>
          <a:lstStyle/>
          <a:p>
            <a:fld id="{186AAD15-1602-43E2-94EF-9206AE3ED4BE}" type="slidenum">
              <a:rPr lang="en-US" smtClean="0"/>
              <a:pPr/>
              <a:t>11</a:t>
            </a:fld>
            <a:endParaRPr lang="en-US"/>
          </a:p>
        </p:txBody>
      </p:sp>
    </p:spTree>
    <p:extLst>
      <p:ext uri="{BB962C8B-B14F-4D97-AF65-F5344CB8AC3E}">
        <p14:creationId xmlns:p14="http://schemas.microsoft.com/office/powerpoint/2010/main" val="4678854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this table we have tuned </a:t>
            </a:r>
            <a:r>
              <a:rPr lang="en-US" dirty="0" err="1" smtClean="0"/>
              <a:t>gbm</a:t>
            </a:r>
            <a:r>
              <a:rPr lang="en-US" dirty="0" smtClean="0"/>
              <a:t> in R using the package caret.  It now has the highest cross-validated accuracy, albeit by a small margin over Random Forests.</a:t>
            </a:r>
            <a:endParaRPr lang="en-US" dirty="0"/>
          </a:p>
        </p:txBody>
      </p:sp>
      <p:sp>
        <p:nvSpPr>
          <p:cNvPr id="4" name="Slide Number Placeholder 3"/>
          <p:cNvSpPr>
            <a:spLocks noGrp="1"/>
          </p:cNvSpPr>
          <p:nvPr>
            <p:ph type="sldNum" sz="quarter" idx="10"/>
          </p:nvPr>
        </p:nvSpPr>
        <p:spPr/>
        <p:txBody>
          <a:bodyPr/>
          <a:lstStyle/>
          <a:p>
            <a:fld id="{186AAD15-1602-43E2-94EF-9206AE3ED4BE}" type="slidenum">
              <a:rPr lang="en-US" smtClean="0"/>
              <a:pPr/>
              <a:t>12</a:t>
            </a:fld>
            <a:endParaRPr lang="en-US"/>
          </a:p>
        </p:txBody>
      </p:sp>
    </p:spTree>
    <p:extLst>
      <p:ext uri="{BB962C8B-B14F-4D97-AF65-F5344CB8AC3E}">
        <p14:creationId xmlns:p14="http://schemas.microsoft.com/office/powerpoint/2010/main" val="1350973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the lichen data the figures in black are for predictions onto the Pilot Random Grid data and the figures in blue,</a:t>
            </a:r>
            <a:r>
              <a:rPr lang="en-US" baseline="0" dirty="0" smtClean="0"/>
              <a:t> in parentheses are for cross-validation.  Random Forests looks to be slightly better than </a:t>
            </a:r>
            <a:r>
              <a:rPr lang="en-US" baseline="0" dirty="0" err="1" smtClean="0"/>
              <a:t>adaboost</a:t>
            </a:r>
            <a:r>
              <a:rPr lang="en-US" baseline="0" dirty="0" smtClean="0"/>
              <a:t> and GBM (which has not been tuned).</a:t>
            </a:r>
            <a:endParaRPr lang="en-US" dirty="0"/>
          </a:p>
        </p:txBody>
      </p:sp>
      <p:sp>
        <p:nvSpPr>
          <p:cNvPr id="4" name="Slide Number Placeholder 3"/>
          <p:cNvSpPr>
            <a:spLocks noGrp="1"/>
          </p:cNvSpPr>
          <p:nvPr>
            <p:ph type="sldNum" sz="quarter" idx="10"/>
          </p:nvPr>
        </p:nvSpPr>
        <p:spPr/>
        <p:txBody>
          <a:bodyPr/>
          <a:lstStyle/>
          <a:p>
            <a:fld id="{186AAD15-1602-43E2-94EF-9206AE3ED4BE}" type="slidenum">
              <a:rPr lang="en-US" smtClean="0"/>
              <a:pPr/>
              <a:t>13</a:t>
            </a:fld>
            <a:endParaRPr lang="en-US"/>
          </a:p>
        </p:txBody>
      </p:sp>
    </p:spTree>
    <p:extLst>
      <p:ext uri="{BB962C8B-B14F-4D97-AF65-F5344CB8AC3E}">
        <p14:creationId xmlns:p14="http://schemas.microsoft.com/office/powerpoint/2010/main" val="12796160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 the GBM is tuned using caret its</a:t>
            </a:r>
            <a:r>
              <a:rPr lang="en-US" baseline="0" dirty="0" smtClean="0"/>
              <a:t> accuracy is essentially the same as Random Forests, a little better than </a:t>
            </a:r>
            <a:r>
              <a:rPr lang="en-US" baseline="0" dirty="0" err="1" smtClean="0"/>
              <a:t>adaboost</a:t>
            </a:r>
            <a:r>
              <a:rPr lang="en-US" baseline="0" dirty="0" smtClean="0"/>
              <a:t>, and quite a lot better than a single tree.</a:t>
            </a:r>
          </a:p>
          <a:p>
            <a:endParaRPr lang="en-US" baseline="0" dirty="0" smtClean="0"/>
          </a:p>
          <a:p>
            <a:r>
              <a:rPr lang="en-US" baseline="0" dirty="0" smtClean="0"/>
              <a:t>Another interesting aspect of this table is that the cross-validated accuracies and the accuracies on the </a:t>
            </a:r>
            <a:r>
              <a:rPr lang="en-US" i="1" baseline="0" dirty="0" smtClean="0"/>
              <a:t>Pilot Random Grid </a:t>
            </a:r>
            <a:r>
              <a:rPr lang="en-US" baseline="0" dirty="0" smtClean="0"/>
              <a:t>data are nearly the same for </a:t>
            </a:r>
            <a:r>
              <a:rPr lang="en-US" baseline="0" dirty="0" err="1" smtClean="0"/>
              <a:t>adaboost</a:t>
            </a:r>
            <a:r>
              <a:rPr lang="en-US" baseline="0" dirty="0" smtClean="0"/>
              <a:t>, Random Forests, and GBM but for the individual trees the cross-validation estimated are a little higher than the accuracy estimates on the </a:t>
            </a:r>
            <a:r>
              <a:rPr lang="en-US" i="1" baseline="0" dirty="0" smtClean="0"/>
              <a:t>Pilot Random Grid </a:t>
            </a:r>
            <a:r>
              <a:rPr lang="en-US" baseline="0" dirty="0" smtClean="0"/>
              <a:t>data.</a:t>
            </a:r>
          </a:p>
          <a:p>
            <a:endParaRPr lang="en-US" baseline="0" dirty="0" smtClean="0"/>
          </a:p>
          <a:p>
            <a:r>
              <a:rPr lang="en-US" baseline="0" dirty="0" smtClean="0"/>
              <a:t>I should warn you that tuning </a:t>
            </a:r>
            <a:r>
              <a:rPr lang="en-US" baseline="0" dirty="0" err="1" smtClean="0"/>
              <a:t>gbm</a:t>
            </a:r>
            <a:r>
              <a:rPr lang="en-US" baseline="0" dirty="0" smtClean="0"/>
              <a:t> in caret (in R) is a finicky, frustrating, time consuming process.  One almost never gets the grid right on the first attempt.  For the lichen data, the final grid I used in the video demonstration of GBM was not the first one I tried:  it was the seventh or eighth, and the whole process took well over an hour.</a:t>
            </a:r>
          </a:p>
          <a:p>
            <a:endParaRPr lang="en-US" baseline="0" dirty="0" smtClean="0"/>
          </a:p>
          <a:p>
            <a:r>
              <a:rPr lang="en-US" baseline="0" dirty="0" smtClean="0"/>
              <a:t>In may applications I have found that GBM and Random Forests often have  the same classification accuracies and for that reason many people choose to use Random Forests over GBM because it requires no tuning.  For regression applications, GBM is a much more accurate predictor than Random Forests and it is definitely worth the effort to tune it.</a:t>
            </a:r>
            <a:endParaRPr lang="en-US" dirty="0"/>
          </a:p>
        </p:txBody>
      </p:sp>
      <p:sp>
        <p:nvSpPr>
          <p:cNvPr id="4" name="Slide Number Placeholder 3"/>
          <p:cNvSpPr>
            <a:spLocks noGrp="1"/>
          </p:cNvSpPr>
          <p:nvPr>
            <p:ph type="sldNum" sz="quarter" idx="10"/>
          </p:nvPr>
        </p:nvSpPr>
        <p:spPr/>
        <p:txBody>
          <a:bodyPr/>
          <a:lstStyle/>
          <a:p>
            <a:fld id="{186AAD15-1602-43E2-94EF-9206AE3ED4BE}" type="slidenum">
              <a:rPr lang="en-US" smtClean="0"/>
              <a:pPr/>
              <a:t>14</a:t>
            </a:fld>
            <a:endParaRPr lang="en-US"/>
          </a:p>
        </p:txBody>
      </p:sp>
    </p:spTree>
    <p:extLst>
      <p:ext uri="{BB962C8B-B14F-4D97-AF65-F5344CB8AC3E}">
        <p14:creationId xmlns:p14="http://schemas.microsoft.com/office/powerpoint/2010/main" val="204640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The story—and there is a good story here—begins with Rob Schapire and Yoav Freund, who were working in the general area of classification, and who came up with an algorithm they called </a:t>
            </a:r>
            <a:r>
              <a:rPr lang="en-US" baseline="0" dirty="0" err="1" smtClean="0"/>
              <a:t>adaboost</a:t>
            </a:r>
            <a:r>
              <a:rPr lang="en-US" baseline="0" dirty="0" smtClean="0"/>
              <a:t>.  That’s the 1996 paper entitled, </a:t>
            </a:r>
            <a:r>
              <a:rPr lang="en-US" i="1" baseline="0" dirty="0" smtClean="0"/>
              <a:t>Experiments with a New Boosting Algorithm</a:t>
            </a:r>
            <a:r>
              <a:rPr lang="en-US" baseline="0" dirty="0" smtClean="0"/>
              <a:t>.  Leo Breiman was a very senior and well-known researcher in statistics and machine learning.  Breiman immediately saw the potential of boosting and extended Freund and Schapire’s results.  What was unusual was that he chose to completely change the terminology.  Freund and Schapire used standard computer science terminology such as </a:t>
            </a:r>
            <a:r>
              <a:rPr lang="en-US" i="1" baseline="0" dirty="0" smtClean="0"/>
              <a:t>boosting</a:t>
            </a:r>
            <a:r>
              <a:rPr lang="en-US" baseline="0" dirty="0" smtClean="0"/>
              <a:t> and the </a:t>
            </a:r>
            <a:r>
              <a:rPr lang="en-US" i="1" baseline="0" dirty="0" smtClean="0"/>
              <a:t>margin</a:t>
            </a:r>
            <a:r>
              <a:rPr lang="en-US" i="0" baseline="0" dirty="0" smtClean="0"/>
              <a:t>; Breiman used the terms </a:t>
            </a:r>
            <a:r>
              <a:rPr lang="en-US" i="1" baseline="0" dirty="0" smtClean="0"/>
              <a:t>arcing</a:t>
            </a:r>
            <a:r>
              <a:rPr lang="en-US" i="0" baseline="0" dirty="0" smtClean="0"/>
              <a:t> and the </a:t>
            </a:r>
            <a:r>
              <a:rPr lang="en-US" i="1" baseline="0" dirty="0" smtClean="0"/>
              <a:t>edge</a:t>
            </a:r>
            <a:r>
              <a:rPr lang="en-US" i="0" baseline="0" dirty="0" smtClean="0"/>
              <a:t>, respectively, for the same concepts.  They alternated papers throughout the latter part of the 1990s.  Freund and Schapire, who were quite young at the time, could have been forgiven for wondering why this senior leader of the field hated them so much as to completely change their terminology.  In fact the opposite was true:  Breiman was a great admirer of their work and at some point described </a:t>
            </a:r>
            <a:r>
              <a:rPr lang="en-US" i="0" baseline="0" dirty="0" err="1" smtClean="0"/>
              <a:t>adaboost</a:t>
            </a:r>
            <a:r>
              <a:rPr lang="en-US" i="0" baseline="0" dirty="0" smtClean="0"/>
              <a:t> as the best off-the-shelf classifier in the world.  When they finally all met up, Freund, Schapire, and Breiman got on very well.</a:t>
            </a:r>
            <a:endParaRPr lang="en-US" dirty="0" smtClean="0"/>
          </a:p>
          <a:p>
            <a:endParaRPr lang="en-US" dirty="0"/>
          </a:p>
        </p:txBody>
      </p:sp>
      <p:sp>
        <p:nvSpPr>
          <p:cNvPr id="4" name="Slide Number Placeholder 3"/>
          <p:cNvSpPr>
            <a:spLocks noGrp="1"/>
          </p:cNvSpPr>
          <p:nvPr>
            <p:ph type="sldNum" sz="quarter" idx="10"/>
          </p:nvPr>
        </p:nvSpPr>
        <p:spPr/>
        <p:txBody>
          <a:bodyPr/>
          <a:lstStyle/>
          <a:p>
            <a:fld id="{186AAD15-1602-43E2-94EF-9206AE3ED4BE}" type="slidenum">
              <a:rPr lang="en-US" smtClean="0"/>
              <a:pPr/>
              <a:t>2</a:t>
            </a:fld>
            <a:endParaRPr lang="en-US"/>
          </a:p>
        </p:txBody>
      </p:sp>
    </p:spTree>
    <p:extLst>
      <p:ext uri="{BB962C8B-B14F-4D97-AF65-F5344CB8AC3E}">
        <p14:creationId xmlns:p14="http://schemas.microsoft.com/office/powerpoint/2010/main" val="3694311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Schematically, we may think of boosting as looking something like this.  We start by fitting a weak classifier</a:t>
            </a:r>
            <a:r>
              <a:rPr lang="en-US" baseline="0" dirty="0" smtClean="0"/>
              <a:t> to a (training) dataset.  The points that are misclassified are </a:t>
            </a:r>
            <a:r>
              <a:rPr lang="en-US" baseline="0" dirty="0" err="1" smtClean="0"/>
              <a:t>upweighted</a:t>
            </a:r>
            <a:r>
              <a:rPr lang="en-US" baseline="0" dirty="0" smtClean="0"/>
              <a:t> in the second dataset, and a second classifier is fit.  This process continues for many iterations (</a:t>
            </a:r>
            <a:r>
              <a:rPr lang="en-US" i="1" baseline="0" dirty="0" smtClean="0"/>
              <a:t>M</a:t>
            </a:r>
            <a:r>
              <a:rPr lang="en-US" baseline="0" dirty="0" smtClean="0"/>
              <a:t> in the slide).  Finally the results for the M classifiers are combined to give a more accurate prediction.  In combining the results the classifiers that had lower error rates receive more weight than the classifiers that had higher error rates.</a:t>
            </a:r>
            <a:endParaRPr lang="en-US" dirty="0"/>
          </a:p>
        </p:txBody>
      </p:sp>
      <p:sp>
        <p:nvSpPr>
          <p:cNvPr id="4" name="Slide Number Placeholder 3"/>
          <p:cNvSpPr>
            <a:spLocks noGrp="1"/>
          </p:cNvSpPr>
          <p:nvPr>
            <p:ph type="sldNum" sz="quarter" idx="10"/>
          </p:nvPr>
        </p:nvSpPr>
        <p:spPr/>
        <p:txBody>
          <a:bodyPr/>
          <a:lstStyle/>
          <a:p>
            <a:fld id="{186AAD15-1602-43E2-94EF-9206AE3ED4BE}" type="slidenum">
              <a:rPr lang="en-US" smtClean="0"/>
              <a:pPr/>
              <a:t>4</a:t>
            </a:fld>
            <a:endParaRPr lang="en-US"/>
          </a:p>
        </p:txBody>
      </p:sp>
    </p:spTree>
    <p:extLst>
      <p:ext uri="{BB962C8B-B14F-4D97-AF65-F5344CB8AC3E}">
        <p14:creationId xmlns:p14="http://schemas.microsoft.com/office/powerpoint/2010/main" val="1899894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normAutofit/>
              </a:bodyPr>
              <a:lstStyle/>
              <a:p>
                <a:r>
                  <a:rPr lang="en-US" dirty="0" smtClean="0"/>
                  <a:t>The </a:t>
                </a:r>
                <a:r>
                  <a:rPr lang="en-US" dirty="0" err="1" smtClean="0"/>
                  <a:t>adaboost</a:t>
                </a:r>
                <a:r>
                  <a:rPr lang="en-US" dirty="0" smtClean="0"/>
                  <a:t> algorithm is one of the simpler boosting algorithms to understand.  Initially all observations in the training data have the same weight.  A weak classifier is fit to the data and the misclassification rate (error) rate,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𝑒𝑟𝑟</m:t>
                        </m:r>
                      </m:e>
                      <m:sub>
                        <m:r>
                          <a:rPr lang="en-US" b="0" i="1" smtClean="0">
                            <a:latin typeface="Cambria Math" panose="02040503050406030204" pitchFamily="18" charset="0"/>
                          </a:rPr>
                          <m:t>1</m:t>
                        </m:r>
                      </m:sub>
                    </m:sSub>
                  </m:oMath>
                </a14:m>
                <a:r>
                  <a:rPr lang="en-US" dirty="0" smtClean="0"/>
                  <a:t> is computed.  From that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rPr>
                          <m:t>1</m:t>
                        </m:r>
                      </m:sub>
                    </m:sSub>
                  </m:oMath>
                </a14:m>
                <a:r>
                  <a:rPr lang="en-US" dirty="0" smtClean="0"/>
                  <a:t> is computed and is used to </a:t>
                </a:r>
                <a:r>
                  <a:rPr lang="en-US" dirty="0" err="1" smtClean="0"/>
                  <a:t>upweight</a:t>
                </a:r>
                <a:r>
                  <a:rPr lang="en-US" dirty="0" smtClean="0"/>
                  <a:t> the observations that were misclassified.  Next, another</a:t>
                </a:r>
                <a:r>
                  <a:rPr lang="en-US" baseline="0" dirty="0" smtClean="0"/>
                  <a:t> weak learner is fit to the </a:t>
                </a:r>
                <a:r>
                  <a:rPr lang="en-US" i="1" baseline="0" dirty="0" smtClean="0"/>
                  <a:t>weighted</a:t>
                </a:r>
                <a:r>
                  <a:rPr lang="en-US" baseline="0" dirty="0" smtClean="0"/>
                  <a:t> data.  A weighted error rate is computed, and </a:t>
                </a:r>
                <a14:m>
                  <m:oMath xmlns:m="http://schemas.openxmlformats.org/officeDocument/2006/math">
                    <m:sSub>
                      <m:sSubPr>
                        <m:ctrlPr>
                          <a:rPr lang="en-US" i="1" baseline="0" smtClean="0">
                            <a:latin typeface="Cambria Math" panose="02040503050406030204" pitchFamily="18" charset="0"/>
                          </a:rPr>
                        </m:ctrlPr>
                      </m:sSubPr>
                      <m:e>
                        <m:r>
                          <a:rPr lang="en-US" i="1" baseline="0" smtClean="0">
                            <a:latin typeface="Cambria Math" panose="02040503050406030204" pitchFamily="18" charset="0"/>
                            <a:ea typeface="Cambria Math" panose="02040503050406030204" pitchFamily="18" charset="0"/>
                          </a:rPr>
                          <m:t>𝛼</m:t>
                        </m:r>
                      </m:e>
                      <m:sub>
                        <m:r>
                          <a:rPr lang="en-US" b="0" i="1" baseline="0" smtClean="0">
                            <a:latin typeface="Cambria Math" panose="02040503050406030204" pitchFamily="18" charset="0"/>
                          </a:rPr>
                          <m:t>2</m:t>
                        </m:r>
                      </m:sub>
                    </m:sSub>
                  </m:oMath>
                </a14:m>
                <a:r>
                  <a:rPr lang="en-US" baseline="0" dirty="0" smtClean="0"/>
                  <a:t>, and the misclassified observations have their weights increased.  The process continues for as many iterations as the user desires.  The final step is to compute a weighted sum of the predictions for each observations and round the sum to 1 or -1.</a:t>
                </a:r>
                <a:endParaRPr lang="en-US" dirty="0"/>
              </a:p>
            </p:txBody>
          </p:sp>
        </mc:Choice>
        <mc:Fallback>
          <p:sp>
            <p:nvSpPr>
              <p:cNvPr id="3" name="Notes Placeholder 2"/>
              <p:cNvSpPr>
                <a:spLocks noGrp="1"/>
              </p:cNvSpPr>
              <p:nvPr>
                <p:ph type="body" idx="1"/>
              </p:nvPr>
            </p:nvSpPr>
            <p:spPr/>
            <p:txBody>
              <a:bodyPr>
                <a:normAutofit/>
              </a:bodyPr>
              <a:lstStyle/>
              <a:p>
                <a:r>
                  <a:rPr lang="en-US" dirty="0" smtClean="0"/>
                  <a:t>The </a:t>
                </a:r>
                <a:r>
                  <a:rPr lang="en-US" dirty="0" err="1" smtClean="0"/>
                  <a:t>adaboost</a:t>
                </a:r>
                <a:r>
                  <a:rPr lang="en-US" dirty="0" smtClean="0"/>
                  <a:t> algorithm is one of the simpler boosting algorithms to understand.  Initially all observations in the training data have the same weight.  A weak classifier is fit to the data and the misclassification rate (error) rate, </a:t>
                </a:r>
                <a:r>
                  <a:rPr lang="en-US" i="0" smtClean="0">
                    <a:latin typeface="Cambria Math" panose="02040503050406030204" pitchFamily="18" charset="0"/>
                  </a:rPr>
                  <a:t>〖</a:t>
                </a:r>
                <a:r>
                  <a:rPr lang="en-US" b="0" i="0" smtClean="0">
                    <a:latin typeface="Cambria Math" panose="02040503050406030204" pitchFamily="18" charset="0"/>
                  </a:rPr>
                  <a:t>𝑒𝑟𝑟〗_1</a:t>
                </a:r>
                <a:r>
                  <a:rPr lang="en-US" dirty="0" smtClean="0"/>
                  <a:t> is computed.  From that </a:t>
                </a:r>
                <a:r>
                  <a:rPr lang="en-US" i="0" smtClean="0">
                    <a:latin typeface="Cambria Math" panose="02040503050406030204" pitchFamily="18" charset="0"/>
                    <a:ea typeface="Cambria Math" panose="02040503050406030204" pitchFamily="18" charset="0"/>
                  </a:rPr>
                  <a:t>𝛼_</a:t>
                </a:r>
                <a:r>
                  <a:rPr lang="en-US" b="0" i="0" smtClean="0">
                    <a:latin typeface="Cambria Math" panose="02040503050406030204" pitchFamily="18" charset="0"/>
                  </a:rPr>
                  <a:t>1</a:t>
                </a:r>
                <a:r>
                  <a:rPr lang="en-US" dirty="0" smtClean="0"/>
                  <a:t> is computed and is used to </a:t>
                </a:r>
                <a:r>
                  <a:rPr lang="en-US" dirty="0" err="1" smtClean="0"/>
                  <a:t>upweight</a:t>
                </a:r>
                <a:r>
                  <a:rPr lang="en-US" dirty="0" smtClean="0"/>
                  <a:t> the observations that were misclassified.  Next, another</a:t>
                </a:r>
                <a:r>
                  <a:rPr lang="en-US" baseline="0" dirty="0" smtClean="0"/>
                  <a:t> weak learner is fit to the </a:t>
                </a:r>
                <a:r>
                  <a:rPr lang="en-US" i="1" baseline="0" dirty="0" smtClean="0"/>
                  <a:t>weighted</a:t>
                </a:r>
                <a:r>
                  <a:rPr lang="en-US" baseline="0" dirty="0" smtClean="0"/>
                  <a:t> data.  A weighted error rate is computed, and </a:t>
                </a:r>
                <a:r>
                  <a:rPr lang="en-US" i="0" baseline="0" smtClean="0">
                    <a:latin typeface="Cambria Math" panose="02040503050406030204" pitchFamily="18" charset="0"/>
                    <a:ea typeface="Cambria Math" panose="02040503050406030204" pitchFamily="18" charset="0"/>
                  </a:rPr>
                  <a:t>𝛼_</a:t>
                </a:r>
                <a:r>
                  <a:rPr lang="en-US" b="0" i="0" baseline="0" smtClean="0">
                    <a:latin typeface="Cambria Math" panose="02040503050406030204" pitchFamily="18" charset="0"/>
                  </a:rPr>
                  <a:t>2</a:t>
                </a:r>
                <a:r>
                  <a:rPr lang="en-US" baseline="0" dirty="0" smtClean="0"/>
                  <a:t>, and the misclassified observations have their weights increased.  The process continues for as many iterations as the user desires.  The final step is to compute a weighted sum of the predictions for each observations and round the sum to 1 or -1.</a:t>
                </a:r>
                <a:endParaRPr lang="en-US" dirty="0"/>
              </a:p>
            </p:txBody>
          </p:sp>
        </mc:Fallback>
      </mc:AlternateContent>
      <p:sp>
        <p:nvSpPr>
          <p:cNvPr id="4" name="Slide Number Placeholder 3"/>
          <p:cNvSpPr>
            <a:spLocks noGrp="1"/>
          </p:cNvSpPr>
          <p:nvPr>
            <p:ph type="sldNum" sz="quarter" idx="10"/>
          </p:nvPr>
        </p:nvSpPr>
        <p:spPr/>
        <p:txBody>
          <a:bodyPr/>
          <a:lstStyle/>
          <a:p>
            <a:fld id="{186AAD15-1602-43E2-94EF-9206AE3ED4BE}" type="slidenum">
              <a:rPr lang="en-US" smtClean="0"/>
              <a:pPr/>
              <a:t>5</a:t>
            </a:fld>
            <a:endParaRPr lang="en-US"/>
          </a:p>
        </p:txBody>
      </p:sp>
    </p:spTree>
    <p:extLst>
      <p:ext uri="{BB962C8B-B14F-4D97-AF65-F5344CB8AC3E}">
        <p14:creationId xmlns:p14="http://schemas.microsoft.com/office/powerpoint/2010/main" val="10953423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My observation in using </a:t>
            </a:r>
            <a:r>
              <a:rPr lang="en-US" dirty="0" err="1" smtClean="0"/>
              <a:t>adaboost</a:t>
            </a:r>
            <a:r>
              <a:rPr lang="en-US" dirty="0" smtClean="0"/>
              <a:t> over many years is that it works surprisingly well without any tuning.</a:t>
            </a:r>
            <a:endParaRPr lang="en-US" dirty="0"/>
          </a:p>
        </p:txBody>
      </p:sp>
      <p:sp>
        <p:nvSpPr>
          <p:cNvPr id="4" name="Slide Number Placeholder 3"/>
          <p:cNvSpPr>
            <a:spLocks noGrp="1"/>
          </p:cNvSpPr>
          <p:nvPr>
            <p:ph type="sldNum" sz="quarter" idx="10"/>
          </p:nvPr>
        </p:nvSpPr>
        <p:spPr/>
        <p:txBody>
          <a:bodyPr/>
          <a:lstStyle/>
          <a:p>
            <a:fld id="{186AAD15-1602-43E2-94EF-9206AE3ED4BE}" type="slidenum">
              <a:rPr lang="en-US" smtClean="0"/>
              <a:pPr/>
              <a:t>6</a:t>
            </a:fld>
            <a:endParaRPr lang="en-US"/>
          </a:p>
        </p:txBody>
      </p:sp>
    </p:spTree>
    <p:extLst>
      <p:ext uri="{BB962C8B-B14F-4D97-AF65-F5344CB8AC3E}">
        <p14:creationId xmlns:p14="http://schemas.microsoft.com/office/powerpoint/2010/main" val="38951117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Intuitively one can see what </a:t>
            </a:r>
            <a:r>
              <a:rPr lang="en-US" dirty="0" err="1" smtClean="0"/>
              <a:t>adaboost</a:t>
            </a:r>
            <a:r>
              <a:rPr lang="en-US" dirty="0" smtClean="0"/>
              <a:t> is doing and it makes sense but how is it related to other statistical procedures?</a:t>
            </a:r>
            <a:r>
              <a:rPr lang="en-US" baseline="0" dirty="0" smtClean="0"/>
              <a:t>  Friedman, Hastie and Tibshirani explored this question and showed that </a:t>
            </a:r>
            <a:r>
              <a:rPr lang="en-US" baseline="0" dirty="0" err="1" smtClean="0"/>
              <a:t>adaboost</a:t>
            </a:r>
            <a:r>
              <a:rPr lang="en-US" baseline="0" dirty="0" smtClean="0"/>
              <a:t> was close to being an additive logistic regression model with an unusual loss function (measuring fit).  The next obvious question was, “How might one improve </a:t>
            </a:r>
            <a:r>
              <a:rPr lang="en-US" baseline="0" dirty="0" err="1" smtClean="0"/>
              <a:t>adaboost</a:t>
            </a:r>
            <a:r>
              <a:rPr lang="en-US" baseline="0" dirty="0" smtClean="0"/>
              <a:t> from a statistical perspective?”  Jerry Friedman picked up that question and his research resulted in a paper in the </a:t>
            </a:r>
            <a:r>
              <a:rPr lang="en-US" i="1" baseline="0" dirty="0" smtClean="0"/>
              <a:t>Annals of Statistics </a:t>
            </a:r>
            <a:r>
              <a:rPr lang="en-US" baseline="0" dirty="0" smtClean="0"/>
              <a:t>in 2001 (the same year Random Forests was published) entitled, “Greedy Function Approximation:  the Gradient Boosting Machine.”</a:t>
            </a:r>
            <a:endParaRPr lang="en-US" dirty="0"/>
          </a:p>
        </p:txBody>
      </p:sp>
      <p:sp>
        <p:nvSpPr>
          <p:cNvPr id="4" name="Slide Number Placeholder 3"/>
          <p:cNvSpPr>
            <a:spLocks noGrp="1"/>
          </p:cNvSpPr>
          <p:nvPr>
            <p:ph type="sldNum" sz="quarter" idx="10"/>
          </p:nvPr>
        </p:nvSpPr>
        <p:spPr/>
        <p:txBody>
          <a:bodyPr/>
          <a:lstStyle/>
          <a:p>
            <a:fld id="{186AAD15-1602-43E2-94EF-9206AE3ED4BE}" type="slidenum">
              <a:rPr lang="en-US" smtClean="0"/>
              <a:pPr/>
              <a:t>7</a:t>
            </a:fld>
            <a:endParaRPr lang="en-US"/>
          </a:p>
        </p:txBody>
      </p:sp>
    </p:spTree>
    <p:extLst>
      <p:ext uri="{BB962C8B-B14F-4D97-AF65-F5344CB8AC3E}">
        <p14:creationId xmlns:p14="http://schemas.microsoft.com/office/powerpoint/2010/main" val="3430791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 have put this slide with a general version of the gradient boosting algorithm for regression in for completeness.  It is easier to see what is going on by taking the special case of square error loss (minimizing residual sum of squares) for regression.</a:t>
            </a:r>
            <a:endParaRPr lang="en-US" dirty="0"/>
          </a:p>
        </p:txBody>
      </p:sp>
      <p:sp>
        <p:nvSpPr>
          <p:cNvPr id="4" name="Slide Number Placeholder 3"/>
          <p:cNvSpPr>
            <a:spLocks noGrp="1"/>
          </p:cNvSpPr>
          <p:nvPr>
            <p:ph type="sldNum" sz="quarter" idx="10"/>
          </p:nvPr>
        </p:nvSpPr>
        <p:spPr/>
        <p:txBody>
          <a:bodyPr/>
          <a:lstStyle/>
          <a:p>
            <a:fld id="{186AAD15-1602-43E2-94EF-9206AE3ED4BE}" type="slidenum">
              <a:rPr lang="en-US" smtClean="0"/>
              <a:pPr/>
              <a:t>8</a:t>
            </a:fld>
            <a:endParaRPr lang="en-US"/>
          </a:p>
        </p:txBody>
      </p:sp>
    </p:spTree>
    <p:extLst>
      <p:ext uri="{BB962C8B-B14F-4D97-AF65-F5344CB8AC3E}">
        <p14:creationId xmlns:p14="http://schemas.microsoft.com/office/powerpoint/2010/main" val="5700326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start by fitting a tree of</a:t>
            </a:r>
            <a:r>
              <a:rPr lang="en-US" baseline="0" dirty="0" smtClean="0"/>
              <a:t> some specified size (depth) to the data.  We compute the residuals and fit a tree to the residuals, and augment the predictions from the initial tree with values from the new tree.  And we repeat the process many times. </a:t>
            </a:r>
            <a:r>
              <a:rPr lang="en-US" baseline="0" dirty="0" err="1" smtClean="0"/>
              <a:t>Adaboost</a:t>
            </a:r>
            <a:r>
              <a:rPr lang="en-US" baseline="0" dirty="0" smtClean="0"/>
              <a:t> involved updating weights on the observations in a sequential way but GBM recursively fits trees to residuals that are recomputed at each step.</a:t>
            </a:r>
            <a:endParaRPr lang="en-US" dirty="0"/>
          </a:p>
        </p:txBody>
      </p:sp>
      <p:sp>
        <p:nvSpPr>
          <p:cNvPr id="4" name="Slide Number Placeholder 3"/>
          <p:cNvSpPr>
            <a:spLocks noGrp="1"/>
          </p:cNvSpPr>
          <p:nvPr>
            <p:ph type="sldNum" sz="quarter" idx="10"/>
          </p:nvPr>
        </p:nvSpPr>
        <p:spPr/>
        <p:txBody>
          <a:bodyPr/>
          <a:lstStyle/>
          <a:p>
            <a:fld id="{186AAD15-1602-43E2-94EF-9206AE3ED4BE}" type="slidenum">
              <a:rPr lang="en-US" smtClean="0"/>
              <a:pPr/>
              <a:t>9</a:t>
            </a:fld>
            <a:endParaRPr lang="en-US"/>
          </a:p>
        </p:txBody>
      </p:sp>
    </p:spTree>
    <p:extLst>
      <p:ext uri="{BB962C8B-B14F-4D97-AF65-F5344CB8AC3E}">
        <p14:creationId xmlns:p14="http://schemas.microsoft.com/office/powerpoint/2010/main" val="715810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 are several parameters in gradient boosting and, unlike Random</a:t>
            </a:r>
            <a:r>
              <a:rPr lang="en-US" baseline="0" dirty="0" smtClean="0"/>
              <a:t> Forests, they do need to be optimized with respect to cross-validated error.  One parameter is the number of trees, another is the depth (size) of the trees that are fit, a third is a sort of shrinkage applied to the augmentation to the original predictions and, finally, the minimum number of observations in each terminal node of each tree.  Moreover, these parameters are not independent:  fitting lots of small trees can give the same accuracy as fitting a much smaller number of larger trees.</a:t>
            </a:r>
            <a:endParaRPr lang="en-US" dirty="0"/>
          </a:p>
        </p:txBody>
      </p:sp>
      <p:sp>
        <p:nvSpPr>
          <p:cNvPr id="4" name="Slide Number Placeholder 3"/>
          <p:cNvSpPr>
            <a:spLocks noGrp="1"/>
          </p:cNvSpPr>
          <p:nvPr>
            <p:ph type="sldNum" sz="quarter" idx="10"/>
          </p:nvPr>
        </p:nvSpPr>
        <p:spPr/>
        <p:txBody>
          <a:bodyPr/>
          <a:lstStyle/>
          <a:p>
            <a:fld id="{186AAD15-1602-43E2-94EF-9206AE3ED4BE}" type="slidenum">
              <a:rPr lang="en-US" smtClean="0"/>
              <a:pPr/>
              <a:t>10</a:t>
            </a:fld>
            <a:endParaRPr lang="en-US"/>
          </a:p>
        </p:txBody>
      </p:sp>
    </p:spTree>
    <p:extLst>
      <p:ext uri="{BB962C8B-B14F-4D97-AF65-F5344CB8AC3E}">
        <p14:creationId xmlns:p14="http://schemas.microsoft.com/office/powerpoint/2010/main" val="104801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38900" y="0"/>
            <a:ext cx="19431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0"/>
            <a:ext cx="56769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219200"/>
            <a:ext cx="38100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572000" y="1219200"/>
            <a:ext cx="3810000" cy="2476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72000" y="3848100"/>
            <a:ext cx="3810000" cy="2476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219200"/>
            <a:ext cx="38100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219200"/>
            <a:ext cx="38100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219200"/>
            <a:ext cx="38100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219200"/>
            <a:ext cx="38100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09600" y="1219200"/>
            <a:ext cx="7772400" cy="5105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rtl="0" fontAlgn="base">
        <a:spcBef>
          <a:spcPct val="0"/>
        </a:spcBef>
        <a:spcAft>
          <a:spcPct val="0"/>
        </a:spcAft>
        <a:defRPr sz="3200">
          <a:solidFill>
            <a:schemeClr val="tx2"/>
          </a:solidFill>
          <a:latin typeface="+mj-lt"/>
          <a:ea typeface="+mj-ea"/>
          <a:cs typeface="+mj-cs"/>
        </a:defRPr>
      </a:lvl1pPr>
      <a:lvl2pPr algn="l" rtl="0" fontAlgn="base">
        <a:spcBef>
          <a:spcPct val="0"/>
        </a:spcBef>
        <a:spcAft>
          <a:spcPct val="0"/>
        </a:spcAft>
        <a:defRPr sz="3200">
          <a:solidFill>
            <a:schemeClr val="tx2"/>
          </a:solidFill>
          <a:latin typeface="Arial Unicode MS" pitchFamily="34" charset="-128"/>
        </a:defRPr>
      </a:lvl2pPr>
      <a:lvl3pPr algn="l" rtl="0" fontAlgn="base">
        <a:spcBef>
          <a:spcPct val="0"/>
        </a:spcBef>
        <a:spcAft>
          <a:spcPct val="0"/>
        </a:spcAft>
        <a:defRPr sz="3200">
          <a:solidFill>
            <a:schemeClr val="tx2"/>
          </a:solidFill>
          <a:latin typeface="Arial Unicode MS" pitchFamily="34" charset="-128"/>
        </a:defRPr>
      </a:lvl3pPr>
      <a:lvl4pPr algn="l" rtl="0" fontAlgn="base">
        <a:spcBef>
          <a:spcPct val="0"/>
        </a:spcBef>
        <a:spcAft>
          <a:spcPct val="0"/>
        </a:spcAft>
        <a:defRPr sz="3200">
          <a:solidFill>
            <a:schemeClr val="tx2"/>
          </a:solidFill>
          <a:latin typeface="Arial Unicode MS" pitchFamily="34" charset="-128"/>
        </a:defRPr>
      </a:lvl4pPr>
      <a:lvl5pPr algn="l" rtl="0" fontAlgn="base">
        <a:spcBef>
          <a:spcPct val="0"/>
        </a:spcBef>
        <a:spcAft>
          <a:spcPct val="0"/>
        </a:spcAft>
        <a:defRPr sz="3200">
          <a:solidFill>
            <a:schemeClr val="tx2"/>
          </a:solidFill>
          <a:latin typeface="Arial Unicode MS" pitchFamily="34" charset="-128"/>
        </a:defRPr>
      </a:lvl5pPr>
      <a:lvl6pPr marL="457200" algn="l" rtl="0" fontAlgn="base">
        <a:spcBef>
          <a:spcPct val="0"/>
        </a:spcBef>
        <a:spcAft>
          <a:spcPct val="0"/>
        </a:spcAft>
        <a:defRPr sz="3200">
          <a:solidFill>
            <a:schemeClr val="tx2"/>
          </a:solidFill>
          <a:latin typeface="Arial Unicode MS" pitchFamily="34" charset="-128"/>
        </a:defRPr>
      </a:lvl6pPr>
      <a:lvl7pPr marL="914400" algn="l" rtl="0" fontAlgn="base">
        <a:spcBef>
          <a:spcPct val="0"/>
        </a:spcBef>
        <a:spcAft>
          <a:spcPct val="0"/>
        </a:spcAft>
        <a:defRPr sz="3200">
          <a:solidFill>
            <a:schemeClr val="tx2"/>
          </a:solidFill>
          <a:latin typeface="Arial Unicode MS" pitchFamily="34" charset="-128"/>
        </a:defRPr>
      </a:lvl7pPr>
      <a:lvl8pPr marL="1371600" algn="l" rtl="0" fontAlgn="base">
        <a:spcBef>
          <a:spcPct val="0"/>
        </a:spcBef>
        <a:spcAft>
          <a:spcPct val="0"/>
        </a:spcAft>
        <a:defRPr sz="3200">
          <a:solidFill>
            <a:schemeClr val="tx2"/>
          </a:solidFill>
          <a:latin typeface="Arial Unicode MS" pitchFamily="34" charset="-128"/>
        </a:defRPr>
      </a:lvl8pPr>
      <a:lvl9pPr marL="1828800" algn="l" rtl="0" fontAlgn="base">
        <a:spcBef>
          <a:spcPct val="0"/>
        </a:spcBef>
        <a:spcAft>
          <a:spcPct val="0"/>
        </a:spcAft>
        <a:defRPr sz="3200">
          <a:solidFill>
            <a:schemeClr val="tx2"/>
          </a:solidFill>
          <a:latin typeface="Arial Unicode MS" pitchFamily="34" charset="-128"/>
        </a:defRPr>
      </a:lvl9pPr>
    </p:titleStyle>
    <p:bodyStyle>
      <a:lvl1pPr marL="342900" indent="-342900" algn="l" rtl="0" fontAlgn="base">
        <a:spcBef>
          <a:spcPct val="20000"/>
        </a:spcBef>
        <a:spcAft>
          <a:spcPct val="0"/>
        </a:spcAft>
        <a:buChar char="•"/>
        <a:defRPr sz="2400">
          <a:solidFill>
            <a:schemeClr val="tx1"/>
          </a:solidFill>
          <a:latin typeface="+mn-lt"/>
          <a:ea typeface="+mn-ea"/>
          <a:cs typeface="+mn-cs"/>
        </a:defRPr>
      </a:lvl1pPr>
      <a:lvl2pPr marL="742950" indent="-285750" algn="l" rtl="0" fontAlgn="base">
        <a:spcBef>
          <a:spcPct val="20000"/>
        </a:spcBef>
        <a:spcAft>
          <a:spcPct val="0"/>
        </a:spcAft>
        <a:buChar char="–"/>
        <a:defRPr sz="24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400">
          <a:solidFill>
            <a:schemeClr val="tx1"/>
          </a:solidFill>
          <a:latin typeface="+mn-lt"/>
        </a:defRPr>
      </a:lvl4pPr>
      <a:lvl5pPr marL="2057400" indent="-228600" algn="l" rtl="0" fontAlgn="base">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304800" y="152400"/>
            <a:ext cx="8610600" cy="914400"/>
          </a:xfrm>
        </p:spPr>
        <p:txBody>
          <a:bodyPr/>
          <a:lstStyle/>
          <a:p>
            <a:r>
              <a:rPr lang="en-US" sz="2800" dirty="0" smtClean="0">
                <a:solidFill>
                  <a:srgbClr val="0000FF"/>
                </a:solidFill>
                <a:effectLst>
                  <a:outerShdw blurRad="38100" dist="38100" dir="2700000" algn="tl">
                    <a:srgbClr val="000000">
                      <a:alpha val="43137"/>
                    </a:srgbClr>
                  </a:outerShdw>
                </a:effectLst>
                <a:latin typeface="Tahoma" pitchFamily="34" charset="0"/>
                <a:cs typeface="Tahoma" pitchFamily="34" charset="0"/>
              </a:rPr>
              <a:t>Tree-based Methods for Classification &amp; Regression</a:t>
            </a:r>
            <a:endParaRPr lang="en-US" sz="2800" dirty="0">
              <a:solidFill>
                <a:srgbClr val="0000FF"/>
              </a:solidFill>
              <a:effectLst>
                <a:outerShdw blurRad="38100" dist="38100" dir="2700000" algn="tl">
                  <a:srgbClr val="000000">
                    <a:alpha val="43137"/>
                  </a:srgbClr>
                </a:outerShdw>
              </a:effectLst>
              <a:latin typeface="Tahoma" pitchFamily="34" charset="0"/>
              <a:cs typeface="Tahoma" pitchFamily="34" charset="0"/>
            </a:endParaRPr>
          </a:p>
        </p:txBody>
      </p:sp>
      <p:sp>
        <p:nvSpPr>
          <p:cNvPr id="64515" name="Rectangle 3"/>
          <p:cNvSpPr>
            <a:spLocks noGrp="1" noChangeArrowheads="1"/>
          </p:cNvSpPr>
          <p:nvPr>
            <p:ph type="body" idx="1"/>
          </p:nvPr>
        </p:nvSpPr>
        <p:spPr>
          <a:xfrm>
            <a:off x="457200" y="1295400"/>
            <a:ext cx="8077200" cy="5410200"/>
          </a:xfrm>
        </p:spPr>
        <p:txBody>
          <a:bodyPr/>
          <a:lstStyle/>
          <a:p>
            <a:pPr>
              <a:buNone/>
            </a:pPr>
            <a:r>
              <a:rPr lang="en-US" sz="2800" b="1" dirty="0" smtClean="0">
                <a:solidFill>
                  <a:srgbClr val="C00000"/>
                </a:solidFill>
                <a:effectLst>
                  <a:outerShdw blurRad="38100" dist="38100" dir="2700000" algn="tl">
                    <a:srgbClr val="000000">
                      <a:alpha val="43137"/>
                    </a:srgbClr>
                  </a:outerShdw>
                </a:effectLst>
              </a:rPr>
              <a:t>Boosting</a:t>
            </a:r>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SzPct val="125000"/>
              <a:buNone/>
            </a:pPr>
            <a:r>
              <a:rPr lang="en-US" sz="2000" dirty="0" smtClean="0"/>
              <a:t>Yoav Freund, 		Rob Schapire		 Leo Breiman 	</a:t>
            </a:r>
          </a:p>
          <a:p>
            <a:pPr>
              <a:buSzPct val="125000"/>
              <a:buNone/>
            </a:pPr>
            <a:r>
              <a:rPr lang="en-US" sz="2000" dirty="0" smtClean="0"/>
              <a:t>UC San Diego		Princeton		UC Berkeley</a:t>
            </a:r>
          </a:p>
        </p:txBody>
      </p:sp>
      <p:sp>
        <p:nvSpPr>
          <p:cNvPr id="18125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51" name="Rectangle 3"/>
          <p:cNvSpPr>
            <a:spLocks noChangeArrowheads="1"/>
          </p:cNvSpPr>
          <p:nvPr/>
        </p:nvSpPr>
        <p:spPr bwMode="auto">
          <a:xfrm>
            <a:off x="0" y="13620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1253"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54" name="Rectangle 6"/>
          <p:cNvSpPr>
            <a:spLocks noChangeArrowheads="1"/>
          </p:cNvSpPr>
          <p:nvPr/>
        </p:nvSpPr>
        <p:spPr bwMode="auto">
          <a:xfrm>
            <a:off x="0" y="9906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1256"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57" name="Rectangle 9"/>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125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1"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3"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5"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7" name="Rectangle 1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8" name="Rectangle 20"/>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1270" name="Rectangle 2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71" name="Rectangle 23"/>
          <p:cNvSpPr>
            <a:spLocks noChangeArrowheads="1"/>
          </p:cNvSpPr>
          <p:nvPr/>
        </p:nvSpPr>
        <p:spPr bwMode="auto">
          <a:xfrm>
            <a:off x="0" y="838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18" name="Picture 17" descr="Freund.jpg"/>
          <p:cNvPicPr>
            <a:picLocks noChangeAspect="1"/>
          </p:cNvPicPr>
          <p:nvPr/>
        </p:nvPicPr>
        <p:blipFill>
          <a:blip r:embed="rId3" cstate="print"/>
          <a:stretch>
            <a:fillRect/>
          </a:stretch>
        </p:blipFill>
        <p:spPr>
          <a:xfrm>
            <a:off x="457200" y="2590800"/>
            <a:ext cx="1752600" cy="2431733"/>
          </a:xfrm>
          <a:prstGeom prst="rect">
            <a:avLst/>
          </a:prstGeom>
        </p:spPr>
      </p:pic>
      <p:pic>
        <p:nvPicPr>
          <p:cNvPr id="20" name="Picture 19" descr="Schapire.jpg"/>
          <p:cNvPicPr>
            <a:picLocks noChangeAspect="1"/>
          </p:cNvPicPr>
          <p:nvPr/>
        </p:nvPicPr>
        <p:blipFill>
          <a:blip r:embed="rId4" cstate="print"/>
          <a:stretch>
            <a:fillRect/>
          </a:stretch>
        </p:blipFill>
        <p:spPr>
          <a:xfrm>
            <a:off x="3276599" y="2667000"/>
            <a:ext cx="1723017" cy="2362200"/>
          </a:xfrm>
          <a:prstGeom prst="rect">
            <a:avLst/>
          </a:prstGeom>
        </p:spPr>
      </p:pic>
      <p:pic>
        <p:nvPicPr>
          <p:cNvPr id="22" name="Picture 21" descr="leo.bmp"/>
          <p:cNvPicPr>
            <a:picLocks noChangeAspect="1"/>
          </p:cNvPicPr>
          <p:nvPr/>
        </p:nvPicPr>
        <p:blipFill>
          <a:blip r:embed="rId5" cstate="print"/>
          <a:stretch>
            <a:fillRect/>
          </a:stretch>
        </p:blipFill>
        <p:spPr>
          <a:xfrm>
            <a:off x="6096000" y="2667000"/>
            <a:ext cx="1600200" cy="2384854"/>
          </a:xfrm>
          <a:prstGeom prst="rect">
            <a:avLst/>
          </a:prstGeom>
        </p:spPr>
      </p:pic>
    </p:spTree>
    <p:extLst>
      <p:ext uri="{BB962C8B-B14F-4D97-AF65-F5344CB8AC3E}">
        <p14:creationId xmlns:p14="http://schemas.microsoft.com/office/powerpoint/2010/main" val="928247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304800" y="152400"/>
            <a:ext cx="8610600" cy="914400"/>
          </a:xfrm>
        </p:spPr>
        <p:txBody>
          <a:bodyPr/>
          <a:lstStyle/>
          <a:p>
            <a:r>
              <a:rPr lang="en-US" sz="2800" dirty="0" smtClean="0">
                <a:solidFill>
                  <a:srgbClr val="0000FF"/>
                </a:solidFill>
                <a:effectLst>
                  <a:outerShdw blurRad="38100" dist="38100" dir="2700000" algn="tl">
                    <a:srgbClr val="000000">
                      <a:alpha val="43137"/>
                    </a:srgbClr>
                  </a:outerShdw>
                </a:effectLst>
                <a:latin typeface="Tahoma" pitchFamily="34" charset="0"/>
                <a:cs typeface="Tahoma" pitchFamily="34" charset="0"/>
              </a:rPr>
              <a:t>Tree-based Methods for Classification &amp; Regression</a:t>
            </a:r>
            <a:endParaRPr lang="en-US" sz="2800" dirty="0">
              <a:solidFill>
                <a:srgbClr val="0000FF"/>
              </a:solidFill>
              <a:effectLst>
                <a:outerShdw blurRad="38100" dist="38100" dir="2700000" algn="tl">
                  <a:srgbClr val="000000">
                    <a:alpha val="43137"/>
                  </a:srgbClr>
                </a:outerShdw>
              </a:effectLst>
              <a:latin typeface="Tahoma" pitchFamily="34" charset="0"/>
              <a:cs typeface="Tahoma" pitchFamily="34" charset="0"/>
            </a:endParaRPr>
          </a:p>
        </p:txBody>
      </p:sp>
      <mc:AlternateContent xmlns:mc="http://schemas.openxmlformats.org/markup-compatibility/2006">
        <mc:Choice xmlns:a14="http://schemas.microsoft.com/office/drawing/2010/main" Requires="a14">
          <p:sp>
            <p:nvSpPr>
              <p:cNvPr id="64515" name="Rectangle 3"/>
              <p:cNvSpPr>
                <a:spLocks noGrp="1" noChangeArrowheads="1"/>
              </p:cNvSpPr>
              <p:nvPr>
                <p:ph type="body" idx="1"/>
              </p:nvPr>
            </p:nvSpPr>
            <p:spPr>
              <a:xfrm>
                <a:off x="381000" y="1905000"/>
                <a:ext cx="8077200" cy="4800600"/>
              </a:xfrm>
            </p:spPr>
            <p:txBody>
              <a:bodyPr/>
              <a:lstStyle/>
              <a:p>
                <a:pPr>
                  <a:buNone/>
                </a:pPr>
                <a:r>
                  <a:rPr lang="en-US" sz="2800" b="1" dirty="0" smtClean="0">
                    <a:solidFill>
                      <a:srgbClr val="C00000"/>
                    </a:solidFill>
                    <a:effectLst>
                      <a:outerShdw blurRad="38100" dist="38100" dir="2700000" algn="tl">
                        <a:srgbClr val="000000">
                          <a:alpha val="43137"/>
                        </a:srgbClr>
                      </a:outerShdw>
                    </a:effectLst>
                  </a:rPr>
                  <a:t>Gradient Boosting Machines</a:t>
                </a:r>
              </a:p>
              <a:p>
                <a:pPr>
                  <a:buNone/>
                </a:pPr>
                <a:endParaRPr lang="en-US" sz="1000" dirty="0" smtClean="0"/>
              </a:p>
              <a:p>
                <a:pPr marL="457200" indent="-457200">
                  <a:buNone/>
                </a:pPr>
                <a:endParaRPr lang="en-US" sz="1000" dirty="0" smtClean="0"/>
              </a:p>
              <a:p>
                <a:pPr marL="457200" indent="-457200">
                  <a:buNone/>
                </a:pPr>
                <a:r>
                  <a:rPr lang="en-US" sz="2000" dirty="0" smtClean="0"/>
                  <a:t>Additional ideas:</a:t>
                </a:r>
              </a:p>
              <a:p>
                <a:pPr marL="457200" indent="-457200">
                  <a:buNone/>
                </a:pPr>
                <a:endParaRPr lang="en-US" sz="1000" dirty="0" smtClean="0"/>
              </a:p>
              <a:p>
                <a:pPr marL="457200" indent="-457200">
                  <a:buAutoNum type="arabicPeriod"/>
                </a:pPr>
                <a:r>
                  <a:rPr lang="en-US" sz="2000" dirty="0" smtClean="0"/>
                  <a:t>Fit to a random subsample.</a:t>
                </a:r>
              </a:p>
              <a:p>
                <a:pPr marL="457200" indent="-457200">
                  <a:buAutoNum type="arabicPeriod"/>
                </a:pPr>
                <a:endParaRPr lang="en-US" sz="1000" dirty="0" smtClean="0"/>
              </a:p>
              <a:p>
                <a:pPr marL="457200" indent="-457200">
                  <a:buAutoNum type="arabicPeriod"/>
                </a:pPr>
                <a:r>
                  <a:rPr lang="en-US" sz="2000" dirty="0" smtClean="0"/>
                  <a:t>Shrinkage: instead of doing: </a:t>
                </a:r>
              </a:p>
              <a:p>
                <a:pPr marL="457200" indent="-457200">
                  <a:buNone/>
                </a:pPr>
                <a:endParaRPr lang="en-US" sz="800" dirty="0" smtClean="0"/>
              </a:p>
              <a:p>
                <a:pPr marL="457200" indent="-457200">
                  <a:buNone/>
                </a:pPr>
                <a:r>
                  <a:rPr lang="en-US" sz="2000" dirty="0" smtClean="0"/>
                  <a:t>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a:rPr>
                          <m:t>𝑓</m:t>
                        </m:r>
                      </m:e>
                      <m:sub>
                        <m:r>
                          <a:rPr lang="en-US" sz="2000" b="0" i="1" smtClean="0">
                            <a:latin typeface="Cambria Math"/>
                          </a:rPr>
                          <m:t>𝑚</m:t>
                        </m:r>
                      </m:sub>
                    </m:sSub>
                    <m:d>
                      <m:dPr>
                        <m:ctrlPr>
                          <a:rPr lang="en-US" sz="2000" b="0" i="1" smtClean="0">
                            <a:latin typeface="Cambria Math" panose="02040503050406030204" pitchFamily="18" charset="0"/>
                          </a:rPr>
                        </m:ctrlPr>
                      </m:dPr>
                      <m:e>
                        <m:r>
                          <a:rPr lang="en-US" sz="2000" b="0" i="1" smtClean="0">
                            <a:latin typeface="Cambria Math"/>
                          </a:rPr>
                          <m:t>𝑥</m:t>
                        </m:r>
                      </m:e>
                    </m:d>
                    <m:r>
                      <a:rPr lang="en-US" sz="2000" b="0" i="1" smtClean="0">
                        <a:latin typeface="Cambria Math"/>
                      </a:rPr>
                      <m:t>=</m:t>
                    </m:r>
                    <m:sSub>
                      <m:sSubPr>
                        <m:ctrlPr>
                          <a:rPr lang="en-US" sz="2000" b="0" i="1" smtClean="0">
                            <a:latin typeface="Cambria Math" panose="02040503050406030204" pitchFamily="18" charset="0"/>
                          </a:rPr>
                        </m:ctrlPr>
                      </m:sSubPr>
                      <m:e>
                        <m:r>
                          <a:rPr lang="en-US" sz="2000" b="0" i="1" smtClean="0">
                            <a:latin typeface="Cambria Math"/>
                          </a:rPr>
                          <m:t>𝑓</m:t>
                        </m:r>
                      </m:e>
                      <m:sub>
                        <m:r>
                          <a:rPr lang="en-US" sz="2000" b="0" i="1" smtClean="0">
                            <a:latin typeface="Cambria Math"/>
                          </a:rPr>
                          <m:t>𝑚</m:t>
                        </m:r>
                        <m:r>
                          <a:rPr lang="en-US" sz="2000" b="0" i="1" smtClean="0">
                            <a:latin typeface="Cambria Math"/>
                          </a:rPr>
                          <m:t>−1</m:t>
                        </m:r>
                      </m:sub>
                    </m:sSub>
                    <m:d>
                      <m:dPr>
                        <m:ctrlPr>
                          <a:rPr lang="en-US" sz="2000" b="0" i="1" smtClean="0">
                            <a:latin typeface="Cambria Math" panose="02040503050406030204" pitchFamily="18" charset="0"/>
                          </a:rPr>
                        </m:ctrlPr>
                      </m:dPr>
                      <m:e>
                        <m:r>
                          <a:rPr lang="en-US" sz="2000" b="0" i="1" smtClean="0">
                            <a:latin typeface="Cambria Math"/>
                          </a:rPr>
                          <m:t>𝑥</m:t>
                        </m:r>
                      </m:e>
                    </m:d>
                    <m:r>
                      <a:rPr lang="en-US" sz="2000" b="0" i="1" smtClean="0">
                        <a:latin typeface="Cambria Math"/>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𝛾</m:t>
                        </m:r>
                      </m:e>
                      <m:sub>
                        <m:r>
                          <a:rPr lang="en-US" sz="2000" b="0" i="1" smtClean="0">
                            <a:latin typeface="Cambria Math"/>
                          </a:rPr>
                          <m:t>𝑚</m:t>
                        </m:r>
                      </m:sub>
                    </m:sSub>
                  </m:oMath>
                </a14:m>
                <a:endParaRPr lang="en-US" sz="800" baseline="-25000" dirty="0" smtClean="0">
                  <a:latin typeface="Cambria Math" pitchFamily="18" charset="0"/>
                  <a:ea typeface="Cambria Math" pitchFamily="18" charset="0"/>
                </a:endParaRPr>
              </a:p>
              <a:p>
                <a:pPr marL="457200" indent="-457200">
                  <a:buNone/>
                </a:pPr>
                <a:r>
                  <a:rPr lang="en-US" sz="2000" dirty="0" smtClean="0">
                    <a:latin typeface="Cambria Math" pitchFamily="18" charset="0"/>
                    <a:ea typeface="Cambria Math" pitchFamily="18" charset="0"/>
                  </a:rPr>
                  <a:t>	do:</a:t>
                </a:r>
              </a:p>
              <a:p>
                <a:pPr marL="457200" indent="-457200">
                  <a:buNone/>
                </a:pPr>
                <a:endParaRPr lang="en-US" sz="800" dirty="0" smtClean="0">
                  <a:latin typeface="Cambria Math" pitchFamily="18" charset="0"/>
                  <a:ea typeface="Cambria Math" pitchFamily="18" charset="0"/>
                </a:endParaRPr>
              </a:p>
              <a:p>
                <a:pPr marL="457200" indent="-457200">
                  <a:buNone/>
                </a:pPr>
                <a:r>
                  <a:rPr lang="en-US" sz="2000" dirty="0" smtClean="0">
                    <a:latin typeface="Cambria Math" pitchFamily="18" charset="0"/>
                    <a:ea typeface="Cambria Math" pitchFamily="18" charset="0"/>
                  </a:rPr>
                  <a:t>		</a:t>
                </a:r>
                <a14:m>
                  <m:oMath xmlns:m="http://schemas.openxmlformats.org/officeDocument/2006/math">
                    <m:sSub>
                      <m:sSubPr>
                        <m:ctrlPr>
                          <a:rPr lang="en-US" sz="2000" i="1" smtClean="0">
                            <a:latin typeface="Cambria Math" panose="02040503050406030204" pitchFamily="18" charset="0"/>
                            <a:ea typeface="Cambria Math" pitchFamily="18" charset="0"/>
                          </a:rPr>
                        </m:ctrlPr>
                      </m:sSubPr>
                      <m:e>
                        <m:r>
                          <a:rPr lang="en-US" sz="2000" b="0" i="1" smtClean="0">
                            <a:latin typeface="Cambria Math"/>
                            <a:ea typeface="Cambria Math" pitchFamily="18" charset="0"/>
                          </a:rPr>
                          <m:t>𝑓</m:t>
                        </m:r>
                      </m:e>
                      <m:sub>
                        <m:r>
                          <a:rPr lang="en-US" sz="2000" b="0" i="1" smtClean="0">
                            <a:latin typeface="Cambria Math"/>
                            <a:ea typeface="Cambria Math" pitchFamily="18" charset="0"/>
                          </a:rPr>
                          <m:t>𝑚</m:t>
                        </m:r>
                      </m:sub>
                    </m:sSub>
                    <m:d>
                      <m:dPr>
                        <m:ctrlPr>
                          <a:rPr lang="en-US" sz="2000" b="0" i="1" smtClean="0">
                            <a:latin typeface="Cambria Math" panose="02040503050406030204" pitchFamily="18" charset="0"/>
                            <a:ea typeface="Cambria Math" pitchFamily="18" charset="0"/>
                          </a:rPr>
                        </m:ctrlPr>
                      </m:dPr>
                      <m:e>
                        <m:r>
                          <a:rPr lang="en-US" sz="2000" b="0" i="1" smtClean="0">
                            <a:latin typeface="Cambria Math"/>
                            <a:ea typeface="Cambria Math" pitchFamily="18" charset="0"/>
                          </a:rPr>
                          <m:t>𝑥</m:t>
                        </m:r>
                      </m:e>
                    </m:d>
                    <m:r>
                      <a:rPr lang="en-US" sz="2000" b="0" i="1" smtClean="0">
                        <a:latin typeface="Cambria Math"/>
                        <a:ea typeface="Cambria Math" pitchFamily="18" charset="0"/>
                      </a:rPr>
                      <m:t>=</m:t>
                    </m:r>
                    <m:sSub>
                      <m:sSubPr>
                        <m:ctrlPr>
                          <a:rPr lang="en-US" sz="2000" b="0" i="1" smtClean="0">
                            <a:latin typeface="Cambria Math" panose="02040503050406030204" pitchFamily="18" charset="0"/>
                            <a:ea typeface="Cambria Math" pitchFamily="18" charset="0"/>
                          </a:rPr>
                        </m:ctrlPr>
                      </m:sSubPr>
                      <m:e>
                        <m:r>
                          <a:rPr lang="en-US" sz="2000" b="0" i="1" smtClean="0">
                            <a:latin typeface="Cambria Math"/>
                            <a:ea typeface="Cambria Math" pitchFamily="18" charset="0"/>
                          </a:rPr>
                          <m:t>𝑓</m:t>
                        </m:r>
                      </m:e>
                      <m:sub>
                        <m:r>
                          <a:rPr lang="en-US" sz="2000" b="0" i="1" smtClean="0">
                            <a:latin typeface="Cambria Math"/>
                            <a:ea typeface="Cambria Math" pitchFamily="18" charset="0"/>
                          </a:rPr>
                          <m:t>𝑚</m:t>
                        </m:r>
                        <m:r>
                          <a:rPr lang="en-US" sz="2000" b="0" i="1" smtClean="0">
                            <a:latin typeface="Cambria Math"/>
                            <a:ea typeface="Cambria Math" pitchFamily="18" charset="0"/>
                          </a:rPr>
                          <m:t>−1</m:t>
                        </m:r>
                      </m:sub>
                    </m:sSub>
                    <m:r>
                      <a:rPr lang="en-US" sz="2000" b="0" i="1" smtClean="0">
                        <a:latin typeface="Cambria Math"/>
                        <a:ea typeface="Cambria Math" pitchFamily="18" charset="0"/>
                      </a:rPr>
                      <m:t>+</m:t>
                    </m:r>
                    <m:r>
                      <a:rPr lang="en-US" sz="2000" b="0" i="1" smtClean="0">
                        <a:latin typeface="Cambria Math"/>
                        <a:ea typeface="Cambria Math"/>
                      </a:rPr>
                      <m:t>𝜈</m:t>
                    </m:r>
                    <m:sSub>
                      <m:sSubPr>
                        <m:ctrlPr>
                          <a:rPr lang="en-US" sz="2000" b="0" i="1" smtClean="0">
                            <a:latin typeface="Cambria Math" panose="02040503050406030204" pitchFamily="18" charset="0"/>
                            <a:ea typeface="Cambria Math"/>
                          </a:rPr>
                        </m:ctrlPr>
                      </m:sSubPr>
                      <m:e>
                        <m:r>
                          <a:rPr lang="en-US" sz="2000" b="0" i="1" smtClean="0">
                            <a:latin typeface="Cambria Math" panose="02040503050406030204" pitchFamily="18" charset="0"/>
                            <a:ea typeface="Cambria Math" panose="02040503050406030204" pitchFamily="18" charset="0"/>
                          </a:rPr>
                          <m:t>𝛾</m:t>
                        </m:r>
                      </m:e>
                      <m:sub>
                        <m:r>
                          <a:rPr lang="en-US" sz="2000" b="0" i="1" smtClean="0">
                            <a:latin typeface="Cambria Math"/>
                            <a:ea typeface="Cambria Math"/>
                          </a:rPr>
                          <m:t>𝑚</m:t>
                        </m:r>
                      </m:sub>
                    </m:sSub>
                  </m:oMath>
                </a14:m>
                <a:endParaRPr lang="en-US" sz="800" dirty="0" smtClean="0">
                  <a:latin typeface="Cambria Math" pitchFamily="18" charset="0"/>
                  <a:ea typeface="Cambria Math" pitchFamily="18" charset="0"/>
                </a:endParaRPr>
              </a:p>
              <a:p>
                <a:pPr marL="457200" indent="-457200">
                  <a:buNone/>
                </a:pPr>
                <a:r>
                  <a:rPr lang="en-US" sz="2000" dirty="0" smtClean="0">
                    <a:latin typeface="Cambria Math" pitchFamily="18" charset="0"/>
                    <a:ea typeface="Cambria Math" pitchFamily="18" charset="0"/>
                  </a:rPr>
                  <a:t>	</a:t>
                </a:r>
                <a:r>
                  <a:rPr lang="en-US" sz="2000" dirty="0" smtClean="0">
                    <a:ea typeface="Cambria Math" pitchFamily="18" charset="0"/>
                  </a:rPr>
                  <a:t>where </a:t>
                </a:r>
                <a14:m>
                  <m:oMath xmlns:m="http://schemas.openxmlformats.org/officeDocument/2006/math">
                    <m:r>
                      <a:rPr lang="en-US" sz="2000" i="1" smtClean="0">
                        <a:latin typeface="Cambria Math"/>
                        <a:ea typeface="Cambria Math"/>
                      </a:rPr>
                      <m:t>𝜈</m:t>
                    </m:r>
                  </m:oMath>
                </a14:m>
                <a:r>
                  <a:rPr lang="en-US" sz="2000" dirty="0" smtClean="0">
                    <a:ea typeface="Cambria Math" pitchFamily="18" charset="0"/>
                  </a:rPr>
                  <a:t> is a tuning parameter between 0 and 1, “learning speed”.</a:t>
                </a:r>
              </a:p>
              <a:p>
                <a:pPr>
                  <a:buNone/>
                </a:pPr>
                <a:endParaRPr lang="en-US" sz="1000" dirty="0" smtClean="0"/>
              </a:p>
              <a:p>
                <a:pPr>
                  <a:buNone/>
                </a:pPr>
                <a:endParaRPr lang="en-US" sz="2000" dirty="0" smtClean="0">
                  <a:solidFill>
                    <a:schemeClr val="bg2"/>
                  </a:solidFill>
                </a:endParaRPr>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p:txBody>
          </p:sp>
        </mc:Choice>
        <mc:Fallback>
          <p:sp>
            <p:nvSpPr>
              <p:cNvPr id="64515" name="Rectangle 3"/>
              <p:cNvSpPr>
                <a:spLocks noGrp="1" noRot="1" noChangeAspect="1" noMove="1" noResize="1" noEditPoints="1" noAdjustHandles="1" noChangeArrowheads="1" noChangeShapeType="1" noTextEdit="1"/>
              </p:cNvSpPr>
              <p:nvPr>
                <p:ph type="body" idx="1"/>
              </p:nvPr>
            </p:nvSpPr>
            <p:spPr>
              <a:xfrm>
                <a:off x="381000" y="1905000"/>
                <a:ext cx="8077200" cy="4800600"/>
              </a:xfrm>
              <a:blipFill rotWithShape="0">
                <a:blip r:embed="rId3"/>
                <a:stretch>
                  <a:fillRect l="-1660" t="-1525"/>
                </a:stretch>
              </a:blipFill>
            </p:spPr>
            <p:txBody>
              <a:bodyPr/>
              <a:lstStyle/>
              <a:p>
                <a:r>
                  <a:rPr lang="en-US">
                    <a:noFill/>
                  </a:rPr>
                  <a:t> </a:t>
                </a:r>
              </a:p>
            </p:txBody>
          </p:sp>
        </mc:Fallback>
      </mc:AlternateContent>
      <p:sp>
        <p:nvSpPr>
          <p:cNvPr id="18125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51" name="Rectangle 3"/>
          <p:cNvSpPr>
            <a:spLocks noChangeArrowheads="1"/>
          </p:cNvSpPr>
          <p:nvPr/>
        </p:nvSpPr>
        <p:spPr bwMode="auto">
          <a:xfrm>
            <a:off x="0" y="13620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1253"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54" name="Rectangle 6"/>
          <p:cNvSpPr>
            <a:spLocks noChangeArrowheads="1"/>
          </p:cNvSpPr>
          <p:nvPr/>
        </p:nvSpPr>
        <p:spPr bwMode="auto">
          <a:xfrm>
            <a:off x="0" y="9906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1256"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57" name="Rectangle 9"/>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125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1"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3"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5"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7" name="Rectangle 1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8" name="Rectangle 20"/>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1270" name="Rectangle 2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71" name="Rectangle 23"/>
          <p:cNvSpPr>
            <a:spLocks noChangeArrowheads="1"/>
          </p:cNvSpPr>
          <p:nvPr/>
        </p:nvSpPr>
        <p:spPr bwMode="auto">
          <a:xfrm>
            <a:off x="0" y="838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3651207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304800" y="152400"/>
            <a:ext cx="8610600" cy="914400"/>
          </a:xfrm>
        </p:spPr>
        <p:txBody>
          <a:bodyPr/>
          <a:lstStyle/>
          <a:p>
            <a:r>
              <a:rPr lang="en-US" sz="2800" dirty="0" smtClean="0">
                <a:solidFill>
                  <a:srgbClr val="0000FF"/>
                </a:solidFill>
                <a:effectLst>
                  <a:outerShdw blurRad="38100" dist="38100" dir="2700000" algn="tl">
                    <a:srgbClr val="000000">
                      <a:alpha val="43137"/>
                    </a:srgbClr>
                  </a:outerShdw>
                </a:effectLst>
                <a:latin typeface="Tahoma" pitchFamily="34" charset="0"/>
                <a:cs typeface="Tahoma" pitchFamily="34" charset="0"/>
              </a:rPr>
              <a:t>Tree-based Methods for Classification &amp; Regression</a:t>
            </a:r>
            <a:endParaRPr lang="en-US" sz="2800" dirty="0">
              <a:solidFill>
                <a:srgbClr val="0000FF"/>
              </a:solidFill>
              <a:effectLst>
                <a:outerShdw blurRad="38100" dist="38100" dir="2700000" algn="tl">
                  <a:srgbClr val="000000">
                    <a:alpha val="43137"/>
                  </a:srgbClr>
                </a:outerShdw>
              </a:effectLst>
              <a:latin typeface="Tahoma" pitchFamily="34" charset="0"/>
              <a:cs typeface="Tahoma" pitchFamily="34" charset="0"/>
            </a:endParaRPr>
          </a:p>
        </p:txBody>
      </p:sp>
      <p:sp>
        <p:nvSpPr>
          <p:cNvPr id="64515" name="Rectangle 3"/>
          <p:cNvSpPr>
            <a:spLocks noGrp="1" noChangeArrowheads="1"/>
          </p:cNvSpPr>
          <p:nvPr>
            <p:ph type="body" idx="1"/>
          </p:nvPr>
        </p:nvSpPr>
        <p:spPr>
          <a:xfrm>
            <a:off x="304800" y="1295400"/>
            <a:ext cx="8610600" cy="5410200"/>
          </a:xfrm>
        </p:spPr>
        <p:txBody>
          <a:bodyPr/>
          <a:lstStyle/>
          <a:p>
            <a:pPr>
              <a:buNone/>
            </a:pPr>
            <a:r>
              <a:rPr lang="en-US" sz="2000" b="1" dirty="0" smtClean="0"/>
              <a:t>Example: </a:t>
            </a:r>
            <a:r>
              <a:rPr lang="en-US" sz="2000" b="1" dirty="0" smtClean="0">
                <a:solidFill>
                  <a:srgbClr val="FF0000"/>
                </a:solidFill>
              </a:rPr>
              <a:t>Cavity nesting birds</a:t>
            </a:r>
            <a:r>
              <a:rPr lang="en-US" sz="2000" b="1" dirty="0" smtClean="0"/>
              <a:t>, </a:t>
            </a:r>
            <a:r>
              <a:rPr lang="en-US" sz="2000" b="1" dirty="0" err="1" smtClean="0">
                <a:solidFill>
                  <a:srgbClr val="0000FF"/>
                </a:solidFill>
              </a:rPr>
              <a:t>crossvalidated</a:t>
            </a:r>
            <a:r>
              <a:rPr lang="en-US" sz="2000" b="1" dirty="0" smtClean="0">
                <a:solidFill>
                  <a:srgbClr val="0000FF"/>
                </a:solidFill>
              </a:rPr>
              <a:t> accuracies </a:t>
            </a:r>
            <a:r>
              <a:rPr lang="en-US" sz="2000" b="1" dirty="0" smtClean="0"/>
              <a:t>for previous </a:t>
            </a:r>
            <a:r>
              <a:rPr lang="en-US" sz="2000" b="1" dirty="0" smtClean="0">
                <a:solidFill>
                  <a:srgbClr val="FF0000"/>
                </a:solidFill>
              </a:rPr>
              <a:t>pruned tree </a:t>
            </a:r>
            <a:r>
              <a:rPr lang="en-US" sz="2000" b="1" dirty="0" smtClean="0"/>
              <a:t>and </a:t>
            </a:r>
            <a:r>
              <a:rPr lang="en-US" sz="2000" b="1" dirty="0" smtClean="0">
                <a:solidFill>
                  <a:srgbClr val="FF0000"/>
                </a:solidFill>
              </a:rPr>
              <a:t>other methods </a:t>
            </a:r>
            <a:r>
              <a:rPr lang="en-US" sz="2000" b="1" dirty="0" smtClean="0"/>
              <a:t>with </a:t>
            </a:r>
            <a:r>
              <a:rPr lang="en-US" sz="2000" b="1" dirty="0" smtClean="0">
                <a:solidFill>
                  <a:srgbClr val="FF0000"/>
                </a:solidFill>
              </a:rPr>
              <a:t>default parameters</a:t>
            </a:r>
            <a:r>
              <a:rPr lang="en-US" sz="2000" b="1" dirty="0" smtClean="0"/>
              <a:t>.</a:t>
            </a:r>
            <a:endParaRPr lang="en-US" sz="2000" b="1" dirty="0" smtClean="0">
              <a:solidFill>
                <a:srgbClr val="FF0000"/>
              </a:solidFill>
            </a:endParaRPr>
          </a:p>
          <a:p>
            <a:pPr>
              <a:buNone/>
            </a:pPr>
            <a:endParaRPr lang="en-US" sz="2800" b="1" dirty="0" smtClean="0"/>
          </a:p>
          <a:p>
            <a:pPr>
              <a:buNone/>
            </a:pPr>
            <a:endParaRPr lang="en-US" sz="2800" b="1" dirty="0" smtClean="0"/>
          </a:p>
          <a:p>
            <a:pPr>
              <a:buNone/>
            </a:pPr>
            <a:endParaRPr lang="en-US" sz="2800" b="1" dirty="0" smtClean="0"/>
          </a:p>
          <a:p>
            <a:pPr>
              <a:buNone/>
            </a:pPr>
            <a:endParaRPr lang="en-US" sz="2800" b="1" dirty="0" smtClean="0"/>
          </a:p>
          <a:p>
            <a:pPr>
              <a:buNone/>
            </a:pPr>
            <a:endParaRPr lang="en-US" sz="2800" b="1" dirty="0" smtClean="0"/>
          </a:p>
          <a:p>
            <a:pPr>
              <a:buNone/>
            </a:pPr>
            <a:r>
              <a:rPr lang="en-US" sz="2000" b="1" dirty="0" smtClean="0"/>
              <a:t> </a:t>
            </a:r>
          </a:p>
          <a:p>
            <a:pPr>
              <a:buNone/>
            </a:pPr>
            <a:endParaRPr lang="en-US" sz="2000" dirty="0" smtClean="0"/>
          </a:p>
          <a:p>
            <a:pPr>
              <a:buNone/>
            </a:pPr>
            <a:r>
              <a:rPr lang="en-US" sz="2000" dirty="0" smtClean="0"/>
              <a:t>Note: 5000 trees were used for </a:t>
            </a:r>
            <a:r>
              <a:rPr lang="en-US" sz="2000" dirty="0" err="1" smtClean="0"/>
              <a:t>gbm</a:t>
            </a:r>
            <a:r>
              <a:rPr lang="en-US" sz="2000" dirty="0" smtClean="0"/>
              <a:t>.</a:t>
            </a:r>
          </a:p>
          <a:p>
            <a:pPr>
              <a:buSzPct val="125000"/>
              <a:buNone/>
            </a:pPr>
            <a:endParaRPr lang="en-US" sz="2000" dirty="0" smtClean="0"/>
          </a:p>
          <a:p>
            <a:pPr>
              <a:buSzPct val="125000"/>
              <a:buNone/>
            </a:pPr>
            <a:endParaRPr lang="en-US" sz="2000" dirty="0" smtClean="0"/>
          </a:p>
          <a:p>
            <a:pPr>
              <a:buSzPct val="125000"/>
              <a:buNone/>
            </a:pPr>
            <a:endParaRPr lang="en-US" sz="2000" dirty="0" smtClean="0"/>
          </a:p>
          <a:p>
            <a:pPr>
              <a:buSzPct val="125000"/>
              <a:buNone/>
            </a:pPr>
            <a:endParaRPr lang="en-US" sz="2000" dirty="0" smtClean="0"/>
          </a:p>
          <a:p>
            <a:pPr>
              <a:buSzPct val="125000"/>
              <a:buNone/>
            </a:pPr>
            <a:endParaRPr lang="en-US" sz="2000" dirty="0" smtClean="0"/>
          </a:p>
          <a:p>
            <a:pPr>
              <a:buSzPct val="125000"/>
              <a:buNone/>
            </a:pPr>
            <a:endParaRPr lang="en-US" sz="2000" dirty="0" smtClean="0"/>
          </a:p>
          <a:p>
            <a:pPr>
              <a:buSzPct val="125000"/>
              <a:buNone/>
            </a:pPr>
            <a:endParaRPr lang="en-US" sz="2000" dirty="0" smtClean="0"/>
          </a:p>
          <a:p>
            <a:pPr>
              <a:buSzPct val="125000"/>
              <a:buNone/>
            </a:pPr>
            <a:endParaRPr lang="en-US" sz="2000" dirty="0" smtClean="0"/>
          </a:p>
        </p:txBody>
      </p:sp>
      <p:sp>
        <p:nvSpPr>
          <p:cNvPr id="18125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51" name="Rectangle 3"/>
          <p:cNvSpPr>
            <a:spLocks noChangeArrowheads="1"/>
          </p:cNvSpPr>
          <p:nvPr/>
        </p:nvSpPr>
        <p:spPr bwMode="auto">
          <a:xfrm>
            <a:off x="0" y="13620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1253"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54" name="Rectangle 6"/>
          <p:cNvSpPr>
            <a:spLocks noChangeArrowheads="1"/>
          </p:cNvSpPr>
          <p:nvPr/>
        </p:nvSpPr>
        <p:spPr bwMode="auto">
          <a:xfrm>
            <a:off x="0" y="9906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1256"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57" name="Rectangle 9"/>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125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1"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3"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5"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7" name="Rectangle 1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8" name="Rectangle 20"/>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1270" name="Rectangle 2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71" name="Rectangle 23"/>
          <p:cNvSpPr>
            <a:spLocks noChangeArrowheads="1"/>
          </p:cNvSpPr>
          <p:nvPr/>
        </p:nvSpPr>
        <p:spPr bwMode="auto">
          <a:xfrm>
            <a:off x="0" y="838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7" name="Rectangle 3"/>
          <p:cNvSpPr>
            <a:spLocks noChangeArrowheads="1"/>
          </p:cNvSpPr>
          <p:nvPr/>
        </p:nvSpPr>
        <p:spPr bwMode="auto">
          <a:xfrm>
            <a:off x="0" y="9620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2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0" name="Rectangle 6"/>
          <p:cNvSpPr>
            <a:spLocks noChangeArrowheads="1"/>
          </p:cNvSpPr>
          <p:nvPr/>
        </p:nvSpPr>
        <p:spPr bwMode="auto">
          <a:xfrm>
            <a:off x="0" y="9620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32"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3" name="Rectangle 9"/>
          <p:cNvSpPr>
            <a:spLocks noChangeArrowheads="1"/>
          </p:cNvSpPr>
          <p:nvPr/>
        </p:nvSpPr>
        <p:spPr bwMode="auto">
          <a:xfrm>
            <a:off x="0" y="9525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35"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6" name="Rectangle 12"/>
          <p:cNvSpPr>
            <a:spLocks noChangeArrowheads="1"/>
          </p:cNvSpPr>
          <p:nvPr/>
        </p:nvSpPr>
        <p:spPr bwMode="auto">
          <a:xfrm>
            <a:off x="0" y="10096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38"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9" name="Rectangle 15"/>
          <p:cNvSpPr>
            <a:spLocks noChangeArrowheads="1"/>
          </p:cNvSpPr>
          <p:nvPr/>
        </p:nvSpPr>
        <p:spPr bwMode="auto">
          <a:xfrm>
            <a:off x="0" y="9525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41" name="Rectangle 1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42" name="Rectangle 18"/>
          <p:cNvSpPr>
            <a:spLocks noChangeArrowheads="1"/>
          </p:cNvSpPr>
          <p:nvPr/>
        </p:nvSpPr>
        <p:spPr bwMode="auto">
          <a:xfrm>
            <a:off x="0" y="8953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aphicFrame>
        <p:nvGraphicFramePr>
          <p:cNvPr id="32" name="Table 31"/>
          <p:cNvGraphicFramePr>
            <a:graphicFrameLocks noGrp="1"/>
          </p:cNvGraphicFramePr>
          <p:nvPr/>
        </p:nvGraphicFramePr>
        <p:xfrm>
          <a:off x="228600" y="2438400"/>
          <a:ext cx="8458200" cy="2225040"/>
        </p:xfrm>
        <a:graphic>
          <a:graphicData uri="http://schemas.openxmlformats.org/drawingml/2006/table">
            <a:tbl>
              <a:tblPr firstRow="1" bandRow="1">
                <a:tableStyleId>{5940675A-B579-460E-94D1-54222C63F5DA}</a:tableStyleId>
              </a:tblPr>
              <a:tblGrid>
                <a:gridCol w="1447800"/>
                <a:gridCol w="1371600"/>
                <a:gridCol w="1409700"/>
                <a:gridCol w="1409700"/>
                <a:gridCol w="1409700"/>
                <a:gridCol w="1409700"/>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t>Method</a:t>
                      </a:r>
                    </a:p>
                  </a:txBody>
                  <a:tcPr anchor="b"/>
                </a:tc>
                <a:tc>
                  <a:txBody>
                    <a:bodyPr/>
                    <a:lstStyle/>
                    <a:p>
                      <a:pPr algn="ctr"/>
                      <a:r>
                        <a:rPr lang="en-US" b="1" dirty="0" smtClean="0"/>
                        <a:t>PCC</a:t>
                      </a:r>
                      <a:endParaRPr lang="en-US" b="1" dirty="0"/>
                    </a:p>
                  </a:txBody>
                  <a:tcPr/>
                </a:tc>
                <a:tc>
                  <a:txBody>
                    <a:bodyPr/>
                    <a:lstStyle/>
                    <a:p>
                      <a:pPr algn="ctr"/>
                      <a:r>
                        <a:rPr lang="en-US" b="1" dirty="0" smtClean="0"/>
                        <a:t>Specificity</a:t>
                      </a:r>
                      <a:endParaRPr lang="en-US" b="1" dirty="0"/>
                    </a:p>
                  </a:txBody>
                  <a:tcPr/>
                </a:tc>
                <a:tc>
                  <a:txBody>
                    <a:bodyPr/>
                    <a:lstStyle/>
                    <a:p>
                      <a:r>
                        <a:rPr lang="en-US" b="1" dirty="0" smtClean="0"/>
                        <a:t>Sensitivity</a:t>
                      </a:r>
                      <a:endParaRPr lang="en-US" b="1" dirty="0"/>
                    </a:p>
                  </a:txBody>
                  <a:tcPr anchor="b"/>
                </a:tc>
                <a:tc>
                  <a:txBody>
                    <a:bodyPr/>
                    <a:lstStyle/>
                    <a:p>
                      <a:pPr algn="ctr"/>
                      <a:r>
                        <a:rPr lang="en-US" b="1" dirty="0" smtClean="0"/>
                        <a:t>K</a:t>
                      </a:r>
                      <a:endParaRPr lang="en-US" b="1" dirty="0"/>
                    </a:p>
                  </a:txBody>
                  <a:tcPr anchor="b"/>
                </a:tc>
                <a:tc>
                  <a:txBody>
                    <a:bodyPr/>
                    <a:lstStyle/>
                    <a:p>
                      <a:pPr algn="ctr"/>
                      <a:r>
                        <a:rPr lang="en-US" b="1" dirty="0" smtClean="0"/>
                        <a:t>AUC</a:t>
                      </a:r>
                      <a:endParaRPr lang="en-US" b="1" dirty="0"/>
                    </a:p>
                  </a:txBody>
                  <a:tcPr anchor="b"/>
                </a:tc>
              </a:tr>
              <a:tr h="370840">
                <a:tc>
                  <a:txBody>
                    <a:bodyPr/>
                    <a:lstStyle/>
                    <a:p>
                      <a:pPr algn="l"/>
                      <a:r>
                        <a:rPr lang="en-US" dirty="0" smtClean="0"/>
                        <a:t>Pruned</a:t>
                      </a:r>
                      <a:r>
                        <a:rPr lang="en-US" baseline="0" dirty="0" smtClean="0"/>
                        <a:t> t</a:t>
                      </a:r>
                      <a:r>
                        <a:rPr lang="en-US" dirty="0" smtClean="0"/>
                        <a:t>ree</a:t>
                      </a:r>
                      <a:endParaRPr lang="en-US" dirty="0"/>
                    </a:p>
                  </a:txBody>
                  <a:tcPr/>
                </a:tc>
                <a:tc>
                  <a:txBody>
                    <a:bodyPr/>
                    <a:lstStyle/>
                    <a:p>
                      <a:pPr algn="ctr"/>
                      <a:r>
                        <a:rPr lang="en-US" dirty="0" smtClean="0"/>
                        <a:t>83.1</a:t>
                      </a:r>
                      <a:endParaRPr lang="en-US" dirty="0"/>
                    </a:p>
                  </a:txBody>
                  <a:tcPr/>
                </a:tc>
                <a:tc>
                  <a:txBody>
                    <a:bodyPr/>
                    <a:lstStyle/>
                    <a:p>
                      <a:pPr algn="ctr"/>
                      <a:r>
                        <a:rPr lang="en-US" dirty="0" smtClean="0"/>
                        <a:t>81.1</a:t>
                      </a:r>
                      <a:endParaRPr lang="en-US" dirty="0"/>
                    </a:p>
                  </a:txBody>
                  <a:tcPr/>
                </a:tc>
                <a:tc>
                  <a:txBody>
                    <a:bodyPr/>
                    <a:lstStyle/>
                    <a:p>
                      <a:pPr algn="ctr"/>
                      <a:r>
                        <a:rPr lang="en-US" dirty="0" smtClean="0"/>
                        <a:t>85.1</a:t>
                      </a:r>
                      <a:endParaRPr lang="en-US" dirty="0"/>
                    </a:p>
                  </a:txBody>
                  <a:tcPr anchor="b"/>
                </a:tc>
                <a:tc>
                  <a:txBody>
                    <a:bodyPr/>
                    <a:lstStyle/>
                    <a:p>
                      <a:pPr algn="ctr"/>
                      <a:r>
                        <a:rPr lang="en-US" dirty="0" smtClean="0"/>
                        <a:t>.662</a:t>
                      </a:r>
                      <a:endParaRPr lang="en-US" dirty="0"/>
                    </a:p>
                  </a:txBody>
                  <a:tcPr anchor="b"/>
                </a:tc>
                <a:tc>
                  <a:txBody>
                    <a:bodyPr/>
                    <a:lstStyle/>
                    <a:p>
                      <a:pPr algn="ctr"/>
                      <a:r>
                        <a:rPr lang="en-US" dirty="0" smtClean="0"/>
                        <a:t>.838</a:t>
                      </a:r>
                      <a:endParaRPr lang="en-US" dirty="0"/>
                    </a:p>
                  </a:txBody>
                  <a:tcPr anchor="b"/>
                </a:tc>
              </a:tr>
              <a:tr h="370840">
                <a:tc>
                  <a:txBody>
                    <a:bodyPr/>
                    <a:lstStyle/>
                    <a:p>
                      <a:pPr algn="l"/>
                      <a:r>
                        <a:rPr lang="en-US" dirty="0" smtClean="0"/>
                        <a:t>Tree</a:t>
                      </a:r>
                    </a:p>
                  </a:txBody>
                  <a:tcPr/>
                </a:tc>
                <a:tc>
                  <a:txBody>
                    <a:bodyPr/>
                    <a:lstStyle/>
                    <a:p>
                      <a:pPr algn="ctr"/>
                      <a:r>
                        <a:rPr lang="en-US" dirty="0" smtClean="0"/>
                        <a:t>82.6</a:t>
                      </a:r>
                      <a:endParaRPr lang="en-US" dirty="0"/>
                    </a:p>
                  </a:txBody>
                  <a:tcPr/>
                </a:tc>
                <a:tc>
                  <a:txBody>
                    <a:bodyPr/>
                    <a:lstStyle/>
                    <a:p>
                      <a:pPr algn="ctr"/>
                      <a:r>
                        <a:rPr lang="en-US" dirty="0" smtClean="0"/>
                        <a:t>86.8</a:t>
                      </a:r>
                      <a:endParaRPr lang="en-US" dirty="0"/>
                    </a:p>
                  </a:txBody>
                  <a:tcPr/>
                </a:tc>
                <a:tc>
                  <a:txBody>
                    <a:bodyPr/>
                    <a:lstStyle/>
                    <a:p>
                      <a:pPr algn="ctr"/>
                      <a:r>
                        <a:rPr lang="en-US" dirty="0" smtClean="0"/>
                        <a:t>78.5</a:t>
                      </a:r>
                      <a:endParaRPr lang="en-US" dirty="0"/>
                    </a:p>
                  </a:txBody>
                  <a:tcPr anchor="b"/>
                </a:tc>
                <a:tc>
                  <a:txBody>
                    <a:bodyPr/>
                    <a:lstStyle/>
                    <a:p>
                      <a:pPr algn="ctr"/>
                      <a:r>
                        <a:rPr lang="en-US" dirty="0" smtClean="0"/>
                        <a:t>.653</a:t>
                      </a:r>
                      <a:endParaRPr lang="en-US" dirty="0"/>
                    </a:p>
                  </a:txBody>
                  <a:tcPr anchor="b"/>
                </a:tc>
                <a:tc>
                  <a:txBody>
                    <a:bodyPr/>
                    <a:lstStyle/>
                    <a:p>
                      <a:pPr algn="ctr"/>
                      <a:r>
                        <a:rPr lang="en-US" dirty="0" smtClean="0"/>
                        <a:t>.826</a:t>
                      </a:r>
                      <a:endParaRPr lang="en-US" dirty="0"/>
                    </a:p>
                  </a:txBody>
                  <a:tcPr anchor="b"/>
                </a:tc>
              </a:tr>
              <a:tr h="370840">
                <a:tc>
                  <a:txBody>
                    <a:bodyPr/>
                    <a:lstStyle/>
                    <a:p>
                      <a:pPr algn="l"/>
                      <a:r>
                        <a:rPr lang="en-US" b="0" dirty="0" err="1" smtClean="0"/>
                        <a:t>AdaBoost</a:t>
                      </a:r>
                      <a:endParaRPr lang="en-US" b="0" dirty="0"/>
                    </a:p>
                  </a:txBody>
                  <a:tcPr/>
                </a:tc>
                <a:tc>
                  <a:txBody>
                    <a:bodyPr/>
                    <a:lstStyle/>
                    <a:p>
                      <a:pPr algn="ctr"/>
                      <a:r>
                        <a:rPr lang="en-US" dirty="0" smtClean="0"/>
                        <a:t>83.6</a:t>
                      </a:r>
                      <a:endParaRPr lang="en-US" dirty="0"/>
                    </a:p>
                  </a:txBody>
                  <a:tcPr/>
                </a:tc>
                <a:tc>
                  <a:txBody>
                    <a:bodyPr/>
                    <a:lstStyle/>
                    <a:p>
                      <a:pPr algn="ctr"/>
                      <a:r>
                        <a:rPr lang="en-US" b="0" dirty="0" smtClean="0"/>
                        <a:t>81.1</a:t>
                      </a:r>
                      <a:endParaRPr lang="en-US" b="0" dirty="0"/>
                    </a:p>
                  </a:txBody>
                  <a:tcPr/>
                </a:tc>
                <a:tc>
                  <a:txBody>
                    <a:bodyPr/>
                    <a:lstStyle/>
                    <a:p>
                      <a:pPr algn="ctr"/>
                      <a:r>
                        <a:rPr lang="en-US" dirty="0" smtClean="0"/>
                        <a:t>86.0</a:t>
                      </a:r>
                      <a:endParaRPr lang="en-US" dirty="0"/>
                    </a:p>
                  </a:txBody>
                  <a:tcPr anchor="b"/>
                </a:tc>
                <a:tc>
                  <a:txBody>
                    <a:bodyPr/>
                    <a:lstStyle/>
                    <a:p>
                      <a:pPr algn="ctr"/>
                      <a:r>
                        <a:rPr lang="en-US" dirty="0" smtClean="0"/>
                        <a:t>.671</a:t>
                      </a:r>
                      <a:endParaRPr lang="en-US" dirty="0"/>
                    </a:p>
                  </a:txBody>
                  <a:tcPr anchor="b"/>
                </a:tc>
                <a:tc>
                  <a:txBody>
                    <a:bodyPr/>
                    <a:lstStyle/>
                    <a:p>
                      <a:pPr algn="ctr"/>
                      <a:r>
                        <a:rPr lang="en-US" dirty="0" smtClean="0"/>
                        <a:t>.836</a:t>
                      </a:r>
                      <a:endParaRPr lang="en-US" dirty="0"/>
                    </a:p>
                  </a:txBody>
                  <a:tcPr anchor="b"/>
                </a:tc>
              </a:tr>
              <a:tr h="370840">
                <a:tc>
                  <a:txBody>
                    <a:bodyPr/>
                    <a:lstStyle/>
                    <a:p>
                      <a:pPr algn="l"/>
                      <a:r>
                        <a:rPr lang="en-US" b="0" dirty="0" smtClean="0"/>
                        <a:t>GBM</a:t>
                      </a:r>
                      <a:endParaRPr lang="en-US" b="0" dirty="0"/>
                    </a:p>
                  </a:txBody>
                  <a:tcPr/>
                </a:tc>
                <a:tc>
                  <a:txBody>
                    <a:bodyPr/>
                    <a:lstStyle/>
                    <a:p>
                      <a:pPr algn="ctr"/>
                      <a:r>
                        <a:rPr lang="en-US" dirty="0" smtClean="0"/>
                        <a:t>77.9</a:t>
                      </a:r>
                      <a:endParaRPr lang="en-US" dirty="0"/>
                    </a:p>
                  </a:txBody>
                  <a:tcPr/>
                </a:tc>
                <a:tc>
                  <a:txBody>
                    <a:bodyPr/>
                    <a:lstStyle/>
                    <a:p>
                      <a:pPr algn="ctr"/>
                      <a:r>
                        <a:rPr lang="en-US" dirty="0" smtClean="0"/>
                        <a:t>77.4</a:t>
                      </a:r>
                      <a:endParaRPr lang="en-US" dirty="0"/>
                    </a:p>
                  </a:txBody>
                  <a:tcPr/>
                </a:tc>
                <a:tc>
                  <a:txBody>
                    <a:bodyPr/>
                    <a:lstStyle/>
                    <a:p>
                      <a:pPr algn="ctr"/>
                      <a:r>
                        <a:rPr lang="en-US" dirty="0" smtClean="0"/>
                        <a:t>78.5</a:t>
                      </a:r>
                      <a:endParaRPr lang="en-US" dirty="0"/>
                    </a:p>
                  </a:txBody>
                  <a:tcPr anchor="b"/>
                </a:tc>
                <a:tc>
                  <a:txBody>
                    <a:bodyPr/>
                    <a:lstStyle/>
                    <a:p>
                      <a:pPr algn="ctr"/>
                      <a:r>
                        <a:rPr lang="en-US" dirty="0" smtClean="0"/>
                        <a:t>.559</a:t>
                      </a:r>
                      <a:endParaRPr lang="en-US" dirty="0"/>
                    </a:p>
                  </a:txBody>
                  <a:tcPr anchor="b"/>
                </a:tc>
                <a:tc>
                  <a:txBody>
                    <a:bodyPr/>
                    <a:lstStyle/>
                    <a:p>
                      <a:pPr algn="ctr"/>
                      <a:r>
                        <a:rPr lang="en-US" dirty="0" smtClean="0"/>
                        <a:t>.779</a:t>
                      </a:r>
                      <a:endParaRPr lang="en-US" dirty="0"/>
                    </a:p>
                  </a:txBody>
                  <a:tcPr anchor="b"/>
                </a:tc>
              </a:tr>
              <a:tr h="370840">
                <a:tc>
                  <a:txBody>
                    <a:bodyPr/>
                    <a:lstStyle/>
                    <a:p>
                      <a:pPr algn="l"/>
                      <a:r>
                        <a:rPr lang="en-US" b="0" dirty="0" smtClean="0"/>
                        <a:t>Forests</a:t>
                      </a:r>
                      <a:endParaRPr lang="en-US" b="0" dirty="0"/>
                    </a:p>
                  </a:txBody>
                  <a:tcPr/>
                </a:tc>
                <a:tc>
                  <a:txBody>
                    <a:bodyPr/>
                    <a:lstStyle/>
                    <a:p>
                      <a:pPr algn="ctr"/>
                      <a:r>
                        <a:rPr lang="en-US" dirty="0" smtClean="0"/>
                        <a:t>84.0</a:t>
                      </a:r>
                      <a:endParaRPr lang="en-US" dirty="0"/>
                    </a:p>
                  </a:txBody>
                  <a:tcPr/>
                </a:tc>
                <a:tc>
                  <a:txBody>
                    <a:bodyPr/>
                    <a:lstStyle/>
                    <a:p>
                      <a:pPr algn="ctr"/>
                      <a:r>
                        <a:rPr lang="en-US" dirty="0" smtClean="0"/>
                        <a:t>84.0</a:t>
                      </a:r>
                      <a:endParaRPr lang="en-US" dirty="0"/>
                    </a:p>
                  </a:txBody>
                  <a:tcPr/>
                </a:tc>
                <a:tc>
                  <a:txBody>
                    <a:bodyPr/>
                    <a:lstStyle/>
                    <a:p>
                      <a:pPr algn="ctr"/>
                      <a:r>
                        <a:rPr lang="en-US" dirty="0" smtClean="0"/>
                        <a:t>84.1</a:t>
                      </a:r>
                      <a:endParaRPr lang="en-US" dirty="0"/>
                    </a:p>
                  </a:txBody>
                  <a:tcPr anchor="b"/>
                </a:tc>
                <a:tc>
                  <a:txBody>
                    <a:bodyPr/>
                    <a:lstStyle/>
                    <a:p>
                      <a:pPr algn="ctr"/>
                      <a:r>
                        <a:rPr lang="en-US" dirty="0" smtClean="0"/>
                        <a:t>.681</a:t>
                      </a:r>
                      <a:endParaRPr lang="en-US" dirty="0"/>
                    </a:p>
                  </a:txBody>
                  <a:tcPr anchor="b"/>
                </a:tc>
                <a:tc>
                  <a:txBody>
                    <a:bodyPr/>
                    <a:lstStyle/>
                    <a:p>
                      <a:pPr algn="ctr"/>
                      <a:r>
                        <a:rPr lang="en-US" dirty="0" smtClean="0"/>
                        <a:t>.840</a:t>
                      </a:r>
                      <a:endParaRPr lang="en-US" dirty="0"/>
                    </a:p>
                  </a:txBody>
                  <a:tcPr anchor="b"/>
                </a:tc>
              </a:tr>
            </a:tbl>
          </a:graphicData>
        </a:graphic>
      </p:graphicFrame>
    </p:spTree>
    <p:extLst>
      <p:ext uri="{BB962C8B-B14F-4D97-AF65-F5344CB8AC3E}">
        <p14:creationId xmlns:p14="http://schemas.microsoft.com/office/powerpoint/2010/main" val="3397521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304800" y="152400"/>
            <a:ext cx="8610600" cy="914400"/>
          </a:xfrm>
        </p:spPr>
        <p:txBody>
          <a:bodyPr/>
          <a:lstStyle/>
          <a:p>
            <a:r>
              <a:rPr lang="en-US" sz="2800" dirty="0" smtClean="0">
                <a:solidFill>
                  <a:srgbClr val="0000FF"/>
                </a:solidFill>
                <a:effectLst>
                  <a:outerShdw blurRad="38100" dist="38100" dir="2700000" algn="tl">
                    <a:srgbClr val="000000">
                      <a:alpha val="43137"/>
                    </a:srgbClr>
                  </a:outerShdw>
                </a:effectLst>
                <a:latin typeface="Tahoma" pitchFamily="34" charset="0"/>
                <a:cs typeface="Tahoma" pitchFamily="34" charset="0"/>
              </a:rPr>
              <a:t>Tree-based Methods for Classification &amp; Regression</a:t>
            </a:r>
            <a:endParaRPr lang="en-US" sz="2800" dirty="0">
              <a:solidFill>
                <a:srgbClr val="0000FF"/>
              </a:solidFill>
              <a:effectLst>
                <a:outerShdw blurRad="38100" dist="38100" dir="2700000" algn="tl">
                  <a:srgbClr val="000000">
                    <a:alpha val="43137"/>
                  </a:srgbClr>
                </a:outerShdw>
              </a:effectLst>
              <a:latin typeface="Tahoma" pitchFamily="34" charset="0"/>
              <a:cs typeface="Tahoma" pitchFamily="34" charset="0"/>
            </a:endParaRPr>
          </a:p>
        </p:txBody>
      </p:sp>
      <p:sp>
        <p:nvSpPr>
          <p:cNvPr id="64515" name="Rectangle 3"/>
          <p:cNvSpPr>
            <a:spLocks noGrp="1" noChangeArrowheads="1"/>
          </p:cNvSpPr>
          <p:nvPr>
            <p:ph type="body" idx="1"/>
          </p:nvPr>
        </p:nvSpPr>
        <p:spPr>
          <a:xfrm>
            <a:off x="304800" y="1295400"/>
            <a:ext cx="8610600" cy="5410200"/>
          </a:xfrm>
        </p:spPr>
        <p:txBody>
          <a:bodyPr/>
          <a:lstStyle/>
          <a:p>
            <a:pPr>
              <a:buNone/>
            </a:pPr>
            <a:r>
              <a:rPr lang="en-US" sz="2000" b="1" dirty="0" smtClean="0"/>
              <a:t>Example: </a:t>
            </a:r>
            <a:r>
              <a:rPr lang="en-US" sz="2000" b="1" dirty="0" smtClean="0">
                <a:solidFill>
                  <a:srgbClr val="FF0000"/>
                </a:solidFill>
              </a:rPr>
              <a:t>Cavity nesting birds</a:t>
            </a:r>
            <a:r>
              <a:rPr lang="en-US" sz="2000" b="1" dirty="0" smtClean="0"/>
              <a:t>, </a:t>
            </a:r>
            <a:r>
              <a:rPr lang="en-US" sz="2000" b="1" dirty="0" err="1" smtClean="0">
                <a:solidFill>
                  <a:srgbClr val="0000FF"/>
                </a:solidFill>
              </a:rPr>
              <a:t>crossvalidated</a:t>
            </a:r>
            <a:r>
              <a:rPr lang="en-US" sz="2000" b="1" dirty="0" smtClean="0">
                <a:solidFill>
                  <a:srgbClr val="0000FF"/>
                </a:solidFill>
              </a:rPr>
              <a:t> accuracies </a:t>
            </a:r>
            <a:r>
              <a:rPr lang="en-US" sz="2000" b="1" dirty="0" smtClean="0"/>
              <a:t>for previous </a:t>
            </a:r>
            <a:r>
              <a:rPr lang="en-US" sz="2000" b="1" dirty="0" smtClean="0">
                <a:solidFill>
                  <a:srgbClr val="FF0000"/>
                </a:solidFill>
              </a:rPr>
              <a:t>pruned tree </a:t>
            </a:r>
            <a:r>
              <a:rPr lang="en-US" sz="2000" b="1" dirty="0" smtClean="0"/>
              <a:t>and </a:t>
            </a:r>
            <a:r>
              <a:rPr lang="en-US" sz="2000" b="1" dirty="0" smtClean="0">
                <a:solidFill>
                  <a:srgbClr val="FF0000"/>
                </a:solidFill>
              </a:rPr>
              <a:t>other methods </a:t>
            </a:r>
            <a:r>
              <a:rPr lang="en-US" sz="2000" b="1" dirty="0" smtClean="0"/>
              <a:t>with</a:t>
            </a:r>
            <a:r>
              <a:rPr lang="en-US" sz="2000" b="1" dirty="0" smtClean="0">
                <a:solidFill>
                  <a:srgbClr val="FF0000"/>
                </a:solidFill>
              </a:rPr>
              <a:t> parameters selected by tuning</a:t>
            </a:r>
          </a:p>
          <a:p>
            <a:pPr>
              <a:buNone/>
            </a:pPr>
            <a:endParaRPr lang="en-US" sz="2800" b="1" dirty="0" smtClean="0"/>
          </a:p>
          <a:p>
            <a:pPr>
              <a:buNone/>
            </a:pPr>
            <a:endParaRPr lang="en-US" sz="2800" b="1" dirty="0" smtClean="0"/>
          </a:p>
          <a:p>
            <a:pPr>
              <a:buNone/>
            </a:pPr>
            <a:endParaRPr lang="en-US" sz="2800" b="1" dirty="0" smtClean="0"/>
          </a:p>
          <a:p>
            <a:pPr>
              <a:buNone/>
            </a:pPr>
            <a:endParaRPr lang="en-US" sz="2800" b="1" dirty="0" smtClean="0"/>
          </a:p>
          <a:p>
            <a:pPr>
              <a:buNone/>
            </a:pPr>
            <a:endParaRPr lang="en-US" sz="2800" b="1" dirty="0" smtClean="0"/>
          </a:p>
          <a:p>
            <a:pPr>
              <a:buNone/>
            </a:pPr>
            <a:r>
              <a:rPr lang="en-US" sz="2000" b="1" dirty="0" smtClean="0"/>
              <a:t> </a:t>
            </a:r>
          </a:p>
          <a:p>
            <a:pPr>
              <a:buNone/>
            </a:pPr>
            <a:endParaRPr lang="en-US" sz="2000" dirty="0" smtClean="0"/>
          </a:p>
          <a:p>
            <a:pPr>
              <a:buSzPct val="125000"/>
              <a:buNone/>
            </a:pPr>
            <a:endParaRPr lang="en-US" sz="2000" dirty="0" smtClean="0"/>
          </a:p>
          <a:p>
            <a:pPr>
              <a:buSzPct val="125000"/>
              <a:buNone/>
            </a:pPr>
            <a:endParaRPr lang="en-US" sz="2000" dirty="0" smtClean="0"/>
          </a:p>
          <a:p>
            <a:pPr>
              <a:buSzPct val="125000"/>
              <a:buNone/>
            </a:pPr>
            <a:endParaRPr lang="en-US" sz="2000" dirty="0" smtClean="0"/>
          </a:p>
          <a:p>
            <a:pPr>
              <a:buSzPct val="125000"/>
              <a:buNone/>
            </a:pPr>
            <a:endParaRPr lang="en-US" sz="2000" dirty="0" smtClean="0"/>
          </a:p>
          <a:p>
            <a:pPr>
              <a:buSzPct val="125000"/>
              <a:buNone/>
            </a:pPr>
            <a:endParaRPr lang="en-US" sz="2000" dirty="0" smtClean="0"/>
          </a:p>
          <a:p>
            <a:pPr>
              <a:buSzPct val="125000"/>
              <a:buNone/>
            </a:pPr>
            <a:endParaRPr lang="en-US" sz="2000" dirty="0" smtClean="0"/>
          </a:p>
          <a:p>
            <a:pPr>
              <a:buSzPct val="125000"/>
              <a:buNone/>
            </a:pPr>
            <a:endParaRPr lang="en-US" sz="2000" dirty="0" smtClean="0"/>
          </a:p>
          <a:p>
            <a:pPr>
              <a:buSzPct val="125000"/>
              <a:buNone/>
            </a:pPr>
            <a:endParaRPr lang="en-US" sz="2000" dirty="0" smtClean="0"/>
          </a:p>
        </p:txBody>
      </p:sp>
      <p:sp>
        <p:nvSpPr>
          <p:cNvPr id="18125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51" name="Rectangle 3"/>
          <p:cNvSpPr>
            <a:spLocks noChangeArrowheads="1"/>
          </p:cNvSpPr>
          <p:nvPr/>
        </p:nvSpPr>
        <p:spPr bwMode="auto">
          <a:xfrm>
            <a:off x="0" y="13620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1253"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54" name="Rectangle 6"/>
          <p:cNvSpPr>
            <a:spLocks noChangeArrowheads="1"/>
          </p:cNvSpPr>
          <p:nvPr/>
        </p:nvSpPr>
        <p:spPr bwMode="auto">
          <a:xfrm>
            <a:off x="0" y="9906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1256"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57" name="Rectangle 9"/>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125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1"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3"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5"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7" name="Rectangle 1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8" name="Rectangle 20"/>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1270" name="Rectangle 2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71" name="Rectangle 23"/>
          <p:cNvSpPr>
            <a:spLocks noChangeArrowheads="1"/>
          </p:cNvSpPr>
          <p:nvPr/>
        </p:nvSpPr>
        <p:spPr bwMode="auto">
          <a:xfrm>
            <a:off x="0" y="838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7" name="Rectangle 3"/>
          <p:cNvSpPr>
            <a:spLocks noChangeArrowheads="1"/>
          </p:cNvSpPr>
          <p:nvPr/>
        </p:nvSpPr>
        <p:spPr bwMode="auto">
          <a:xfrm>
            <a:off x="0" y="9620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2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0" name="Rectangle 6"/>
          <p:cNvSpPr>
            <a:spLocks noChangeArrowheads="1"/>
          </p:cNvSpPr>
          <p:nvPr/>
        </p:nvSpPr>
        <p:spPr bwMode="auto">
          <a:xfrm>
            <a:off x="0" y="9620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32"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3" name="Rectangle 9"/>
          <p:cNvSpPr>
            <a:spLocks noChangeArrowheads="1"/>
          </p:cNvSpPr>
          <p:nvPr/>
        </p:nvSpPr>
        <p:spPr bwMode="auto">
          <a:xfrm>
            <a:off x="0" y="9525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35"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6" name="Rectangle 12"/>
          <p:cNvSpPr>
            <a:spLocks noChangeArrowheads="1"/>
          </p:cNvSpPr>
          <p:nvPr/>
        </p:nvSpPr>
        <p:spPr bwMode="auto">
          <a:xfrm>
            <a:off x="0" y="10096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38"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9" name="Rectangle 15"/>
          <p:cNvSpPr>
            <a:spLocks noChangeArrowheads="1"/>
          </p:cNvSpPr>
          <p:nvPr/>
        </p:nvSpPr>
        <p:spPr bwMode="auto">
          <a:xfrm>
            <a:off x="0" y="9525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41" name="Rectangle 1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42" name="Rectangle 18"/>
          <p:cNvSpPr>
            <a:spLocks noChangeArrowheads="1"/>
          </p:cNvSpPr>
          <p:nvPr/>
        </p:nvSpPr>
        <p:spPr bwMode="auto">
          <a:xfrm>
            <a:off x="0" y="8953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aphicFrame>
        <p:nvGraphicFramePr>
          <p:cNvPr id="32" name="Table 31"/>
          <p:cNvGraphicFramePr>
            <a:graphicFrameLocks noGrp="1"/>
          </p:cNvGraphicFramePr>
          <p:nvPr>
            <p:extLst>
              <p:ext uri="{D42A27DB-BD31-4B8C-83A1-F6EECF244321}">
                <p14:modId xmlns:p14="http://schemas.microsoft.com/office/powerpoint/2010/main" val="1083978782"/>
              </p:ext>
            </p:extLst>
          </p:nvPr>
        </p:nvGraphicFramePr>
        <p:xfrm>
          <a:off x="228600" y="2438400"/>
          <a:ext cx="8458200" cy="2225040"/>
        </p:xfrm>
        <a:graphic>
          <a:graphicData uri="http://schemas.openxmlformats.org/drawingml/2006/table">
            <a:tbl>
              <a:tblPr firstRow="1" bandRow="1">
                <a:tableStyleId>{5940675A-B579-460E-94D1-54222C63F5DA}</a:tableStyleId>
              </a:tblPr>
              <a:tblGrid>
                <a:gridCol w="1447800"/>
                <a:gridCol w="1371600"/>
                <a:gridCol w="1409700"/>
                <a:gridCol w="1409700"/>
                <a:gridCol w="1409700"/>
                <a:gridCol w="1409700"/>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t>Method</a:t>
                      </a:r>
                    </a:p>
                  </a:txBody>
                  <a:tcPr anchor="b"/>
                </a:tc>
                <a:tc>
                  <a:txBody>
                    <a:bodyPr/>
                    <a:lstStyle/>
                    <a:p>
                      <a:pPr algn="ctr"/>
                      <a:r>
                        <a:rPr lang="en-US" b="1" dirty="0" smtClean="0"/>
                        <a:t>PCC</a:t>
                      </a:r>
                      <a:endParaRPr lang="en-US" b="1" dirty="0"/>
                    </a:p>
                  </a:txBody>
                  <a:tcPr/>
                </a:tc>
                <a:tc>
                  <a:txBody>
                    <a:bodyPr/>
                    <a:lstStyle/>
                    <a:p>
                      <a:pPr algn="ctr"/>
                      <a:r>
                        <a:rPr lang="en-US" b="1" dirty="0" smtClean="0"/>
                        <a:t>Specificity</a:t>
                      </a:r>
                      <a:endParaRPr lang="en-US" b="1" dirty="0"/>
                    </a:p>
                  </a:txBody>
                  <a:tcPr/>
                </a:tc>
                <a:tc>
                  <a:txBody>
                    <a:bodyPr/>
                    <a:lstStyle/>
                    <a:p>
                      <a:r>
                        <a:rPr lang="en-US" b="1" dirty="0" smtClean="0"/>
                        <a:t>Sensitivity</a:t>
                      </a:r>
                      <a:endParaRPr lang="en-US" b="1" dirty="0"/>
                    </a:p>
                  </a:txBody>
                  <a:tcPr anchor="b"/>
                </a:tc>
                <a:tc>
                  <a:txBody>
                    <a:bodyPr/>
                    <a:lstStyle/>
                    <a:p>
                      <a:pPr algn="ctr"/>
                      <a:r>
                        <a:rPr lang="en-US" b="1" dirty="0" smtClean="0"/>
                        <a:t>K</a:t>
                      </a:r>
                      <a:endParaRPr lang="en-US" b="1" dirty="0"/>
                    </a:p>
                  </a:txBody>
                  <a:tcPr anchor="b"/>
                </a:tc>
                <a:tc>
                  <a:txBody>
                    <a:bodyPr/>
                    <a:lstStyle/>
                    <a:p>
                      <a:pPr algn="ctr"/>
                      <a:r>
                        <a:rPr lang="en-US" b="1" dirty="0" smtClean="0"/>
                        <a:t>AUC</a:t>
                      </a:r>
                      <a:endParaRPr lang="en-US" b="1" dirty="0"/>
                    </a:p>
                  </a:txBody>
                  <a:tcPr anchor="b"/>
                </a:tc>
              </a:tr>
              <a:tr h="370840">
                <a:tc>
                  <a:txBody>
                    <a:bodyPr/>
                    <a:lstStyle/>
                    <a:p>
                      <a:pPr algn="l"/>
                      <a:r>
                        <a:rPr lang="en-US" dirty="0" smtClean="0"/>
                        <a:t>Pruned</a:t>
                      </a:r>
                      <a:r>
                        <a:rPr lang="en-US" baseline="0" dirty="0" smtClean="0"/>
                        <a:t> t</a:t>
                      </a:r>
                      <a:r>
                        <a:rPr lang="en-US" dirty="0" smtClean="0"/>
                        <a:t>ree</a:t>
                      </a:r>
                      <a:endParaRPr lang="en-US" dirty="0"/>
                    </a:p>
                  </a:txBody>
                  <a:tcPr/>
                </a:tc>
                <a:tc>
                  <a:txBody>
                    <a:bodyPr/>
                    <a:lstStyle/>
                    <a:p>
                      <a:pPr algn="ctr"/>
                      <a:r>
                        <a:rPr lang="en-US" dirty="0" smtClean="0"/>
                        <a:t>83.1</a:t>
                      </a:r>
                      <a:endParaRPr lang="en-US" dirty="0"/>
                    </a:p>
                  </a:txBody>
                  <a:tcPr/>
                </a:tc>
                <a:tc>
                  <a:txBody>
                    <a:bodyPr/>
                    <a:lstStyle/>
                    <a:p>
                      <a:pPr algn="ctr"/>
                      <a:r>
                        <a:rPr lang="en-US" dirty="0" smtClean="0"/>
                        <a:t>81.1</a:t>
                      </a:r>
                      <a:endParaRPr lang="en-US" dirty="0"/>
                    </a:p>
                  </a:txBody>
                  <a:tcPr/>
                </a:tc>
                <a:tc>
                  <a:txBody>
                    <a:bodyPr/>
                    <a:lstStyle/>
                    <a:p>
                      <a:pPr algn="ctr"/>
                      <a:r>
                        <a:rPr lang="en-US" dirty="0" smtClean="0"/>
                        <a:t>85.1</a:t>
                      </a:r>
                      <a:endParaRPr lang="en-US" dirty="0"/>
                    </a:p>
                  </a:txBody>
                  <a:tcPr anchor="b"/>
                </a:tc>
                <a:tc>
                  <a:txBody>
                    <a:bodyPr/>
                    <a:lstStyle/>
                    <a:p>
                      <a:pPr algn="ctr"/>
                      <a:r>
                        <a:rPr lang="en-US" dirty="0" smtClean="0"/>
                        <a:t>.662</a:t>
                      </a:r>
                      <a:endParaRPr lang="en-US" dirty="0"/>
                    </a:p>
                  </a:txBody>
                  <a:tcPr anchor="b"/>
                </a:tc>
                <a:tc>
                  <a:txBody>
                    <a:bodyPr/>
                    <a:lstStyle/>
                    <a:p>
                      <a:pPr algn="ctr"/>
                      <a:r>
                        <a:rPr lang="en-US" dirty="0" smtClean="0"/>
                        <a:t>.838</a:t>
                      </a:r>
                      <a:endParaRPr lang="en-US" dirty="0"/>
                    </a:p>
                  </a:txBody>
                  <a:tcPr anchor="b"/>
                </a:tc>
              </a:tr>
              <a:tr h="370840">
                <a:tc>
                  <a:txBody>
                    <a:bodyPr/>
                    <a:lstStyle/>
                    <a:p>
                      <a:pPr algn="l"/>
                      <a:r>
                        <a:rPr lang="en-US" dirty="0" smtClean="0"/>
                        <a:t>Tree</a:t>
                      </a:r>
                    </a:p>
                  </a:txBody>
                  <a:tcPr/>
                </a:tc>
                <a:tc>
                  <a:txBody>
                    <a:bodyPr/>
                    <a:lstStyle/>
                    <a:p>
                      <a:pPr algn="ctr"/>
                      <a:r>
                        <a:rPr lang="en-US" dirty="0" smtClean="0"/>
                        <a:t>82.6</a:t>
                      </a:r>
                      <a:endParaRPr lang="en-US" dirty="0"/>
                    </a:p>
                  </a:txBody>
                  <a:tcPr/>
                </a:tc>
                <a:tc>
                  <a:txBody>
                    <a:bodyPr/>
                    <a:lstStyle/>
                    <a:p>
                      <a:pPr algn="ctr"/>
                      <a:r>
                        <a:rPr lang="en-US" dirty="0" smtClean="0"/>
                        <a:t>86.8</a:t>
                      </a:r>
                      <a:endParaRPr lang="en-US" dirty="0"/>
                    </a:p>
                  </a:txBody>
                  <a:tcPr/>
                </a:tc>
                <a:tc>
                  <a:txBody>
                    <a:bodyPr/>
                    <a:lstStyle/>
                    <a:p>
                      <a:pPr algn="ctr"/>
                      <a:r>
                        <a:rPr lang="en-US" dirty="0" smtClean="0"/>
                        <a:t>78.5</a:t>
                      </a:r>
                      <a:endParaRPr lang="en-US" dirty="0"/>
                    </a:p>
                  </a:txBody>
                  <a:tcPr anchor="b"/>
                </a:tc>
                <a:tc>
                  <a:txBody>
                    <a:bodyPr/>
                    <a:lstStyle/>
                    <a:p>
                      <a:pPr algn="ctr"/>
                      <a:r>
                        <a:rPr lang="en-US" dirty="0" smtClean="0"/>
                        <a:t>.653</a:t>
                      </a:r>
                      <a:endParaRPr lang="en-US" dirty="0"/>
                    </a:p>
                  </a:txBody>
                  <a:tcPr anchor="b"/>
                </a:tc>
                <a:tc>
                  <a:txBody>
                    <a:bodyPr/>
                    <a:lstStyle/>
                    <a:p>
                      <a:pPr algn="ctr"/>
                      <a:r>
                        <a:rPr lang="en-US" dirty="0" smtClean="0"/>
                        <a:t>.827</a:t>
                      </a:r>
                      <a:endParaRPr lang="en-US" dirty="0"/>
                    </a:p>
                  </a:txBody>
                  <a:tcPr anchor="b"/>
                </a:tc>
              </a:tr>
              <a:tr h="370840">
                <a:tc>
                  <a:txBody>
                    <a:bodyPr/>
                    <a:lstStyle/>
                    <a:p>
                      <a:pPr algn="l"/>
                      <a:r>
                        <a:rPr lang="en-US" b="0" dirty="0" err="1" smtClean="0"/>
                        <a:t>AdaBoost</a:t>
                      </a:r>
                      <a:endParaRPr lang="en-US" b="0" dirty="0"/>
                    </a:p>
                  </a:txBody>
                  <a:tcPr/>
                </a:tc>
                <a:tc>
                  <a:txBody>
                    <a:bodyPr/>
                    <a:lstStyle/>
                    <a:p>
                      <a:pPr algn="ctr"/>
                      <a:r>
                        <a:rPr lang="en-US" dirty="0" smtClean="0"/>
                        <a:t>83.1</a:t>
                      </a:r>
                      <a:endParaRPr lang="en-US" dirty="0"/>
                    </a:p>
                  </a:txBody>
                  <a:tcPr/>
                </a:tc>
                <a:tc>
                  <a:txBody>
                    <a:bodyPr/>
                    <a:lstStyle/>
                    <a:p>
                      <a:pPr algn="ctr"/>
                      <a:r>
                        <a:rPr lang="en-US" dirty="0" smtClean="0"/>
                        <a:t>83.0</a:t>
                      </a:r>
                      <a:endParaRPr lang="en-US" dirty="0"/>
                    </a:p>
                  </a:txBody>
                  <a:tcPr/>
                </a:tc>
                <a:tc>
                  <a:txBody>
                    <a:bodyPr/>
                    <a:lstStyle/>
                    <a:p>
                      <a:pPr algn="ctr"/>
                      <a:r>
                        <a:rPr lang="en-US" dirty="0" smtClean="0"/>
                        <a:t>83.2</a:t>
                      </a:r>
                      <a:endParaRPr lang="en-US" dirty="0"/>
                    </a:p>
                  </a:txBody>
                  <a:tcPr anchor="b"/>
                </a:tc>
                <a:tc>
                  <a:txBody>
                    <a:bodyPr/>
                    <a:lstStyle/>
                    <a:p>
                      <a:pPr algn="ctr"/>
                      <a:r>
                        <a:rPr lang="en-US" dirty="0" smtClean="0"/>
                        <a:t>.662</a:t>
                      </a:r>
                      <a:endParaRPr lang="en-US" dirty="0"/>
                    </a:p>
                  </a:txBody>
                  <a:tcPr anchor="b"/>
                </a:tc>
                <a:tc>
                  <a:txBody>
                    <a:bodyPr/>
                    <a:lstStyle/>
                    <a:p>
                      <a:pPr algn="ctr"/>
                      <a:r>
                        <a:rPr lang="en-US" dirty="0" smtClean="0"/>
                        <a:t>.831</a:t>
                      </a:r>
                      <a:endParaRPr lang="en-US" dirty="0"/>
                    </a:p>
                  </a:txBody>
                  <a:tcPr anchor="b"/>
                </a:tc>
              </a:tr>
              <a:tr h="370840">
                <a:tc>
                  <a:txBody>
                    <a:bodyPr/>
                    <a:lstStyle/>
                    <a:p>
                      <a:pPr algn="l"/>
                      <a:r>
                        <a:rPr lang="en-US" b="0" dirty="0" smtClean="0"/>
                        <a:t>GBM</a:t>
                      </a:r>
                      <a:endParaRPr lang="en-US" b="0" dirty="0"/>
                    </a:p>
                  </a:txBody>
                  <a:tcPr/>
                </a:tc>
                <a:tc>
                  <a:txBody>
                    <a:bodyPr/>
                    <a:lstStyle/>
                    <a:p>
                      <a:pPr algn="ctr"/>
                      <a:r>
                        <a:rPr lang="en-US" b="1" dirty="0" smtClean="0">
                          <a:solidFill>
                            <a:srgbClr val="C00000"/>
                          </a:solidFill>
                        </a:rPr>
                        <a:t>85.5</a:t>
                      </a:r>
                      <a:endParaRPr lang="en-US" b="1" dirty="0">
                        <a:solidFill>
                          <a:srgbClr val="C00000"/>
                        </a:solidFill>
                      </a:endParaRPr>
                    </a:p>
                  </a:txBody>
                  <a:tcPr/>
                </a:tc>
                <a:tc>
                  <a:txBody>
                    <a:bodyPr/>
                    <a:lstStyle/>
                    <a:p>
                      <a:pPr algn="ctr"/>
                      <a:r>
                        <a:rPr lang="en-US" dirty="0" smtClean="0"/>
                        <a:t>84.9</a:t>
                      </a:r>
                      <a:endParaRPr lang="en-US" dirty="0"/>
                    </a:p>
                  </a:txBody>
                  <a:tcPr/>
                </a:tc>
                <a:tc>
                  <a:txBody>
                    <a:bodyPr/>
                    <a:lstStyle/>
                    <a:p>
                      <a:pPr algn="ctr"/>
                      <a:r>
                        <a:rPr lang="en-US" dirty="0" smtClean="0"/>
                        <a:t>86.0</a:t>
                      </a:r>
                      <a:endParaRPr lang="en-US" dirty="0"/>
                    </a:p>
                  </a:txBody>
                  <a:tcPr anchor="b"/>
                </a:tc>
                <a:tc>
                  <a:txBody>
                    <a:bodyPr/>
                    <a:lstStyle/>
                    <a:p>
                      <a:pPr algn="ctr"/>
                      <a:r>
                        <a:rPr lang="en-US" dirty="0" smtClean="0"/>
                        <a:t>.709</a:t>
                      </a:r>
                      <a:endParaRPr lang="en-US" dirty="0"/>
                    </a:p>
                  </a:txBody>
                  <a:tcPr anchor="b"/>
                </a:tc>
                <a:tc>
                  <a:txBody>
                    <a:bodyPr/>
                    <a:lstStyle/>
                    <a:p>
                      <a:pPr algn="ctr"/>
                      <a:r>
                        <a:rPr lang="en-US" dirty="0" smtClean="0"/>
                        <a:t>.854</a:t>
                      </a:r>
                      <a:endParaRPr lang="en-US" dirty="0"/>
                    </a:p>
                  </a:txBody>
                  <a:tcPr anchor="b"/>
                </a:tc>
              </a:tr>
              <a:tr h="370840">
                <a:tc>
                  <a:txBody>
                    <a:bodyPr/>
                    <a:lstStyle/>
                    <a:p>
                      <a:pPr algn="l"/>
                      <a:r>
                        <a:rPr lang="en-US" b="0" dirty="0" smtClean="0"/>
                        <a:t>Forests</a:t>
                      </a:r>
                      <a:endParaRPr lang="en-US" b="0" dirty="0"/>
                    </a:p>
                  </a:txBody>
                  <a:tcPr/>
                </a:tc>
                <a:tc>
                  <a:txBody>
                    <a:bodyPr/>
                    <a:lstStyle/>
                    <a:p>
                      <a:pPr algn="ctr"/>
                      <a:r>
                        <a:rPr lang="en-US" dirty="0" smtClean="0"/>
                        <a:t>84.5</a:t>
                      </a:r>
                      <a:endParaRPr lang="en-US" dirty="0"/>
                    </a:p>
                  </a:txBody>
                  <a:tcPr/>
                </a:tc>
                <a:tc>
                  <a:txBody>
                    <a:bodyPr/>
                    <a:lstStyle/>
                    <a:p>
                      <a:pPr algn="ctr"/>
                      <a:r>
                        <a:rPr lang="en-US" dirty="0" smtClean="0"/>
                        <a:t>84.9</a:t>
                      </a:r>
                      <a:endParaRPr lang="en-US" dirty="0"/>
                    </a:p>
                  </a:txBody>
                  <a:tcPr/>
                </a:tc>
                <a:tc>
                  <a:txBody>
                    <a:bodyPr/>
                    <a:lstStyle/>
                    <a:p>
                      <a:pPr algn="ctr"/>
                      <a:r>
                        <a:rPr lang="en-US" dirty="0" smtClean="0"/>
                        <a:t>84.1</a:t>
                      </a:r>
                      <a:endParaRPr lang="en-US" dirty="0"/>
                    </a:p>
                  </a:txBody>
                  <a:tcPr anchor="b"/>
                </a:tc>
                <a:tc>
                  <a:txBody>
                    <a:bodyPr/>
                    <a:lstStyle/>
                    <a:p>
                      <a:pPr algn="ctr"/>
                      <a:r>
                        <a:rPr lang="en-US" dirty="0" smtClean="0"/>
                        <a:t>.690</a:t>
                      </a:r>
                      <a:endParaRPr lang="en-US" dirty="0"/>
                    </a:p>
                  </a:txBody>
                  <a:tcPr anchor="b"/>
                </a:tc>
                <a:tc>
                  <a:txBody>
                    <a:bodyPr/>
                    <a:lstStyle/>
                    <a:p>
                      <a:pPr algn="ctr"/>
                      <a:r>
                        <a:rPr lang="en-US" dirty="0" smtClean="0"/>
                        <a:t>.845</a:t>
                      </a:r>
                      <a:endParaRPr lang="en-US" dirty="0"/>
                    </a:p>
                  </a:txBody>
                  <a:tcPr anchor="b"/>
                </a:tc>
              </a:tr>
            </a:tbl>
          </a:graphicData>
        </a:graphic>
      </p:graphicFrame>
    </p:spTree>
    <p:extLst>
      <p:ext uri="{BB962C8B-B14F-4D97-AF65-F5344CB8AC3E}">
        <p14:creationId xmlns:p14="http://schemas.microsoft.com/office/powerpoint/2010/main" val="11765451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304800" y="152400"/>
            <a:ext cx="8610600" cy="914400"/>
          </a:xfrm>
        </p:spPr>
        <p:txBody>
          <a:bodyPr/>
          <a:lstStyle/>
          <a:p>
            <a:r>
              <a:rPr lang="en-US" sz="2800" dirty="0" smtClean="0">
                <a:solidFill>
                  <a:srgbClr val="0000FF"/>
                </a:solidFill>
                <a:effectLst>
                  <a:outerShdw blurRad="38100" dist="38100" dir="2700000" algn="tl">
                    <a:srgbClr val="000000">
                      <a:alpha val="43137"/>
                    </a:srgbClr>
                  </a:outerShdw>
                </a:effectLst>
                <a:latin typeface="Tahoma" pitchFamily="34" charset="0"/>
                <a:cs typeface="Tahoma" pitchFamily="34" charset="0"/>
              </a:rPr>
              <a:t>Tree-based Methods for Classification &amp; Regression</a:t>
            </a:r>
            <a:endParaRPr lang="en-US" sz="2800" dirty="0">
              <a:solidFill>
                <a:srgbClr val="0000FF"/>
              </a:solidFill>
              <a:effectLst>
                <a:outerShdw blurRad="38100" dist="38100" dir="2700000" algn="tl">
                  <a:srgbClr val="000000">
                    <a:alpha val="43137"/>
                  </a:srgbClr>
                </a:outerShdw>
              </a:effectLst>
              <a:latin typeface="Tahoma" pitchFamily="34" charset="0"/>
              <a:cs typeface="Tahoma" pitchFamily="34" charset="0"/>
            </a:endParaRPr>
          </a:p>
        </p:txBody>
      </p:sp>
      <p:sp>
        <p:nvSpPr>
          <p:cNvPr id="64515" name="Rectangle 3"/>
          <p:cNvSpPr>
            <a:spLocks noGrp="1" noChangeArrowheads="1"/>
          </p:cNvSpPr>
          <p:nvPr>
            <p:ph type="body" idx="1"/>
          </p:nvPr>
        </p:nvSpPr>
        <p:spPr>
          <a:xfrm>
            <a:off x="304800" y="1295400"/>
            <a:ext cx="8610600" cy="5410200"/>
          </a:xfrm>
        </p:spPr>
        <p:txBody>
          <a:bodyPr/>
          <a:lstStyle/>
          <a:p>
            <a:pPr>
              <a:buNone/>
            </a:pPr>
            <a:r>
              <a:rPr lang="en-US" sz="2000" b="1" dirty="0" smtClean="0"/>
              <a:t>Example: </a:t>
            </a:r>
            <a:r>
              <a:rPr lang="en-US" sz="2000" b="1" dirty="0" smtClean="0">
                <a:solidFill>
                  <a:srgbClr val="C00000"/>
                </a:solidFill>
                <a:effectLst>
                  <a:outerShdw blurRad="38100" dist="38100" dir="2700000" algn="tl">
                    <a:srgbClr val="000000">
                      <a:alpha val="43137"/>
                    </a:srgbClr>
                  </a:outerShdw>
                </a:effectLst>
              </a:rPr>
              <a:t>Lichen air quality </a:t>
            </a:r>
            <a:r>
              <a:rPr lang="en-US" sz="2000" b="1" dirty="0" smtClean="0"/>
              <a:t>data, </a:t>
            </a:r>
            <a:r>
              <a:rPr lang="en-US" sz="2000" b="1" dirty="0" smtClean="0">
                <a:solidFill>
                  <a:srgbClr val="C00000"/>
                </a:solidFill>
                <a:effectLst>
                  <a:outerShdw blurRad="38100" dist="38100" dir="2700000" algn="tl">
                    <a:srgbClr val="000000">
                      <a:alpha val="43137"/>
                    </a:srgbClr>
                  </a:outerShdw>
                </a:effectLst>
              </a:rPr>
              <a:t>pilot </a:t>
            </a:r>
            <a:r>
              <a:rPr lang="en-US" sz="2000" b="1" dirty="0" smtClean="0"/>
              <a:t>evaluation data </a:t>
            </a:r>
            <a:r>
              <a:rPr lang="en-US" sz="2000" b="1" dirty="0" smtClean="0">
                <a:solidFill>
                  <a:schemeClr val="accent2">
                    <a:lumMod val="75000"/>
                  </a:schemeClr>
                </a:solidFill>
              </a:rPr>
              <a:t>(</a:t>
            </a:r>
            <a:r>
              <a:rPr lang="en-US" sz="2000" b="1" dirty="0" err="1" smtClean="0">
                <a:solidFill>
                  <a:schemeClr val="accent2">
                    <a:lumMod val="75000"/>
                  </a:schemeClr>
                </a:solidFill>
              </a:rPr>
              <a:t>crossvalidated</a:t>
            </a:r>
            <a:r>
              <a:rPr lang="en-US" sz="2000" b="1" dirty="0" smtClean="0">
                <a:solidFill>
                  <a:schemeClr val="accent2">
                    <a:lumMod val="75000"/>
                  </a:schemeClr>
                </a:solidFill>
              </a:rPr>
              <a:t>) </a:t>
            </a:r>
            <a:r>
              <a:rPr lang="en-US" sz="2000" b="1" dirty="0" smtClean="0"/>
              <a:t>for previous </a:t>
            </a:r>
            <a:r>
              <a:rPr lang="en-US" sz="2000" b="1" dirty="0" smtClean="0">
                <a:solidFill>
                  <a:srgbClr val="FF0000"/>
                </a:solidFill>
              </a:rPr>
              <a:t>pruned tree </a:t>
            </a:r>
            <a:r>
              <a:rPr lang="en-US" sz="2000" b="1" dirty="0" smtClean="0"/>
              <a:t>and </a:t>
            </a:r>
            <a:r>
              <a:rPr lang="en-US" sz="2000" b="1" dirty="0" smtClean="0">
                <a:solidFill>
                  <a:srgbClr val="FF0000"/>
                </a:solidFill>
              </a:rPr>
              <a:t>other methods with default parameters</a:t>
            </a:r>
          </a:p>
          <a:p>
            <a:pPr>
              <a:buNone/>
            </a:pPr>
            <a:endParaRPr lang="en-US" sz="2800" b="1" dirty="0" smtClean="0"/>
          </a:p>
          <a:p>
            <a:pPr>
              <a:buNone/>
            </a:pPr>
            <a:endParaRPr lang="en-US" sz="2800" b="1" dirty="0" smtClean="0"/>
          </a:p>
          <a:p>
            <a:pPr>
              <a:buNone/>
            </a:pPr>
            <a:endParaRPr lang="en-US" sz="2800" b="1" dirty="0" smtClean="0"/>
          </a:p>
          <a:p>
            <a:pPr>
              <a:buNone/>
            </a:pPr>
            <a:endParaRPr lang="en-US" sz="2800" b="1" dirty="0" smtClean="0"/>
          </a:p>
          <a:p>
            <a:pPr>
              <a:buNone/>
            </a:pPr>
            <a:endParaRPr lang="en-US" sz="2800" b="1" dirty="0" smtClean="0"/>
          </a:p>
          <a:p>
            <a:pPr>
              <a:buNone/>
            </a:pPr>
            <a:r>
              <a:rPr lang="en-US" sz="2000" b="1" dirty="0" smtClean="0"/>
              <a:t> </a:t>
            </a:r>
          </a:p>
          <a:p>
            <a:pPr>
              <a:buNone/>
            </a:pPr>
            <a:endParaRPr lang="en-US" sz="2000" dirty="0" smtClean="0"/>
          </a:p>
          <a:p>
            <a:pPr>
              <a:buSzPct val="125000"/>
              <a:buNone/>
            </a:pPr>
            <a:r>
              <a:rPr lang="en-US" sz="2000" dirty="0" smtClean="0"/>
              <a:t>Note: 5000 trees were used for </a:t>
            </a:r>
            <a:r>
              <a:rPr lang="en-US" sz="2000" dirty="0" err="1" smtClean="0"/>
              <a:t>gbm</a:t>
            </a:r>
            <a:r>
              <a:rPr lang="en-US" sz="2000" dirty="0" smtClean="0"/>
              <a:t>. </a:t>
            </a:r>
          </a:p>
          <a:p>
            <a:pPr>
              <a:buSzPct val="125000"/>
              <a:buNone/>
            </a:pPr>
            <a:endParaRPr lang="en-US" sz="2000" dirty="0" smtClean="0"/>
          </a:p>
          <a:p>
            <a:pPr>
              <a:buSzPct val="125000"/>
              <a:buNone/>
            </a:pPr>
            <a:endParaRPr lang="en-US" sz="2000" dirty="0" smtClean="0"/>
          </a:p>
          <a:p>
            <a:pPr>
              <a:buSzPct val="125000"/>
              <a:buNone/>
            </a:pPr>
            <a:endParaRPr lang="en-US" sz="2000" dirty="0" smtClean="0"/>
          </a:p>
          <a:p>
            <a:pPr>
              <a:buSzPct val="125000"/>
              <a:buNone/>
            </a:pPr>
            <a:endParaRPr lang="en-US" sz="2000" dirty="0" smtClean="0"/>
          </a:p>
          <a:p>
            <a:pPr>
              <a:buSzPct val="125000"/>
              <a:buNone/>
            </a:pPr>
            <a:endParaRPr lang="en-US" sz="2000" dirty="0" smtClean="0"/>
          </a:p>
          <a:p>
            <a:pPr>
              <a:buSzPct val="125000"/>
              <a:buNone/>
            </a:pPr>
            <a:endParaRPr lang="en-US" sz="2000" dirty="0" smtClean="0"/>
          </a:p>
          <a:p>
            <a:pPr>
              <a:buSzPct val="125000"/>
              <a:buNone/>
            </a:pPr>
            <a:endParaRPr lang="en-US" sz="2000" dirty="0" smtClean="0"/>
          </a:p>
        </p:txBody>
      </p:sp>
      <p:sp>
        <p:nvSpPr>
          <p:cNvPr id="18125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51" name="Rectangle 3"/>
          <p:cNvSpPr>
            <a:spLocks noChangeArrowheads="1"/>
          </p:cNvSpPr>
          <p:nvPr/>
        </p:nvSpPr>
        <p:spPr bwMode="auto">
          <a:xfrm>
            <a:off x="0" y="13620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1253"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54" name="Rectangle 6"/>
          <p:cNvSpPr>
            <a:spLocks noChangeArrowheads="1"/>
          </p:cNvSpPr>
          <p:nvPr/>
        </p:nvSpPr>
        <p:spPr bwMode="auto">
          <a:xfrm>
            <a:off x="0" y="9906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1256"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57" name="Rectangle 9"/>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125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1"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3"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5"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7" name="Rectangle 1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8" name="Rectangle 20"/>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1270" name="Rectangle 2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71" name="Rectangle 23"/>
          <p:cNvSpPr>
            <a:spLocks noChangeArrowheads="1"/>
          </p:cNvSpPr>
          <p:nvPr/>
        </p:nvSpPr>
        <p:spPr bwMode="auto">
          <a:xfrm>
            <a:off x="0" y="838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aphicFrame>
        <p:nvGraphicFramePr>
          <p:cNvPr id="21" name="Table 20"/>
          <p:cNvGraphicFramePr>
            <a:graphicFrameLocks noGrp="1"/>
          </p:cNvGraphicFramePr>
          <p:nvPr/>
        </p:nvGraphicFramePr>
        <p:xfrm>
          <a:off x="228600" y="2438400"/>
          <a:ext cx="8458200" cy="2225040"/>
        </p:xfrm>
        <a:graphic>
          <a:graphicData uri="http://schemas.openxmlformats.org/drawingml/2006/table">
            <a:tbl>
              <a:tblPr firstRow="1" bandRow="1">
                <a:tableStyleId>{5940675A-B579-460E-94D1-54222C63F5DA}</a:tableStyleId>
              </a:tblPr>
              <a:tblGrid>
                <a:gridCol w="1447800"/>
                <a:gridCol w="1371600"/>
                <a:gridCol w="1409700"/>
                <a:gridCol w="1409700"/>
                <a:gridCol w="1409700"/>
                <a:gridCol w="1409700"/>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t>Method</a:t>
                      </a:r>
                    </a:p>
                  </a:txBody>
                  <a:tcPr anchor="b"/>
                </a:tc>
                <a:tc>
                  <a:txBody>
                    <a:bodyPr/>
                    <a:lstStyle/>
                    <a:p>
                      <a:pPr algn="ctr"/>
                      <a:r>
                        <a:rPr lang="en-US" b="1" dirty="0" smtClean="0"/>
                        <a:t>PCC</a:t>
                      </a:r>
                      <a:endParaRPr lang="en-US" b="1" dirty="0"/>
                    </a:p>
                  </a:txBody>
                  <a:tcPr/>
                </a:tc>
                <a:tc>
                  <a:txBody>
                    <a:bodyPr/>
                    <a:lstStyle/>
                    <a:p>
                      <a:pPr algn="ctr"/>
                      <a:r>
                        <a:rPr lang="en-US" b="1" dirty="0" smtClean="0"/>
                        <a:t>Specificity</a:t>
                      </a:r>
                      <a:endParaRPr lang="en-US" b="1" dirty="0"/>
                    </a:p>
                  </a:txBody>
                  <a:tcPr/>
                </a:tc>
                <a:tc>
                  <a:txBody>
                    <a:bodyPr/>
                    <a:lstStyle/>
                    <a:p>
                      <a:r>
                        <a:rPr lang="en-US" b="1" dirty="0" smtClean="0"/>
                        <a:t>Sensitivity</a:t>
                      </a:r>
                      <a:endParaRPr lang="en-US" b="1" dirty="0"/>
                    </a:p>
                  </a:txBody>
                  <a:tcPr anchor="b"/>
                </a:tc>
                <a:tc>
                  <a:txBody>
                    <a:bodyPr/>
                    <a:lstStyle/>
                    <a:p>
                      <a:pPr algn="ctr"/>
                      <a:r>
                        <a:rPr lang="en-US" b="1" dirty="0" smtClean="0"/>
                        <a:t>K</a:t>
                      </a:r>
                      <a:endParaRPr lang="en-US" b="1" dirty="0"/>
                    </a:p>
                  </a:txBody>
                  <a:tcPr anchor="b"/>
                </a:tc>
                <a:tc>
                  <a:txBody>
                    <a:bodyPr/>
                    <a:lstStyle/>
                    <a:p>
                      <a:pPr algn="ctr"/>
                      <a:r>
                        <a:rPr lang="en-US" b="1" dirty="0" smtClean="0"/>
                        <a:t>AUC</a:t>
                      </a:r>
                      <a:endParaRPr lang="en-US" b="1" dirty="0"/>
                    </a:p>
                  </a:txBody>
                  <a:tcPr anchor="b"/>
                </a:tc>
              </a:tr>
              <a:tr h="370840">
                <a:tc>
                  <a:txBody>
                    <a:bodyPr/>
                    <a:lstStyle/>
                    <a:p>
                      <a:pPr algn="l"/>
                      <a:r>
                        <a:rPr lang="en-US" dirty="0" smtClean="0"/>
                        <a:t>Pruned</a:t>
                      </a:r>
                      <a:r>
                        <a:rPr lang="en-US" baseline="0" dirty="0" smtClean="0"/>
                        <a:t> t</a:t>
                      </a:r>
                      <a:r>
                        <a:rPr lang="en-US" dirty="0" smtClean="0"/>
                        <a:t>ree</a:t>
                      </a:r>
                      <a:endParaRPr lang="en-US" dirty="0"/>
                    </a:p>
                  </a:txBody>
                  <a:tcPr/>
                </a:tc>
                <a:tc>
                  <a:txBody>
                    <a:bodyPr/>
                    <a:lstStyle/>
                    <a:p>
                      <a:pPr algn="ctr"/>
                      <a:r>
                        <a:rPr lang="en-US" dirty="0" smtClean="0"/>
                        <a:t>77.3 </a:t>
                      </a:r>
                      <a:r>
                        <a:rPr lang="en-US" dirty="0" smtClean="0">
                          <a:solidFill>
                            <a:schemeClr val="accent2">
                              <a:lumMod val="75000"/>
                            </a:schemeClr>
                          </a:solidFill>
                        </a:rPr>
                        <a:t>(82.7)</a:t>
                      </a:r>
                      <a:endParaRPr lang="en-US" dirty="0">
                        <a:solidFill>
                          <a:schemeClr val="accent2">
                            <a:lumMod val="75000"/>
                          </a:schemeClr>
                        </a:solidFill>
                      </a:endParaRPr>
                    </a:p>
                  </a:txBody>
                  <a:tcPr/>
                </a:tc>
                <a:tc>
                  <a:txBody>
                    <a:bodyPr/>
                    <a:lstStyle/>
                    <a:p>
                      <a:pPr algn="ctr"/>
                      <a:r>
                        <a:rPr lang="en-US" dirty="0" smtClean="0"/>
                        <a:t>80.5 </a:t>
                      </a:r>
                      <a:r>
                        <a:rPr lang="en-US" dirty="0" smtClean="0">
                          <a:solidFill>
                            <a:schemeClr val="accent2">
                              <a:lumMod val="75000"/>
                            </a:schemeClr>
                          </a:solidFill>
                        </a:rPr>
                        <a:t>(92.2)</a:t>
                      </a:r>
                      <a:endParaRPr lang="en-US" dirty="0">
                        <a:solidFill>
                          <a:schemeClr val="accent2">
                            <a:lumMod val="75000"/>
                          </a:schemeClr>
                        </a:solidFill>
                      </a:endParaRPr>
                    </a:p>
                  </a:txBody>
                  <a:tcPr/>
                </a:tc>
                <a:tc>
                  <a:txBody>
                    <a:bodyPr/>
                    <a:lstStyle/>
                    <a:p>
                      <a:pPr algn="ctr"/>
                      <a:r>
                        <a:rPr lang="en-US" dirty="0" smtClean="0"/>
                        <a:t>68.8 </a:t>
                      </a:r>
                      <a:r>
                        <a:rPr lang="en-US" dirty="0" smtClean="0">
                          <a:solidFill>
                            <a:schemeClr val="accent2">
                              <a:lumMod val="75000"/>
                            </a:schemeClr>
                          </a:solidFill>
                        </a:rPr>
                        <a:t>(49.7)</a:t>
                      </a:r>
                      <a:endParaRPr lang="en-US" dirty="0">
                        <a:solidFill>
                          <a:schemeClr val="accent2">
                            <a:lumMod val="75000"/>
                          </a:schemeClr>
                        </a:solidFill>
                      </a:endParaRPr>
                    </a:p>
                  </a:txBody>
                  <a:tcPr anchor="b"/>
                </a:tc>
                <a:tc>
                  <a:txBody>
                    <a:bodyPr/>
                    <a:lstStyle/>
                    <a:p>
                      <a:pPr algn="ctr"/>
                      <a:r>
                        <a:rPr lang="en-US" dirty="0" smtClean="0"/>
                        <a:t>.459 </a:t>
                      </a:r>
                      <a:r>
                        <a:rPr lang="en-US" dirty="0" smtClean="0">
                          <a:solidFill>
                            <a:schemeClr val="accent2">
                              <a:lumMod val="75000"/>
                            </a:schemeClr>
                          </a:solidFill>
                        </a:rPr>
                        <a:t>(.457)</a:t>
                      </a:r>
                      <a:endParaRPr lang="en-US" dirty="0">
                        <a:solidFill>
                          <a:schemeClr val="accent2">
                            <a:lumMod val="75000"/>
                          </a:schemeClr>
                        </a:solidFill>
                      </a:endParaRPr>
                    </a:p>
                  </a:txBody>
                  <a:tcPr anchor="b"/>
                </a:tc>
                <a:tc>
                  <a:txBody>
                    <a:bodyPr/>
                    <a:lstStyle/>
                    <a:p>
                      <a:pPr algn="ctr"/>
                      <a:r>
                        <a:rPr lang="en-US" dirty="0" smtClean="0"/>
                        <a:t>.764 </a:t>
                      </a:r>
                      <a:r>
                        <a:rPr lang="en-US" dirty="0" smtClean="0">
                          <a:solidFill>
                            <a:schemeClr val="accent2">
                              <a:lumMod val="75000"/>
                            </a:schemeClr>
                          </a:solidFill>
                        </a:rPr>
                        <a:t>(.780)</a:t>
                      </a:r>
                      <a:endParaRPr lang="en-US" dirty="0">
                        <a:solidFill>
                          <a:schemeClr val="accent2">
                            <a:lumMod val="75000"/>
                          </a:schemeClr>
                        </a:solidFill>
                      </a:endParaRPr>
                    </a:p>
                  </a:txBody>
                  <a:tcPr anchor="b"/>
                </a:tc>
              </a:tr>
              <a:tr h="370840">
                <a:tc>
                  <a:txBody>
                    <a:bodyPr/>
                    <a:lstStyle/>
                    <a:p>
                      <a:pPr algn="l"/>
                      <a:r>
                        <a:rPr lang="en-US" dirty="0" smtClean="0"/>
                        <a:t>Tree</a:t>
                      </a:r>
                    </a:p>
                  </a:txBody>
                  <a:tcPr/>
                </a:tc>
                <a:tc>
                  <a:txBody>
                    <a:bodyPr/>
                    <a:lstStyle/>
                    <a:p>
                      <a:pPr algn="ctr"/>
                      <a:r>
                        <a:rPr lang="en-US" dirty="0" smtClean="0"/>
                        <a:t>72.0 </a:t>
                      </a:r>
                      <a:r>
                        <a:rPr lang="en-US" dirty="0" smtClean="0">
                          <a:solidFill>
                            <a:schemeClr val="accent2">
                              <a:lumMod val="75000"/>
                            </a:schemeClr>
                          </a:solidFill>
                        </a:rPr>
                        <a:t>(83.0)</a:t>
                      </a:r>
                      <a:endParaRPr lang="en-US" dirty="0">
                        <a:solidFill>
                          <a:schemeClr val="accent2">
                            <a:lumMod val="75000"/>
                          </a:schemeClr>
                        </a:solidFill>
                      </a:endParaRPr>
                    </a:p>
                  </a:txBody>
                  <a:tcPr/>
                </a:tc>
                <a:tc>
                  <a:txBody>
                    <a:bodyPr/>
                    <a:lstStyle/>
                    <a:p>
                      <a:pPr algn="ctr"/>
                      <a:r>
                        <a:rPr lang="en-US" dirty="0" smtClean="0"/>
                        <a:t>81.4 </a:t>
                      </a:r>
                      <a:r>
                        <a:rPr lang="en-US" dirty="0" smtClean="0">
                          <a:solidFill>
                            <a:schemeClr val="accent2">
                              <a:lumMod val="75000"/>
                            </a:schemeClr>
                          </a:solidFill>
                        </a:rPr>
                        <a:t>(90.5)</a:t>
                      </a:r>
                      <a:endParaRPr lang="en-US" dirty="0">
                        <a:solidFill>
                          <a:schemeClr val="accent2">
                            <a:lumMod val="75000"/>
                          </a:schemeClr>
                        </a:solidFill>
                      </a:endParaRPr>
                    </a:p>
                  </a:txBody>
                  <a:tcPr/>
                </a:tc>
                <a:tc>
                  <a:txBody>
                    <a:bodyPr/>
                    <a:lstStyle/>
                    <a:p>
                      <a:pPr algn="ctr"/>
                      <a:r>
                        <a:rPr lang="en-US" dirty="0" smtClean="0"/>
                        <a:t>46.3</a:t>
                      </a:r>
                      <a:r>
                        <a:rPr lang="en-US" baseline="0" dirty="0" smtClean="0"/>
                        <a:t> </a:t>
                      </a:r>
                      <a:r>
                        <a:rPr lang="en-US" baseline="0" dirty="0" smtClean="0">
                          <a:solidFill>
                            <a:schemeClr val="accent2">
                              <a:lumMod val="75000"/>
                            </a:schemeClr>
                          </a:solidFill>
                        </a:rPr>
                        <a:t>(</a:t>
                      </a:r>
                      <a:r>
                        <a:rPr lang="en-US" dirty="0" smtClean="0">
                          <a:solidFill>
                            <a:schemeClr val="accent2">
                              <a:lumMod val="75000"/>
                            </a:schemeClr>
                          </a:solidFill>
                        </a:rPr>
                        <a:t>56.7)</a:t>
                      </a:r>
                      <a:endParaRPr lang="en-US" dirty="0">
                        <a:solidFill>
                          <a:schemeClr val="accent2">
                            <a:lumMod val="75000"/>
                          </a:schemeClr>
                        </a:solidFill>
                      </a:endParaRPr>
                    </a:p>
                  </a:txBody>
                  <a:tcPr anchor="b"/>
                </a:tc>
                <a:tc>
                  <a:txBody>
                    <a:bodyPr/>
                    <a:lstStyle/>
                    <a:p>
                      <a:pPr algn="ctr"/>
                      <a:r>
                        <a:rPr lang="en-US" dirty="0" smtClean="0"/>
                        <a:t>.278 </a:t>
                      </a:r>
                      <a:r>
                        <a:rPr lang="en-US" dirty="0" smtClean="0">
                          <a:solidFill>
                            <a:schemeClr val="accent2">
                              <a:lumMod val="75000"/>
                            </a:schemeClr>
                          </a:solidFill>
                        </a:rPr>
                        <a:t>(.490)</a:t>
                      </a:r>
                      <a:endParaRPr lang="en-US" dirty="0">
                        <a:solidFill>
                          <a:schemeClr val="accent2">
                            <a:lumMod val="75000"/>
                          </a:schemeClr>
                        </a:solidFill>
                      </a:endParaRPr>
                    </a:p>
                  </a:txBody>
                  <a:tcPr anchor="b"/>
                </a:tc>
                <a:tc>
                  <a:txBody>
                    <a:bodyPr/>
                    <a:lstStyle/>
                    <a:p>
                      <a:pPr algn="ctr"/>
                      <a:r>
                        <a:rPr lang="en-US" dirty="0" smtClean="0"/>
                        <a:t>.638 </a:t>
                      </a:r>
                      <a:r>
                        <a:rPr lang="en-US" dirty="0" smtClean="0">
                          <a:solidFill>
                            <a:schemeClr val="accent2">
                              <a:lumMod val="75000"/>
                            </a:schemeClr>
                          </a:solidFill>
                        </a:rPr>
                        <a:t>(.736)</a:t>
                      </a:r>
                      <a:endParaRPr lang="en-US" dirty="0">
                        <a:solidFill>
                          <a:schemeClr val="accent2">
                            <a:lumMod val="75000"/>
                          </a:schemeClr>
                        </a:solidFill>
                      </a:endParaRPr>
                    </a:p>
                  </a:txBody>
                  <a:tcPr anchor="b"/>
                </a:tc>
              </a:tr>
              <a:tr h="370840">
                <a:tc>
                  <a:txBody>
                    <a:bodyPr/>
                    <a:lstStyle/>
                    <a:p>
                      <a:pPr algn="l"/>
                      <a:r>
                        <a:rPr lang="en-US" b="0" dirty="0" err="1" smtClean="0"/>
                        <a:t>AdaBoost</a:t>
                      </a:r>
                      <a:endParaRPr lang="en-US" b="0" dirty="0"/>
                    </a:p>
                  </a:txBody>
                  <a:tcPr/>
                </a:tc>
                <a:tc>
                  <a:txBody>
                    <a:bodyPr/>
                    <a:lstStyle/>
                    <a:p>
                      <a:pPr algn="ctr"/>
                      <a:r>
                        <a:rPr lang="en-US" dirty="0" smtClean="0"/>
                        <a:t>81.3 </a:t>
                      </a:r>
                      <a:r>
                        <a:rPr lang="en-US" dirty="0" smtClean="0">
                          <a:solidFill>
                            <a:schemeClr val="accent2">
                              <a:lumMod val="75000"/>
                            </a:schemeClr>
                          </a:solidFill>
                        </a:rPr>
                        <a:t>(84.3)</a:t>
                      </a:r>
                      <a:endParaRPr lang="en-US" dirty="0">
                        <a:solidFill>
                          <a:schemeClr val="accent2">
                            <a:lumMod val="75000"/>
                          </a:schemeClr>
                        </a:solidFill>
                      </a:endParaRPr>
                    </a:p>
                  </a:txBody>
                  <a:tcPr/>
                </a:tc>
                <a:tc>
                  <a:txBody>
                    <a:bodyPr/>
                    <a:lstStyle/>
                    <a:p>
                      <a:pPr algn="ctr"/>
                      <a:r>
                        <a:rPr lang="en-US" dirty="0" smtClean="0"/>
                        <a:t>88.2 </a:t>
                      </a:r>
                      <a:r>
                        <a:rPr lang="en-US" dirty="0" smtClean="0">
                          <a:solidFill>
                            <a:schemeClr val="accent2">
                              <a:lumMod val="75000"/>
                            </a:schemeClr>
                          </a:solidFill>
                        </a:rPr>
                        <a:t>(93.0)</a:t>
                      </a:r>
                      <a:endParaRPr lang="en-US" dirty="0">
                        <a:solidFill>
                          <a:schemeClr val="accent2">
                            <a:lumMod val="75000"/>
                          </a:schemeClr>
                        </a:solidFill>
                      </a:endParaRPr>
                    </a:p>
                  </a:txBody>
                  <a:tcPr/>
                </a:tc>
                <a:tc>
                  <a:txBody>
                    <a:bodyPr/>
                    <a:lstStyle/>
                    <a:p>
                      <a:pPr algn="ctr"/>
                      <a:r>
                        <a:rPr lang="en-US" dirty="0" smtClean="0"/>
                        <a:t>62.5 </a:t>
                      </a:r>
                      <a:r>
                        <a:rPr lang="en-US" dirty="0" smtClean="0">
                          <a:solidFill>
                            <a:schemeClr val="accent2">
                              <a:lumMod val="75000"/>
                            </a:schemeClr>
                          </a:solidFill>
                        </a:rPr>
                        <a:t>(54.0)</a:t>
                      </a:r>
                      <a:endParaRPr lang="en-US" dirty="0">
                        <a:solidFill>
                          <a:schemeClr val="accent2">
                            <a:lumMod val="75000"/>
                          </a:schemeClr>
                        </a:solidFill>
                      </a:endParaRPr>
                    </a:p>
                  </a:txBody>
                  <a:tcPr anchor="b"/>
                </a:tc>
                <a:tc>
                  <a:txBody>
                    <a:bodyPr/>
                    <a:lstStyle/>
                    <a:p>
                      <a:pPr algn="ctr"/>
                      <a:r>
                        <a:rPr lang="en-US" dirty="0" smtClean="0"/>
                        <a:t>.515 </a:t>
                      </a:r>
                      <a:r>
                        <a:rPr lang="en-US" dirty="0" smtClean="0">
                          <a:solidFill>
                            <a:schemeClr val="accent2">
                              <a:lumMod val="75000"/>
                            </a:schemeClr>
                          </a:solidFill>
                        </a:rPr>
                        <a:t>(.508)</a:t>
                      </a:r>
                      <a:endParaRPr lang="en-US" dirty="0">
                        <a:solidFill>
                          <a:schemeClr val="accent2">
                            <a:lumMod val="75000"/>
                          </a:schemeClr>
                        </a:solidFill>
                      </a:endParaRPr>
                    </a:p>
                  </a:txBody>
                  <a:tcPr anchor="b"/>
                </a:tc>
                <a:tc>
                  <a:txBody>
                    <a:bodyPr/>
                    <a:lstStyle/>
                    <a:p>
                      <a:pPr algn="ctr"/>
                      <a:r>
                        <a:rPr lang="en-US" dirty="0" smtClean="0"/>
                        <a:t>.753 </a:t>
                      </a:r>
                      <a:r>
                        <a:rPr lang="en-US" dirty="0" smtClean="0">
                          <a:solidFill>
                            <a:schemeClr val="accent2">
                              <a:lumMod val="75000"/>
                            </a:schemeClr>
                          </a:solidFill>
                        </a:rPr>
                        <a:t>(.735)</a:t>
                      </a:r>
                      <a:endParaRPr lang="en-US" dirty="0">
                        <a:solidFill>
                          <a:schemeClr val="accent2">
                            <a:lumMod val="75000"/>
                          </a:schemeClr>
                        </a:solidFill>
                      </a:endParaRPr>
                    </a:p>
                  </a:txBody>
                  <a:tcPr anchor="b"/>
                </a:tc>
              </a:tr>
              <a:tr h="370840">
                <a:tc>
                  <a:txBody>
                    <a:bodyPr/>
                    <a:lstStyle/>
                    <a:p>
                      <a:pPr algn="l"/>
                      <a:r>
                        <a:rPr lang="en-US" b="0" dirty="0" smtClean="0"/>
                        <a:t>GBM</a:t>
                      </a:r>
                      <a:endParaRPr lang="en-US" b="0" dirty="0"/>
                    </a:p>
                  </a:txBody>
                  <a:tcPr/>
                </a:tc>
                <a:tc>
                  <a:txBody>
                    <a:bodyPr/>
                    <a:lstStyle/>
                    <a:p>
                      <a:pPr algn="ctr"/>
                      <a:r>
                        <a:rPr lang="en-US" dirty="0" smtClean="0"/>
                        <a:t>80.0 </a:t>
                      </a:r>
                      <a:r>
                        <a:rPr lang="en-US" dirty="0" smtClean="0">
                          <a:solidFill>
                            <a:schemeClr val="accent2">
                              <a:lumMod val="75000"/>
                            </a:schemeClr>
                          </a:solidFill>
                        </a:rPr>
                        <a:t>(81.9)</a:t>
                      </a:r>
                      <a:endParaRPr lang="en-US" dirty="0">
                        <a:solidFill>
                          <a:schemeClr val="accent2">
                            <a:lumMod val="75000"/>
                          </a:schemeClr>
                        </a:solidFill>
                      </a:endParaRPr>
                    </a:p>
                  </a:txBody>
                  <a:tcPr/>
                </a:tc>
                <a:tc>
                  <a:txBody>
                    <a:bodyPr/>
                    <a:lstStyle/>
                    <a:p>
                      <a:pPr algn="ctr"/>
                      <a:r>
                        <a:rPr lang="en-US" dirty="0" smtClean="0">
                          <a:solidFill>
                            <a:schemeClr val="tx1"/>
                          </a:solidFill>
                        </a:rPr>
                        <a:t>90.5 </a:t>
                      </a:r>
                      <a:r>
                        <a:rPr lang="en-US" dirty="0" smtClean="0">
                          <a:solidFill>
                            <a:schemeClr val="accent2">
                              <a:lumMod val="75000"/>
                            </a:schemeClr>
                          </a:solidFill>
                        </a:rPr>
                        <a:t>(96.3)</a:t>
                      </a:r>
                      <a:endParaRPr lang="en-US" dirty="0">
                        <a:solidFill>
                          <a:schemeClr val="accent2">
                            <a:lumMod val="75000"/>
                          </a:schemeClr>
                        </a:solidFill>
                      </a:endParaRPr>
                    </a:p>
                  </a:txBody>
                  <a:tcPr/>
                </a:tc>
                <a:tc>
                  <a:txBody>
                    <a:bodyPr/>
                    <a:lstStyle/>
                    <a:p>
                      <a:pPr algn="ctr"/>
                      <a:r>
                        <a:rPr lang="en-US" dirty="0" smtClean="0"/>
                        <a:t>51.3 </a:t>
                      </a:r>
                      <a:r>
                        <a:rPr lang="en-US" dirty="0" smtClean="0">
                          <a:solidFill>
                            <a:schemeClr val="accent2">
                              <a:lumMod val="75000"/>
                            </a:schemeClr>
                          </a:solidFill>
                        </a:rPr>
                        <a:t>(31.6)</a:t>
                      </a:r>
                      <a:endParaRPr lang="en-US" dirty="0">
                        <a:solidFill>
                          <a:schemeClr val="accent2">
                            <a:lumMod val="75000"/>
                          </a:schemeClr>
                        </a:solidFill>
                      </a:endParaRPr>
                    </a:p>
                  </a:txBody>
                  <a:tcPr anchor="b"/>
                </a:tc>
                <a:tc>
                  <a:txBody>
                    <a:bodyPr/>
                    <a:lstStyle/>
                    <a:p>
                      <a:pPr algn="ctr"/>
                      <a:r>
                        <a:rPr lang="en-US" dirty="0" smtClean="0"/>
                        <a:t>.449 </a:t>
                      </a:r>
                      <a:r>
                        <a:rPr lang="en-US" dirty="0" smtClean="0">
                          <a:solidFill>
                            <a:schemeClr val="accent2">
                              <a:lumMod val="75000"/>
                            </a:schemeClr>
                          </a:solidFill>
                        </a:rPr>
                        <a:t>(.348)</a:t>
                      </a:r>
                      <a:endParaRPr lang="en-US" dirty="0">
                        <a:solidFill>
                          <a:schemeClr val="accent2">
                            <a:lumMod val="75000"/>
                          </a:schemeClr>
                        </a:solidFill>
                      </a:endParaRPr>
                    </a:p>
                  </a:txBody>
                  <a:tcPr anchor="b"/>
                </a:tc>
                <a:tc>
                  <a:txBody>
                    <a:bodyPr/>
                    <a:lstStyle/>
                    <a:p>
                      <a:pPr algn="ctr"/>
                      <a:r>
                        <a:rPr lang="en-US" dirty="0" smtClean="0"/>
                        <a:t>.708 </a:t>
                      </a:r>
                      <a:r>
                        <a:rPr lang="en-US" dirty="0" smtClean="0">
                          <a:solidFill>
                            <a:schemeClr val="accent2">
                              <a:lumMod val="75000"/>
                            </a:schemeClr>
                          </a:solidFill>
                        </a:rPr>
                        <a:t>(.639)</a:t>
                      </a:r>
                      <a:endParaRPr lang="en-US" dirty="0">
                        <a:solidFill>
                          <a:schemeClr val="accent2">
                            <a:lumMod val="75000"/>
                          </a:schemeClr>
                        </a:solidFill>
                      </a:endParaRPr>
                    </a:p>
                  </a:txBody>
                  <a:tcPr anchor="b"/>
                </a:tc>
              </a:tr>
              <a:tr h="370840">
                <a:tc>
                  <a:txBody>
                    <a:bodyPr/>
                    <a:lstStyle/>
                    <a:p>
                      <a:pPr algn="l"/>
                      <a:r>
                        <a:rPr lang="en-US" b="0" dirty="0" smtClean="0"/>
                        <a:t>Forests</a:t>
                      </a:r>
                      <a:endParaRPr lang="en-US" b="0" dirty="0"/>
                    </a:p>
                  </a:txBody>
                  <a:tcPr/>
                </a:tc>
                <a:tc>
                  <a:txBody>
                    <a:bodyPr/>
                    <a:lstStyle/>
                    <a:p>
                      <a:pPr algn="ctr"/>
                      <a:r>
                        <a:rPr lang="en-US" dirty="0" smtClean="0"/>
                        <a:t>83.3 </a:t>
                      </a:r>
                      <a:r>
                        <a:rPr lang="en-US" dirty="0" smtClean="0">
                          <a:solidFill>
                            <a:schemeClr val="accent2">
                              <a:lumMod val="75000"/>
                            </a:schemeClr>
                          </a:solidFill>
                        </a:rPr>
                        <a:t>(83.8)</a:t>
                      </a:r>
                      <a:endParaRPr lang="en-US" dirty="0">
                        <a:solidFill>
                          <a:schemeClr val="accent2">
                            <a:lumMod val="75000"/>
                          </a:schemeClr>
                        </a:solidFill>
                      </a:endParaRPr>
                    </a:p>
                  </a:txBody>
                  <a:tcPr/>
                </a:tc>
                <a:tc>
                  <a:txBody>
                    <a:bodyPr/>
                    <a:lstStyle/>
                    <a:p>
                      <a:pPr algn="ctr"/>
                      <a:r>
                        <a:rPr lang="en-US" dirty="0" smtClean="0"/>
                        <a:t>90.9 </a:t>
                      </a:r>
                      <a:r>
                        <a:rPr lang="en-US" dirty="0" smtClean="0">
                          <a:solidFill>
                            <a:schemeClr val="accent2">
                              <a:lumMod val="75000"/>
                            </a:schemeClr>
                          </a:solidFill>
                        </a:rPr>
                        <a:t>(93.0)</a:t>
                      </a:r>
                      <a:endParaRPr lang="en-US" dirty="0">
                        <a:solidFill>
                          <a:schemeClr val="accent2">
                            <a:lumMod val="75000"/>
                          </a:schemeClr>
                        </a:solidFill>
                      </a:endParaRPr>
                    </a:p>
                  </a:txBody>
                  <a:tcPr/>
                </a:tc>
                <a:tc>
                  <a:txBody>
                    <a:bodyPr/>
                    <a:lstStyle/>
                    <a:p>
                      <a:pPr algn="ctr"/>
                      <a:r>
                        <a:rPr lang="en-US" dirty="0" smtClean="0"/>
                        <a:t>62.5 </a:t>
                      </a:r>
                      <a:r>
                        <a:rPr lang="en-US" dirty="0" smtClean="0">
                          <a:solidFill>
                            <a:schemeClr val="accent2">
                              <a:lumMod val="75000"/>
                            </a:schemeClr>
                          </a:solidFill>
                        </a:rPr>
                        <a:t>(51.9)</a:t>
                      </a:r>
                      <a:endParaRPr lang="en-US" dirty="0">
                        <a:solidFill>
                          <a:schemeClr val="accent2">
                            <a:lumMod val="75000"/>
                          </a:schemeClr>
                        </a:solidFill>
                      </a:endParaRPr>
                    </a:p>
                  </a:txBody>
                  <a:tcPr anchor="b"/>
                </a:tc>
                <a:tc>
                  <a:txBody>
                    <a:bodyPr/>
                    <a:lstStyle/>
                    <a:p>
                      <a:pPr algn="ctr"/>
                      <a:r>
                        <a:rPr lang="en-US" dirty="0" smtClean="0"/>
                        <a:t>.556 </a:t>
                      </a:r>
                      <a:r>
                        <a:rPr lang="en-US" dirty="0" smtClean="0">
                          <a:solidFill>
                            <a:schemeClr val="accent2">
                              <a:lumMod val="75000"/>
                            </a:schemeClr>
                          </a:solidFill>
                        </a:rPr>
                        <a:t>(.489)</a:t>
                      </a:r>
                      <a:endParaRPr lang="en-US" dirty="0">
                        <a:solidFill>
                          <a:schemeClr val="accent2">
                            <a:lumMod val="75000"/>
                          </a:schemeClr>
                        </a:solidFill>
                      </a:endParaRPr>
                    </a:p>
                  </a:txBody>
                  <a:tcPr anchor="b"/>
                </a:tc>
                <a:tc>
                  <a:txBody>
                    <a:bodyPr/>
                    <a:lstStyle/>
                    <a:p>
                      <a:pPr algn="ctr"/>
                      <a:r>
                        <a:rPr lang="en-US" dirty="0" smtClean="0"/>
                        <a:t>.767 </a:t>
                      </a:r>
                      <a:r>
                        <a:rPr lang="en-US" dirty="0" smtClean="0">
                          <a:solidFill>
                            <a:schemeClr val="accent2">
                              <a:lumMod val="75000"/>
                            </a:schemeClr>
                          </a:solidFill>
                        </a:rPr>
                        <a:t>(.724)</a:t>
                      </a:r>
                      <a:endParaRPr lang="en-US" dirty="0">
                        <a:solidFill>
                          <a:schemeClr val="accent2">
                            <a:lumMod val="75000"/>
                          </a:schemeClr>
                        </a:solidFill>
                      </a:endParaRPr>
                    </a:p>
                  </a:txBody>
                  <a:tcPr anchor="b"/>
                </a:tc>
              </a:tr>
            </a:tbl>
          </a:graphicData>
        </a:graphic>
      </p:graphicFrame>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7" name="Rectangle 3"/>
          <p:cNvSpPr>
            <a:spLocks noChangeArrowheads="1"/>
          </p:cNvSpPr>
          <p:nvPr/>
        </p:nvSpPr>
        <p:spPr bwMode="auto">
          <a:xfrm>
            <a:off x="0" y="9620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2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0" name="Rectangle 6"/>
          <p:cNvSpPr>
            <a:spLocks noChangeArrowheads="1"/>
          </p:cNvSpPr>
          <p:nvPr/>
        </p:nvSpPr>
        <p:spPr bwMode="auto">
          <a:xfrm>
            <a:off x="0" y="9620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32"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3" name="Rectangle 9"/>
          <p:cNvSpPr>
            <a:spLocks noChangeArrowheads="1"/>
          </p:cNvSpPr>
          <p:nvPr/>
        </p:nvSpPr>
        <p:spPr bwMode="auto">
          <a:xfrm>
            <a:off x="0" y="9525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35"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6" name="Rectangle 12"/>
          <p:cNvSpPr>
            <a:spLocks noChangeArrowheads="1"/>
          </p:cNvSpPr>
          <p:nvPr/>
        </p:nvSpPr>
        <p:spPr bwMode="auto">
          <a:xfrm>
            <a:off x="0" y="10096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38"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9" name="Rectangle 15"/>
          <p:cNvSpPr>
            <a:spLocks noChangeArrowheads="1"/>
          </p:cNvSpPr>
          <p:nvPr/>
        </p:nvSpPr>
        <p:spPr bwMode="auto">
          <a:xfrm>
            <a:off x="0" y="9525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41" name="Rectangle 1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42" name="Rectangle 18"/>
          <p:cNvSpPr>
            <a:spLocks noChangeArrowheads="1"/>
          </p:cNvSpPr>
          <p:nvPr/>
        </p:nvSpPr>
        <p:spPr bwMode="auto">
          <a:xfrm>
            <a:off x="0" y="8953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4004166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304800" y="152400"/>
            <a:ext cx="8610600" cy="914400"/>
          </a:xfrm>
        </p:spPr>
        <p:txBody>
          <a:bodyPr/>
          <a:lstStyle/>
          <a:p>
            <a:r>
              <a:rPr lang="en-US" sz="2800" dirty="0" smtClean="0">
                <a:solidFill>
                  <a:srgbClr val="0000FF"/>
                </a:solidFill>
                <a:effectLst>
                  <a:outerShdw blurRad="38100" dist="38100" dir="2700000" algn="tl">
                    <a:srgbClr val="000000">
                      <a:alpha val="43137"/>
                    </a:srgbClr>
                  </a:outerShdw>
                </a:effectLst>
                <a:latin typeface="Tahoma" pitchFamily="34" charset="0"/>
                <a:cs typeface="Tahoma" pitchFamily="34" charset="0"/>
              </a:rPr>
              <a:t>Tree-based Methods for Classification &amp; Regression</a:t>
            </a:r>
            <a:endParaRPr lang="en-US" sz="2800" dirty="0">
              <a:solidFill>
                <a:srgbClr val="0000FF"/>
              </a:solidFill>
              <a:effectLst>
                <a:outerShdw blurRad="38100" dist="38100" dir="2700000" algn="tl">
                  <a:srgbClr val="000000">
                    <a:alpha val="43137"/>
                  </a:srgbClr>
                </a:outerShdw>
              </a:effectLst>
              <a:latin typeface="Tahoma" pitchFamily="34" charset="0"/>
              <a:cs typeface="Tahoma" pitchFamily="34" charset="0"/>
            </a:endParaRPr>
          </a:p>
        </p:txBody>
      </p:sp>
      <p:sp>
        <p:nvSpPr>
          <p:cNvPr id="64515" name="Rectangle 3"/>
          <p:cNvSpPr>
            <a:spLocks noGrp="1" noChangeArrowheads="1"/>
          </p:cNvSpPr>
          <p:nvPr>
            <p:ph type="body" idx="1"/>
          </p:nvPr>
        </p:nvSpPr>
        <p:spPr>
          <a:xfrm>
            <a:off x="306125" y="1343025"/>
            <a:ext cx="8610600" cy="5410200"/>
          </a:xfrm>
        </p:spPr>
        <p:txBody>
          <a:bodyPr/>
          <a:lstStyle/>
          <a:p>
            <a:pPr>
              <a:buNone/>
            </a:pPr>
            <a:r>
              <a:rPr lang="en-US" sz="2000" b="1" dirty="0" smtClean="0"/>
              <a:t>Example: </a:t>
            </a:r>
            <a:r>
              <a:rPr lang="en-US" sz="2000" b="1" dirty="0" smtClean="0">
                <a:solidFill>
                  <a:srgbClr val="C00000"/>
                </a:solidFill>
                <a:effectLst>
                  <a:outerShdw blurRad="38100" dist="38100" dir="2700000" algn="tl">
                    <a:srgbClr val="000000">
                      <a:alpha val="43137"/>
                    </a:srgbClr>
                  </a:outerShdw>
                </a:effectLst>
              </a:rPr>
              <a:t>Lichen air quality </a:t>
            </a:r>
            <a:r>
              <a:rPr lang="en-US" sz="2000" b="1" dirty="0" smtClean="0"/>
              <a:t>data, </a:t>
            </a:r>
            <a:r>
              <a:rPr lang="en-US" sz="2000" b="1" dirty="0" smtClean="0">
                <a:solidFill>
                  <a:srgbClr val="C00000"/>
                </a:solidFill>
                <a:effectLst>
                  <a:outerShdw blurRad="38100" dist="38100" dir="2700000" algn="tl">
                    <a:srgbClr val="000000">
                      <a:alpha val="43137"/>
                    </a:srgbClr>
                  </a:outerShdw>
                </a:effectLst>
              </a:rPr>
              <a:t>pilot</a:t>
            </a:r>
            <a:r>
              <a:rPr lang="en-US" sz="2000" b="1" dirty="0" smtClean="0"/>
              <a:t> evaluation data </a:t>
            </a:r>
            <a:r>
              <a:rPr lang="en-US" sz="2000" b="1" dirty="0" smtClean="0">
                <a:solidFill>
                  <a:schemeClr val="accent2">
                    <a:lumMod val="75000"/>
                  </a:schemeClr>
                </a:solidFill>
              </a:rPr>
              <a:t>(</a:t>
            </a:r>
            <a:r>
              <a:rPr lang="en-US" sz="2000" b="1" dirty="0" err="1" smtClean="0">
                <a:solidFill>
                  <a:schemeClr val="accent2">
                    <a:lumMod val="75000"/>
                  </a:schemeClr>
                </a:solidFill>
              </a:rPr>
              <a:t>crossvalidated</a:t>
            </a:r>
            <a:r>
              <a:rPr lang="en-US" sz="2000" b="1" dirty="0" smtClean="0">
                <a:solidFill>
                  <a:schemeClr val="accent2">
                    <a:lumMod val="75000"/>
                  </a:schemeClr>
                </a:solidFill>
              </a:rPr>
              <a:t>) </a:t>
            </a:r>
            <a:r>
              <a:rPr lang="en-US" sz="2000" b="1" dirty="0" smtClean="0"/>
              <a:t>for previous </a:t>
            </a:r>
            <a:r>
              <a:rPr lang="en-US" sz="2000" b="1" dirty="0" smtClean="0">
                <a:solidFill>
                  <a:srgbClr val="FF0000"/>
                </a:solidFill>
              </a:rPr>
              <a:t>pruned tree </a:t>
            </a:r>
            <a:r>
              <a:rPr lang="en-US" sz="2000" b="1" dirty="0" smtClean="0"/>
              <a:t>and </a:t>
            </a:r>
            <a:r>
              <a:rPr lang="en-US" sz="2000" b="1" dirty="0" smtClean="0">
                <a:solidFill>
                  <a:srgbClr val="FF0000"/>
                </a:solidFill>
              </a:rPr>
              <a:t>other methods with parameters selected by tuning</a:t>
            </a:r>
          </a:p>
          <a:p>
            <a:pPr>
              <a:buNone/>
            </a:pPr>
            <a:endParaRPr lang="en-US" sz="2800" b="1" dirty="0" smtClean="0"/>
          </a:p>
          <a:p>
            <a:pPr>
              <a:buNone/>
            </a:pPr>
            <a:endParaRPr lang="en-US" sz="2800" b="1" dirty="0" smtClean="0"/>
          </a:p>
          <a:p>
            <a:pPr>
              <a:buNone/>
            </a:pPr>
            <a:endParaRPr lang="en-US" sz="2800" b="1" dirty="0" smtClean="0"/>
          </a:p>
          <a:p>
            <a:pPr>
              <a:buNone/>
            </a:pPr>
            <a:endParaRPr lang="en-US" sz="2800" b="1" dirty="0" smtClean="0"/>
          </a:p>
          <a:p>
            <a:pPr>
              <a:buNone/>
            </a:pPr>
            <a:endParaRPr lang="en-US" sz="2800" b="1" dirty="0" smtClean="0"/>
          </a:p>
          <a:p>
            <a:pPr>
              <a:buNone/>
            </a:pPr>
            <a:r>
              <a:rPr lang="en-US" sz="2000" b="1" dirty="0" smtClean="0"/>
              <a:t> </a:t>
            </a:r>
          </a:p>
          <a:p>
            <a:pPr>
              <a:buNone/>
            </a:pPr>
            <a:endParaRPr lang="en-US" sz="2000" dirty="0" smtClean="0"/>
          </a:p>
          <a:p>
            <a:pPr>
              <a:buSzPct val="125000"/>
              <a:buNone/>
            </a:pPr>
            <a:endParaRPr lang="en-US" sz="2000" dirty="0" smtClean="0"/>
          </a:p>
          <a:p>
            <a:pPr>
              <a:buSzPct val="125000"/>
              <a:buNone/>
            </a:pPr>
            <a:endParaRPr lang="en-US" sz="2000" dirty="0" smtClean="0"/>
          </a:p>
          <a:p>
            <a:pPr>
              <a:buSzPct val="125000"/>
              <a:buNone/>
            </a:pPr>
            <a:endParaRPr lang="en-US" sz="2000" dirty="0" smtClean="0"/>
          </a:p>
          <a:p>
            <a:pPr>
              <a:buSzPct val="125000"/>
              <a:buNone/>
            </a:pPr>
            <a:endParaRPr lang="en-US" sz="2000" dirty="0" smtClean="0"/>
          </a:p>
          <a:p>
            <a:pPr>
              <a:buSzPct val="125000"/>
              <a:buNone/>
            </a:pPr>
            <a:endParaRPr lang="en-US" sz="2000" dirty="0" smtClean="0"/>
          </a:p>
          <a:p>
            <a:pPr>
              <a:buSzPct val="125000"/>
              <a:buNone/>
            </a:pPr>
            <a:endParaRPr lang="en-US" sz="2000" dirty="0" smtClean="0"/>
          </a:p>
          <a:p>
            <a:pPr>
              <a:buSzPct val="125000"/>
              <a:buNone/>
            </a:pPr>
            <a:endParaRPr lang="en-US" sz="2000" dirty="0" smtClean="0"/>
          </a:p>
          <a:p>
            <a:pPr>
              <a:buSzPct val="125000"/>
              <a:buNone/>
            </a:pPr>
            <a:endParaRPr lang="en-US" sz="2000" dirty="0" smtClean="0"/>
          </a:p>
        </p:txBody>
      </p:sp>
      <p:sp>
        <p:nvSpPr>
          <p:cNvPr id="18125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51" name="Rectangle 3"/>
          <p:cNvSpPr>
            <a:spLocks noChangeArrowheads="1"/>
          </p:cNvSpPr>
          <p:nvPr/>
        </p:nvSpPr>
        <p:spPr bwMode="auto">
          <a:xfrm>
            <a:off x="0" y="13620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1253"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54" name="Rectangle 6"/>
          <p:cNvSpPr>
            <a:spLocks noChangeArrowheads="1"/>
          </p:cNvSpPr>
          <p:nvPr/>
        </p:nvSpPr>
        <p:spPr bwMode="auto">
          <a:xfrm>
            <a:off x="0" y="9906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1256"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57" name="Rectangle 9"/>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125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1"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3"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5"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7" name="Rectangle 1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8" name="Rectangle 20"/>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1270" name="Rectangle 2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71" name="Rectangle 23"/>
          <p:cNvSpPr>
            <a:spLocks noChangeArrowheads="1"/>
          </p:cNvSpPr>
          <p:nvPr/>
        </p:nvSpPr>
        <p:spPr bwMode="auto">
          <a:xfrm>
            <a:off x="0" y="838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aphicFrame>
        <p:nvGraphicFramePr>
          <p:cNvPr id="21" name="Table 20"/>
          <p:cNvGraphicFramePr>
            <a:graphicFrameLocks noGrp="1"/>
          </p:cNvGraphicFramePr>
          <p:nvPr>
            <p:extLst>
              <p:ext uri="{D42A27DB-BD31-4B8C-83A1-F6EECF244321}">
                <p14:modId xmlns:p14="http://schemas.microsoft.com/office/powerpoint/2010/main" val="1937217702"/>
              </p:ext>
            </p:extLst>
          </p:nvPr>
        </p:nvGraphicFramePr>
        <p:xfrm>
          <a:off x="457200" y="3124200"/>
          <a:ext cx="8458200" cy="2225040"/>
        </p:xfrm>
        <a:graphic>
          <a:graphicData uri="http://schemas.openxmlformats.org/drawingml/2006/table">
            <a:tbl>
              <a:tblPr firstRow="1" bandRow="1">
                <a:tableStyleId>{5940675A-B579-460E-94D1-54222C63F5DA}</a:tableStyleId>
              </a:tblPr>
              <a:tblGrid>
                <a:gridCol w="1447800"/>
                <a:gridCol w="1371600"/>
                <a:gridCol w="1409700"/>
                <a:gridCol w="1409700"/>
                <a:gridCol w="1409700"/>
                <a:gridCol w="1409700"/>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t>Method</a:t>
                      </a:r>
                    </a:p>
                  </a:txBody>
                  <a:tcPr anchor="b"/>
                </a:tc>
                <a:tc>
                  <a:txBody>
                    <a:bodyPr/>
                    <a:lstStyle/>
                    <a:p>
                      <a:pPr algn="ctr"/>
                      <a:r>
                        <a:rPr lang="en-US" b="1" dirty="0" smtClean="0"/>
                        <a:t>PCC</a:t>
                      </a:r>
                      <a:endParaRPr lang="en-US" b="1" dirty="0"/>
                    </a:p>
                  </a:txBody>
                  <a:tcPr/>
                </a:tc>
                <a:tc>
                  <a:txBody>
                    <a:bodyPr/>
                    <a:lstStyle/>
                    <a:p>
                      <a:pPr algn="ctr"/>
                      <a:r>
                        <a:rPr lang="en-US" b="1" dirty="0" smtClean="0"/>
                        <a:t>Specificity</a:t>
                      </a:r>
                      <a:endParaRPr lang="en-US" b="1" dirty="0"/>
                    </a:p>
                  </a:txBody>
                  <a:tcPr/>
                </a:tc>
                <a:tc>
                  <a:txBody>
                    <a:bodyPr/>
                    <a:lstStyle/>
                    <a:p>
                      <a:r>
                        <a:rPr lang="en-US" b="1" dirty="0" smtClean="0"/>
                        <a:t>Sensitivity</a:t>
                      </a:r>
                      <a:endParaRPr lang="en-US" b="1" dirty="0"/>
                    </a:p>
                  </a:txBody>
                  <a:tcPr anchor="b"/>
                </a:tc>
                <a:tc>
                  <a:txBody>
                    <a:bodyPr/>
                    <a:lstStyle/>
                    <a:p>
                      <a:pPr algn="ctr"/>
                      <a:r>
                        <a:rPr lang="en-US" b="1" dirty="0" smtClean="0"/>
                        <a:t>K</a:t>
                      </a:r>
                      <a:endParaRPr lang="en-US" b="1" dirty="0"/>
                    </a:p>
                  </a:txBody>
                  <a:tcPr anchor="b"/>
                </a:tc>
                <a:tc>
                  <a:txBody>
                    <a:bodyPr/>
                    <a:lstStyle/>
                    <a:p>
                      <a:pPr algn="ctr"/>
                      <a:r>
                        <a:rPr lang="en-US" b="1" dirty="0" smtClean="0"/>
                        <a:t>AUC</a:t>
                      </a:r>
                      <a:endParaRPr lang="en-US" b="1" dirty="0"/>
                    </a:p>
                  </a:txBody>
                  <a:tcPr anchor="b"/>
                </a:tc>
              </a:tr>
              <a:tr h="370840">
                <a:tc>
                  <a:txBody>
                    <a:bodyPr/>
                    <a:lstStyle/>
                    <a:p>
                      <a:pPr algn="l"/>
                      <a:r>
                        <a:rPr lang="en-US" dirty="0" smtClean="0"/>
                        <a:t>Pruned</a:t>
                      </a:r>
                      <a:r>
                        <a:rPr lang="en-US" baseline="0" dirty="0" smtClean="0"/>
                        <a:t> t</a:t>
                      </a:r>
                      <a:r>
                        <a:rPr lang="en-US" dirty="0" smtClean="0"/>
                        <a:t>ree</a:t>
                      </a:r>
                      <a:endParaRPr lang="en-US" dirty="0"/>
                    </a:p>
                  </a:txBody>
                  <a:tcPr/>
                </a:tc>
                <a:tc>
                  <a:txBody>
                    <a:bodyPr/>
                    <a:lstStyle/>
                    <a:p>
                      <a:pPr algn="ctr"/>
                      <a:r>
                        <a:rPr lang="en-US" dirty="0" smtClean="0"/>
                        <a:t>77.3 </a:t>
                      </a:r>
                      <a:r>
                        <a:rPr lang="en-US" dirty="0" smtClean="0">
                          <a:solidFill>
                            <a:schemeClr val="accent2">
                              <a:lumMod val="75000"/>
                            </a:schemeClr>
                          </a:solidFill>
                        </a:rPr>
                        <a:t>(82.7)</a:t>
                      </a:r>
                      <a:endParaRPr lang="en-US" dirty="0">
                        <a:solidFill>
                          <a:schemeClr val="accent2">
                            <a:lumMod val="75000"/>
                          </a:schemeClr>
                        </a:solidFill>
                      </a:endParaRPr>
                    </a:p>
                  </a:txBody>
                  <a:tcPr/>
                </a:tc>
                <a:tc>
                  <a:txBody>
                    <a:bodyPr/>
                    <a:lstStyle/>
                    <a:p>
                      <a:pPr algn="ctr"/>
                      <a:r>
                        <a:rPr lang="en-US" dirty="0" smtClean="0"/>
                        <a:t>80.5 </a:t>
                      </a:r>
                      <a:r>
                        <a:rPr lang="en-US" dirty="0" smtClean="0">
                          <a:solidFill>
                            <a:schemeClr val="accent2">
                              <a:lumMod val="75000"/>
                            </a:schemeClr>
                          </a:solidFill>
                        </a:rPr>
                        <a:t>(92.2)</a:t>
                      </a:r>
                      <a:endParaRPr lang="en-US" dirty="0">
                        <a:solidFill>
                          <a:schemeClr val="accent2">
                            <a:lumMod val="75000"/>
                          </a:schemeClr>
                        </a:solidFill>
                      </a:endParaRPr>
                    </a:p>
                  </a:txBody>
                  <a:tcPr/>
                </a:tc>
                <a:tc>
                  <a:txBody>
                    <a:bodyPr/>
                    <a:lstStyle/>
                    <a:p>
                      <a:pPr algn="ctr"/>
                      <a:r>
                        <a:rPr lang="en-US" dirty="0" smtClean="0"/>
                        <a:t>68.8 </a:t>
                      </a:r>
                      <a:r>
                        <a:rPr lang="en-US" dirty="0" smtClean="0">
                          <a:solidFill>
                            <a:schemeClr val="accent2">
                              <a:lumMod val="75000"/>
                            </a:schemeClr>
                          </a:solidFill>
                        </a:rPr>
                        <a:t>(49.7)</a:t>
                      </a:r>
                      <a:endParaRPr lang="en-US" dirty="0">
                        <a:solidFill>
                          <a:schemeClr val="accent2">
                            <a:lumMod val="75000"/>
                          </a:schemeClr>
                        </a:solidFill>
                      </a:endParaRPr>
                    </a:p>
                  </a:txBody>
                  <a:tcPr anchor="b"/>
                </a:tc>
                <a:tc>
                  <a:txBody>
                    <a:bodyPr/>
                    <a:lstStyle/>
                    <a:p>
                      <a:pPr algn="ctr"/>
                      <a:r>
                        <a:rPr lang="en-US" dirty="0" smtClean="0"/>
                        <a:t>.459 </a:t>
                      </a:r>
                      <a:r>
                        <a:rPr lang="en-US" dirty="0" smtClean="0">
                          <a:solidFill>
                            <a:schemeClr val="accent2">
                              <a:lumMod val="75000"/>
                            </a:schemeClr>
                          </a:solidFill>
                        </a:rPr>
                        <a:t>(.457)</a:t>
                      </a:r>
                      <a:endParaRPr lang="en-US" dirty="0">
                        <a:solidFill>
                          <a:schemeClr val="accent2">
                            <a:lumMod val="75000"/>
                          </a:schemeClr>
                        </a:solidFill>
                      </a:endParaRPr>
                    </a:p>
                  </a:txBody>
                  <a:tcPr anchor="b"/>
                </a:tc>
                <a:tc>
                  <a:txBody>
                    <a:bodyPr/>
                    <a:lstStyle/>
                    <a:p>
                      <a:pPr algn="ctr"/>
                      <a:r>
                        <a:rPr lang="en-US" dirty="0" smtClean="0"/>
                        <a:t>.764 </a:t>
                      </a:r>
                      <a:r>
                        <a:rPr lang="en-US" dirty="0" smtClean="0">
                          <a:solidFill>
                            <a:schemeClr val="accent2">
                              <a:lumMod val="75000"/>
                            </a:schemeClr>
                          </a:solidFill>
                        </a:rPr>
                        <a:t>(.780)</a:t>
                      </a:r>
                      <a:endParaRPr lang="en-US" dirty="0">
                        <a:solidFill>
                          <a:schemeClr val="accent2">
                            <a:lumMod val="75000"/>
                          </a:schemeClr>
                        </a:solidFill>
                      </a:endParaRPr>
                    </a:p>
                  </a:txBody>
                  <a:tcPr anchor="b"/>
                </a:tc>
              </a:tr>
              <a:tr h="370840">
                <a:tc>
                  <a:txBody>
                    <a:bodyPr/>
                    <a:lstStyle/>
                    <a:p>
                      <a:pPr algn="l"/>
                      <a:r>
                        <a:rPr lang="en-US" dirty="0" smtClean="0"/>
                        <a:t>Tree</a:t>
                      </a:r>
                    </a:p>
                  </a:txBody>
                  <a:tcPr/>
                </a:tc>
                <a:tc>
                  <a:txBody>
                    <a:bodyPr/>
                    <a:lstStyle/>
                    <a:p>
                      <a:pPr algn="ctr"/>
                      <a:r>
                        <a:rPr lang="en-US" dirty="0" smtClean="0"/>
                        <a:t>72.0 </a:t>
                      </a:r>
                      <a:r>
                        <a:rPr lang="en-US" dirty="0" smtClean="0">
                          <a:solidFill>
                            <a:schemeClr val="accent2">
                              <a:lumMod val="75000"/>
                            </a:schemeClr>
                          </a:solidFill>
                        </a:rPr>
                        <a:t>(83.1)</a:t>
                      </a:r>
                      <a:endParaRPr lang="en-US" dirty="0">
                        <a:solidFill>
                          <a:schemeClr val="accent2">
                            <a:lumMod val="75000"/>
                          </a:schemeClr>
                        </a:solidFill>
                      </a:endParaRPr>
                    </a:p>
                  </a:txBody>
                  <a:tcPr/>
                </a:tc>
                <a:tc>
                  <a:txBody>
                    <a:bodyPr/>
                    <a:lstStyle/>
                    <a:p>
                      <a:pPr algn="ctr"/>
                      <a:r>
                        <a:rPr lang="en-US" dirty="0" smtClean="0"/>
                        <a:t>81.4 </a:t>
                      </a:r>
                      <a:r>
                        <a:rPr lang="en-US" dirty="0" smtClean="0">
                          <a:solidFill>
                            <a:schemeClr val="accent2">
                              <a:lumMod val="75000"/>
                            </a:schemeClr>
                          </a:solidFill>
                        </a:rPr>
                        <a:t>(88.7)</a:t>
                      </a:r>
                      <a:endParaRPr lang="en-US" dirty="0">
                        <a:solidFill>
                          <a:schemeClr val="accent2">
                            <a:lumMod val="75000"/>
                          </a:schemeClr>
                        </a:solidFill>
                      </a:endParaRPr>
                    </a:p>
                  </a:txBody>
                  <a:tcPr/>
                </a:tc>
                <a:tc>
                  <a:txBody>
                    <a:bodyPr/>
                    <a:lstStyle/>
                    <a:p>
                      <a:pPr algn="ctr"/>
                      <a:r>
                        <a:rPr lang="en-US" dirty="0" smtClean="0"/>
                        <a:t>46.2</a:t>
                      </a:r>
                      <a:r>
                        <a:rPr lang="en-US" baseline="0" dirty="0" smtClean="0"/>
                        <a:t> </a:t>
                      </a:r>
                      <a:r>
                        <a:rPr lang="en-US" baseline="0" dirty="0" smtClean="0">
                          <a:solidFill>
                            <a:schemeClr val="accent2">
                              <a:lumMod val="75000"/>
                            </a:schemeClr>
                          </a:solidFill>
                        </a:rPr>
                        <a:t>(</a:t>
                      </a:r>
                      <a:r>
                        <a:rPr lang="en-US" dirty="0" smtClean="0">
                          <a:solidFill>
                            <a:schemeClr val="accent2">
                              <a:lumMod val="75000"/>
                            </a:schemeClr>
                          </a:solidFill>
                        </a:rPr>
                        <a:t>63.6)</a:t>
                      </a:r>
                      <a:endParaRPr lang="en-US" dirty="0">
                        <a:solidFill>
                          <a:schemeClr val="accent2">
                            <a:lumMod val="75000"/>
                          </a:schemeClr>
                        </a:solidFill>
                      </a:endParaRPr>
                    </a:p>
                  </a:txBody>
                  <a:tcPr anchor="b"/>
                </a:tc>
                <a:tc>
                  <a:txBody>
                    <a:bodyPr/>
                    <a:lstStyle/>
                    <a:p>
                      <a:pPr algn="ctr"/>
                      <a:r>
                        <a:rPr lang="en-US" dirty="0" smtClean="0"/>
                        <a:t>.278 </a:t>
                      </a:r>
                      <a:r>
                        <a:rPr lang="en-US" dirty="0" smtClean="0">
                          <a:solidFill>
                            <a:schemeClr val="accent2">
                              <a:lumMod val="75000"/>
                            </a:schemeClr>
                          </a:solidFill>
                        </a:rPr>
                        <a:t>(.517)</a:t>
                      </a:r>
                      <a:endParaRPr lang="en-US" dirty="0">
                        <a:solidFill>
                          <a:schemeClr val="accent2">
                            <a:lumMod val="75000"/>
                          </a:schemeClr>
                        </a:solidFill>
                      </a:endParaRPr>
                    </a:p>
                  </a:txBody>
                  <a:tcPr anchor="b"/>
                </a:tc>
                <a:tc>
                  <a:txBody>
                    <a:bodyPr/>
                    <a:lstStyle/>
                    <a:p>
                      <a:pPr algn="ctr"/>
                      <a:r>
                        <a:rPr lang="en-US" dirty="0" smtClean="0"/>
                        <a:t>.638 </a:t>
                      </a:r>
                      <a:r>
                        <a:rPr lang="en-US" dirty="0" smtClean="0">
                          <a:solidFill>
                            <a:schemeClr val="accent2">
                              <a:lumMod val="75000"/>
                            </a:schemeClr>
                          </a:solidFill>
                        </a:rPr>
                        <a:t>(.762)</a:t>
                      </a:r>
                      <a:endParaRPr lang="en-US" dirty="0">
                        <a:solidFill>
                          <a:schemeClr val="accent2">
                            <a:lumMod val="75000"/>
                          </a:schemeClr>
                        </a:solidFill>
                      </a:endParaRPr>
                    </a:p>
                  </a:txBody>
                  <a:tcPr anchor="b"/>
                </a:tc>
              </a:tr>
              <a:tr h="370840">
                <a:tc>
                  <a:txBody>
                    <a:bodyPr/>
                    <a:lstStyle/>
                    <a:p>
                      <a:pPr algn="l"/>
                      <a:r>
                        <a:rPr lang="en-US" b="0" dirty="0" err="1" smtClean="0"/>
                        <a:t>AdaBoost</a:t>
                      </a:r>
                      <a:endParaRPr lang="en-US" b="0" dirty="0"/>
                    </a:p>
                  </a:txBody>
                  <a:tcPr/>
                </a:tc>
                <a:tc>
                  <a:txBody>
                    <a:bodyPr/>
                    <a:lstStyle/>
                    <a:p>
                      <a:pPr algn="ctr"/>
                      <a:r>
                        <a:rPr lang="en-US" dirty="0" smtClean="0"/>
                        <a:t>81.3 </a:t>
                      </a:r>
                      <a:r>
                        <a:rPr lang="en-US" dirty="0" smtClean="0">
                          <a:solidFill>
                            <a:schemeClr val="accent2">
                              <a:lumMod val="75000"/>
                            </a:schemeClr>
                          </a:solidFill>
                        </a:rPr>
                        <a:t>(83.5)</a:t>
                      </a:r>
                      <a:endParaRPr lang="en-US" dirty="0">
                        <a:solidFill>
                          <a:schemeClr val="accent2">
                            <a:lumMod val="75000"/>
                          </a:schemeClr>
                        </a:solidFill>
                      </a:endParaRPr>
                    </a:p>
                  </a:txBody>
                  <a:tcPr/>
                </a:tc>
                <a:tc>
                  <a:txBody>
                    <a:bodyPr/>
                    <a:lstStyle/>
                    <a:p>
                      <a:pPr algn="ctr"/>
                      <a:r>
                        <a:rPr lang="en-US" dirty="0" smtClean="0"/>
                        <a:t>87.3 </a:t>
                      </a:r>
                      <a:r>
                        <a:rPr lang="en-US" dirty="0" smtClean="0">
                          <a:solidFill>
                            <a:schemeClr val="accent2">
                              <a:lumMod val="75000"/>
                            </a:schemeClr>
                          </a:solidFill>
                        </a:rPr>
                        <a:t>(90.8)</a:t>
                      </a:r>
                      <a:endParaRPr lang="en-US" dirty="0">
                        <a:solidFill>
                          <a:schemeClr val="accent2">
                            <a:lumMod val="75000"/>
                          </a:schemeClr>
                        </a:solidFill>
                      </a:endParaRPr>
                    </a:p>
                  </a:txBody>
                  <a:tcPr/>
                </a:tc>
                <a:tc>
                  <a:txBody>
                    <a:bodyPr/>
                    <a:lstStyle/>
                    <a:p>
                      <a:pPr algn="ctr"/>
                      <a:r>
                        <a:rPr lang="en-US" dirty="0" smtClean="0"/>
                        <a:t>65.0 </a:t>
                      </a:r>
                      <a:r>
                        <a:rPr lang="en-US" dirty="0" smtClean="0">
                          <a:solidFill>
                            <a:schemeClr val="accent2">
                              <a:lumMod val="75000"/>
                            </a:schemeClr>
                          </a:solidFill>
                        </a:rPr>
                        <a:t>(57.8)</a:t>
                      </a:r>
                      <a:endParaRPr lang="en-US" dirty="0">
                        <a:solidFill>
                          <a:schemeClr val="accent2">
                            <a:lumMod val="75000"/>
                          </a:schemeClr>
                        </a:solidFill>
                      </a:endParaRPr>
                    </a:p>
                  </a:txBody>
                  <a:tcPr anchor="b"/>
                </a:tc>
                <a:tc>
                  <a:txBody>
                    <a:bodyPr/>
                    <a:lstStyle/>
                    <a:p>
                      <a:pPr algn="ctr"/>
                      <a:r>
                        <a:rPr lang="en-US" dirty="0" smtClean="0"/>
                        <a:t>.523 </a:t>
                      </a:r>
                      <a:r>
                        <a:rPr lang="en-US" dirty="0" smtClean="0">
                          <a:solidFill>
                            <a:schemeClr val="accent2">
                              <a:lumMod val="75000"/>
                            </a:schemeClr>
                          </a:solidFill>
                        </a:rPr>
                        <a:t>(.504)</a:t>
                      </a:r>
                      <a:endParaRPr lang="en-US" dirty="0">
                        <a:solidFill>
                          <a:schemeClr val="accent2">
                            <a:lumMod val="75000"/>
                          </a:schemeClr>
                        </a:solidFill>
                      </a:endParaRPr>
                    </a:p>
                  </a:txBody>
                  <a:tcPr anchor="b"/>
                </a:tc>
                <a:tc>
                  <a:txBody>
                    <a:bodyPr/>
                    <a:lstStyle/>
                    <a:p>
                      <a:pPr algn="ctr"/>
                      <a:r>
                        <a:rPr lang="en-US" dirty="0" smtClean="0"/>
                        <a:t>.761 </a:t>
                      </a:r>
                      <a:r>
                        <a:rPr lang="en-US" dirty="0" smtClean="0">
                          <a:solidFill>
                            <a:schemeClr val="accent2">
                              <a:lumMod val="75000"/>
                            </a:schemeClr>
                          </a:solidFill>
                        </a:rPr>
                        <a:t>(.743)</a:t>
                      </a:r>
                      <a:endParaRPr lang="en-US" dirty="0">
                        <a:solidFill>
                          <a:schemeClr val="accent2">
                            <a:lumMod val="75000"/>
                          </a:schemeClr>
                        </a:solidFill>
                      </a:endParaRPr>
                    </a:p>
                  </a:txBody>
                  <a:tcPr anchor="b"/>
                </a:tc>
              </a:tr>
              <a:tr h="370840">
                <a:tc>
                  <a:txBody>
                    <a:bodyPr/>
                    <a:lstStyle/>
                    <a:p>
                      <a:pPr algn="l"/>
                      <a:r>
                        <a:rPr lang="en-US" b="0" dirty="0" smtClean="0"/>
                        <a:t>GBM</a:t>
                      </a:r>
                      <a:endParaRPr lang="en-US" b="0" dirty="0"/>
                    </a:p>
                  </a:txBody>
                  <a:tcPr/>
                </a:tc>
                <a:tc>
                  <a:txBody>
                    <a:bodyPr/>
                    <a:lstStyle/>
                    <a:p>
                      <a:pPr algn="ctr"/>
                      <a:r>
                        <a:rPr lang="en-US" b="1" dirty="0" smtClean="0">
                          <a:solidFill>
                            <a:srgbClr val="C00000"/>
                          </a:solidFill>
                        </a:rPr>
                        <a:t>83.3</a:t>
                      </a:r>
                      <a:r>
                        <a:rPr lang="en-US" dirty="0" smtClean="0"/>
                        <a:t> </a:t>
                      </a:r>
                      <a:r>
                        <a:rPr lang="en-US" dirty="0" smtClean="0">
                          <a:solidFill>
                            <a:schemeClr val="accent2">
                              <a:lumMod val="75000"/>
                            </a:schemeClr>
                          </a:solidFill>
                        </a:rPr>
                        <a:t>(84.0)</a:t>
                      </a:r>
                      <a:endParaRPr lang="en-US" dirty="0">
                        <a:solidFill>
                          <a:schemeClr val="accent2">
                            <a:lumMod val="75000"/>
                          </a:schemeClr>
                        </a:solidFill>
                      </a:endParaRPr>
                    </a:p>
                  </a:txBody>
                  <a:tcPr/>
                </a:tc>
                <a:tc>
                  <a:txBody>
                    <a:bodyPr/>
                    <a:lstStyle/>
                    <a:p>
                      <a:pPr algn="ctr"/>
                      <a:r>
                        <a:rPr lang="en-US" dirty="0" smtClean="0"/>
                        <a:t>89.6</a:t>
                      </a:r>
                      <a:r>
                        <a:rPr lang="en-US" baseline="0" dirty="0" smtClean="0"/>
                        <a:t> </a:t>
                      </a:r>
                      <a:r>
                        <a:rPr lang="en-US" dirty="0" smtClean="0">
                          <a:solidFill>
                            <a:schemeClr val="accent2">
                              <a:lumMod val="75000"/>
                            </a:schemeClr>
                          </a:solidFill>
                        </a:rPr>
                        <a:t>(93.4)</a:t>
                      </a:r>
                      <a:endParaRPr lang="en-US" dirty="0">
                        <a:solidFill>
                          <a:schemeClr val="accent2">
                            <a:lumMod val="75000"/>
                          </a:schemeClr>
                        </a:solidFill>
                      </a:endParaRPr>
                    </a:p>
                  </a:txBody>
                  <a:tcPr/>
                </a:tc>
                <a:tc>
                  <a:txBody>
                    <a:bodyPr/>
                    <a:lstStyle/>
                    <a:p>
                      <a:pPr algn="ctr"/>
                      <a:r>
                        <a:rPr lang="en-US" dirty="0" smtClean="0"/>
                        <a:t>66.3 </a:t>
                      </a:r>
                      <a:r>
                        <a:rPr lang="en-US" dirty="0" smtClean="0">
                          <a:solidFill>
                            <a:schemeClr val="accent2">
                              <a:lumMod val="75000"/>
                            </a:schemeClr>
                          </a:solidFill>
                        </a:rPr>
                        <a:t>(51.3)</a:t>
                      </a:r>
                      <a:endParaRPr lang="en-US" dirty="0">
                        <a:solidFill>
                          <a:schemeClr val="accent2">
                            <a:lumMod val="75000"/>
                          </a:schemeClr>
                        </a:solidFill>
                      </a:endParaRPr>
                    </a:p>
                  </a:txBody>
                  <a:tcPr anchor="b"/>
                </a:tc>
                <a:tc>
                  <a:txBody>
                    <a:bodyPr/>
                    <a:lstStyle/>
                    <a:p>
                      <a:pPr algn="ctr"/>
                      <a:r>
                        <a:rPr lang="en-US" dirty="0" smtClean="0"/>
                        <a:t>.567 </a:t>
                      </a:r>
                      <a:r>
                        <a:rPr lang="en-US" dirty="0" smtClean="0">
                          <a:solidFill>
                            <a:schemeClr val="accent2">
                              <a:lumMod val="75000"/>
                            </a:schemeClr>
                          </a:solidFill>
                        </a:rPr>
                        <a:t>(.493)</a:t>
                      </a:r>
                      <a:endParaRPr lang="en-US" dirty="0">
                        <a:solidFill>
                          <a:schemeClr val="accent2">
                            <a:lumMod val="75000"/>
                          </a:schemeClr>
                        </a:solidFill>
                      </a:endParaRPr>
                    </a:p>
                  </a:txBody>
                  <a:tcPr anchor="b"/>
                </a:tc>
                <a:tc>
                  <a:txBody>
                    <a:bodyPr/>
                    <a:lstStyle/>
                    <a:p>
                      <a:pPr algn="ctr"/>
                      <a:r>
                        <a:rPr lang="en-US" dirty="0" smtClean="0"/>
                        <a:t>.779 </a:t>
                      </a:r>
                      <a:r>
                        <a:rPr lang="en-US" dirty="0" smtClean="0">
                          <a:solidFill>
                            <a:schemeClr val="accent2">
                              <a:lumMod val="75000"/>
                            </a:schemeClr>
                          </a:solidFill>
                        </a:rPr>
                        <a:t>(.724)</a:t>
                      </a:r>
                      <a:endParaRPr lang="en-US" dirty="0">
                        <a:solidFill>
                          <a:schemeClr val="accent2">
                            <a:lumMod val="75000"/>
                          </a:schemeClr>
                        </a:solidFill>
                      </a:endParaRPr>
                    </a:p>
                  </a:txBody>
                  <a:tcPr anchor="b"/>
                </a:tc>
              </a:tr>
              <a:tr h="370840">
                <a:tc>
                  <a:txBody>
                    <a:bodyPr/>
                    <a:lstStyle/>
                    <a:p>
                      <a:pPr algn="l"/>
                      <a:r>
                        <a:rPr lang="en-US" b="0" dirty="0" smtClean="0"/>
                        <a:t>Forests</a:t>
                      </a:r>
                      <a:endParaRPr lang="en-US" b="0" dirty="0"/>
                    </a:p>
                  </a:txBody>
                  <a:tcPr/>
                </a:tc>
                <a:tc>
                  <a:txBody>
                    <a:bodyPr/>
                    <a:lstStyle/>
                    <a:p>
                      <a:pPr algn="ctr"/>
                      <a:r>
                        <a:rPr lang="en-US" dirty="0" smtClean="0"/>
                        <a:t>83.0 </a:t>
                      </a:r>
                      <a:r>
                        <a:rPr lang="en-US" dirty="0" smtClean="0">
                          <a:solidFill>
                            <a:schemeClr val="accent2">
                              <a:lumMod val="75000"/>
                            </a:schemeClr>
                          </a:solidFill>
                        </a:rPr>
                        <a:t>(84.1)</a:t>
                      </a:r>
                      <a:endParaRPr lang="en-US" dirty="0">
                        <a:solidFill>
                          <a:schemeClr val="accent2">
                            <a:lumMod val="75000"/>
                          </a:schemeClr>
                        </a:solidFill>
                      </a:endParaRPr>
                    </a:p>
                  </a:txBody>
                  <a:tcPr/>
                </a:tc>
                <a:tc>
                  <a:txBody>
                    <a:bodyPr/>
                    <a:lstStyle/>
                    <a:p>
                      <a:pPr algn="ctr"/>
                      <a:r>
                        <a:rPr lang="en-US" dirty="0" smtClean="0"/>
                        <a:t>90.0 </a:t>
                      </a:r>
                      <a:r>
                        <a:rPr lang="en-US" dirty="0" smtClean="0">
                          <a:solidFill>
                            <a:schemeClr val="accent2">
                              <a:lumMod val="75000"/>
                            </a:schemeClr>
                          </a:solidFill>
                        </a:rPr>
                        <a:t>(93.1)</a:t>
                      </a:r>
                      <a:endParaRPr lang="en-US" dirty="0">
                        <a:solidFill>
                          <a:schemeClr val="accent2">
                            <a:lumMod val="75000"/>
                          </a:schemeClr>
                        </a:solidFill>
                      </a:endParaRPr>
                    </a:p>
                  </a:txBody>
                  <a:tcPr/>
                </a:tc>
                <a:tc>
                  <a:txBody>
                    <a:bodyPr/>
                    <a:lstStyle/>
                    <a:p>
                      <a:pPr algn="ctr"/>
                      <a:r>
                        <a:rPr lang="en-US" dirty="0" smtClean="0"/>
                        <a:t>63.8 </a:t>
                      </a:r>
                      <a:r>
                        <a:rPr lang="en-US" dirty="0" smtClean="0">
                          <a:solidFill>
                            <a:schemeClr val="accent2">
                              <a:lumMod val="75000"/>
                            </a:schemeClr>
                          </a:solidFill>
                        </a:rPr>
                        <a:t>(52.4)</a:t>
                      </a:r>
                      <a:endParaRPr lang="en-US" dirty="0">
                        <a:solidFill>
                          <a:schemeClr val="accent2">
                            <a:lumMod val="75000"/>
                          </a:schemeClr>
                        </a:solidFill>
                      </a:endParaRPr>
                    </a:p>
                  </a:txBody>
                  <a:tcPr anchor="b"/>
                </a:tc>
                <a:tc>
                  <a:txBody>
                    <a:bodyPr/>
                    <a:lstStyle/>
                    <a:p>
                      <a:pPr algn="ctr"/>
                      <a:r>
                        <a:rPr lang="en-US" dirty="0" smtClean="0"/>
                        <a:t>.553 </a:t>
                      </a:r>
                      <a:r>
                        <a:rPr lang="en-US" dirty="0" smtClean="0">
                          <a:solidFill>
                            <a:schemeClr val="accent2">
                              <a:lumMod val="75000"/>
                            </a:schemeClr>
                          </a:solidFill>
                        </a:rPr>
                        <a:t>(.497)</a:t>
                      </a:r>
                      <a:endParaRPr lang="en-US" dirty="0">
                        <a:solidFill>
                          <a:schemeClr val="accent2">
                            <a:lumMod val="75000"/>
                          </a:schemeClr>
                        </a:solidFill>
                      </a:endParaRPr>
                    </a:p>
                  </a:txBody>
                  <a:tcPr anchor="b"/>
                </a:tc>
                <a:tc>
                  <a:txBody>
                    <a:bodyPr/>
                    <a:lstStyle/>
                    <a:p>
                      <a:pPr algn="ctr"/>
                      <a:r>
                        <a:rPr lang="en-US" dirty="0" smtClean="0"/>
                        <a:t>.769 </a:t>
                      </a:r>
                      <a:r>
                        <a:rPr lang="en-US" dirty="0" smtClean="0">
                          <a:solidFill>
                            <a:schemeClr val="accent2">
                              <a:lumMod val="75000"/>
                            </a:schemeClr>
                          </a:solidFill>
                        </a:rPr>
                        <a:t>(.728)</a:t>
                      </a:r>
                      <a:endParaRPr lang="en-US" dirty="0">
                        <a:solidFill>
                          <a:schemeClr val="accent2">
                            <a:lumMod val="75000"/>
                          </a:schemeClr>
                        </a:solidFill>
                      </a:endParaRPr>
                    </a:p>
                  </a:txBody>
                  <a:tcPr anchor="b"/>
                </a:tc>
              </a:tr>
            </a:tbl>
          </a:graphicData>
        </a:graphic>
      </p:graphicFrame>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7" name="Rectangle 3"/>
          <p:cNvSpPr>
            <a:spLocks noChangeArrowheads="1"/>
          </p:cNvSpPr>
          <p:nvPr/>
        </p:nvSpPr>
        <p:spPr bwMode="auto">
          <a:xfrm>
            <a:off x="0" y="9620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2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0" name="Rectangle 6"/>
          <p:cNvSpPr>
            <a:spLocks noChangeArrowheads="1"/>
          </p:cNvSpPr>
          <p:nvPr/>
        </p:nvSpPr>
        <p:spPr bwMode="auto">
          <a:xfrm>
            <a:off x="0" y="9620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32"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3" name="Rectangle 9"/>
          <p:cNvSpPr>
            <a:spLocks noChangeArrowheads="1"/>
          </p:cNvSpPr>
          <p:nvPr/>
        </p:nvSpPr>
        <p:spPr bwMode="auto">
          <a:xfrm>
            <a:off x="0" y="9525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35"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6" name="Rectangle 12"/>
          <p:cNvSpPr>
            <a:spLocks noChangeArrowheads="1"/>
          </p:cNvSpPr>
          <p:nvPr/>
        </p:nvSpPr>
        <p:spPr bwMode="auto">
          <a:xfrm>
            <a:off x="0" y="10096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38"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9" name="Rectangle 15"/>
          <p:cNvSpPr>
            <a:spLocks noChangeArrowheads="1"/>
          </p:cNvSpPr>
          <p:nvPr/>
        </p:nvSpPr>
        <p:spPr bwMode="auto">
          <a:xfrm>
            <a:off x="0" y="9525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41" name="Rectangle 1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42" name="Rectangle 18"/>
          <p:cNvSpPr>
            <a:spLocks noChangeArrowheads="1"/>
          </p:cNvSpPr>
          <p:nvPr/>
        </p:nvSpPr>
        <p:spPr bwMode="auto">
          <a:xfrm>
            <a:off x="0" y="8953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2234759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304800" y="152400"/>
            <a:ext cx="8610600" cy="914400"/>
          </a:xfrm>
        </p:spPr>
        <p:txBody>
          <a:bodyPr/>
          <a:lstStyle/>
          <a:p>
            <a:r>
              <a:rPr lang="en-US" sz="2800" dirty="0" smtClean="0">
                <a:solidFill>
                  <a:srgbClr val="0000FF"/>
                </a:solidFill>
                <a:effectLst>
                  <a:outerShdw blurRad="38100" dist="38100" dir="2700000" algn="tl">
                    <a:srgbClr val="000000">
                      <a:alpha val="43137"/>
                    </a:srgbClr>
                  </a:outerShdw>
                </a:effectLst>
                <a:latin typeface="Tahoma" pitchFamily="34" charset="0"/>
                <a:cs typeface="Tahoma" pitchFamily="34" charset="0"/>
              </a:rPr>
              <a:t>Tree-based Methods for Classification &amp; Regression</a:t>
            </a:r>
            <a:endParaRPr lang="en-US" sz="2800" dirty="0">
              <a:solidFill>
                <a:srgbClr val="0000FF"/>
              </a:solidFill>
              <a:effectLst>
                <a:outerShdw blurRad="38100" dist="38100" dir="2700000" algn="tl">
                  <a:srgbClr val="000000">
                    <a:alpha val="43137"/>
                  </a:srgbClr>
                </a:outerShdw>
              </a:effectLst>
              <a:latin typeface="Tahoma" pitchFamily="34" charset="0"/>
              <a:cs typeface="Tahoma" pitchFamily="34" charset="0"/>
            </a:endParaRPr>
          </a:p>
        </p:txBody>
      </p:sp>
      <p:sp>
        <p:nvSpPr>
          <p:cNvPr id="64515" name="Rectangle 3"/>
          <p:cNvSpPr>
            <a:spLocks noGrp="1" noChangeArrowheads="1"/>
          </p:cNvSpPr>
          <p:nvPr>
            <p:ph type="body" idx="1"/>
          </p:nvPr>
        </p:nvSpPr>
        <p:spPr>
          <a:xfrm>
            <a:off x="533400" y="1219199"/>
            <a:ext cx="8077200" cy="5410200"/>
          </a:xfrm>
        </p:spPr>
        <p:txBody>
          <a:bodyPr/>
          <a:lstStyle/>
          <a:p>
            <a:pPr>
              <a:buNone/>
            </a:pPr>
            <a:r>
              <a:rPr lang="en-US" sz="2800" b="1" dirty="0" smtClean="0">
                <a:solidFill>
                  <a:srgbClr val="C00000"/>
                </a:solidFill>
                <a:effectLst>
                  <a:outerShdw blurRad="38100" dist="38100" dir="2700000" algn="tl">
                    <a:srgbClr val="000000">
                      <a:alpha val="43137"/>
                    </a:srgbClr>
                  </a:outerShdw>
                </a:effectLst>
              </a:rPr>
              <a:t>Boosting</a:t>
            </a:r>
          </a:p>
          <a:p>
            <a:pPr>
              <a:buNone/>
            </a:pPr>
            <a:endParaRPr lang="en-US" sz="2000" dirty="0" smtClean="0"/>
          </a:p>
          <a:p>
            <a:pPr>
              <a:buNone/>
            </a:pPr>
            <a:r>
              <a:rPr lang="en-US" sz="1800" dirty="0" smtClean="0"/>
              <a:t>Schapire,1990, The Strength of Weak </a:t>
            </a:r>
            <a:r>
              <a:rPr lang="en-US" sz="1800" dirty="0" err="1" smtClean="0"/>
              <a:t>Learnability</a:t>
            </a:r>
            <a:endParaRPr lang="en-US" sz="1800" dirty="0" smtClean="0"/>
          </a:p>
          <a:p>
            <a:pPr>
              <a:buNone/>
            </a:pPr>
            <a:endParaRPr lang="en-US" sz="1000" dirty="0" smtClean="0"/>
          </a:p>
          <a:p>
            <a:pPr>
              <a:buNone/>
            </a:pPr>
            <a:r>
              <a:rPr lang="en-US" sz="1800" dirty="0" smtClean="0"/>
              <a:t>Freund &amp; </a:t>
            </a:r>
            <a:r>
              <a:rPr lang="en-US" sz="1800" dirty="0" err="1" smtClean="0"/>
              <a:t>Schapire</a:t>
            </a:r>
            <a:r>
              <a:rPr lang="en-US" sz="1800" dirty="0" smtClean="0"/>
              <a:t>, 1996, Experiments with a new Boosting Algorithm</a:t>
            </a:r>
          </a:p>
          <a:p>
            <a:pPr>
              <a:buNone/>
            </a:pPr>
            <a:endParaRPr lang="en-US" sz="1000" dirty="0" smtClean="0"/>
          </a:p>
          <a:p>
            <a:pPr>
              <a:buNone/>
            </a:pPr>
            <a:r>
              <a:rPr lang="en-US" sz="1800" dirty="0" err="1" smtClean="0"/>
              <a:t>Breiman</a:t>
            </a:r>
            <a:r>
              <a:rPr lang="en-US" sz="1800" dirty="0" smtClean="0"/>
              <a:t>, 1997, Arcing Classifiers</a:t>
            </a:r>
          </a:p>
          <a:p>
            <a:pPr>
              <a:buNone/>
            </a:pPr>
            <a:endParaRPr lang="en-US" sz="1000" dirty="0" smtClean="0"/>
          </a:p>
          <a:p>
            <a:pPr>
              <a:buNone/>
            </a:pPr>
            <a:r>
              <a:rPr lang="en-US" sz="1800" dirty="0" err="1" smtClean="0"/>
              <a:t>Schapire</a:t>
            </a:r>
            <a:r>
              <a:rPr lang="en-US" sz="1800" dirty="0" smtClean="0"/>
              <a:t> et al. 1997, Boosting the Margin</a:t>
            </a:r>
          </a:p>
          <a:p>
            <a:pPr>
              <a:buNone/>
            </a:pPr>
            <a:endParaRPr lang="en-US" sz="1000" dirty="0" smtClean="0"/>
          </a:p>
          <a:p>
            <a:pPr>
              <a:buNone/>
            </a:pPr>
            <a:r>
              <a:rPr lang="en-US" sz="1800" dirty="0" err="1" smtClean="0"/>
              <a:t>Breiman</a:t>
            </a:r>
            <a:r>
              <a:rPr lang="en-US" sz="1800" dirty="0" smtClean="0"/>
              <a:t>, 1997, Arcing the Edge</a:t>
            </a:r>
          </a:p>
          <a:p>
            <a:pPr>
              <a:buNone/>
            </a:pPr>
            <a:endParaRPr lang="en-US" sz="1000" dirty="0" smtClean="0"/>
          </a:p>
          <a:p>
            <a:pPr>
              <a:buNone/>
            </a:pPr>
            <a:r>
              <a:rPr lang="en-US" sz="1800" dirty="0" smtClean="0"/>
              <a:t>Freund &amp; Schapire, 1998, Game Theory Online Prediction and Boosting</a:t>
            </a:r>
          </a:p>
          <a:p>
            <a:pPr>
              <a:buNone/>
            </a:pPr>
            <a:endParaRPr lang="en-US" sz="1000" dirty="0" smtClean="0"/>
          </a:p>
          <a:p>
            <a:pPr>
              <a:buNone/>
            </a:pPr>
            <a:r>
              <a:rPr lang="en-US" sz="1800" dirty="0" err="1" smtClean="0"/>
              <a:t>Breiman</a:t>
            </a:r>
            <a:r>
              <a:rPr lang="en-US" sz="1800" dirty="0" smtClean="0"/>
              <a:t>, 1999, Prediction Games and Arcing Algorithms</a:t>
            </a:r>
          </a:p>
          <a:p>
            <a:pPr>
              <a:buNone/>
            </a:pPr>
            <a:endParaRPr lang="en-US" sz="18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p:txBody>
      </p:sp>
      <p:sp>
        <p:nvSpPr>
          <p:cNvPr id="18125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51" name="Rectangle 3"/>
          <p:cNvSpPr>
            <a:spLocks noChangeArrowheads="1"/>
          </p:cNvSpPr>
          <p:nvPr/>
        </p:nvSpPr>
        <p:spPr bwMode="auto">
          <a:xfrm>
            <a:off x="0" y="13620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1253"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54" name="Rectangle 6"/>
          <p:cNvSpPr>
            <a:spLocks noChangeArrowheads="1"/>
          </p:cNvSpPr>
          <p:nvPr/>
        </p:nvSpPr>
        <p:spPr bwMode="auto">
          <a:xfrm>
            <a:off x="0" y="9906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1256"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57" name="Rectangle 9"/>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125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1"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3"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5"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7" name="Rectangle 1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8" name="Rectangle 20"/>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1270" name="Rectangle 2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71" name="Rectangle 23"/>
          <p:cNvSpPr>
            <a:spLocks noChangeArrowheads="1"/>
          </p:cNvSpPr>
          <p:nvPr/>
        </p:nvSpPr>
        <p:spPr bwMode="auto">
          <a:xfrm>
            <a:off x="0" y="838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1197431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304800" y="152400"/>
            <a:ext cx="8610600" cy="914400"/>
          </a:xfrm>
        </p:spPr>
        <p:txBody>
          <a:bodyPr/>
          <a:lstStyle/>
          <a:p>
            <a:r>
              <a:rPr lang="en-US" sz="2800" dirty="0" smtClean="0">
                <a:solidFill>
                  <a:srgbClr val="0000FF"/>
                </a:solidFill>
                <a:effectLst>
                  <a:outerShdw blurRad="38100" dist="38100" dir="2700000" algn="tl">
                    <a:srgbClr val="000000">
                      <a:alpha val="43137"/>
                    </a:srgbClr>
                  </a:outerShdw>
                </a:effectLst>
                <a:latin typeface="Tahoma" pitchFamily="34" charset="0"/>
                <a:cs typeface="Tahoma" pitchFamily="34" charset="0"/>
              </a:rPr>
              <a:t>Tree-based Methods for Classification &amp; Regression</a:t>
            </a:r>
            <a:endParaRPr lang="en-US" sz="2800" dirty="0">
              <a:solidFill>
                <a:srgbClr val="0000FF"/>
              </a:solidFill>
              <a:effectLst>
                <a:outerShdw blurRad="38100" dist="38100" dir="2700000" algn="tl">
                  <a:srgbClr val="000000">
                    <a:alpha val="43137"/>
                  </a:srgbClr>
                </a:outerShdw>
              </a:effectLst>
              <a:latin typeface="Tahoma" pitchFamily="34" charset="0"/>
              <a:cs typeface="Tahoma" pitchFamily="34" charset="0"/>
            </a:endParaRPr>
          </a:p>
        </p:txBody>
      </p:sp>
      <p:sp>
        <p:nvSpPr>
          <p:cNvPr id="64515" name="Rectangle 3"/>
          <p:cNvSpPr>
            <a:spLocks noGrp="1" noChangeArrowheads="1"/>
          </p:cNvSpPr>
          <p:nvPr>
            <p:ph type="body" idx="1"/>
          </p:nvPr>
        </p:nvSpPr>
        <p:spPr>
          <a:xfrm>
            <a:off x="457200" y="1295400"/>
            <a:ext cx="8077200" cy="5410200"/>
          </a:xfrm>
        </p:spPr>
        <p:txBody>
          <a:bodyPr/>
          <a:lstStyle/>
          <a:p>
            <a:pPr>
              <a:buNone/>
            </a:pPr>
            <a:r>
              <a:rPr lang="en-US" sz="2800" b="1" dirty="0" smtClean="0">
                <a:solidFill>
                  <a:srgbClr val="C00000"/>
                </a:solidFill>
                <a:effectLst>
                  <a:outerShdw blurRad="38100" dist="38100" dir="2700000" algn="tl">
                    <a:srgbClr val="000000">
                      <a:alpha val="43137"/>
                    </a:srgbClr>
                  </a:outerShdw>
                </a:effectLst>
              </a:rPr>
              <a:t>Boosting</a:t>
            </a:r>
          </a:p>
          <a:p>
            <a:pPr>
              <a:buNone/>
            </a:pPr>
            <a:endParaRPr lang="en-US" sz="2000" dirty="0" smtClean="0"/>
          </a:p>
          <a:p>
            <a:r>
              <a:rPr lang="en-US" sz="2000" dirty="0" smtClean="0"/>
              <a:t>A “weak learner” is a simple classifier that does just a little better than guessing (e.g., a small tree).</a:t>
            </a:r>
          </a:p>
          <a:p>
            <a:pPr>
              <a:buNone/>
            </a:pPr>
            <a:endParaRPr lang="en-US" sz="1000" dirty="0" smtClean="0"/>
          </a:p>
          <a:p>
            <a:r>
              <a:rPr lang="en-US" sz="2000" dirty="0" smtClean="0"/>
              <a:t>Combining lots of “weak classifiers” can do much better than a single weak classifier.</a:t>
            </a:r>
          </a:p>
          <a:p>
            <a:endParaRPr lang="en-US" sz="1000" dirty="0" smtClean="0"/>
          </a:p>
          <a:p>
            <a:r>
              <a:rPr lang="en-US" sz="2000" dirty="0" smtClean="0"/>
              <a:t>In classification, what goes on near the class boundary is crucial.</a:t>
            </a:r>
            <a:endParaRPr lang="en-US" sz="1000" dirty="0" smtClean="0"/>
          </a:p>
          <a:p>
            <a:pPr>
              <a:buNone/>
            </a:pPr>
            <a:r>
              <a:rPr lang="en-US" sz="2000" dirty="0" smtClean="0"/>
              <a:t> </a:t>
            </a:r>
          </a:p>
          <a:p>
            <a:pPr lvl="1"/>
            <a:r>
              <a:rPr lang="en-US" sz="2000" dirty="0" smtClean="0"/>
              <a:t>Fit lots of weak learners, putting more weight on points that were misclassified last time around.</a:t>
            </a:r>
          </a:p>
          <a:p>
            <a:endParaRPr lang="en-US" sz="1000" dirty="0" smtClean="0"/>
          </a:p>
          <a:p>
            <a:pPr lvl="1"/>
            <a:r>
              <a:rPr lang="en-US" sz="2000" dirty="0" smtClean="0"/>
              <a:t>Combine the weak learners, giving more weight to the ones that fit well </a:t>
            </a:r>
            <a:r>
              <a:rPr lang="en-US" sz="2000" dirty="0" smtClean="0"/>
              <a:t>(i.e., had a small </a:t>
            </a:r>
            <a:r>
              <a:rPr lang="en-US" sz="2000" dirty="0" smtClean="0"/>
              <a:t>error rate).</a:t>
            </a:r>
          </a:p>
          <a:p>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p:txBody>
      </p:sp>
      <p:sp>
        <p:nvSpPr>
          <p:cNvPr id="18125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51" name="Rectangle 3"/>
          <p:cNvSpPr>
            <a:spLocks noChangeArrowheads="1"/>
          </p:cNvSpPr>
          <p:nvPr/>
        </p:nvSpPr>
        <p:spPr bwMode="auto">
          <a:xfrm>
            <a:off x="0" y="13620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1253"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54" name="Rectangle 6"/>
          <p:cNvSpPr>
            <a:spLocks noChangeArrowheads="1"/>
          </p:cNvSpPr>
          <p:nvPr/>
        </p:nvSpPr>
        <p:spPr bwMode="auto">
          <a:xfrm>
            <a:off x="0" y="9906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1256"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57" name="Rectangle 9"/>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125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1"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3"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5"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7" name="Rectangle 1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8" name="Rectangle 20"/>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1270" name="Rectangle 2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71" name="Rectangle 23"/>
          <p:cNvSpPr>
            <a:spLocks noChangeArrowheads="1"/>
          </p:cNvSpPr>
          <p:nvPr/>
        </p:nvSpPr>
        <p:spPr bwMode="auto">
          <a:xfrm>
            <a:off x="0" y="838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1310776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304800" y="152400"/>
            <a:ext cx="8610600" cy="914400"/>
          </a:xfrm>
        </p:spPr>
        <p:txBody>
          <a:bodyPr/>
          <a:lstStyle/>
          <a:p>
            <a:r>
              <a:rPr lang="en-US" sz="2800" dirty="0" smtClean="0">
                <a:solidFill>
                  <a:srgbClr val="0000FF"/>
                </a:solidFill>
                <a:effectLst>
                  <a:outerShdw blurRad="38100" dist="38100" dir="2700000" algn="tl">
                    <a:srgbClr val="000000">
                      <a:alpha val="43137"/>
                    </a:srgbClr>
                  </a:outerShdw>
                </a:effectLst>
                <a:latin typeface="Tahoma" pitchFamily="34" charset="0"/>
                <a:cs typeface="Tahoma" pitchFamily="34" charset="0"/>
              </a:rPr>
              <a:t>Tree-based Methods for Classification &amp; Regression</a:t>
            </a:r>
            <a:endParaRPr lang="en-US" sz="2800" dirty="0">
              <a:solidFill>
                <a:srgbClr val="0000FF"/>
              </a:solidFill>
              <a:effectLst>
                <a:outerShdw blurRad="38100" dist="38100" dir="2700000" algn="tl">
                  <a:srgbClr val="000000">
                    <a:alpha val="43137"/>
                  </a:srgbClr>
                </a:outerShdw>
              </a:effectLst>
              <a:latin typeface="Tahoma" pitchFamily="34" charset="0"/>
              <a:cs typeface="Tahoma" pitchFamily="34" charset="0"/>
            </a:endParaRPr>
          </a:p>
        </p:txBody>
      </p:sp>
      <mc:AlternateContent xmlns:mc="http://schemas.openxmlformats.org/markup-compatibility/2006" xmlns:a14="http://schemas.microsoft.com/office/drawing/2010/main">
        <mc:Choice Requires="a14">
          <p:sp>
            <p:nvSpPr>
              <p:cNvPr id="64515" name="Rectangle 3"/>
              <p:cNvSpPr>
                <a:spLocks noGrp="1" noChangeArrowheads="1"/>
              </p:cNvSpPr>
              <p:nvPr>
                <p:ph type="body" idx="1"/>
              </p:nvPr>
            </p:nvSpPr>
            <p:spPr>
              <a:xfrm>
                <a:off x="457200" y="1295400"/>
                <a:ext cx="8077200" cy="5410200"/>
              </a:xfrm>
            </p:spPr>
            <p:txBody>
              <a:bodyPr/>
              <a:lstStyle/>
              <a:p>
                <a:pPr>
                  <a:buNone/>
                </a:pPr>
                <a:r>
                  <a:rPr lang="en-US" sz="2800" b="1" dirty="0" smtClean="0">
                    <a:solidFill>
                      <a:srgbClr val="C00000"/>
                    </a:solidFill>
                    <a:effectLst>
                      <a:outerShdw blurRad="38100" dist="38100" dir="2700000" algn="tl">
                        <a:srgbClr val="000000">
                          <a:alpha val="43137"/>
                        </a:srgbClr>
                      </a:outerShdw>
                    </a:effectLst>
                  </a:rPr>
                  <a:t>Boosting</a:t>
                </a:r>
              </a:p>
              <a:p>
                <a:pPr>
                  <a:buNone/>
                </a:pPr>
                <a:endParaRPr lang="en-US" sz="2000" dirty="0" smtClean="0"/>
              </a:p>
              <a:p>
                <a:pPr>
                  <a:buNone/>
                </a:pPr>
                <a:r>
                  <a:rPr lang="en-US" sz="2000" dirty="0" smtClean="0"/>
                  <a:t>Training sample     ➾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a:rPr>
                          <m:t>𝑓</m:t>
                        </m:r>
                      </m:e>
                      <m:sub>
                        <m:r>
                          <a:rPr lang="en-US" sz="2000" b="0" i="1" smtClean="0">
                            <a:latin typeface="Cambria Math"/>
                          </a:rPr>
                          <m:t>1</m:t>
                        </m:r>
                      </m:sub>
                    </m:sSub>
                    <m:r>
                      <a:rPr lang="en-US" sz="2000" b="0" i="1" smtClean="0">
                        <a:latin typeface="Cambria Math"/>
                      </a:rPr>
                      <m:t>(</m:t>
                    </m:r>
                    <m:r>
                      <a:rPr lang="en-US" sz="2000" b="0" i="1" smtClean="0">
                        <a:latin typeface="Cambria Math"/>
                      </a:rPr>
                      <m:t>𝑥</m:t>
                    </m:r>
                    <m:r>
                      <a:rPr lang="en-US" sz="2000" b="0" i="1" smtClean="0">
                        <a:latin typeface="Cambria Math"/>
                      </a:rPr>
                      <m:t>)</m:t>
                    </m:r>
                  </m:oMath>
                </a14:m>
                <a:endParaRPr lang="en-US" sz="2000" dirty="0" smtClean="0"/>
              </a:p>
              <a:p>
                <a:pPr>
                  <a:buNone/>
                </a:pPr>
                <a:r>
                  <a:rPr lang="en-US" sz="2000" dirty="0" smtClean="0"/>
                  <a:t>Weighted sample   ➾ </a:t>
                </a:r>
                <a14:m>
                  <m:oMath xmlns:m="http://schemas.openxmlformats.org/officeDocument/2006/math">
                    <m:sSub>
                      <m:sSubPr>
                        <m:ctrlPr>
                          <a:rPr lang="en-US" sz="2000" i="1">
                            <a:latin typeface="Cambria Math" panose="02040503050406030204" pitchFamily="18" charset="0"/>
                          </a:rPr>
                        </m:ctrlPr>
                      </m:sSubPr>
                      <m:e>
                        <m:r>
                          <a:rPr lang="en-US" sz="2000" i="1" smtClean="0">
                            <a:latin typeface="Cambria Math"/>
                          </a:rPr>
                          <m:t>𝑓</m:t>
                        </m:r>
                      </m:e>
                      <m:sub>
                        <m:r>
                          <a:rPr lang="en-US" sz="2000" b="0" i="1" smtClean="0">
                            <a:latin typeface="Cambria Math"/>
                          </a:rPr>
                          <m:t>2</m:t>
                        </m:r>
                      </m:sub>
                    </m:sSub>
                    <m:r>
                      <a:rPr lang="en-US" sz="2000" i="1">
                        <a:latin typeface="Cambria Math"/>
                      </a:rPr>
                      <m:t>(</m:t>
                    </m:r>
                    <m:r>
                      <a:rPr lang="en-US" sz="2000" i="1">
                        <a:latin typeface="Cambria Math"/>
                      </a:rPr>
                      <m:t>𝑥</m:t>
                    </m:r>
                    <m:r>
                      <a:rPr lang="en-US" sz="2000" i="1">
                        <a:latin typeface="Cambria Math"/>
                      </a:rPr>
                      <m:t>)</m:t>
                    </m:r>
                  </m:oMath>
                </a14:m>
                <a:endParaRPr lang="en-US" sz="2000" dirty="0" smtClean="0"/>
              </a:p>
              <a:p>
                <a:pPr>
                  <a:buNone/>
                </a:pPr>
                <a:r>
                  <a:rPr lang="en-US" sz="2000" dirty="0" smtClean="0"/>
                  <a:t>Weighted sample   ➾ </a:t>
                </a:r>
                <a14:m>
                  <m:oMath xmlns:m="http://schemas.openxmlformats.org/officeDocument/2006/math">
                    <m:sSub>
                      <m:sSubPr>
                        <m:ctrlPr>
                          <a:rPr lang="en-US" sz="2000" i="1">
                            <a:latin typeface="Cambria Math" panose="02040503050406030204" pitchFamily="18" charset="0"/>
                          </a:rPr>
                        </m:ctrlPr>
                      </m:sSubPr>
                      <m:e>
                        <m:r>
                          <a:rPr lang="en-US" sz="2000" i="1">
                            <a:latin typeface="Cambria Math"/>
                          </a:rPr>
                          <m:t>𝑓</m:t>
                        </m:r>
                      </m:e>
                      <m:sub>
                        <m:r>
                          <a:rPr lang="en-US" sz="2000" b="0" i="1" smtClean="0">
                            <a:latin typeface="Cambria Math"/>
                          </a:rPr>
                          <m:t>3</m:t>
                        </m:r>
                      </m:sub>
                    </m:sSub>
                    <m:r>
                      <a:rPr lang="en-US" sz="2000" i="1">
                        <a:latin typeface="Cambria Math"/>
                      </a:rPr>
                      <m:t>(</m:t>
                    </m:r>
                    <m:r>
                      <a:rPr lang="en-US" sz="2000" i="1">
                        <a:latin typeface="Cambria Math"/>
                      </a:rPr>
                      <m:t>𝑥</m:t>
                    </m:r>
                    <m:r>
                      <a:rPr lang="en-US" sz="2000" i="1">
                        <a:latin typeface="Cambria Math"/>
                      </a:rPr>
                      <m:t>)</m:t>
                    </m:r>
                  </m:oMath>
                </a14:m>
                <a:r>
                  <a:rPr lang="en-US" sz="2000" dirty="0" smtClean="0"/>
                  <a:t>	       </a:t>
                </a:r>
              </a:p>
              <a:p>
                <a:pPr>
                  <a:buNone/>
                </a:pPr>
                <a:r>
                  <a:rPr lang="en-US" sz="2000" dirty="0" smtClean="0"/>
                  <a:t>					  Combine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a:rPr>
                          <m:t>𝑓</m:t>
                        </m:r>
                      </m:e>
                      <m:sub>
                        <m:r>
                          <a:rPr lang="en-US" sz="2000" b="0" i="1" smtClean="0">
                            <a:latin typeface="Cambria Math"/>
                          </a:rPr>
                          <m:t>1</m:t>
                        </m:r>
                      </m:sub>
                    </m:sSub>
                    <m:d>
                      <m:dPr>
                        <m:ctrlPr>
                          <a:rPr lang="en-US" sz="2000" b="0" i="1" smtClean="0">
                            <a:latin typeface="Cambria Math" panose="02040503050406030204" pitchFamily="18" charset="0"/>
                          </a:rPr>
                        </m:ctrlPr>
                      </m:dPr>
                      <m:e>
                        <m:r>
                          <a:rPr lang="en-US" sz="2000" b="0" i="1" smtClean="0">
                            <a:latin typeface="Cambria Math"/>
                          </a:rPr>
                          <m:t>𝑥</m:t>
                        </m:r>
                      </m:e>
                    </m:d>
                    <m:r>
                      <a:rPr lang="en-US" sz="2000" b="0" i="1" smtClean="0">
                        <a:latin typeface="Cambria Math"/>
                      </a:rPr>
                      <m:t>, </m:t>
                    </m:r>
                    <m:r>
                      <a:rPr lang="en-US" sz="2000" b="0" i="1" smtClean="0">
                        <a:latin typeface="Cambria Math"/>
                        <a:ea typeface="Cambria Math"/>
                      </a:rPr>
                      <m:t>⋯,</m:t>
                    </m:r>
                    <m:sSub>
                      <m:sSubPr>
                        <m:ctrlPr>
                          <a:rPr lang="en-US" sz="2000" b="0" i="1" smtClean="0">
                            <a:latin typeface="Cambria Math" panose="02040503050406030204" pitchFamily="18" charset="0"/>
                            <a:ea typeface="Cambria Math"/>
                          </a:rPr>
                        </m:ctrlPr>
                      </m:sSubPr>
                      <m:e>
                        <m:r>
                          <a:rPr lang="en-US" sz="2000" b="0" i="1" smtClean="0">
                            <a:latin typeface="Cambria Math"/>
                            <a:ea typeface="Cambria Math"/>
                          </a:rPr>
                          <m:t>𝑓</m:t>
                        </m:r>
                      </m:e>
                      <m:sub>
                        <m:r>
                          <a:rPr lang="en-US" sz="2000" b="0" i="1" smtClean="0">
                            <a:latin typeface="Cambria Math"/>
                            <a:ea typeface="Cambria Math"/>
                          </a:rPr>
                          <m:t>𝑀</m:t>
                        </m:r>
                      </m:sub>
                    </m:sSub>
                    <m:d>
                      <m:dPr>
                        <m:ctrlPr>
                          <a:rPr lang="en-US" sz="2000" b="0" i="1" smtClean="0">
                            <a:latin typeface="Cambria Math" panose="02040503050406030204" pitchFamily="18" charset="0"/>
                            <a:ea typeface="Cambria Math"/>
                          </a:rPr>
                        </m:ctrlPr>
                      </m:dPr>
                      <m:e>
                        <m:r>
                          <a:rPr lang="en-US" sz="2000" b="0" i="1" smtClean="0">
                            <a:latin typeface="Cambria Math"/>
                            <a:ea typeface="Cambria Math"/>
                          </a:rPr>
                          <m:t>𝑥</m:t>
                        </m:r>
                      </m:e>
                    </m:d>
                    <m:r>
                      <a:rPr lang="en-US" sz="2000" b="0" i="1" smtClean="0">
                        <a:latin typeface="Cambria Math"/>
                        <a:ea typeface="Cambria Math"/>
                      </a:rPr>
                      <m:t>  </m:t>
                    </m:r>
                  </m:oMath>
                </a14:m>
                <a:r>
                  <a:rPr lang="en-US" sz="2000" dirty="0" smtClean="0"/>
                  <a:t>➾  </a:t>
                </a:r>
                <a14:m>
                  <m:oMath xmlns:m="http://schemas.openxmlformats.org/officeDocument/2006/math">
                    <m:r>
                      <a:rPr lang="en-US" sz="2000" b="0" i="1" smtClean="0">
                        <a:latin typeface="Cambria Math"/>
                      </a:rPr>
                      <m:t>𝑓</m:t>
                    </m:r>
                    <m:r>
                      <a:rPr lang="en-US" sz="2000" b="0" i="1" smtClean="0">
                        <a:latin typeface="Cambria Math"/>
                      </a:rPr>
                      <m:t>(</m:t>
                    </m:r>
                    <m:r>
                      <a:rPr lang="en-US" sz="2000" b="0" i="1" smtClean="0">
                        <a:latin typeface="Cambria Math"/>
                      </a:rPr>
                      <m:t>𝑥</m:t>
                    </m:r>
                    <m:r>
                      <a:rPr lang="en-US" sz="2000" b="0" i="1" smtClean="0">
                        <a:latin typeface="Cambria Math"/>
                      </a:rPr>
                      <m:t>)</m:t>
                    </m:r>
                  </m:oMath>
                </a14:m>
                <a:endParaRPr lang="en-US" sz="2000" dirty="0" smtClean="0"/>
              </a:p>
              <a:p>
                <a:pPr>
                  <a:buNone/>
                </a:pPr>
                <a:r>
                  <a:rPr lang="en-US" sz="2000" dirty="0" smtClean="0"/>
                  <a:t>                </a:t>
                </a:r>
                <a14:m>
                  <m:oMath xmlns:m="http://schemas.openxmlformats.org/officeDocument/2006/math">
                    <m:r>
                      <a:rPr lang="en-US" sz="2000" i="1" smtClean="0">
                        <a:latin typeface="Cambria Math"/>
                        <a:ea typeface="Cambria Math"/>
                      </a:rPr>
                      <m:t>⋮</m:t>
                    </m:r>
                  </m:oMath>
                </a14:m>
                <a:endParaRPr lang="en-US" sz="2000" dirty="0" smtClean="0"/>
              </a:p>
              <a:p>
                <a:pPr>
                  <a:buNone/>
                </a:pPr>
                <a:endParaRPr lang="en-US" sz="2000" dirty="0" smtClean="0"/>
              </a:p>
              <a:p>
                <a:pPr>
                  <a:buNone/>
                </a:pPr>
                <a:r>
                  <a:rPr lang="en-US" sz="2000" dirty="0" smtClean="0"/>
                  <a:t>Weighted sample   ➾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b="0" i="1" smtClean="0">
                            <a:latin typeface="Cambria Math"/>
                          </a:rPr>
                          <m:t>𝑀</m:t>
                        </m:r>
                      </m:sub>
                    </m:sSub>
                    <m:r>
                      <a:rPr lang="en-US" sz="2000" i="1">
                        <a:latin typeface="Cambria Math"/>
                      </a:rPr>
                      <m:t>(</m:t>
                    </m:r>
                    <m:r>
                      <a:rPr lang="en-US" sz="2000" i="1">
                        <a:latin typeface="Cambria Math"/>
                      </a:rPr>
                      <m:t>𝑥</m:t>
                    </m:r>
                    <m:r>
                      <a:rPr lang="en-US" sz="2000" i="1">
                        <a:latin typeface="Cambria Math"/>
                      </a:rPr>
                      <m:t>)</m:t>
                    </m:r>
                  </m:oMath>
                </a14:m>
                <a:endParaRPr lang="en-US" sz="2000" dirty="0"/>
              </a:p>
              <a:p>
                <a:pPr>
                  <a:buNone/>
                </a:pPr>
                <a:endParaRPr lang="en-US" sz="2000" dirty="0" smtClean="0"/>
              </a:p>
              <a:p>
                <a:pPr>
                  <a:buNone/>
                </a:pPr>
                <a:endParaRPr lang="en-US" sz="1000" dirty="0" smtClean="0"/>
              </a:p>
              <a:p>
                <a:pPr>
                  <a:buNone/>
                </a:pPr>
                <a:endParaRPr lang="en-US" sz="1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p:txBody>
          </p:sp>
        </mc:Choice>
        <mc:Fallback xmlns="">
          <p:sp>
            <p:nvSpPr>
              <p:cNvPr id="64515" name="Rectangle 3"/>
              <p:cNvSpPr>
                <a:spLocks noGrp="1" noRot="1" noChangeAspect="1" noMove="1" noResize="1" noEditPoints="1" noAdjustHandles="1" noChangeArrowheads="1" noChangeShapeType="1" noTextEdit="1"/>
              </p:cNvSpPr>
              <p:nvPr>
                <p:ph type="body" idx="1"/>
              </p:nvPr>
            </p:nvSpPr>
            <p:spPr>
              <a:xfrm>
                <a:off x="457200" y="1295400"/>
                <a:ext cx="8077200" cy="5410200"/>
              </a:xfrm>
              <a:blipFill rotWithShape="0">
                <a:blip r:embed="rId3"/>
                <a:stretch>
                  <a:fillRect l="-1585" t="-1353"/>
                </a:stretch>
              </a:blipFill>
            </p:spPr>
            <p:txBody>
              <a:bodyPr/>
              <a:lstStyle/>
              <a:p>
                <a:r>
                  <a:rPr lang="en-US">
                    <a:noFill/>
                  </a:rPr>
                  <a:t> </a:t>
                </a:r>
              </a:p>
            </p:txBody>
          </p:sp>
        </mc:Fallback>
      </mc:AlternateContent>
      <p:sp>
        <p:nvSpPr>
          <p:cNvPr id="18125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51" name="Rectangle 3"/>
          <p:cNvSpPr>
            <a:spLocks noChangeArrowheads="1"/>
          </p:cNvSpPr>
          <p:nvPr/>
        </p:nvSpPr>
        <p:spPr bwMode="auto">
          <a:xfrm>
            <a:off x="0" y="13620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1253"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54" name="Rectangle 6"/>
          <p:cNvSpPr>
            <a:spLocks noChangeArrowheads="1"/>
          </p:cNvSpPr>
          <p:nvPr/>
        </p:nvSpPr>
        <p:spPr bwMode="auto">
          <a:xfrm>
            <a:off x="0" y="9906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1256"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57" name="Rectangle 9"/>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125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1"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3"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5"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7" name="Rectangle 1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8" name="Rectangle 20"/>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1270" name="Rectangle 2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71" name="Rectangle 23"/>
          <p:cNvSpPr>
            <a:spLocks noChangeArrowheads="1"/>
          </p:cNvSpPr>
          <p:nvPr/>
        </p:nvSpPr>
        <p:spPr bwMode="auto">
          <a:xfrm>
            <a:off x="0" y="838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 name="Right Brace 17"/>
          <p:cNvSpPr/>
          <p:nvPr/>
        </p:nvSpPr>
        <p:spPr bwMode="auto">
          <a:xfrm>
            <a:off x="3810000" y="2209800"/>
            <a:ext cx="304800" cy="2590800"/>
          </a:xfrm>
          <a:prstGeom prst="rightBrac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1" u="none" strike="noStrike" cap="none" normalizeH="0" baseline="0" smtClean="0">
              <a:ln>
                <a:noFill/>
              </a:ln>
              <a:solidFill>
                <a:schemeClr val="tx1"/>
              </a:solidFill>
              <a:effectLst/>
              <a:latin typeface="Palatino" pitchFamily="18" charset="0"/>
            </a:endParaRPr>
          </a:p>
        </p:txBody>
      </p:sp>
    </p:spTree>
    <p:extLst>
      <p:ext uri="{BB962C8B-B14F-4D97-AF65-F5344CB8AC3E}">
        <p14:creationId xmlns:p14="http://schemas.microsoft.com/office/powerpoint/2010/main" val="4223517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4515" name="Rectangle 3"/>
              <p:cNvSpPr>
                <a:spLocks noGrp="1" noChangeArrowheads="1"/>
              </p:cNvSpPr>
              <p:nvPr>
                <p:ph type="body" idx="1"/>
              </p:nvPr>
            </p:nvSpPr>
            <p:spPr>
              <a:xfrm>
                <a:off x="381000" y="1295400"/>
                <a:ext cx="8534400" cy="5410200"/>
              </a:xfrm>
            </p:spPr>
            <p:txBody>
              <a:bodyPr/>
              <a:lstStyle/>
              <a:p>
                <a:pPr>
                  <a:buNone/>
                </a:pPr>
                <a:r>
                  <a:rPr lang="en-US" sz="2800" b="1" dirty="0" smtClean="0">
                    <a:solidFill>
                      <a:srgbClr val="C00000"/>
                    </a:solidFill>
                    <a:effectLst>
                      <a:outerShdw blurRad="38100" dist="38100" dir="2700000" algn="tl">
                        <a:srgbClr val="000000">
                          <a:alpha val="43137"/>
                        </a:srgbClr>
                      </a:outerShdw>
                    </a:effectLst>
                  </a:rPr>
                  <a:t>AdaBoost.M1</a:t>
                </a:r>
                <a:r>
                  <a:rPr lang="en-US" sz="2800" b="1" dirty="0" smtClean="0"/>
                  <a:t> </a:t>
                </a:r>
                <a:r>
                  <a:rPr lang="en-US" sz="2800" dirty="0" smtClean="0"/>
                  <a:t>(Freund &amp; </a:t>
                </a:r>
                <a:r>
                  <a:rPr lang="en-US" sz="2800" dirty="0" err="1" smtClean="0"/>
                  <a:t>Schapire</a:t>
                </a:r>
                <a:r>
                  <a:rPr lang="en-US" sz="2800" dirty="0" smtClean="0"/>
                  <a:t>, 1997)</a:t>
                </a:r>
              </a:p>
              <a:p>
                <a:pPr>
                  <a:buNone/>
                </a:pPr>
                <a:endParaRPr lang="en-US" sz="1000" dirty="0" smtClean="0"/>
              </a:p>
              <a:p>
                <a:pPr>
                  <a:buNone/>
                </a:pPr>
                <a:r>
                  <a:rPr lang="en-US" sz="2000" dirty="0" smtClean="0"/>
                  <a:t>Data </a:t>
                </a:r>
                <a14:m>
                  <m:oMath xmlns:m="http://schemas.openxmlformats.org/officeDocument/2006/math">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a:rPr>
                              <m:t>𝑥</m:t>
                            </m:r>
                          </m:e>
                          <m:sub>
                            <m:r>
                              <a:rPr lang="en-US" sz="2000" b="0" i="1" smtClean="0">
                                <a:latin typeface="Cambria Math"/>
                              </a:rPr>
                              <m:t>1</m:t>
                            </m:r>
                          </m:sub>
                        </m:sSub>
                        <m:r>
                          <a:rPr lang="en-US" sz="2000" b="0" i="1" smtClean="0">
                            <a:latin typeface="Cambria Math"/>
                          </a:rPr>
                          <m:t>,</m:t>
                        </m:r>
                        <m:sSub>
                          <m:sSubPr>
                            <m:ctrlPr>
                              <a:rPr lang="en-US" sz="2000" b="0" i="1" smtClean="0">
                                <a:latin typeface="Cambria Math" panose="02040503050406030204" pitchFamily="18" charset="0"/>
                              </a:rPr>
                            </m:ctrlPr>
                          </m:sSubPr>
                          <m:e>
                            <m:r>
                              <a:rPr lang="en-US" sz="2000" b="0" i="1" smtClean="0">
                                <a:latin typeface="Cambria Math"/>
                              </a:rPr>
                              <m:t>𝑦</m:t>
                            </m:r>
                          </m:e>
                          <m:sub>
                            <m:r>
                              <a:rPr lang="en-US" sz="2000" b="0" i="1" smtClean="0">
                                <a:latin typeface="Cambria Math"/>
                              </a:rPr>
                              <m:t>1</m:t>
                            </m:r>
                          </m:sub>
                        </m:sSub>
                      </m:e>
                    </m:d>
                    <m:r>
                      <a:rPr lang="en-US" sz="2000" b="0" i="1" smtClean="0">
                        <a:latin typeface="Cambria Math"/>
                      </a:rPr>
                      <m:t>,</m:t>
                    </m:r>
                    <m:r>
                      <a:rPr lang="en-US" sz="2000" b="0" i="1" smtClean="0">
                        <a:latin typeface="Cambria Math"/>
                        <a:ea typeface="Cambria Math"/>
                      </a:rPr>
                      <m:t>⋯,</m:t>
                    </m:r>
                    <m:d>
                      <m:dPr>
                        <m:ctrlPr>
                          <a:rPr lang="en-US" sz="2000" b="0" i="1" smtClean="0">
                            <a:latin typeface="Cambria Math" panose="02040503050406030204" pitchFamily="18" charset="0"/>
                            <a:ea typeface="Cambria Math"/>
                          </a:rPr>
                        </m:ctrlPr>
                      </m:dPr>
                      <m:e>
                        <m:sSub>
                          <m:sSubPr>
                            <m:ctrlPr>
                              <a:rPr lang="en-US" sz="2000" b="0" i="1" smtClean="0">
                                <a:latin typeface="Cambria Math" panose="02040503050406030204" pitchFamily="18" charset="0"/>
                                <a:ea typeface="Cambria Math"/>
                              </a:rPr>
                            </m:ctrlPr>
                          </m:sSubPr>
                          <m:e>
                            <m:r>
                              <a:rPr lang="en-US" sz="2000" b="0" i="1" smtClean="0">
                                <a:latin typeface="Cambria Math"/>
                                <a:ea typeface="Cambria Math"/>
                              </a:rPr>
                              <m:t>𝑥</m:t>
                            </m:r>
                          </m:e>
                          <m:sub>
                            <m:r>
                              <a:rPr lang="en-US" sz="2000" b="0" i="1" smtClean="0">
                                <a:latin typeface="Cambria Math"/>
                                <a:ea typeface="Cambria Math"/>
                              </a:rPr>
                              <m:t>𝑁</m:t>
                            </m:r>
                          </m:sub>
                        </m:sSub>
                        <m:r>
                          <a:rPr lang="en-US" sz="2000" b="0" i="1" smtClean="0">
                            <a:latin typeface="Cambria Math"/>
                            <a:ea typeface="Cambria Math"/>
                          </a:rPr>
                          <m:t>,</m:t>
                        </m:r>
                        <m:sSub>
                          <m:sSubPr>
                            <m:ctrlPr>
                              <a:rPr lang="en-US" sz="2000" b="0" i="1" smtClean="0">
                                <a:latin typeface="Cambria Math" panose="02040503050406030204" pitchFamily="18" charset="0"/>
                                <a:ea typeface="Cambria Math"/>
                              </a:rPr>
                            </m:ctrlPr>
                          </m:sSubPr>
                          <m:e>
                            <m:r>
                              <a:rPr lang="en-US" sz="2000" b="0" i="1" smtClean="0">
                                <a:latin typeface="Cambria Math"/>
                                <a:ea typeface="Cambria Math"/>
                              </a:rPr>
                              <m:t>𝑦</m:t>
                            </m:r>
                          </m:e>
                          <m:sub>
                            <m:r>
                              <a:rPr lang="en-US" sz="2000" b="0" i="1" smtClean="0">
                                <a:latin typeface="Cambria Math"/>
                                <a:ea typeface="Cambria Math"/>
                              </a:rPr>
                              <m:t>𝑁</m:t>
                            </m:r>
                          </m:sub>
                        </m:sSub>
                      </m:e>
                    </m:d>
                  </m:oMath>
                </a14:m>
                <a:r>
                  <a:rPr lang="en-US" sz="2000" dirty="0" smtClean="0"/>
                  <a:t> where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a:rPr>
                          <m:t>𝑦</m:t>
                        </m:r>
                      </m:e>
                      <m:sub>
                        <m:r>
                          <a:rPr lang="en-US" sz="2000" b="0" i="1" smtClean="0">
                            <a:latin typeface="Cambria Math"/>
                          </a:rPr>
                          <m:t>𝑖</m:t>
                        </m:r>
                      </m:sub>
                    </m:sSub>
                    <m:r>
                      <a:rPr lang="en-US" sz="2000" b="0" i="1" smtClean="0">
                        <a:latin typeface="Cambria Math"/>
                      </a:rPr>
                      <m:t>=−1 </m:t>
                    </m:r>
                    <m:r>
                      <a:rPr lang="en-US" sz="2000" b="0" i="1" smtClean="0">
                        <a:latin typeface="Cambria Math"/>
                      </a:rPr>
                      <m:t>𝑜𝑟</m:t>
                    </m:r>
                    <m:r>
                      <a:rPr lang="en-US" sz="2000" b="0" i="1" smtClean="0">
                        <a:latin typeface="Cambria Math"/>
                      </a:rPr>
                      <m:t> 1</m:t>
                    </m:r>
                  </m:oMath>
                </a14:m>
                <a:r>
                  <a:rPr lang="en-US" sz="2000" dirty="0" smtClean="0"/>
                  <a:t>.</a:t>
                </a:r>
              </a:p>
              <a:p>
                <a:pPr>
                  <a:buNone/>
                </a:pPr>
                <a:endParaRPr lang="en-US" sz="1000" dirty="0" smtClean="0"/>
              </a:p>
              <a:p>
                <a:pPr>
                  <a:buNone/>
                </a:pPr>
                <a:r>
                  <a:rPr lang="en-US" sz="2000" dirty="0" smtClean="0"/>
                  <a:t>Initialize weights: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a:rPr>
                          <m:t>𝑤</m:t>
                        </m:r>
                      </m:e>
                      <m:sub>
                        <m:r>
                          <a:rPr lang="en-US" sz="2000" b="0" i="1" smtClean="0">
                            <a:latin typeface="Cambria Math"/>
                          </a:rPr>
                          <m:t>𝑖</m:t>
                        </m:r>
                      </m:sub>
                    </m:sSub>
                    <m:r>
                      <a:rPr lang="en-US" sz="2000" b="0" i="1" smtClean="0">
                        <a:latin typeface="Cambria Math"/>
                      </a:rPr>
                      <m:t>=</m:t>
                    </m:r>
                    <m:f>
                      <m:fPr>
                        <m:ctrlPr>
                          <a:rPr lang="en-US" sz="2000" b="0" i="1" smtClean="0">
                            <a:latin typeface="Cambria Math" panose="02040503050406030204" pitchFamily="18" charset="0"/>
                          </a:rPr>
                        </m:ctrlPr>
                      </m:fPr>
                      <m:num>
                        <m:r>
                          <a:rPr lang="en-US" sz="2000" b="0" i="1" smtClean="0">
                            <a:latin typeface="Cambria Math"/>
                          </a:rPr>
                          <m:t>1</m:t>
                        </m:r>
                      </m:num>
                      <m:den>
                        <m:r>
                          <a:rPr lang="en-US" sz="2000" b="0" i="1" smtClean="0">
                            <a:latin typeface="Cambria Math"/>
                          </a:rPr>
                          <m:t>𝑁</m:t>
                        </m:r>
                      </m:den>
                    </m:f>
                  </m:oMath>
                </a14:m>
                <a:r>
                  <a:rPr lang="en-US" sz="2000" dirty="0" smtClean="0">
                    <a:latin typeface="Cambria Math" pitchFamily="18" charset="0"/>
                    <a:ea typeface="Cambria Math" pitchFamily="18" charset="0"/>
                  </a:rPr>
                  <a:t>  for  </a:t>
                </a:r>
                <a14:m>
                  <m:oMath xmlns:m="http://schemas.openxmlformats.org/officeDocument/2006/math">
                    <m:r>
                      <a:rPr lang="en-US" sz="2000" b="0" i="1" smtClean="0">
                        <a:latin typeface="Cambria Math"/>
                        <a:ea typeface="Cambria Math" pitchFamily="18" charset="0"/>
                      </a:rPr>
                      <m:t>𝑖</m:t>
                    </m:r>
                    <m:r>
                      <a:rPr lang="en-US" sz="2000" b="0" i="1" smtClean="0">
                        <a:latin typeface="Cambria Math"/>
                        <a:ea typeface="Cambria Math" pitchFamily="18" charset="0"/>
                      </a:rPr>
                      <m:t>=1, 2, ⋯, </m:t>
                    </m:r>
                    <m:r>
                      <a:rPr lang="en-US" sz="2000" b="0" i="1" smtClean="0">
                        <a:latin typeface="Cambria Math"/>
                        <a:ea typeface="Cambria Math"/>
                      </a:rPr>
                      <m:t>𝑁</m:t>
                    </m:r>
                    <m:r>
                      <a:rPr lang="en-US" sz="2000" b="0" i="1" smtClean="0">
                        <a:latin typeface="Cambria Math"/>
                        <a:ea typeface="Cambria Math"/>
                      </a:rPr>
                      <m:t>.</m:t>
                    </m:r>
                  </m:oMath>
                </a14:m>
                <a:endParaRPr lang="en-US" sz="2000" dirty="0" smtClean="0">
                  <a:latin typeface="Cambria Math" pitchFamily="18" charset="0"/>
                  <a:ea typeface="Cambria Math" pitchFamily="18" charset="0"/>
                </a:endParaRPr>
              </a:p>
              <a:p>
                <a:pPr>
                  <a:buNone/>
                </a:pPr>
                <a:endParaRPr lang="en-US" sz="1000" dirty="0" smtClean="0"/>
              </a:p>
              <a:p>
                <a:pPr>
                  <a:buNone/>
                </a:pPr>
                <a:r>
                  <a:rPr lang="en-US" sz="2000" dirty="0" smtClean="0"/>
                  <a:t>For  </a:t>
                </a:r>
                <a14:m>
                  <m:oMath xmlns:m="http://schemas.openxmlformats.org/officeDocument/2006/math">
                    <m:r>
                      <a:rPr lang="en-US" sz="2000" b="0" i="1" smtClean="0">
                        <a:latin typeface="Cambria Math"/>
                      </a:rPr>
                      <m:t>𝑚</m:t>
                    </m:r>
                    <m:r>
                      <a:rPr lang="en-US" sz="2000" b="0" i="1" smtClean="0">
                        <a:latin typeface="Cambria Math"/>
                      </a:rPr>
                      <m:t>=1, 2, ⋯, </m:t>
                    </m:r>
                    <m:r>
                      <a:rPr lang="en-US" sz="2000" b="0" i="1" smtClean="0">
                        <a:latin typeface="Cambria Math"/>
                        <a:ea typeface="Cambria Math"/>
                      </a:rPr>
                      <m:t>𝑀</m:t>
                    </m:r>
                  </m:oMath>
                </a14:m>
                <a:r>
                  <a:rPr lang="en-US" sz="2000" dirty="0" smtClean="0"/>
                  <a:t>:</a:t>
                </a:r>
              </a:p>
              <a:p>
                <a:pPr>
                  <a:buNone/>
                </a:pPr>
                <a:endParaRPr lang="en-US" sz="1000" dirty="0" smtClean="0"/>
              </a:p>
              <a:p>
                <a:r>
                  <a:rPr lang="en-US" sz="2000" dirty="0" smtClean="0"/>
                  <a:t>Fit a weak learner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a:rPr>
                          <m:t>𝑓</m:t>
                        </m:r>
                      </m:e>
                      <m:sub>
                        <m:r>
                          <a:rPr lang="en-US" sz="2000" b="0" i="1" smtClean="0">
                            <a:latin typeface="Cambria Math"/>
                          </a:rPr>
                          <m:t>𝑚</m:t>
                        </m:r>
                      </m:sub>
                    </m:sSub>
                    <m:r>
                      <a:rPr lang="en-US" sz="2000" b="0" i="1" smtClean="0">
                        <a:latin typeface="Cambria Math"/>
                      </a:rPr>
                      <m:t>(</m:t>
                    </m:r>
                    <m:r>
                      <a:rPr lang="en-US" sz="2000" b="0" i="1" smtClean="0">
                        <a:latin typeface="Cambria Math"/>
                      </a:rPr>
                      <m:t>𝑥</m:t>
                    </m:r>
                    <m:r>
                      <a:rPr lang="en-US" sz="2000" b="0" i="1" smtClean="0">
                        <a:latin typeface="Cambria Math"/>
                      </a:rPr>
                      <m:t>)</m:t>
                    </m:r>
                  </m:oMath>
                </a14:m>
                <a:r>
                  <a:rPr lang="en-US" sz="2000" dirty="0" smtClean="0"/>
                  <a:t> to the training data using weights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a:rPr>
                          <m:t>𝑤</m:t>
                        </m:r>
                      </m:e>
                      <m:sub>
                        <m:r>
                          <a:rPr lang="en-US" sz="2000" b="0" i="1" smtClean="0">
                            <a:latin typeface="Cambria Math"/>
                          </a:rPr>
                          <m:t>𝑖</m:t>
                        </m:r>
                      </m:sub>
                    </m:sSub>
                  </m:oMath>
                </a14:m>
                <a:r>
                  <a:rPr lang="en-US" sz="2000" dirty="0" smtClean="0"/>
                  <a:t>.</a:t>
                </a:r>
                <a:endParaRPr lang="en-US" sz="800" dirty="0" smtClean="0"/>
              </a:p>
              <a:p>
                <a:endParaRPr lang="en-US" sz="1000" dirty="0" smtClean="0"/>
              </a:p>
              <a:p>
                <a:r>
                  <a:rPr lang="en-US" sz="2000" dirty="0" smtClean="0"/>
                  <a:t>Compute the weighted error rate</a:t>
                </a:r>
                <a:r>
                  <a:rPr lang="en-US" sz="2000" dirty="0" smtClean="0">
                    <a:latin typeface="Cambria Math" pitchFamily="18" charset="0"/>
                    <a:ea typeface="Cambria Math" pitchFamily="18" charset="0"/>
                  </a:rPr>
                  <a:t>:       </a:t>
                </a:r>
                <a14:m>
                  <m:oMath xmlns:m="http://schemas.openxmlformats.org/officeDocument/2006/math">
                    <m:sSub>
                      <m:sSubPr>
                        <m:ctrlPr>
                          <a:rPr lang="en-US" sz="1800" i="1" smtClean="0">
                            <a:latin typeface="Cambria Math" panose="02040503050406030204" pitchFamily="18" charset="0"/>
                            <a:ea typeface="Cambria Math" pitchFamily="18" charset="0"/>
                          </a:rPr>
                        </m:ctrlPr>
                      </m:sSubPr>
                      <m:e>
                        <m:r>
                          <a:rPr lang="en-US" sz="1800" b="0" i="1" smtClean="0">
                            <a:latin typeface="Cambria Math"/>
                            <a:ea typeface="Cambria Math" pitchFamily="18" charset="0"/>
                          </a:rPr>
                          <m:t>𝑒𝑟𝑟</m:t>
                        </m:r>
                      </m:e>
                      <m:sub>
                        <m:r>
                          <a:rPr lang="en-US" sz="1800" b="0" i="1" smtClean="0">
                            <a:latin typeface="Cambria Math"/>
                            <a:ea typeface="Cambria Math" pitchFamily="18" charset="0"/>
                          </a:rPr>
                          <m:t>𝑚</m:t>
                        </m:r>
                      </m:sub>
                    </m:sSub>
                    <m:r>
                      <a:rPr lang="en-US" sz="1800" b="0" i="1" smtClean="0">
                        <a:latin typeface="Cambria Math"/>
                        <a:ea typeface="Cambria Math" pitchFamily="18" charset="0"/>
                      </a:rPr>
                      <m:t>= </m:t>
                    </m:r>
                    <m:f>
                      <m:fPr>
                        <m:type m:val="lin"/>
                        <m:ctrlPr>
                          <a:rPr lang="en-US" sz="1800" b="0" i="1" smtClean="0">
                            <a:latin typeface="Cambria Math" panose="02040503050406030204" pitchFamily="18" charset="0"/>
                            <a:ea typeface="Cambria Math" pitchFamily="18" charset="0"/>
                          </a:rPr>
                        </m:ctrlPr>
                      </m:fPr>
                      <m:num>
                        <m:nary>
                          <m:naryPr>
                            <m:chr m:val="∑"/>
                            <m:ctrlPr>
                              <a:rPr lang="en-US" sz="1800" b="0" i="1" smtClean="0">
                                <a:latin typeface="Cambria Math" panose="02040503050406030204" pitchFamily="18" charset="0"/>
                                <a:ea typeface="Cambria Math" pitchFamily="18" charset="0"/>
                              </a:rPr>
                            </m:ctrlPr>
                          </m:naryPr>
                          <m:sub>
                            <m:r>
                              <m:rPr>
                                <m:brk m:alnAt="23"/>
                              </m:rPr>
                              <a:rPr lang="en-US" sz="1800" b="0" i="1" smtClean="0">
                                <a:latin typeface="Cambria Math"/>
                                <a:ea typeface="Cambria Math" pitchFamily="18" charset="0"/>
                              </a:rPr>
                              <m:t>𝑖</m:t>
                            </m:r>
                            <m:r>
                              <a:rPr lang="en-US" sz="1800" b="0" i="1" smtClean="0">
                                <a:latin typeface="Cambria Math"/>
                                <a:ea typeface="Cambria Math" pitchFamily="18" charset="0"/>
                              </a:rPr>
                              <m:t>=1</m:t>
                            </m:r>
                          </m:sub>
                          <m:sup>
                            <m:r>
                              <a:rPr lang="en-US" sz="1800" b="0" i="1" smtClean="0">
                                <a:latin typeface="Cambria Math"/>
                                <a:ea typeface="Cambria Math" pitchFamily="18" charset="0"/>
                              </a:rPr>
                              <m:t>𝑁</m:t>
                            </m:r>
                          </m:sup>
                          <m:e>
                            <m:sSub>
                              <m:sSubPr>
                                <m:ctrlPr>
                                  <a:rPr lang="en-US" sz="1800" b="0" i="1" smtClean="0">
                                    <a:latin typeface="Cambria Math" panose="02040503050406030204" pitchFamily="18" charset="0"/>
                                    <a:ea typeface="Cambria Math" pitchFamily="18" charset="0"/>
                                  </a:rPr>
                                </m:ctrlPr>
                              </m:sSubPr>
                              <m:e>
                                <m:r>
                                  <a:rPr lang="en-US" sz="1800" b="0" i="1" smtClean="0">
                                    <a:latin typeface="Cambria Math"/>
                                    <a:ea typeface="Cambria Math" pitchFamily="18" charset="0"/>
                                  </a:rPr>
                                  <m:t>𝑤</m:t>
                                </m:r>
                              </m:e>
                              <m:sub>
                                <m:r>
                                  <a:rPr lang="en-US" sz="1800" b="0" i="1" smtClean="0">
                                    <a:latin typeface="Cambria Math"/>
                                    <a:ea typeface="Cambria Math" pitchFamily="18" charset="0"/>
                                  </a:rPr>
                                  <m:t>𝑖</m:t>
                                </m:r>
                              </m:sub>
                            </m:sSub>
                            <m:r>
                              <a:rPr lang="en-US" sz="1800" b="0" i="1" smtClean="0">
                                <a:latin typeface="Cambria Math" panose="02040503050406030204" pitchFamily="18" charset="0"/>
                                <a:ea typeface="Cambria Math" pitchFamily="18" charset="0"/>
                              </a:rPr>
                              <m:t>𝐼</m:t>
                            </m:r>
                            <m:r>
                              <a:rPr lang="en-US" sz="1800" b="0" i="1" smtClean="0">
                                <a:latin typeface="Cambria Math"/>
                                <a:ea typeface="Cambria Math" pitchFamily="18" charset="0"/>
                              </a:rPr>
                              <m:t>(</m:t>
                            </m:r>
                            <m:sSub>
                              <m:sSubPr>
                                <m:ctrlPr>
                                  <a:rPr lang="en-US" sz="1800" b="0" i="1" smtClean="0">
                                    <a:latin typeface="Cambria Math" panose="02040503050406030204" pitchFamily="18" charset="0"/>
                                    <a:ea typeface="Cambria Math" pitchFamily="18" charset="0"/>
                                  </a:rPr>
                                </m:ctrlPr>
                              </m:sSubPr>
                              <m:e>
                                <m:r>
                                  <a:rPr lang="en-US" sz="1800" b="0" i="1" smtClean="0">
                                    <a:latin typeface="Cambria Math"/>
                                    <a:ea typeface="Cambria Math" pitchFamily="18" charset="0"/>
                                  </a:rPr>
                                  <m:t>𝑦</m:t>
                                </m:r>
                              </m:e>
                              <m:sub>
                                <m:r>
                                  <a:rPr lang="en-US" sz="1800" b="0" i="1" smtClean="0">
                                    <a:latin typeface="Cambria Math"/>
                                    <a:ea typeface="Cambria Math" pitchFamily="18" charset="0"/>
                                  </a:rPr>
                                  <m:t>𝑖</m:t>
                                </m:r>
                              </m:sub>
                            </m:sSub>
                            <m:r>
                              <a:rPr lang="en-US" sz="1800" b="0" i="1" smtClean="0">
                                <a:latin typeface="Cambria Math"/>
                                <a:ea typeface="Cambria Math"/>
                              </a:rPr>
                              <m:t>≠</m:t>
                            </m:r>
                            <m:sSub>
                              <m:sSubPr>
                                <m:ctrlPr>
                                  <a:rPr lang="en-US" sz="1800" b="0" i="1" smtClean="0">
                                    <a:latin typeface="Cambria Math" panose="02040503050406030204" pitchFamily="18" charset="0"/>
                                    <a:ea typeface="Cambria Math"/>
                                  </a:rPr>
                                </m:ctrlPr>
                              </m:sSubPr>
                              <m:e>
                                <m:r>
                                  <a:rPr lang="en-US" sz="1800" b="0" i="1" smtClean="0">
                                    <a:latin typeface="Cambria Math"/>
                                    <a:ea typeface="Cambria Math"/>
                                  </a:rPr>
                                  <m:t>𝑓</m:t>
                                </m:r>
                              </m:e>
                              <m:sub>
                                <m:r>
                                  <a:rPr lang="en-US" sz="1800" b="0" i="1" smtClean="0">
                                    <a:latin typeface="Cambria Math"/>
                                    <a:ea typeface="Cambria Math"/>
                                  </a:rPr>
                                  <m:t>𝑚</m:t>
                                </m:r>
                              </m:sub>
                            </m:sSub>
                            <m:d>
                              <m:dPr>
                                <m:ctrlPr>
                                  <a:rPr lang="en-US" sz="1800" b="0" i="1" smtClean="0">
                                    <a:latin typeface="Cambria Math" panose="02040503050406030204" pitchFamily="18" charset="0"/>
                                    <a:ea typeface="Cambria Math"/>
                                  </a:rPr>
                                </m:ctrlPr>
                              </m:dPr>
                              <m:e>
                                <m:sSub>
                                  <m:sSubPr>
                                    <m:ctrlPr>
                                      <a:rPr lang="en-US" sz="1800" b="0" i="1" smtClean="0">
                                        <a:latin typeface="Cambria Math" panose="02040503050406030204" pitchFamily="18" charset="0"/>
                                        <a:ea typeface="Cambria Math"/>
                                      </a:rPr>
                                    </m:ctrlPr>
                                  </m:sSubPr>
                                  <m:e>
                                    <m:r>
                                      <a:rPr lang="en-US" sz="1800" b="0" i="1" smtClean="0">
                                        <a:latin typeface="Cambria Math"/>
                                        <a:ea typeface="Cambria Math"/>
                                      </a:rPr>
                                      <m:t>𝑥</m:t>
                                    </m:r>
                                  </m:e>
                                  <m:sub>
                                    <m:r>
                                      <a:rPr lang="en-US" sz="1800" b="0" i="1" smtClean="0">
                                        <a:latin typeface="Cambria Math"/>
                                        <a:ea typeface="Cambria Math"/>
                                      </a:rPr>
                                      <m:t>𝑖</m:t>
                                    </m:r>
                                  </m:sub>
                                </m:sSub>
                              </m:e>
                            </m:d>
                            <m:r>
                              <a:rPr lang="en-US" sz="1800" b="0" i="1" smtClean="0">
                                <a:latin typeface="Cambria Math"/>
                                <a:ea typeface="Cambria Math"/>
                              </a:rPr>
                              <m:t>)</m:t>
                            </m:r>
                          </m:e>
                        </m:nary>
                      </m:num>
                      <m:den>
                        <m:nary>
                          <m:naryPr>
                            <m:chr m:val="∑"/>
                            <m:ctrlPr>
                              <a:rPr lang="en-US" sz="1800" b="0" i="1" smtClean="0">
                                <a:latin typeface="Cambria Math" panose="02040503050406030204" pitchFamily="18" charset="0"/>
                                <a:ea typeface="Cambria Math" pitchFamily="18" charset="0"/>
                              </a:rPr>
                            </m:ctrlPr>
                          </m:naryPr>
                          <m:sub>
                            <m:r>
                              <m:rPr>
                                <m:brk m:alnAt="23"/>
                              </m:rPr>
                              <a:rPr lang="en-US" sz="1800" b="0" i="1" smtClean="0">
                                <a:latin typeface="Cambria Math"/>
                                <a:ea typeface="Cambria Math" pitchFamily="18" charset="0"/>
                              </a:rPr>
                              <m:t>𝑖</m:t>
                            </m:r>
                            <m:r>
                              <a:rPr lang="en-US" sz="1800" b="0" i="1" smtClean="0">
                                <a:latin typeface="Cambria Math"/>
                                <a:ea typeface="Cambria Math" pitchFamily="18" charset="0"/>
                              </a:rPr>
                              <m:t>=1</m:t>
                            </m:r>
                          </m:sub>
                          <m:sup>
                            <m:r>
                              <a:rPr lang="en-US" sz="1800" b="0" i="1" smtClean="0">
                                <a:latin typeface="Cambria Math"/>
                                <a:ea typeface="Cambria Math" pitchFamily="18" charset="0"/>
                              </a:rPr>
                              <m:t>𝑁</m:t>
                            </m:r>
                          </m:sup>
                          <m:e>
                            <m:sSub>
                              <m:sSubPr>
                                <m:ctrlPr>
                                  <a:rPr lang="en-US" sz="1800" b="0" i="1" smtClean="0">
                                    <a:latin typeface="Cambria Math" panose="02040503050406030204" pitchFamily="18" charset="0"/>
                                    <a:ea typeface="Cambria Math" pitchFamily="18" charset="0"/>
                                  </a:rPr>
                                </m:ctrlPr>
                              </m:sSubPr>
                              <m:e>
                                <m:r>
                                  <a:rPr lang="en-US" sz="1800" b="0" i="1" smtClean="0">
                                    <a:latin typeface="Cambria Math"/>
                                    <a:ea typeface="Cambria Math" pitchFamily="18" charset="0"/>
                                  </a:rPr>
                                  <m:t>𝑤</m:t>
                                </m:r>
                              </m:e>
                              <m:sub>
                                <m:r>
                                  <a:rPr lang="en-US" sz="1800" b="0" i="1" smtClean="0">
                                    <a:latin typeface="Cambria Math"/>
                                    <a:ea typeface="Cambria Math" pitchFamily="18" charset="0"/>
                                  </a:rPr>
                                  <m:t>𝑖</m:t>
                                </m:r>
                              </m:sub>
                            </m:sSub>
                          </m:e>
                        </m:nary>
                      </m:den>
                    </m:f>
                  </m:oMath>
                </a14:m>
                <a:r>
                  <a:rPr lang="en-US" sz="2000" dirty="0" smtClean="0">
                    <a:latin typeface="Cambria Math" pitchFamily="18" charset="0"/>
                    <a:ea typeface="Cambria Math" pitchFamily="18" charset="0"/>
                  </a:rPr>
                  <a:t>.</a:t>
                </a:r>
                <a:endParaRPr lang="en-US" sz="800" dirty="0" smtClean="0">
                  <a:latin typeface="Cambria Math" pitchFamily="18" charset="0"/>
                  <a:ea typeface="Cambria Math" pitchFamily="18" charset="0"/>
                </a:endParaRPr>
              </a:p>
              <a:p>
                <a:endParaRPr lang="en-US" sz="1000" dirty="0" smtClean="0"/>
              </a:p>
              <a:p>
                <a:r>
                  <a:rPr lang="en-US" sz="2000" dirty="0" smtClean="0"/>
                  <a:t>Compute measure of how well we did:        </a:t>
                </a:r>
                <a14:m>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a:ea typeface="Cambria Math"/>
                          </a:rPr>
                          <m:t>𝛼</m:t>
                        </m:r>
                      </m:e>
                      <m:sub>
                        <m:r>
                          <a:rPr lang="en-US" sz="2000" b="0" i="1" smtClean="0">
                            <a:latin typeface="Cambria Math"/>
                          </a:rPr>
                          <m:t>𝑚</m:t>
                        </m:r>
                      </m:sub>
                    </m:sSub>
                    <m:r>
                      <a:rPr lang="en-US" sz="2000" b="0" i="1" smtClean="0">
                        <a:latin typeface="Cambria Math"/>
                      </a:rPr>
                      <m:t>=</m:t>
                    </m:r>
                    <m:f>
                      <m:fPr>
                        <m:type m:val="lin"/>
                        <m:ctrlPr>
                          <a:rPr lang="en-US" sz="2000" b="0" i="1" smtClean="0">
                            <a:latin typeface="Cambria Math" panose="02040503050406030204" pitchFamily="18" charset="0"/>
                          </a:rPr>
                        </m:ctrlPr>
                      </m:fPr>
                      <m:num>
                        <m:r>
                          <a:rPr lang="en-US" sz="2000" b="0" i="1" smtClean="0">
                            <a:latin typeface="Cambria Math"/>
                          </a:rPr>
                          <m:t>−</m:t>
                        </m:r>
                        <m:func>
                          <m:funcPr>
                            <m:ctrlPr>
                              <a:rPr lang="en-US" sz="2000" b="0" i="1" smtClean="0">
                                <a:latin typeface="Cambria Math" panose="02040503050406030204" pitchFamily="18" charset="0"/>
                              </a:rPr>
                            </m:ctrlPr>
                          </m:funcPr>
                          <m:fName>
                            <m:r>
                              <m:rPr>
                                <m:sty m:val="p"/>
                              </m:rPr>
                              <a:rPr lang="en-US" sz="2000" b="0" i="0" smtClean="0">
                                <a:latin typeface="Cambria Math"/>
                              </a:rPr>
                              <m:t>log</m:t>
                            </m:r>
                          </m:fName>
                          <m:e>
                            <m:r>
                              <a:rPr lang="en-US" sz="2000" b="0" i="1" smtClean="0">
                                <a:latin typeface="Cambria Math"/>
                              </a:rPr>
                              <m:t>(1−</m:t>
                            </m:r>
                            <m:sSub>
                              <m:sSubPr>
                                <m:ctrlPr>
                                  <a:rPr lang="en-US" sz="2000" b="0" i="1" smtClean="0">
                                    <a:latin typeface="Cambria Math" panose="02040503050406030204" pitchFamily="18" charset="0"/>
                                  </a:rPr>
                                </m:ctrlPr>
                              </m:sSubPr>
                              <m:e>
                                <m:r>
                                  <a:rPr lang="en-US" sz="2000" b="0" i="1" smtClean="0">
                                    <a:latin typeface="Cambria Math"/>
                                  </a:rPr>
                                  <m:t>𝑒𝑟𝑟</m:t>
                                </m:r>
                              </m:e>
                              <m:sub>
                                <m:r>
                                  <a:rPr lang="en-US" sz="2000" b="0" i="1" smtClean="0">
                                    <a:latin typeface="Cambria Math"/>
                                  </a:rPr>
                                  <m:t>𝑚</m:t>
                                </m:r>
                              </m:sub>
                            </m:sSub>
                            <m:r>
                              <a:rPr lang="en-US" sz="2000" b="0" i="1" smtClean="0">
                                <a:latin typeface="Cambria Math"/>
                              </a:rPr>
                              <m:t>)</m:t>
                            </m:r>
                          </m:e>
                        </m:func>
                      </m:num>
                      <m:den>
                        <m:sSub>
                          <m:sSubPr>
                            <m:ctrlPr>
                              <a:rPr lang="en-US" sz="2000" b="0" i="1" smtClean="0">
                                <a:latin typeface="Cambria Math" panose="02040503050406030204" pitchFamily="18" charset="0"/>
                              </a:rPr>
                            </m:ctrlPr>
                          </m:sSubPr>
                          <m:e>
                            <m:r>
                              <a:rPr lang="en-US" sz="2000" b="0" i="1" smtClean="0">
                                <a:latin typeface="Cambria Math"/>
                              </a:rPr>
                              <m:t>𝑒𝑟𝑟</m:t>
                            </m:r>
                          </m:e>
                          <m:sub>
                            <m:r>
                              <a:rPr lang="en-US" sz="2000" b="0" i="1" smtClean="0">
                                <a:latin typeface="Cambria Math"/>
                              </a:rPr>
                              <m:t>𝑚</m:t>
                            </m:r>
                          </m:sub>
                        </m:sSub>
                      </m:den>
                    </m:f>
                  </m:oMath>
                </a14:m>
                <a:r>
                  <a:rPr lang="en-US" sz="2000" dirty="0" smtClean="0"/>
                  <a:t>.</a:t>
                </a:r>
                <a:endParaRPr lang="en-US" sz="800" dirty="0" smtClean="0">
                  <a:latin typeface="Times New Roman" pitchFamily="18" charset="0"/>
                  <a:cs typeface="Times New Roman" pitchFamily="18" charset="0"/>
                </a:endParaRPr>
              </a:p>
              <a:p>
                <a:endParaRPr lang="en-US" sz="1000" dirty="0" smtClean="0"/>
              </a:p>
              <a:p>
                <a:r>
                  <a:rPr lang="en-US" sz="2000" dirty="0" smtClean="0"/>
                  <a:t>Update the weights: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𝑤</m:t>
                        </m:r>
                      </m:e>
                      <m:sub>
                        <m:r>
                          <a:rPr lang="en-US" sz="2000" b="0" i="1" smtClean="0">
                            <a:latin typeface="Cambria Math"/>
                          </a:rPr>
                          <m:t>𝑖</m:t>
                        </m:r>
                      </m:sub>
                    </m:sSub>
                    <m:r>
                      <a:rPr lang="en-US" sz="2000" i="1" smtClean="0">
                        <a:latin typeface="Cambria Math"/>
                        <a:ea typeface="Cambria Math"/>
                      </a:rPr>
                      <m:t>←</m:t>
                    </m:r>
                    <m:sSub>
                      <m:sSubPr>
                        <m:ctrlPr>
                          <a:rPr lang="en-US" sz="2000" i="1" smtClean="0">
                            <a:latin typeface="Cambria Math" panose="02040503050406030204" pitchFamily="18" charset="0"/>
                            <a:ea typeface="Cambria Math"/>
                          </a:rPr>
                        </m:ctrlPr>
                      </m:sSubPr>
                      <m:e>
                        <m:r>
                          <a:rPr lang="en-US" sz="2000" b="0" i="1" smtClean="0">
                            <a:latin typeface="Cambria Math"/>
                            <a:ea typeface="Cambria Math"/>
                          </a:rPr>
                          <m:t>𝑤</m:t>
                        </m:r>
                      </m:e>
                      <m:sub>
                        <m:r>
                          <a:rPr lang="en-US" sz="2000" b="0" i="1" smtClean="0">
                            <a:latin typeface="Cambria Math"/>
                            <a:ea typeface="Cambria Math"/>
                          </a:rPr>
                          <m:t>𝑖</m:t>
                        </m:r>
                      </m:sub>
                    </m:sSub>
                    <m:r>
                      <a:rPr lang="en-US" sz="2000" b="0" i="1" smtClean="0">
                        <a:latin typeface="Cambria Math"/>
                        <a:ea typeface="Cambria Math"/>
                      </a:rPr>
                      <m:t> </m:t>
                    </m:r>
                    <m:r>
                      <m:rPr>
                        <m:sty m:val="p"/>
                      </m:rPr>
                      <a:rPr lang="en-US" sz="2000" b="0" i="0" smtClean="0">
                        <a:latin typeface="Cambria Math"/>
                        <a:ea typeface="Cambria Math"/>
                      </a:rPr>
                      <m:t>exp</m:t>
                    </m:r>
                    <m:d>
                      <m:dPr>
                        <m:begChr m:val="{"/>
                        <m:endChr m:val="}"/>
                        <m:ctrlPr>
                          <a:rPr lang="en-US" sz="2000" b="0" i="1" smtClean="0">
                            <a:latin typeface="Cambria Math" panose="02040503050406030204" pitchFamily="18" charset="0"/>
                            <a:ea typeface="Cambria Math"/>
                          </a:rPr>
                        </m:ctrlPr>
                      </m:dPr>
                      <m:e>
                        <m:sSub>
                          <m:sSubPr>
                            <m:ctrlPr>
                              <a:rPr lang="en-US" sz="2000" b="0" i="1" smtClean="0">
                                <a:latin typeface="Cambria Math" panose="02040503050406030204" pitchFamily="18" charset="0"/>
                                <a:ea typeface="Cambria Math"/>
                              </a:rPr>
                            </m:ctrlPr>
                          </m:sSubPr>
                          <m:e>
                            <m:r>
                              <a:rPr lang="en-US" sz="2000" b="0" i="1" smtClean="0">
                                <a:latin typeface="Cambria Math"/>
                                <a:ea typeface="Cambria Math"/>
                              </a:rPr>
                              <m:t>𝛼</m:t>
                            </m:r>
                          </m:e>
                          <m:sub>
                            <m:r>
                              <a:rPr lang="en-US" sz="2000" b="0" i="1" smtClean="0">
                                <a:latin typeface="Cambria Math"/>
                                <a:ea typeface="Cambria Math"/>
                              </a:rPr>
                              <m:t>𝑚</m:t>
                            </m:r>
                          </m:sub>
                        </m:sSub>
                        <m:r>
                          <a:rPr lang="en-US" sz="2000" b="0" i="1" smtClean="0">
                            <a:latin typeface="Cambria Math"/>
                            <a:ea typeface="Cambria Math"/>
                          </a:rPr>
                          <m:t>𝐼</m:t>
                        </m:r>
                        <m:r>
                          <a:rPr lang="en-US" sz="2000" b="0" i="1" smtClean="0">
                            <a:latin typeface="Cambria Math"/>
                            <a:ea typeface="Cambria Math"/>
                          </a:rPr>
                          <m:t>(</m:t>
                        </m:r>
                        <m:sSub>
                          <m:sSubPr>
                            <m:ctrlPr>
                              <a:rPr lang="en-US" sz="2000" b="0" i="1" smtClean="0">
                                <a:latin typeface="Cambria Math" panose="02040503050406030204" pitchFamily="18" charset="0"/>
                                <a:ea typeface="Cambria Math"/>
                              </a:rPr>
                            </m:ctrlPr>
                          </m:sSubPr>
                          <m:e>
                            <m:r>
                              <a:rPr lang="en-US" sz="2000" b="0" i="1" smtClean="0">
                                <a:latin typeface="Cambria Math"/>
                                <a:ea typeface="Cambria Math"/>
                              </a:rPr>
                              <m:t>𝑦</m:t>
                            </m:r>
                          </m:e>
                          <m:sub>
                            <m:r>
                              <a:rPr lang="en-US" sz="2000" b="0" i="1" smtClean="0">
                                <a:latin typeface="Cambria Math"/>
                                <a:ea typeface="Cambria Math"/>
                              </a:rPr>
                              <m:t>𝑖</m:t>
                            </m:r>
                          </m:sub>
                        </m:sSub>
                        <m:r>
                          <a:rPr lang="en-US" sz="2000" b="0" i="1" smtClean="0">
                            <a:latin typeface="Cambria Math"/>
                            <a:ea typeface="Cambria Math"/>
                          </a:rPr>
                          <m:t>≠</m:t>
                        </m:r>
                        <m:sSub>
                          <m:sSubPr>
                            <m:ctrlPr>
                              <a:rPr lang="en-US" sz="2000" b="0" i="1" smtClean="0">
                                <a:latin typeface="Cambria Math" panose="02040503050406030204" pitchFamily="18" charset="0"/>
                                <a:ea typeface="Cambria Math"/>
                              </a:rPr>
                            </m:ctrlPr>
                          </m:sSubPr>
                          <m:e>
                            <m:r>
                              <a:rPr lang="en-US" sz="2000" b="0" i="1" smtClean="0">
                                <a:latin typeface="Cambria Math" panose="02040503050406030204" pitchFamily="18" charset="0"/>
                                <a:ea typeface="Cambria Math"/>
                              </a:rPr>
                              <m:t>𝑓</m:t>
                            </m:r>
                          </m:e>
                          <m:sub>
                            <m:r>
                              <a:rPr lang="en-US" sz="2000" b="0" i="1" smtClean="0">
                                <a:latin typeface="Cambria Math"/>
                                <a:ea typeface="Cambria Math"/>
                              </a:rPr>
                              <m:t>𝑚</m:t>
                            </m:r>
                          </m:sub>
                        </m:sSub>
                        <m:d>
                          <m:dPr>
                            <m:ctrlPr>
                              <a:rPr lang="en-US" sz="2000" b="0" i="1" smtClean="0">
                                <a:latin typeface="Cambria Math" panose="02040503050406030204" pitchFamily="18" charset="0"/>
                                <a:ea typeface="Cambria Math"/>
                              </a:rPr>
                            </m:ctrlPr>
                          </m:dPr>
                          <m:e>
                            <m:sSub>
                              <m:sSubPr>
                                <m:ctrlPr>
                                  <a:rPr lang="en-US" sz="2000" b="0" i="1" smtClean="0">
                                    <a:latin typeface="Cambria Math" panose="02040503050406030204" pitchFamily="18" charset="0"/>
                                    <a:ea typeface="Cambria Math"/>
                                  </a:rPr>
                                </m:ctrlPr>
                              </m:sSubPr>
                              <m:e>
                                <m:r>
                                  <a:rPr lang="en-US" sz="2000" b="0" i="1" smtClean="0">
                                    <a:latin typeface="Cambria Math"/>
                                    <a:ea typeface="Cambria Math"/>
                                  </a:rPr>
                                  <m:t>𝑥</m:t>
                                </m:r>
                              </m:e>
                              <m:sub>
                                <m:r>
                                  <a:rPr lang="en-US" sz="2000" b="0" i="1" smtClean="0">
                                    <a:latin typeface="Cambria Math"/>
                                    <a:ea typeface="Cambria Math"/>
                                  </a:rPr>
                                  <m:t>𝑖</m:t>
                                </m:r>
                              </m:sub>
                            </m:sSub>
                          </m:e>
                        </m:d>
                        <m:r>
                          <a:rPr lang="en-US" sz="2000" b="0" i="1" smtClean="0">
                            <a:latin typeface="Cambria Math"/>
                            <a:ea typeface="Cambria Math"/>
                          </a:rPr>
                          <m:t>)</m:t>
                        </m:r>
                      </m:e>
                    </m:d>
                    <m:r>
                      <a:rPr lang="en-US" sz="2000" b="0" i="1" smtClean="0">
                        <a:latin typeface="Cambria Math"/>
                        <a:ea typeface="Cambria Math"/>
                      </a:rPr>
                      <m:t>.</m:t>
                    </m:r>
                  </m:oMath>
                </a14:m>
                <a:endParaRPr lang="en-US" sz="800" dirty="0" smtClean="0">
                  <a:latin typeface="Cambria Math" pitchFamily="18" charset="0"/>
                  <a:ea typeface="Cambria Math" pitchFamily="18" charset="0"/>
                </a:endParaRPr>
              </a:p>
              <a:p>
                <a:endParaRPr lang="en-US" sz="1000" dirty="0" smtClean="0"/>
              </a:p>
              <a:p>
                <a:pPr>
                  <a:buNone/>
                </a:pPr>
                <a:r>
                  <a:rPr lang="en-US" sz="2000" dirty="0" smtClean="0"/>
                  <a:t>Combine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a:rPr>
                          <m:t>𝑓</m:t>
                        </m:r>
                      </m:e>
                      <m:sub>
                        <m:r>
                          <a:rPr lang="en-US" sz="2000" b="0" i="1" smtClean="0">
                            <a:latin typeface="Cambria Math"/>
                          </a:rPr>
                          <m:t>1</m:t>
                        </m:r>
                      </m:sub>
                    </m:sSub>
                    <m:r>
                      <a:rPr lang="en-US" sz="2000" b="0" i="1" smtClean="0">
                        <a:latin typeface="Cambria Math"/>
                      </a:rPr>
                      <m:t>, </m:t>
                    </m:r>
                    <m:sSub>
                      <m:sSubPr>
                        <m:ctrlPr>
                          <a:rPr lang="en-US" sz="2000" b="0" i="1" smtClean="0">
                            <a:latin typeface="Cambria Math" panose="02040503050406030204" pitchFamily="18" charset="0"/>
                          </a:rPr>
                        </m:ctrlPr>
                      </m:sSubPr>
                      <m:e>
                        <m:r>
                          <a:rPr lang="en-US" sz="2000" b="0" i="1" smtClean="0">
                            <a:latin typeface="Cambria Math"/>
                          </a:rPr>
                          <m:t>𝑓</m:t>
                        </m:r>
                      </m:e>
                      <m:sub>
                        <m:r>
                          <a:rPr lang="en-US" sz="2000" b="0" i="1" smtClean="0">
                            <a:latin typeface="Cambria Math"/>
                          </a:rPr>
                          <m:t>2</m:t>
                        </m:r>
                      </m:sub>
                    </m:sSub>
                    <m:r>
                      <a:rPr lang="en-US" sz="2000" b="0" i="1" smtClean="0">
                        <a:latin typeface="Cambria Math"/>
                      </a:rPr>
                      <m:t>, </m:t>
                    </m:r>
                    <m:r>
                      <a:rPr lang="en-US" sz="2000" b="0" i="1" smtClean="0">
                        <a:latin typeface="Cambria Math"/>
                        <a:ea typeface="Cambria Math"/>
                      </a:rPr>
                      <m:t>⋯, </m:t>
                    </m:r>
                    <m:sSub>
                      <m:sSubPr>
                        <m:ctrlPr>
                          <a:rPr lang="en-US" sz="2000" b="0" i="1" smtClean="0">
                            <a:latin typeface="Cambria Math" panose="02040503050406030204" pitchFamily="18" charset="0"/>
                            <a:ea typeface="Cambria Math"/>
                          </a:rPr>
                        </m:ctrlPr>
                      </m:sSubPr>
                      <m:e>
                        <m:r>
                          <a:rPr lang="en-US" sz="2000" b="0" i="1" smtClean="0">
                            <a:latin typeface="Cambria Math"/>
                            <a:ea typeface="Cambria Math"/>
                          </a:rPr>
                          <m:t>𝑓</m:t>
                        </m:r>
                      </m:e>
                      <m:sub>
                        <m:r>
                          <a:rPr lang="en-US" sz="2000" b="0" i="1" smtClean="0">
                            <a:latin typeface="Cambria Math"/>
                            <a:ea typeface="Cambria Math"/>
                          </a:rPr>
                          <m:t>𝑀</m:t>
                        </m:r>
                      </m:sub>
                    </m:sSub>
                  </m:oMath>
                </a14:m>
                <a:r>
                  <a:rPr lang="en-US" sz="2000" dirty="0" smtClean="0"/>
                  <a:t>:                                        </a:t>
                </a:r>
                <a14:m>
                  <m:oMath xmlns:m="http://schemas.openxmlformats.org/officeDocument/2006/math">
                    <m:r>
                      <a:rPr lang="en-US" sz="2000" b="0" i="1" dirty="0" smtClean="0">
                        <a:latin typeface="Cambria Math"/>
                      </a:rPr>
                      <m:t>𝑓</m:t>
                    </m:r>
                    <m:d>
                      <m:dPr>
                        <m:ctrlPr>
                          <a:rPr lang="en-US" sz="2000" b="0" i="1" dirty="0" smtClean="0">
                            <a:latin typeface="Cambria Math" panose="02040503050406030204" pitchFamily="18" charset="0"/>
                          </a:rPr>
                        </m:ctrlPr>
                      </m:dPr>
                      <m:e>
                        <m:r>
                          <a:rPr lang="en-US" sz="2000" b="0" i="1" dirty="0" smtClean="0">
                            <a:latin typeface="Cambria Math"/>
                          </a:rPr>
                          <m:t>𝑥</m:t>
                        </m:r>
                      </m:e>
                    </m:d>
                    <m:r>
                      <a:rPr lang="en-US" sz="2000" b="0" i="1" dirty="0" smtClean="0">
                        <a:latin typeface="Cambria Math"/>
                      </a:rPr>
                      <m:t>=</m:t>
                    </m:r>
                    <m:r>
                      <m:rPr>
                        <m:sty m:val="p"/>
                      </m:rPr>
                      <a:rPr lang="en-US" sz="2000" b="0" i="0" dirty="0" smtClean="0">
                        <a:latin typeface="Cambria Math"/>
                      </a:rPr>
                      <m:t>sign</m:t>
                    </m:r>
                    <m:d>
                      <m:dPr>
                        <m:begChr m:val="{"/>
                        <m:endChr m:val="}"/>
                        <m:ctrlPr>
                          <a:rPr lang="en-US" sz="2000" b="0" i="1" dirty="0" smtClean="0">
                            <a:latin typeface="Cambria Math" panose="02040503050406030204" pitchFamily="18" charset="0"/>
                          </a:rPr>
                        </m:ctrlPr>
                      </m:dPr>
                      <m:e>
                        <m:nary>
                          <m:naryPr>
                            <m:chr m:val="∑"/>
                            <m:ctrlPr>
                              <a:rPr lang="en-US" sz="2000" b="0" i="1" dirty="0" smtClean="0">
                                <a:latin typeface="Cambria Math" panose="02040503050406030204" pitchFamily="18" charset="0"/>
                              </a:rPr>
                            </m:ctrlPr>
                          </m:naryPr>
                          <m:sub>
                            <m:r>
                              <m:rPr>
                                <m:brk m:alnAt="23"/>
                              </m:rPr>
                              <a:rPr lang="en-US" sz="2000" b="0" i="1" dirty="0" smtClean="0">
                                <a:latin typeface="Cambria Math"/>
                              </a:rPr>
                              <m:t>𝑚</m:t>
                            </m:r>
                            <m:r>
                              <a:rPr lang="en-US" sz="2000" b="0" i="1" dirty="0" smtClean="0">
                                <a:latin typeface="Cambria Math"/>
                              </a:rPr>
                              <m:t>=1</m:t>
                            </m:r>
                          </m:sub>
                          <m:sup>
                            <m:r>
                              <a:rPr lang="en-US" sz="2000" b="0" i="1" dirty="0" smtClean="0">
                                <a:latin typeface="Cambria Math"/>
                              </a:rPr>
                              <m:t>𝑀</m:t>
                            </m:r>
                          </m:sup>
                          <m:e>
                            <m:sSub>
                              <m:sSubPr>
                                <m:ctrlPr>
                                  <a:rPr lang="en-US" sz="2000" b="0" i="1" dirty="0" smtClean="0">
                                    <a:latin typeface="Cambria Math" panose="02040503050406030204" pitchFamily="18" charset="0"/>
                                  </a:rPr>
                                </m:ctrlPr>
                              </m:sSubPr>
                              <m:e>
                                <m:r>
                                  <a:rPr lang="en-US" sz="2000" b="0" i="1" dirty="0" smtClean="0">
                                    <a:latin typeface="Cambria Math"/>
                                    <a:ea typeface="Cambria Math"/>
                                  </a:rPr>
                                  <m:t>𝛼</m:t>
                                </m:r>
                              </m:e>
                              <m:sub>
                                <m:r>
                                  <a:rPr lang="en-US" sz="2000" b="0" i="1" dirty="0" smtClean="0">
                                    <a:latin typeface="Cambria Math"/>
                                  </a:rPr>
                                  <m:t>𝑚</m:t>
                                </m:r>
                              </m:sub>
                            </m:sSub>
                            <m:sSub>
                              <m:sSubPr>
                                <m:ctrlPr>
                                  <a:rPr lang="en-US" sz="2000" b="0" i="1" dirty="0" smtClean="0">
                                    <a:latin typeface="Cambria Math" panose="02040503050406030204" pitchFamily="18" charset="0"/>
                                  </a:rPr>
                                </m:ctrlPr>
                              </m:sSubPr>
                              <m:e>
                                <m:r>
                                  <a:rPr lang="en-US" sz="2000" b="0" i="1" dirty="0" smtClean="0">
                                    <a:latin typeface="Cambria Math"/>
                                  </a:rPr>
                                  <m:t>𝑓</m:t>
                                </m:r>
                              </m:e>
                              <m:sub>
                                <m:r>
                                  <a:rPr lang="en-US" sz="2000" b="0" i="1" dirty="0" smtClean="0">
                                    <a:latin typeface="Cambria Math"/>
                                  </a:rPr>
                                  <m:t>𝑚</m:t>
                                </m:r>
                              </m:sub>
                            </m:sSub>
                            <m:r>
                              <a:rPr lang="en-US" sz="2000" b="0" i="1" dirty="0" smtClean="0">
                                <a:latin typeface="Cambria Math"/>
                              </a:rPr>
                              <m:t>(</m:t>
                            </m:r>
                            <m:r>
                              <a:rPr lang="en-US" sz="2000" b="0" i="1" dirty="0" smtClean="0">
                                <a:latin typeface="Cambria Math"/>
                              </a:rPr>
                              <m:t>𝑥</m:t>
                            </m:r>
                            <m:r>
                              <a:rPr lang="en-US" sz="2000" b="0" i="1" dirty="0" smtClean="0">
                                <a:latin typeface="Cambria Math"/>
                              </a:rPr>
                              <m:t>)</m:t>
                            </m:r>
                          </m:e>
                        </m:nary>
                      </m:e>
                    </m:d>
                  </m:oMath>
                </a14:m>
                <a:r>
                  <a:rPr lang="en-US" sz="2000" dirty="0" smtClean="0">
                    <a:latin typeface="Cambria Math" pitchFamily="18" charset="0"/>
                    <a:ea typeface="Cambria Math" pitchFamily="18" charset="0"/>
                  </a:rPr>
                  <a:t>.</a:t>
                </a:r>
              </a:p>
              <a:p>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p:txBody>
          </p:sp>
        </mc:Choice>
        <mc:Fallback xmlns="">
          <p:sp>
            <p:nvSpPr>
              <p:cNvPr id="64515" name="Rectangle 3"/>
              <p:cNvSpPr>
                <a:spLocks noGrp="1" noRot="1" noChangeAspect="1" noMove="1" noResize="1" noEditPoints="1" noAdjustHandles="1" noChangeArrowheads="1" noChangeShapeType="1" noTextEdit="1"/>
              </p:cNvSpPr>
              <p:nvPr>
                <p:ph type="body" idx="1"/>
              </p:nvPr>
            </p:nvSpPr>
            <p:spPr>
              <a:xfrm>
                <a:off x="381000" y="1295400"/>
                <a:ext cx="8534400" cy="5410200"/>
              </a:xfrm>
              <a:blipFill rotWithShape="0">
                <a:blip r:embed="rId3"/>
                <a:stretch>
                  <a:fillRect l="-1571" t="-1353" r="-1214" b="-7328"/>
                </a:stretch>
              </a:blipFill>
            </p:spPr>
            <p:txBody>
              <a:bodyPr/>
              <a:lstStyle/>
              <a:p>
                <a:r>
                  <a:rPr lang="en-US">
                    <a:noFill/>
                  </a:rPr>
                  <a:t> </a:t>
                </a:r>
              </a:p>
            </p:txBody>
          </p:sp>
        </mc:Fallback>
      </mc:AlternateContent>
      <p:sp>
        <p:nvSpPr>
          <p:cNvPr id="64514" name="Rectangle 2"/>
          <p:cNvSpPr>
            <a:spLocks noGrp="1" noChangeArrowheads="1"/>
          </p:cNvSpPr>
          <p:nvPr>
            <p:ph type="title"/>
          </p:nvPr>
        </p:nvSpPr>
        <p:spPr>
          <a:xfrm>
            <a:off x="304800" y="152400"/>
            <a:ext cx="8610600" cy="914400"/>
          </a:xfrm>
        </p:spPr>
        <p:txBody>
          <a:bodyPr/>
          <a:lstStyle/>
          <a:p>
            <a:r>
              <a:rPr lang="en-US" sz="2800" dirty="0" smtClean="0">
                <a:solidFill>
                  <a:srgbClr val="0000FF"/>
                </a:solidFill>
                <a:effectLst>
                  <a:outerShdw blurRad="38100" dist="38100" dir="2700000" algn="tl">
                    <a:srgbClr val="000000">
                      <a:alpha val="43137"/>
                    </a:srgbClr>
                  </a:outerShdw>
                </a:effectLst>
                <a:latin typeface="Tahoma" pitchFamily="34" charset="0"/>
                <a:cs typeface="Tahoma" pitchFamily="34" charset="0"/>
              </a:rPr>
              <a:t>Tree-based Methods for Classification &amp; Regression</a:t>
            </a:r>
            <a:endParaRPr lang="en-US" sz="2800" dirty="0">
              <a:solidFill>
                <a:srgbClr val="0000FF"/>
              </a:solidFill>
              <a:effectLst>
                <a:outerShdw blurRad="38100" dist="38100" dir="2700000" algn="tl">
                  <a:srgbClr val="000000">
                    <a:alpha val="43137"/>
                  </a:srgbClr>
                </a:outerShdw>
              </a:effectLst>
              <a:latin typeface="Tahoma" pitchFamily="34" charset="0"/>
              <a:cs typeface="Tahoma" pitchFamily="34" charset="0"/>
            </a:endParaRPr>
          </a:p>
        </p:txBody>
      </p:sp>
      <p:sp>
        <p:nvSpPr>
          <p:cNvPr id="18125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51" name="Rectangle 3"/>
          <p:cNvSpPr>
            <a:spLocks noChangeArrowheads="1"/>
          </p:cNvSpPr>
          <p:nvPr/>
        </p:nvSpPr>
        <p:spPr bwMode="auto">
          <a:xfrm>
            <a:off x="0" y="13620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1253"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54" name="Rectangle 6"/>
          <p:cNvSpPr>
            <a:spLocks noChangeArrowheads="1"/>
          </p:cNvSpPr>
          <p:nvPr/>
        </p:nvSpPr>
        <p:spPr bwMode="auto">
          <a:xfrm>
            <a:off x="0" y="9906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1256"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57" name="Rectangle 9"/>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125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1"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3"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5"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7" name="Rectangle 1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8" name="Rectangle 20"/>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1270" name="Rectangle 2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71" name="Rectangle 23"/>
          <p:cNvSpPr>
            <a:spLocks noChangeArrowheads="1"/>
          </p:cNvSpPr>
          <p:nvPr/>
        </p:nvSpPr>
        <p:spPr bwMode="auto">
          <a:xfrm>
            <a:off x="0" y="838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2498335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304800" y="152400"/>
            <a:ext cx="8610600" cy="914400"/>
          </a:xfrm>
        </p:spPr>
        <p:txBody>
          <a:bodyPr/>
          <a:lstStyle/>
          <a:p>
            <a:r>
              <a:rPr lang="en-US" sz="2800" dirty="0" smtClean="0">
                <a:solidFill>
                  <a:srgbClr val="0000FF"/>
                </a:solidFill>
                <a:effectLst>
                  <a:outerShdw blurRad="38100" dist="38100" dir="2700000" algn="tl">
                    <a:srgbClr val="000000">
                      <a:alpha val="43137"/>
                    </a:srgbClr>
                  </a:outerShdw>
                </a:effectLst>
                <a:latin typeface="Tahoma" pitchFamily="34" charset="0"/>
                <a:cs typeface="Tahoma" pitchFamily="34" charset="0"/>
              </a:rPr>
              <a:t>Tree-based Methods for Classification &amp; Regression</a:t>
            </a:r>
            <a:endParaRPr lang="en-US" sz="2800" dirty="0">
              <a:solidFill>
                <a:srgbClr val="0000FF"/>
              </a:solidFill>
              <a:effectLst>
                <a:outerShdw blurRad="38100" dist="38100" dir="2700000" algn="tl">
                  <a:srgbClr val="000000">
                    <a:alpha val="43137"/>
                  </a:srgbClr>
                </a:outerShdw>
              </a:effectLst>
              <a:latin typeface="Tahoma" pitchFamily="34" charset="0"/>
              <a:cs typeface="Tahoma" pitchFamily="34" charset="0"/>
            </a:endParaRPr>
          </a:p>
        </p:txBody>
      </p:sp>
      <p:sp>
        <p:nvSpPr>
          <p:cNvPr id="64515" name="Rectangle 3"/>
          <p:cNvSpPr>
            <a:spLocks noGrp="1" noChangeArrowheads="1"/>
          </p:cNvSpPr>
          <p:nvPr>
            <p:ph type="body" idx="1"/>
          </p:nvPr>
        </p:nvSpPr>
        <p:spPr>
          <a:xfrm>
            <a:off x="457200" y="1295400"/>
            <a:ext cx="8229600" cy="5410200"/>
          </a:xfrm>
        </p:spPr>
        <p:txBody>
          <a:bodyPr/>
          <a:lstStyle/>
          <a:p>
            <a:pPr>
              <a:buNone/>
            </a:pPr>
            <a:endParaRPr lang="en-US" sz="1000" dirty="0" smtClean="0"/>
          </a:p>
          <a:p>
            <a:pPr>
              <a:buNone/>
            </a:pPr>
            <a:r>
              <a:rPr lang="en-US" sz="2800" b="1" dirty="0" smtClean="0">
                <a:solidFill>
                  <a:srgbClr val="C00000"/>
                </a:solidFill>
                <a:effectLst>
                  <a:outerShdw blurRad="38100" dist="38100" dir="2700000" algn="tl">
                    <a:srgbClr val="000000">
                      <a:alpha val="43137"/>
                    </a:srgbClr>
                  </a:outerShdw>
                </a:effectLst>
              </a:rPr>
              <a:t>Boosting</a:t>
            </a:r>
            <a:r>
              <a:rPr lang="en-US" sz="2800" b="1" dirty="0" smtClean="0"/>
              <a:t> </a:t>
            </a:r>
          </a:p>
          <a:p>
            <a:pPr>
              <a:buNone/>
            </a:pPr>
            <a:endParaRPr lang="en-US" sz="1000" b="1" dirty="0" smtClean="0"/>
          </a:p>
          <a:p>
            <a:pPr>
              <a:buNone/>
            </a:pPr>
            <a:r>
              <a:rPr lang="en-US" sz="2000" dirty="0" smtClean="0"/>
              <a:t>Note:</a:t>
            </a:r>
          </a:p>
          <a:p>
            <a:pPr>
              <a:buNone/>
            </a:pPr>
            <a:endParaRPr lang="en-US" sz="1000" dirty="0" smtClean="0"/>
          </a:p>
          <a:p>
            <a:r>
              <a:rPr lang="en-US" sz="2000" dirty="0" smtClean="0"/>
              <a:t>The “</a:t>
            </a:r>
            <a:r>
              <a:rPr lang="en-US" sz="2000" dirty="0" smtClean="0">
                <a:solidFill>
                  <a:srgbClr val="FF0000"/>
                </a:solidFill>
              </a:rPr>
              <a:t>weak learner</a:t>
            </a:r>
            <a:r>
              <a:rPr lang="en-US" sz="2000" dirty="0" smtClean="0"/>
              <a:t>” is a simple classifier. E.g., </a:t>
            </a:r>
            <a:r>
              <a:rPr lang="en-US" sz="2000" dirty="0" smtClean="0"/>
              <a:t>two </a:t>
            </a:r>
            <a:r>
              <a:rPr lang="en-US" sz="2000" dirty="0" smtClean="0"/>
              <a:t>node trees (“</a:t>
            </a:r>
            <a:r>
              <a:rPr lang="en-US" sz="2000" dirty="0" smtClean="0">
                <a:solidFill>
                  <a:srgbClr val="FF0000"/>
                </a:solidFill>
              </a:rPr>
              <a:t>stumps</a:t>
            </a:r>
            <a:r>
              <a:rPr lang="en-US" sz="2000" dirty="0" smtClean="0"/>
              <a:t>”). </a:t>
            </a:r>
            <a:endParaRPr lang="en-US" sz="800" dirty="0" smtClean="0"/>
          </a:p>
          <a:p>
            <a:endParaRPr lang="en-US" sz="1000" dirty="0" smtClean="0"/>
          </a:p>
          <a:p>
            <a:r>
              <a:rPr lang="en-US" sz="2000" dirty="0" smtClean="0"/>
              <a:t>The weak learners deliberately </a:t>
            </a:r>
            <a:r>
              <a:rPr lang="en-US" sz="2000" i="1" dirty="0" err="1" smtClean="0">
                <a:solidFill>
                  <a:srgbClr val="FF0000"/>
                </a:solidFill>
              </a:rPr>
              <a:t>underfit</a:t>
            </a:r>
            <a:r>
              <a:rPr lang="en-US" sz="2000" dirty="0" smtClean="0">
                <a:solidFill>
                  <a:srgbClr val="FF0000"/>
                </a:solidFill>
              </a:rPr>
              <a:t> </a:t>
            </a:r>
            <a:r>
              <a:rPr lang="en-US" sz="2000" dirty="0" smtClean="0"/>
              <a:t> the data</a:t>
            </a:r>
          </a:p>
          <a:p>
            <a:pPr>
              <a:buNone/>
            </a:pPr>
            <a:endParaRPr lang="en-US" sz="1000" dirty="0" smtClean="0"/>
          </a:p>
          <a:p>
            <a:r>
              <a:rPr lang="en-US" sz="2000" dirty="0" smtClean="0"/>
              <a:t>Initially, people thought boosting could not overfit, later it was found that it can overfit, usually only after a </a:t>
            </a:r>
            <a:r>
              <a:rPr lang="en-US" sz="2000" dirty="0" smtClean="0"/>
              <a:t>very large </a:t>
            </a:r>
            <a:r>
              <a:rPr lang="en-US" sz="2000" dirty="0" smtClean="0"/>
              <a:t>number of iterations.</a:t>
            </a:r>
          </a:p>
          <a:p>
            <a:endParaRPr lang="en-US" sz="1000" dirty="0" smtClean="0">
              <a:cs typeface="Times New Roman" pitchFamily="18" charset="0"/>
            </a:endParaRPr>
          </a:p>
          <a:p>
            <a:r>
              <a:rPr lang="en-US" sz="2000" dirty="0" smtClean="0"/>
              <a:t>In early work, the weights were used for sampling, later as observation weights for the weak learner.</a:t>
            </a:r>
            <a:endParaRPr lang="en-US" sz="800" dirty="0" smtClean="0"/>
          </a:p>
          <a:p>
            <a:endParaRPr lang="en-US" sz="1000" dirty="0" smtClean="0">
              <a:cs typeface="Times New Roman" pitchFamily="18" charset="0"/>
            </a:endParaRPr>
          </a:p>
          <a:p>
            <a:r>
              <a:rPr lang="en-US" sz="2000" dirty="0" smtClean="0">
                <a:cs typeface="Times New Roman" pitchFamily="18" charset="0"/>
              </a:rPr>
              <a:t>Boosting reduces both the </a:t>
            </a:r>
            <a:r>
              <a:rPr lang="en-US" sz="2000" i="1" dirty="0" smtClean="0">
                <a:cs typeface="Times New Roman" pitchFamily="18" charset="0"/>
              </a:rPr>
              <a:t>variance</a:t>
            </a:r>
            <a:r>
              <a:rPr lang="en-US" sz="2000" dirty="0" smtClean="0">
                <a:cs typeface="Times New Roman" pitchFamily="18" charset="0"/>
              </a:rPr>
              <a:t> and </a:t>
            </a:r>
            <a:r>
              <a:rPr lang="en-US" sz="2000" i="1" dirty="0" smtClean="0">
                <a:cs typeface="Times New Roman" pitchFamily="18" charset="0"/>
              </a:rPr>
              <a:t>bias</a:t>
            </a:r>
            <a:r>
              <a:rPr lang="en-US" sz="2000" dirty="0" smtClean="0">
                <a:cs typeface="Times New Roman" pitchFamily="18" charset="0"/>
              </a:rPr>
              <a:t> of the weak learner.</a:t>
            </a:r>
            <a:endParaRPr lang="en-US" sz="1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p:txBody>
      </p:sp>
      <p:sp>
        <p:nvSpPr>
          <p:cNvPr id="18125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51" name="Rectangle 3"/>
          <p:cNvSpPr>
            <a:spLocks noChangeArrowheads="1"/>
          </p:cNvSpPr>
          <p:nvPr/>
        </p:nvSpPr>
        <p:spPr bwMode="auto">
          <a:xfrm>
            <a:off x="0" y="13620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1253"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54" name="Rectangle 6"/>
          <p:cNvSpPr>
            <a:spLocks noChangeArrowheads="1"/>
          </p:cNvSpPr>
          <p:nvPr/>
        </p:nvSpPr>
        <p:spPr bwMode="auto">
          <a:xfrm>
            <a:off x="0" y="9906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1256"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57" name="Rectangle 9"/>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125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1"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3"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5"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7" name="Rectangle 1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8" name="Rectangle 20"/>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1270" name="Rectangle 2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71" name="Rectangle 23"/>
          <p:cNvSpPr>
            <a:spLocks noChangeArrowheads="1"/>
          </p:cNvSpPr>
          <p:nvPr/>
        </p:nvSpPr>
        <p:spPr bwMode="auto">
          <a:xfrm>
            <a:off x="0" y="838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703340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304800" y="152400"/>
            <a:ext cx="8610600" cy="914400"/>
          </a:xfrm>
        </p:spPr>
        <p:txBody>
          <a:bodyPr/>
          <a:lstStyle/>
          <a:p>
            <a:r>
              <a:rPr lang="en-US" sz="2800" dirty="0" smtClean="0">
                <a:solidFill>
                  <a:srgbClr val="0000FF"/>
                </a:solidFill>
                <a:effectLst>
                  <a:outerShdw blurRad="38100" dist="38100" dir="2700000" algn="tl">
                    <a:srgbClr val="000000">
                      <a:alpha val="43137"/>
                    </a:srgbClr>
                  </a:outerShdw>
                </a:effectLst>
                <a:latin typeface="Tahoma" pitchFamily="34" charset="0"/>
                <a:cs typeface="Tahoma" pitchFamily="34" charset="0"/>
              </a:rPr>
              <a:t>Tree-based Methods for Classification &amp; Regression</a:t>
            </a:r>
            <a:endParaRPr lang="en-US" sz="2800" dirty="0">
              <a:solidFill>
                <a:srgbClr val="0000FF"/>
              </a:solidFill>
              <a:effectLst>
                <a:outerShdw blurRad="38100" dist="38100" dir="2700000" algn="tl">
                  <a:srgbClr val="000000">
                    <a:alpha val="43137"/>
                  </a:srgbClr>
                </a:outerShdw>
              </a:effectLst>
              <a:latin typeface="Tahoma" pitchFamily="34" charset="0"/>
              <a:cs typeface="Tahoma" pitchFamily="34" charset="0"/>
            </a:endParaRPr>
          </a:p>
        </p:txBody>
      </p:sp>
      <p:sp>
        <p:nvSpPr>
          <p:cNvPr id="64515" name="Rectangle 3"/>
          <p:cNvSpPr>
            <a:spLocks noGrp="1" noChangeArrowheads="1"/>
          </p:cNvSpPr>
          <p:nvPr>
            <p:ph type="body" idx="1"/>
          </p:nvPr>
        </p:nvSpPr>
        <p:spPr>
          <a:xfrm>
            <a:off x="457200" y="1295400"/>
            <a:ext cx="8077200" cy="5410200"/>
          </a:xfrm>
        </p:spPr>
        <p:txBody>
          <a:bodyPr/>
          <a:lstStyle/>
          <a:p>
            <a:pPr>
              <a:buNone/>
            </a:pPr>
            <a:r>
              <a:rPr lang="en-US" sz="2800" b="1" dirty="0" smtClean="0">
                <a:solidFill>
                  <a:srgbClr val="C00000"/>
                </a:solidFill>
                <a:effectLst>
                  <a:outerShdw blurRad="38100" dist="38100" dir="2700000" algn="tl">
                    <a:srgbClr val="000000">
                      <a:alpha val="43137"/>
                    </a:srgbClr>
                  </a:outerShdw>
                </a:effectLst>
              </a:rPr>
              <a:t>Boosting</a:t>
            </a:r>
            <a:endParaRPr lang="en-US" sz="2000" b="1" dirty="0" smtClean="0">
              <a:solidFill>
                <a:srgbClr val="C00000"/>
              </a:solidFill>
              <a:effectLst>
                <a:outerShdw blurRad="38100" dist="38100" dir="2700000" algn="tl">
                  <a:srgbClr val="000000">
                    <a:alpha val="43137"/>
                  </a:srgbClr>
                </a:outerShdw>
              </a:effectLst>
            </a:endParaRPr>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SzPct val="125000"/>
              <a:buNone/>
            </a:pPr>
            <a:r>
              <a:rPr lang="en-US" sz="1800" dirty="0" smtClean="0"/>
              <a:t>Jerome Friedman		Trevor Hastie	 	Rob </a:t>
            </a:r>
            <a:r>
              <a:rPr lang="en-US" sz="1800" dirty="0" err="1" smtClean="0"/>
              <a:t>Tibshirani</a:t>
            </a:r>
            <a:r>
              <a:rPr lang="en-US" sz="1800" dirty="0" smtClean="0"/>
              <a:t>	</a:t>
            </a:r>
          </a:p>
          <a:p>
            <a:pPr>
              <a:buSzPct val="125000"/>
              <a:buNone/>
            </a:pPr>
            <a:r>
              <a:rPr lang="en-US" sz="1800" dirty="0" smtClean="0"/>
              <a:t>Stanford			</a:t>
            </a:r>
            <a:r>
              <a:rPr lang="en-US" sz="1800" dirty="0" err="1" smtClean="0"/>
              <a:t>Stanford</a:t>
            </a:r>
            <a:r>
              <a:rPr lang="en-US" sz="1800" dirty="0" smtClean="0"/>
              <a:t>			</a:t>
            </a:r>
            <a:r>
              <a:rPr lang="en-US" sz="1800" dirty="0" err="1" smtClean="0"/>
              <a:t>Stanford</a:t>
            </a:r>
            <a:endParaRPr lang="en-US" sz="1800" dirty="0" smtClean="0"/>
          </a:p>
          <a:p>
            <a:pPr>
              <a:buSzPct val="125000"/>
              <a:buNone/>
            </a:pPr>
            <a:endParaRPr lang="en-US" sz="1000" dirty="0" smtClean="0"/>
          </a:p>
          <a:p>
            <a:pPr>
              <a:buSzPct val="125000"/>
              <a:buNone/>
            </a:pPr>
            <a:r>
              <a:rPr lang="en-US" sz="1800" dirty="0" smtClean="0"/>
              <a:t>“Additive Logistic Regression: A Statistical View of Boosting” </a:t>
            </a:r>
            <a:r>
              <a:rPr lang="en-US" sz="1800" i="1" dirty="0" smtClean="0"/>
              <a:t>The Annals of Statistics</a:t>
            </a:r>
            <a:r>
              <a:rPr lang="en-US" sz="1800" dirty="0" smtClean="0"/>
              <a:t>, 2000. </a:t>
            </a:r>
          </a:p>
          <a:p>
            <a:pPr>
              <a:buSzPct val="125000"/>
              <a:buNone/>
            </a:pPr>
            <a:r>
              <a:rPr lang="en-US" sz="1800" dirty="0" smtClean="0"/>
              <a:t>Showed </a:t>
            </a:r>
            <a:r>
              <a:rPr lang="en-US" sz="1800" dirty="0" err="1" smtClean="0"/>
              <a:t>AdaBoost</a:t>
            </a:r>
            <a:r>
              <a:rPr lang="en-US" sz="1800" dirty="0" smtClean="0"/>
              <a:t> fits an additive model, optimizing a novel exponential loss</a:t>
            </a:r>
          </a:p>
          <a:p>
            <a:pPr>
              <a:buSzPct val="125000"/>
              <a:buNone/>
            </a:pPr>
            <a:r>
              <a:rPr lang="en-US" sz="1800" dirty="0" smtClean="0"/>
              <a:t>function that is very similar to the negative of the binomial log-likelihood.</a:t>
            </a:r>
          </a:p>
        </p:txBody>
      </p:sp>
      <p:sp>
        <p:nvSpPr>
          <p:cNvPr id="18125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51" name="Rectangle 3"/>
          <p:cNvSpPr>
            <a:spLocks noChangeArrowheads="1"/>
          </p:cNvSpPr>
          <p:nvPr/>
        </p:nvSpPr>
        <p:spPr bwMode="auto">
          <a:xfrm>
            <a:off x="0" y="13620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1253"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54" name="Rectangle 6"/>
          <p:cNvSpPr>
            <a:spLocks noChangeArrowheads="1"/>
          </p:cNvSpPr>
          <p:nvPr/>
        </p:nvSpPr>
        <p:spPr bwMode="auto">
          <a:xfrm>
            <a:off x="0" y="9906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1256"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57" name="Rectangle 9"/>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125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1"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3"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5"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7" name="Rectangle 1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8" name="Rectangle 20"/>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1270" name="Rectangle 2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71" name="Rectangle 23"/>
          <p:cNvSpPr>
            <a:spLocks noChangeArrowheads="1"/>
          </p:cNvSpPr>
          <p:nvPr/>
        </p:nvSpPr>
        <p:spPr bwMode="auto">
          <a:xfrm>
            <a:off x="0" y="838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21" name="Picture 20" descr="jerry.jpg"/>
          <p:cNvPicPr>
            <a:picLocks noChangeAspect="1"/>
          </p:cNvPicPr>
          <p:nvPr/>
        </p:nvPicPr>
        <p:blipFill>
          <a:blip r:embed="rId3" cstate="print"/>
          <a:stretch>
            <a:fillRect/>
          </a:stretch>
        </p:blipFill>
        <p:spPr>
          <a:xfrm>
            <a:off x="609600" y="1981200"/>
            <a:ext cx="1835098" cy="2362200"/>
          </a:xfrm>
          <a:prstGeom prst="rect">
            <a:avLst/>
          </a:prstGeom>
        </p:spPr>
      </p:pic>
      <p:pic>
        <p:nvPicPr>
          <p:cNvPr id="23" name="Picture 22" descr="trevor.jpg"/>
          <p:cNvPicPr>
            <a:picLocks noChangeAspect="1"/>
          </p:cNvPicPr>
          <p:nvPr/>
        </p:nvPicPr>
        <p:blipFill>
          <a:blip r:embed="rId4" cstate="print"/>
          <a:stretch>
            <a:fillRect/>
          </a:stretch>
        </p:blipFill>
        <p:spPr>
          <a:xfrm>
            <a:off x="3276600" y="1981200"/>
            <a:ext cx="1828800" cy="2354238"/>
          </a:xfrm>
          <a:prstGeom prst="rect">
            <a:avLst/>
          </a:prstGeom>
        </p:spPr>
      </p:pic>
      <p:pic>
        <p:nvPicPr>
          <p:cNvPr id="24" name="Picture 23" descr="rob.jpg"/>
          <p:cNvPicPr>
            <a:picLocks noChangeAspect="1"/>
          </p:cNvPicPr>
          <p:nvPr/>
        </p:nvPicPr>
        <p:blipFill>
          <a:blip r:embed="rId5" cstate="print"/>
          <a:stretch>
            <a:fillRect/>
          </a:stretch>
        </p:blipFill>
        <p:spPr>
          <a:xfrm>
            <a:off x="5867400" y="1981200"/>
            <a:ext cx="1874142" cy="2362200"/>
          </a:xfrm>
          <a:prstGeom prst="rect">
            <a:avLst/>
          </a:prstGeom>
        </p:spPr>
      </p:pic>
    </p:spTree>
    <p:extLst>
      <p:ext uri="{BB962C8B-B14F-4D97-AF65-F5344CB8AC3E}">
        <p14:creationId xmlns:p14="http://schemas.microsoft.com/office/powerpoint/2010/main" val="2244552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304800" y="152400"/>
            <a:ext cx="8610600" cy="914400"/>
          </a:xfrm>
        </p:spPr>
        <p:txBody>
          <a:bodyPr/>
          <a:lstStyle/>
          <a:p>
            <a:r>
              <a:rPr lang="en-US" sz="2800" dirty="0" smtClean="0">
                <a:solidFill>
                  <a:srgbClr val="0000FF"/>
                </a:solidFill>
                <a:effectLst>
                  <a:outerShdw blurRad="38100" dist="38100" dir="2700000" algn="tl">
                    <a:srgbClr val="000000">
                      <a:alpha val="43137"/>
                    </a:srgbClr>
                  </a:outerShdw>
                </a:effectLst>
                <a:latin typeface="Tahoma" pitchFamily="34" charset="0"/>
                <a:cs typeface="Tahoma" pitchFamily="34" charset="0"/>
              </a:rPr>
              <a:t>Tree-based Methods for Classification &amp; Regression</a:t>
            </a:r>
            <a:endParaRPr lang="en-US" sz="2800" dirty="0">
              <a:solidFill>
                <a:srgbClr val="0000FF"/>
              </a:solidFill>
              <a:effectLst>
                <a:outerShdw blurRad="38100" dist="38100" dir="2700000" algn="tl">
                  <a:srgbClr val="000000">
                    <a:alpha val="43137"/>
                  </a:srgbClr>
                </a:outerShdw>
              </a:effectLst>
              <a:latin typeface="Tahoma" pitchFamily="34" charset="0"/>
              <a:cs typeface="Tahoma" pitchFamily="34" charset="0"/>
            </a:endParaRPr>
          </a:p>
        </p:txBody>
      </p:sp>
      <mc:AlternateContent xmlns:mc="http://schemas.openxmlformats.org/markup-compatibility/2006" xmlns:a14="http://schemas.microsoft.com/office/drawing/2010/main">
        <mc:Choice Requires="a14">
          <p:sp>
            <p:nvSpPr>
              <p:cNvPr id="64515" name="Rectangle 3"/>
              <p:cNvSpPr>
                <a:spLocks noGrp="1" noChangeArrowheads="1"/>
              </p:cNvSpPr>
              <p:nvPr>
                <p:ph type="body" idx="1"/>
              </p:nvPr>
            </p:nvSpPr>
            <p:spPr>
              <a:xfrm>
                <a:off x="213520" y="1143000"/>
                <a:ext cx="8854280" cy="5562600"/>
              </a:xfrm>
            </p:spPr>
            <p:txBody>
              <a:bodyPr/>
              <a:lstStyle/>
              <a:p>
                <a:pPr>
                  <a:buNone/>
                </a:pPr>
                <a:r>
                  <a:rPr lang="en-US" sz="2800" b="1" dirty="0" smtClean="0">
                    <a:solidFill>
                      <a:srgbClr val="C00000"/>
                    </a:solidFill>
                    <a:effectLst>
                      <a:outerShdw blurRad="38100" dist="38100" dir="2700000" algn="tl">
                        <a:srgbClr val="000000">
                          <a:alpha val="43137"/>
                        </a:srgbClr>
                      </a:outerShdw>
                    </a:effectLst>
                  </a:rPr>
                  <a:t>Gradient Boosting </a:t>
                </a:r>
                <a:r>
                  <a:rPr lang="en-US" sz="2800" b="1" dirty="0" smtClean="0"/>
                  <a:t>(Regression)</a:t>
                </a:r>
                <a:endParaRPr lang="en-US" sz="2000" dirty="0" smtClean="0"/>
              </a:p>
              <a:p>
                <a:pPr>
                  <a:buNone/>
                </a:pPr>
                <a:endParaRPr lang="en-US" sz="1000" dirty="0" smtClean="0"/>
              </a:p>
              <a:p>
                <a:pPr>
                  <a:buNone/>
                </a:pPr>
                <a:r>
                  <a:rPr lang="en-US" sz="1800" dirty="0" smtClean="0"/>
                  <a:t>Jerome Friedman, </a:t>
                </a:r>
                <a:r>
                  <a:rPr lang="en-US" sz="1800" i="1" dirty="0" smtClean="0"/>
                  <a:t>The Annals of Statistics</a:t>
                </a:r>
                <a:r>
                  <a:rPr lang="en-US" sz="1800" dirty="0" smtClean="0"/>
                  <a:t>, 2001. “</a:t>
                </a:r>
                <a:r>
                  <a:rPr lang="en-US" sz="1800" dirty="0" err="1" smtClean="0"/>
                  <a:t>Treenet</a:t>
                </a:r>
                <a:r>
                  <a:rPr lang="en-US" sz="1800" dirty="0" smtClean="0"/>
                  <a:t>”.</a:t>
                </a:r>
              </a:p>
              <a:p>
                <a:pPr>
                  <a:buNone/>
                </a:pPr>
                <a:endParaRPr lang="en-US" sz="1400" dirty="0" smtClean="0"/>
              </a:p>
              <a:p>
                <a:pPr>
                  <a:buNone/>
                </a:pPr>
                <a:r>
                  <a:rPr lang="en-US" sz="1800" dirty="0" smtClean="0"/>
                  <a:t>Initialize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a:rPr>
                          <m:t>𝑓</m:t>
                        </m:r>
                      </m:e>
                      <m:sub>
                        <m:r>
                          <a:rPr lang="en-US" sz="1800" b="0" i="1" smtClean="0">
                            <a:latin typeface="Cambria Math"/>
                          </a:rPr>
                          <m:t>0</m:t>
                        </m:r>
                      </m:sub>
                    </m:sSub>
                    <m:d>
                      <m:dPr>
                        <m:ctrlPr>
                          <a:rPr lang="en-US" sz="1800" b="0" i="1" smtClean="0">
                            <a:latin typeface="Cambria Math" panose="02040503050406030204" pitchFamily="18" charset="0"/>
                          </a:rPr>
                        </m:ctrlPr>
                      </m:dPr>
                      <m:e>
                        <m:r>
                          <a:rPr lang="en-US" sz="1800" b="0" i="1" smtClean="0">
                            <a:latin typeface="Cambria Math"/>
                          </a:rPr>
                          <m:t>𝑥</m:t>
                        </m:r>
                      </m:e>
                    </m:d>
                    <m:r>
                      <a:rPr lang="en-US" sz="1800" b="0" i="1" smtClean="0">
                        <a:latin typeface="Cambria Math"/>
                      </a:rPr>
                      <m:t>=</m:t>
                    </m:r>
                    <m:r>
                      <m:rPr>
                        <m:sty m:val="p"/>
                      </m:rPr>
                      <a:rPr lang="en-US" sz="1800" b="0" i="0" smtClean="0">
                        <a:latin typeface="Cambria Math"/>
                      </a:rPr>
                      <m:t>arg</m:t>
                    </m:r>
                    <m:func>
                      <m:funcPr>
                        <m:ctrlPr>
                          <a:rPr lang="en-US" sz="1800" b="0" i="1" smtClean="0">
                            <a:latin typeface="Cambria Math" panose="02040503050406030204" pitchFamily="18" charset="0"/>
                          </a:rPr>
                        </m:ctrlPr>
                      </m:funcPr>
                      <m:fName>
                        <m:limLow>
                          <m:limLowPr>
                            <m:ctrlPr>
                              <a:rPr lang="en-US" sz="1800" b="0" i="1" smtClean="0">
                                <a:latin typeface="Cambria Math" panose="02040503050406030204" pitchFamily="18" charset="0"/>
                              </a:rPr>
                            </m:ctrlPr>
                          </m:limLowPr>
                          <m:e>
                            <m:r>
                              <m:rPr>
                                <m:sty m:val="p"/>
                              </m:rPr>
                              <a:rPr lang="en-US" sz="1800" b="0" i="0" smtClean="0">
                                <a:latin typeface="Cambria Math"/>
                              </a:rPr>
                              <m:t>min</m:t>
                            </m:r>
                          </m:e>
                          <m:lim>
                            <m:r>
                              <a:rPr lang="en-US" sz="1800" b="0" i="1" smtClean="0">
                                <a:latin typeface="Cambria Math"/>
                                <a:ea typeface="Cambria Math"/>
                              </a:rPr>
                              <m:t>𝛾</m:t>
                            </m:r>
                          </m:lim>
                        </m:limLow>
                      </m:fName>
                      <m:e>
                        <m:nary>
                          <m:naryPr>
                            <m:chr m:val="∑"/>
                            <m:ctrlPr>
                              <a:rPr lang="en-US" sz="1800" b="0" i="1" smtClean="0">
                                <a:latin typeface="Cambria Math" panose="02040503050406030204" pitchFamily="18" charset="0"/>
                              </a:rPr>
                            </m:ctrlPr>
                          </m:naryPr>
                          <m:sub>
                            <m:r>
                              <m:rPr>
                                <m:brk m:alnAt="23"/>
                              </m:rPr>
                              <a:rPr lang="en-US" sz="1800" b="0" i="1" smtClean="0">
                                <a:latin typeface="Cambria Math"/>
                              </a:rPr>
                              <m:t>𝑖</m:t>
                            </m:r>
                            <m:r>
                              <a:rPr lang="en-US" sz="1800" b="0" i="1" smtClean="0">
                                <a:latin typeface="Cambria Math"/>
                              </a:rPr>
                              <m:t>=1</m:t>
                            </m:r>
                          </m:sub>
                          <m:sup>
                            <m:r>
                              <a:rPr lang="en-US" sz="1800" b="0" i="1" smtClean="0">
                                <a:latin typeface="Cambria Math"/>
                              </a:rPr>
                              <m:t>𝑁</m:t>
                            </m:r>
                          </m:sup>
                          <m:e>
                            <m:r>
                              <a:rPr lang="en-US" sz="1800" b="0" i="1" smtClean="0">
                                <a:latin typeface="Cambria Math"/>
                              </a:rPr>
                              <m:t>𝐿</m:t>
                            </m:r>
                            <m:r>
                              <a:rPr lang="en-US" sz="1800" b="0" i="1" smtClean="0">
                                <a:latin typeface="Cambria Math"/>
                              </a:rPr>
                              <m:t>(</m:t>
                            </m:r>
                            <m:sSub>
                              <m:sSubPr>
                                <m:ctrlPr>
                                  <a:rPr lang="en-US" sz="1800" b="0" i="1" smtClean="0">
                                    <a:latin typeface="Cambria Math" panose="02040503050406030204" pitchFamily="18" charset="0"/>
                                  </a:rPr>
                                </m:ctrlPr>
                              </m:sSubPr>
                              <m:e>
                                <m:r>
                                  <a:rPr lang="en-US" sz="1800" b="0" i="1" smtClean="0">
                                    <a:latin typeface="Cambria Math"/>
                                  </a:rPr>
                                  <m:t>𝑦</m:t>
                                </m:r>
                              </m:e>
                              <m:sub>
                                <m:r>
                                  <a:rPr lang="en-US" sz="1800" b="0" i="1" smtClean="0">
                                    <a:latin typeface="Cambria Math"/>
                                  </a:rPr>
                                  <m:t>𝑖</m:t>
                                </m:r>
                              </m:sub>
                            </m:sSub>
                            <m:r>
                              <a:rPr lang="en-US" sz="1800" b="0" i="1" smtClean="0">
                                <a:latin typeface="Cambria Math"/>
                              </a:rPr>
                              <m:t>,</m:t>
                            </m:r>
                            <m:r>
                              <a:rPr lang="en-US" sz="1800" b="0" i="1" smtClean="0">
                                <a:latin typeface="Cambria Math"/>
                                <a:ea typeface="Cambria Math"/>
                              </a:rPr>
                              <m:t>𝛾</m:t>
                            </m:r>
                            <m:r>
                              <a:rPr lang="en-US" sz="1800" b="0" i="1" smtClean="0">
                                <a:latin typeface="Cambria Math"/>
                                <a:ea typeface="Cambria Math"/>
                              </a:rPr>
                              <m:t>)</m:t>
                            </m:r>
                          </m:e>
                        </m:nary>
                      </m:e>
                    </m:func>
                  </m:oMath>
                </a14:m>
                <a:r>
                  <a:rPr lang="en-US" sz="1800" dirty="0" smtClean="0"/>
                  <a:t>.</a:t>
                </a:r>
              </a:p>
              <a:p>
                <a:pPr>
                  <a:buNone/>
                </a:pPr>
                <a:endParaRPr lang="en-US" sz="1000" dirty="0" smtClean="0"/>
              </a:p>
              <a:p>
                <a:pPr>
                  <a:buNone/>
                </a:pPr>
                <a:r>
                  <a:rPr lang="en-US" sz="1800" dirty="0" smtClean="0"/>
                  <a:t>For </a:t>
                </a:r>
                <a14:m>
                  <m:oMath xmlns:m="http://schemas.openxmlformats.org/officeDocument/2006/math">
                    <m:r>
                      <a:rPr lang="en-US" sz="1800" b="0" i="1" smtClean="0">
                        <a:latin typeface="Cambria Math"/>
                      </a:rPr>
                      <m:t>𝑚</m:t>
                    </m:r>
                    <m:r>
                      <a:rPr lang="en-US" sz="1800" b="0" i="1" smtClean="0">
                        <a:latin typeface="Cambria Math"/>
                      </a:rPr>
                      <m:t>=1, 2, ⋯, </m:t>
                    </m:r>
                    <m:r>
                      <a:rPr lang="en-US" sz="1800" b="0" i="1" smtClean="0">
                        <a:latin typeface="Cambria Math"/>
                        <a:ea typeface="Cambria Math"/>
                      </a:rPr>
                      <m:t>𝑀</m:t>
                    </m:r>
                  </m:oMath>
                </a14:m>
                <a:r>
                  <a:rPr lang="en-US" sz="1800" dirty="0" smtClean="0"/>
                  <a:t>:</a:t>
                </a:r>
              </a:p>
              <a:p>
                <a:pPr>
                  <a:buNone/>
                </a:pPr>
                <a:endParaRPr lang="en-US" sz="1000" dirty="0" smtClean="0"/>
              </a:p>
              <a:p>
                <a:r>
                  <a:rPr lang="en-US" sz="1800" dirty="0" smtClean="0"/>
                  <a:t>Set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a:rPr>
                          <m:t>𝑟</m:t>
                        </m:r>
                      </m:e>
                      <m:sub>
                        <m:r>
                          <a:rPr lang="en-US" sz="1800" b="0" i="1" smtClean="0">
                            <a:latin typeface="Cambria Math"/>
                          </a:rPr>
                          <m:t>𝑖𝑚</m:t>
                        </m:r>
                      </m:sub>
                    </m:sSub>
                    <m:r>
                      <a:rPr lang="en-US" sz="1800" b="0" i="1" smtClean="0">
                        <a:latin typeface="Cambria Math"/>
                      </a:rPr>
                      <m:t>=−</m:t>
                    </m:r>
                    <m:sSub>
                      <m:sSubPr>
                        <m:ctrlPr>
                          <a:rPr lang="en-US" sz="1800" b="0" i="1" smtClean="0">
                            <a:latin typeface="Cambria Math" panose="02040503050406030204" pitchFamily="18" charset="0"/>
                          </a:rPr>
                        </m:ctrlPr>
                      </m:sSubPr>
                      <m:e>
                        <m:d>
                          <m:dPr>
                            <m:begChr m:val=""/>
                            <m:endChr m:val="|"/>
                            <m:ctrlPr>
                              <a:rPr lang="en-US" sz="1800" b="0" i="1" smtClean="0">
                                <a:latin typeface="Cambria Math" panose="02040503050406030204" pitchFamily="18" charset="0"/>
                              </a:rPr>
                            </m:ctrlPr>
                          </m:dPr>
                          <m:e>
                            <m:f>
                              <m:fPr>
                                <m:ctrlPr>
                                  <a:rPr lang="en-US" sz="1800" i="1">
                                    <a:latin typeface="Cambria Math" panose="02040503050406030204" pitchFamily="18" charset="0"/>
                                  </a:rPr>
                                </m:ctrlPr>
                              </m:fPr>
                              <m:num>
                                <m:r>
                                  <a:rPr lang="en-US" sz="1800" i="1">
                                    <a:latin typeface="Cambria Math"/>
                                    <a:ea typeface="Cambria Math"/>
                                  </a:rPr>
                                  <m:t>𝜕</m:t>
                                </m:r>
                                <m:r>
                                  <a:rPr lang="en-US" sz="1800" i="1">
                                    <a:latin typeface="Cambria Math"/>
                                    <a:ea typeface="Cambria Math"/>
                                  </a:rPr>
                                  <m:t>𝐿</m:t>
                                </m:r>
                                <m:r>
                                  <a:rPr lang="en-US" sz="1800" i="1">
                                    <a:latin typeface="Cambria Math"/>
                                    <a:ea typeface="Cambria Math"/>
                                  </a:rPr>
                                  <m:t>(</m:t>
                                </m:r>
                                <m:sSub>
                                  <m:sSubPr>
                                    <m:ctrlPr>
                                      <a:rPr lang="en-US" sz="1800" i="1">
                                        <a:latin typeface="Cambria Math" panose="02040503050406030204" pitchFamily="18" charset="0"/>
                                        <a:ea typeface="Cambria Math"/>
                                      </a:rPr>
                                    </m:ctrlPr>
                                  </m:sSubPr>
                                  <m:e>
                                    <m:r>
                                      <a:rPr lang="en-US" sz="1800" i="1">
                                        <a:latin typeface="Cambria Math"/>
                                        <a:ea typeface="Cambria Math"/>
                                      </a:rPr>
                                      <m:t>𝑦</m:t>
                                    </m:r>
                                  </m:e>
                                  <m:sub>
                                    <m:r>
                                      <a:rPr lang="en-US" sz="1800" i="1">
                                        <a:latin typeface="Cambria Math"/>
                                        <a:ea typeface="Cambria Math"/>
                                      </a:rPr>
                                      <m:t>𝑖</m:t>
                                    </m:r>
                                  </m:sub>
                                </m:sSub>
                                <m:r>
                                  <a:rPr lang="en-US" sz="1800" i="1">
                                    <a:latin typeface="Cambria Math"/>
                                    <a:ea typeface="Cambria Math"/>
                                  </a:rPr>
                                  <m:t>,</m:t>
                                </m:r>
                                <m:r>
                                  <a:rPr lang="en-US" sz="1800" i="1">
                                    <a:latin typeface="Cambria Math"/>
                                    <a:ea typeface="Cambria Math"/>
                                  </a:rPr>
                                  <m:t>𝑓</m:t>
                                </m:r>
                                <m:d>
                                  <m:dPr>
                                    <m:ctrlPr>
                                      <a:rPr lang="en-US" sz="1800" i="1">
                                        <a:latin typeface="Cambria Math" panose="02040503050406030204" pitchFamily="18" charset="0"/>
                                        <a:ea typeface="Cambria Math"/>
                                      </a:rPr>
                                    </m:ctrlPr>
                                  </m:dPr>
                                  <m:e>
                                    <m:sSub>
                                      <m:sSubPr>
                                        <m:ctrlPr>
                                          <a:rPr lang="en-US" sz="1800" i="1">
                                            <a:latin typeface="Cambria Math" panose="02040503050406030204" pitchFamily="18" charset="0"/>
                                            <a:ea typeface="Cambria Math"/>
                                          </a:rPr>
                                        </m:ctrlPr>
                                      </m:sSubPr>
                                      <m:e>
                                        <m:r>
                                          <a:rPr lang="en-US" sz="1800" i="1">
                                            <a:latin typeface="Cambria Math"/>
                                            <a:ea typeface="Cambria Math"/>
                                          </a:rPr>
                                          <m:t>𝑥</m:t>
                                        </m:r>
                                      </m:e>
                                      <m:sub>
                                        <m:r>
                                          <a:rPr lang="en-US" sz="1800" i="1">
                                            <a:latin typeface="Cambria Math"/>
                                            <a:ea typeface="Cambria Math"/>
                                          </a:rPr>
                                          <m:t>𝑖</m:t>
                                        </m:r>
                                      </m:sub>
                                    </m:sSub>
                                  </m:e>
                                </m:d>
                                <m:r>
                                  <a:rPr lang="en-US" sz="1800" i="1">
                                    <a:latin typeface="Cambria Math"/>
                                    <a:ea typeface="Cambria Math"/>
                                  </a:rPr>
                                  <m:t>)</m:t>
                                </m:r>
                              </m:num>
                              <m:den>
                                <m:r>
                                  <a:rPr lang="en-US" sz="1800" i="1">
                                    <a:latin typeface="Cambria Math"/>
                                    <a:ea typeface="Cambria Math"/>
                                  </a:rPr>
                                  <m:t>𝜕</m:t>
                                </m:r>
                                <m:r>
                                  <a:rPr lang="en-US" sz="1800" i="1">
                                    <a:latin typeface="Cambria Math"/>
                                    <a:ea typeface="Cambria Math"/>
                                  </a:rPr>
                                  <m:t>𝑓</m:t>
                                </m:r>
                                <m:r>
                                  <a:rPr lang="en-US" sz="1800" i="1">
                                    <a:latin typeface="Cambria Math"/>
                                    <a:ea typeface="Cambria Math"/>
                                  </a:rPr>
                                  <m:t>(</m:t>
                                </m:r>
                                <m:sSub>
                                  <m:sSubPr>
                                    <m:ctrlPr>
                                      <a:rPr lang="en-US" sz="1800" i="1">
                                        <a:latin typeface="Cambria Math" panose="02040503050406030204" pitchFamily="18" charset="0"/>
                                        <a:ea typeface="Cambria Math"/>
                                      </a:rPr>
                                    </m:ctrlPr>
                                  </m:sSubPr>
                                  <m:e>
                                    <m:r>
                                      <a:rPr lang="en-US" sz="1800" i="1">
                                        <a:latin typeface="Cambria Math"/>
                                        <a:ea typeface="Cambria Math"/>
                                      </a:rPr>
                                      <m:t>𝑥</m:t>
                                    </m:r>
                                  </m:e>
                                  <m:sub>
                                    <m:r>
                                      <a:rPr lang="en-US" sz="1800" i="1">
                                        <a:latin typeface="Cambria Math"/>
                                        <a:ea typeface="Cambria Math"/>
                                      </a:rPr>
                                      <m:t>𝑖</m:t>
                                    </m:r>
                                  </m:sub>
                                </m:sSub>
                                <m:r>
                                  <a:rPr lang="en-US" sz="1800" i="1">
                                    <a:latin typeface="Cambria Math"/>
                                    <a:ea typeface="Cambria Math"/>
                                  </a:rPr>
                                  <m:t>)</m:t>
                                </m:r>
                              </m:den>
                            </m:f>
                          </m:e>
                        </m:d>
                      </m:e>
                      <m:sub>
                        <m:r>
                          <a:rPr lang="en-US" sz="1800" b="0" i="1" smtClean="0">
                            <a:latin typeface="Cambria Math"/>
                          </a:rPr>
                          <m:t>𝑓</m:t>
                        </m:r>
                        <m:r>
                          <a:rPr lang="en-US" sz="1800" b="0" i="1" smtClean="0">
                            <a:latin typeface="Cambria Math"/>
                          </a:rPr>
                          <m:t>=</m:t>
                        </m:r>
                        <m:sSub>
                          <m:sSubPr>
                            <m:ctrlPr>
                              <a:rPr lang="en-US" sz="1800" b="0" i="1" smtClean="0">
                                <a:latin typeface="Cambria Math" panose="02040503050406030204" pitchFamily="18" charset="0"/>
                              </a:rPr>
                            </m:ctrlPr>
                          </m:sSubPr>
                          <m:e>
                            <m:r>
                              <a:rPr lang="en-US" sz="1800" b="0" i="1" smtClean="0">
                                <a:latin typeface="Cambria Math"/>
                              </a:rPr>
                              <m:t>𝑓</m:t>
                            </m:r>
                          </m:e>
                          <m:sub>
                            <m:r>
                              <a:rPr lang="en-US" sz="1800" b="0" i="1" smtClean="0">
                                <a:latin typeface="Cambria Math"/>
                              </a:rPr>
                              <m:t>𝑚</m:t>
                            </m:r>
                            <m:r>
                              <a:rPr lang="en-US" sz="1800" b="0" i="1" smtClean="0">
                                <a:latin typeface="Cambria Math"/>
                              </a:rPr>
                              <m:t>−1</m:t>
                            </m:r>
                          </m:sub>
                        </m:sSub>
                      </m:sub>
                    </m:sSub>
                  </m:oMath>
                </a14:m>
                <a:r>
                  <a:rPr lang="en-US" sz="1800" dirty="0" smtClean="0"/>
                  <a:t>  for  </a:t>
                </a:r>
                <a14:m>
                  <m:oMath xmlns:m="http://schemas.openxmlformats.org/officeDocument/2006/math">
                    <m:r>
                      <a:rPr lang="en-US" sz="1800" b="0" i="1" smtClean="0">
                        <a:latin typeface="Cambria Math"/>
                      </a:rPr>
                      <m:t>𝑖</m:t>
                    </m:r>
                    <m:r>
                      <a:rPr lang="en-US" sz="1800" b="0" i="1" smtClean="0">
                        <a:latin typeface="Cambria Math"/>
                      </a:rPr>
                      <m:t>=1, 2, ⋯, </m:t>
                    </m:r>
                    <m:r>
                      <a:rPr lang="en-US" sz="1800" b="0" i="1" smtClean="0">
                        <a:latin typeface="Cambria Math"/>
                        <a:ea typeface="Cambria Math"/>
                      </a:rPr>
                      <m:t>𝑁</m:t>
                    </m:r>
                  </m:oMath>
                </a14:m>
                <a:r>
                  <a:rPr lang="en-US" sz="1800" dirty="0" smtClean="0">
                    <a:latin typeface="Cambria Math" pitchFamily="18" charset="0"/>
                    <a:ea typeface="Cambria Math" pitchFamily="18" charset="0"/>
                  </a:rPr>
                  <a:t>.</a:t>
                </a:r>
              </a:p>
              <a:p>
                <a:pPr>
                  <a:buNone/>
                </a:pPr>
                <a:endParaRPr lang="en-US" sz="1000" dirty="0" smtClean="0"/>
              </a:p>
              <a:p>
                <a:r>
                  <a:rPr lang="en-US" sz="1800" dirty="0" smtClean="0"/>
                  <a:t>Fit a regression tree to the targets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a:rPr>
                          <m:t>𝑟</m:t>
                        </m:r>
                      </m:e>
                      <m:sub>
                        <m:r>
                          <a:rPr lang="en-US" sz="1800" b="0" i="1" smtClean="0">
                            <a:latin typeface="Cambria Math"/>
                          </a:rPr>
                          <m:t>𝑖𝑚</m:t>
                        </m:r>
                      </m:sub>
                    </m:sSub>
                  </m:oMath>
                </a14:m>
                <a:r>
                  <a:rPr lang="en-US" sz="1800" dirty="0" smtClean="0"/>
                  <a:t> giving terminal nodes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a:rPr>
                          <m:t>𝑅</m:t>
                        </m:r>
                      </m:e>
                      <m:sub>
                        <m:r>
                          <a:rPr lang="en-US" sz="1800" b="0" i="1" smtClean="0">
                            <a:latin typeface="Cambria Math"/>
                          </a:rPr>
                          <m:t>𝑗𝑚</m:t>
                        </m:r>
                      </m:sub>
                    </m:sSub>
                  </m:oMath>
                </a14:m>
                <a:r>
                  <a:rPr lang="en-US" sz="1800" dirty="0" smtClean="0">
                    <a:latin typeface="Cambria Math" pitchFamily="18" charset="0"/>
                    <a:ea typeface="Cambria Math" pitchFamily="18" charset="0"/>
                  </a:rPr>
                  <a:t>, for  </a:t>
                </a:r>
                <a14:m>
                  <m:oMath xmlns:m="http://schemas.openxmlformats.org/officeDocument/2006/math">
                    <m:r>
                      <a:rPr lang="en-US" sz="1600" b="0" i="1" smtClean="0">
                        <a:latin typeface="Cambria Math"/>
                        <a:ea typeface="Cambria Math" pitchFamily="18" charset="0"/>
                      </a:rPr>
                      <m:t>𝑗</m:t>
                    </m:r>
                    <m:r>
                      <a:rPr lang="en-US" sz="1600" b="0" i="1" smtClean="0">
                        <a:latin typeface="Cambria Math"/>
                        <a:ea typeface="Cambria Math" pitchFamily="18" charset="0"/>
                      </a:rPr>
                      <m:t>=1, 2, ⋯, </m:t>
                    </m:r>
                    <m:sSub>
                      <m:sSubPr>
                        <m:ctrlPr>
                          <a:rPr lang="en-US" sz="1600" b="0" i="1" smtClean="0">
                            <a:latin typeface="Cambria Math" panose="02040503050406030204" pitchFamily="18" charset="0"/>
                            <a:ea typeface="Cambria Math"/>
                          </a:rPr>
                        </m:ctrlPr>
                      </m:sSubPr>
                      <m:e>
                        <m:r>
                          <a:rPr lang="en-US" sz="1600" b="0" i="1" smtClean="0">
                            <a:latin typeface="Cambria Math"/>
                            <a:ea typeface="Cambria Math"/>
                          </a:rPr>
                          <m:t>𝐽</m:t>
                        </m:r>
                      </m:e>
                      <m:sub>
                        <m:r>
                          <a:rPr lang="en-US" sz="1600" b="0" i="1" smtClean="0">
                            <a:latin typeface="Cambria Math"/>
                            <a:ea typeface="Cambria Math"/>
                          </a:rPr>
                          <m:t>𝑚</m:t>
                        </m:r>
                      </m:sub>
                    </m:sSub>
                  </m:oMath>
                </a14:m>
                <a:r>
                  <a:rPr lang="en-US" sz="1800" baseline="-25000" dirty="0" smtClean="0">
                    <a:latin typeface="Cambria Math" pitchFamily="18" charset="0"/>
                    <a:ea typeface="Cambria Math" pitchFamily="18" charset="0"/>
                    <a:cs typeface="Times New Roman" pitchFamily="18" charset="0"/>
                  </a:rPr>
                  <a:t>.</a:t>
                </a:r>
              </a:p>
              <a:p>
                <a:pPr>
                  <a:buNone/>
                </a:pPr>
                <a:endParaRPr lang="en-US" sz="1400" dirty="0" smtClean="0"/>
              </a:p>
              <a:p>
                <a:r>
                  <a:rPr lang="en-US" sz="1800" dirty="0" smtClean="0"/>
                  <a:t>For </a:t>
                </a:r>
                <a14:m>
                  <m:oMath xmlns:m="http://schemas.openxmlformats.org/officeDocument/2006/math">
                    <m:r>
                      <a:rPr lang="en-US" sz="1600" b="0" i="1" smtClean="0">
                        <a:latin typeface="Cambria Math"/>
                      </a:rPr>
                      <m:t>𝑗</m:t>
                    </m:r>
                    <m:r>
                      <a:rPr lang="en-US" sz="1600" b="0" i="1" smtClean="0">
                        <a:latin typeface="Cambria Math"/>
                      </a:rPr>
                      <m:t>=1, 2, ⋯, </m:t>
                    </m:r>
                    <m:sSub>
                      <m:sSubPr>
                        <m:ctrlPr>
                          <a:rPr lang="en-US" sz="1600" b="0" i="1" smtClean="0">
                            <a:latin typeface="Cambria Math" panose="02040503050406030204" pitchFamily="18" charset="0"/>
                            <a:ea typeface="Cambria Math"/>
                          </a:rPr>
                        </m:ctrlPr>
                      </m:sSubPr>
                      <m:e>
                        <m:r>
                          <a:rPr lang="en-US" sz="1600" b="0" i="1" smtClean="0">
                            <a:latin typeface="Cambria Math"/>
                            <a:ea typeface="Cambria Math"/>
                          </a:rPr>
                          <m:t>𝐽</m:t>
                        </m:r>
                      </m:e>
                      <m:sub>
                        <m:r>
                          <a:rPr lang="en-US" sz="1600" b="0" i="1" smtClean="0">
                            <a:latin typeface="Cambria Math"/>
                            <a:ea typeface="Cambria Math"/>
                          </a:rPr>
                          <m:t>𝑚</m:t>
                        </m:r>
                      </m:sub>
                    </m:sSub>
                  </m:oMath>
                </a14:m>
                <a:r>
                  <a:rPr lang="en-US" sz="1800" dirty="0" smtClean="0"/>
                  <a:t>  compute  </a:t>
                </a:r>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a:ea typeface="Cambria Math"/>
                          </a:rPr>
                          <m:t>𝛾</m:t>
                        </m:r>
                      </m:e>
                      <m:sub>
                        <m:r>
                          <a:rPr lang="en-US" sz="1600" b="0" i="1" smtClean="0">
                            <a:latin typeface="Cambria Math"/>
                          </a:rPr>
                          <m:t>𝑗𝑚</m:t>
                        </m:r>
                      </m:sub>
                    </m:sSub>
                    <m:r>
                      <a:rPr lang="en-US" sz="1600" b="0" i="1" smtClean="0">
                        <a:latin typeface="Cambria Math"/>
                      </a:rPr>
                      <m:t>=</m:t>
                    </m:r>
                    <m:func>
                      <m:funcPr>
                        <m:ctrlPr>
                          <a:rPr lang="en-US" sz="1600" b="0" i="1" smtClean="0">
                            <a:latin typeface="Cambria Math" panose="02040503050406030204" pitchFamily="18" charset="0"/>
                          </a:rPr>
                        </m:ctrlPr>
                      </m:funcPr>
                      <m:fName>
                        <m:r>
                          <m:rPr>
                            <m:sty m:val="p"/>
                          </m:rPr>
                          <a:rPr lang="en-US" sz="1600">
                            <a:latin typeface="Cambria Math"/>
                          </a:rPr>
                          <m:t>arg</m:t>
                        </m:r>
                        <m:limLow>
                          <m:limLowPr>
                            <m:ctrlPr>
                              <a:rPr lang="en-US" sz="1600" b="0" i="1" smtClean="0">
                                <a:latin typeface="Cambria Math" panose="02040503050406030204" pitchFamily="18" charset="0"/>
                              </a:rPr>
                            </m:ctrlPr>
                          </m:limLowPr>
                          <m:e>
                            <m:r>
                              <m:rPr>
                                <m:sty m:val="p"/>
                              </m:rPr>
                              <a:rPr lang="en-US" sz="1600" b="0" i="0" smtClean="0">
                                <a:latin typeface="Cambria Math"/>
                              </a:rPr>
                              <m:t>min</m:t>
                            </m:r>
                          </m:e>
                          <m:lim>
                            <m:r>
                              <a:rPr lang="en-US" sz="1600" b="0" i="1" smtClean="0">
                                <a:latin typeface="Cambria Math"/>
                                <a:ea typeface="Cambria Math"/>
                              </a:rPr>
                              <m:t>𝛾</m:t>
                            </m:r>
                          </m:lim>
                        </m:limLow>
                      </m:fName>
                      <m:e>
                        <m:nary>
                          <m:naryPr>
                            <m:chr m:val="∑"/>
                            <m:supHide m:val="on"/>
                            <m:ctrlPr>
                              <a:rPr lang="en-US" sz="1600" b="0" i="1" smtClean="0">
                                <a:latin typeface="Cambria Math" panose="02040503050406030204" pitchFamily="18" charset="0"/>
                              </a:rPr>
                            </m:ctrlPr>
                          </m:naryPr>
                          <m:sub>
                            <m:sSub>
                              <m:sSubPr>
                                <m:ctrlPr>
                                  <a:rPr lang="en-US" sz="1600" b="0" i="1" smtClean="0">
                                    <a:latin typeface="Cambria Math" panose="02040503050406030204" pitchFamily="18" charset="0"/>
                                  </a:rPr>
                                </m:ctrlPr>
                              </m:sSubPr>
                              <m:e>
                                <m:r>
                                  <a:rPr lang="en-US" sz="1600" b="0" i="1" smtClean="0">
                                    <a:latin typeface="Cambria Math"/>
                                  </a:rPr>
                                  <m:t>𝑥</m:t>
                                </m:r>
                              </m:e>
                              <m:sub>
                                <m:r>
                                  <a:rPr lang="en-US" sz="1600" b="0" i="1" smtClean="0">
                                    <a:latin typeface="Cambria Math"/>
                                  </a:rPr>
                                  <m:t>𝑖</m:t>
                                </m:r>
                              </m:sub>
                            </m:sSub>
                            <m:r>
                              <m:rPr>
                                <m:brk m:alnAt="7"/>
                              </m:rPr>
                              <a:rPr lang="en-US" sz="1600" b="0" i="1" smtClean="0">
                                <a:latin typeface="Cambria Math"/>
                                <a:ea typeface="Cambria Math"/>
                              </a:rPr>
                              <m:t>∈</m:t>
                            </m:r>
                            <m:sSub>
                              <m:sSubPr>
                                <m:ctrlPr>
                                  <a:rPr lang="en-US" sz="1600" b="0" i="1" smtClean="0">
                                    <a:latin typeface="Cambria Math" panose="02040503050406030204" pitchFamily="18" charset="0"/>
                                    <a:ea typeface="Cambria Math"/>
                                  </a:rPr>
                                </m:ctrlPr>
                              </m:sSubPr>
                              <m:e>
                                <m:r>
                                  <a:rPr lang="en-US" sz="1600" b="0" i="1" smtClean="0">
                                    <a:latin typeface="Cambria Math"/>
                                    <a:ea typeface="Cambria Math"/>
                                  </a:rPr>
                                  <m:t>𝑅</m:t>
                                </m:r>
                              </m:e>
                              <m:sub>
                                <m:r>
                                  <a:rPr lang="en-US" sz="1600" b="0" i="1" smtClean="0">
                                    <a:latin typeface="Cambria Math"/>
                                    <a:ea typeface="Cambria Math"/>
                                  </a:rPr>
                                  <m:t>𝑗𝑚</m:t>
                                </m:r>
                              </m:sub>
                            </m:sSub>
                          </m:sub>
                          <m:sup/>
                          <m:e>
                            <m:r>
                              <a:rPr lang="en-US" sz="1600" b="0" i="1" smtClean="0">
                                <a:latin typeface="Cambria Math"/>
                              </a:rPr>
                              <m:t>𝐿</m:t>
                            </m:r>
                            <m:r>
                              <a:rPr lang="en-US" sz="1600" b="0" i="1" smtClean="0">
                                <a:latin typeface="Cambria Math"/>
                              </a:rPr>
                              <m:t>(</m:t>
                            </m:r>
                            <m:sSub>
                              <m:sSubPr>
                                <m:ctrlPr>
                                  <a:rPr lang="en-US" sz="1600" b="0" i="1" smtClean="0">
                                    <a:latin typeface="Cambria Math" panose="02040503050406030204" pitchFamily="18" charset="0"/>
                                  </a:rPr>
                                </m:ctrlPr>
                              </m:sSubPr>
                              <m:e>
                                <m:r>
                                  <a:rPr lang="en-US" sz="1600" b="0" i="1" smtClean="0">
                                    <a:latin typeface="Cambria Math"/>
                                  </a:rPr>
                                  <m:t>𝑦</m:t>
                                </m:r>
                              </m:e>
                              <m:sub>
                                <m:r>
                                  <a:rPr lang="en-US" sz="1600" b="0" i="1" smtClean="0">
                                    <a:latin typeface="Cambria Math"/>
                                  </a:rPr>
                                  <m:t>𝑖</m:t>
                                </m:r>
                              </m:sub>
                            </m:sSub>
                            <m:r>
                              <a:rPr lang="en-US" sz="1600" b="0" i="1" smtClean="0">
                                <a:latin typeface="Cambria Math"/>
                              </a:rPr>
                              <m:t>,</m:t>
                            </m:r>
                            <m:sSub>
                              <m:sSubPr>
                                <m:ctrlPr>
                                  <a:rPr lang="en-US" sz="1600" b="0" i="1" smtClean="0">
                                    <a:latin typeface="Cambria Math" panose="02040503050406030204" pitchFamily="18" charset="0"/>
                                  </a:rPr>
                                </m:ctrlPr>
                              </m:sSubPr>
                              <m:e>
                                <m:r>
                                  <a:rPr lang="en-US" sz="1600" b="0" i="1" smtClean="0">
                                    <a:latin typeface="Cambria Math"/>
                                  </a:rPr>
                                  <m:t>𝑓</m:t>
                                </m:r>
                              </m:e>
                              <m:sub>
                                <m:r>
                                  <a:rPr lang="en-US" sz="1600" b="0" i="1" smtClean="0">
                                    <a:latin typeface="Cambria Math"/>
                                  </a:rPr>
                                  <m:t>𝑚</m:t>
                                </m:r>
                                <m:r>
                                  <a:rPr lang="en-US" sz="1600" b="0" i="1" smtClean="0">
                                    <a:latin typeface="Cambria Math" panose="02040503050406030204" pitchFamily="18" charset="0"/>
                                  </a:rPr>
                                  <m:t>−1</m:t>
                                </m:r>
                              </m:sub>
                            </m:sSub>
                            <m:d>
                              <m:dPr>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a:rPr>
                                      <m:t>𝑥</m:t>
                                    </m:r>
                                  </m:e>
                                  <m:sub>
                                    <m:r>
                                      <a:rPr lang="en-US" sz="1600" b="0" i="1" smtClean="0">
                                        <a:latin typeface="Cambria Math"/>
                                      </a:rPr>
                                      <m:t>𝑖</m:t>
                                    </m:r>
                                  </m:sub>
                                </m:sSub>
                              </m:e>
                            </m:d>
                            <m:r>
                              <a:rPr lang="en-US" sz="1600" b="0" i="1" smtClean="0">
                                <a:latin typeface="Cambria Math"/>
                              </a:rPr>
                              <m:t>+</m:t>
                            </m:r>
                            <m:r>
                              <a:rPr lang="en-US" sz="1600" b="0" i="1" smtClean="0">
                                <a:latin typeface="Cambria Math"/>
                                <a:ea typeface="Cambria Math"/>
                              </a:rPr>
                              <m:t>𝛾</m:t>
                            </m:r>
                            <m:r>
                              <a:rPr lang="en-US" sz="1600" b="0" i="1" smtClean="0">
                                <a:latin typeface="Cambria Math"/>
                                <a:ea typeface="Cambria Math"/>
                              </a:rPr>
                              <m:t>)</m:t>
                            </m:r>
                          </m:e>
                        </m:nary>
                      </m:e>
                    </m:func>
                    <m:r>
                      <a:rPr lang="en-US" sz="1600" b="0" i="1" smtClean="0">
                        <a:latin typeface="Cambria Math"/>
                      </a:rPr>
                      <m:t>.</m:t>
                    </m:r>
                  </m:oMath>
                </a14:m>
                <a:endParaRPr lang="en-US" sz="1600" dirty="0" smtClean="0"/>
              </a:p>
              <a:p>
                <a:endParaRPr lang="en-US" sz="1400" dirty="0" smtClean="0"/>
              </a:p>
              <a:p>
                <a:r>
                  <a:rPr lang="en-US" sz="1800" dirty="0" smtClean="0"/>
                  <a:t>Combine: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a:rPr>
                          <m:t>𝑓</m:t>
                        </m:r>
                      </m:e>
                      <m:sub>
                        <m:r>
                          <a:rPr lang="en-US" sz="1800" b="0" i="1" smtClean="0">
                            <a:latin typeface="Cambria Math"/>
                          </a:rPr>
                          <m:t>𝑚</m:t>
                        </m:r>
                      </m:sub>
                    </m:sSub>
                    <m:d>
                      <m:dPr>
                        <m:ctrlPr>
                          <a:rPr lang="en-US" sz="1800" b="0" i="1" smtClean="0">
                            <a:latin typeface="Cambria Math" panose="02040503050406030204" pitchFamily="18" charset="0"/>
                          </a:rPr>
                        </m:ctrlPr>
                      </m:dPr>
                      <m:e>
                        <m:r>
                          <a:rPr lang="en-US" sz="1800" b="0" i="1" smtClean="0">
                            <a:latin typeface="Cambria Math"/>
                          </a:rPr>
                          <m:t>𝑥</m:t>
                        </m:r>
                      </m:e>
                    </m:d>
                    <m:r>
                      <a:rPr lang="en-US" sz="1800" b="0" i="1" smtClean="0">
                        <a:latin typeface="Cambria Math"/>
                      </a:rPr>
                      <m:t>=</m:t>
                    </m:r>
                    <m:sSub>
                      <m:sSubPr>
                        <m:ctrlPr>
                          <a:rPr lang="en-US" sz="1800" b="0" i="1" smtClean="0">
                            <a:latin typeface="Cambria Math" panose="02040503050406030204" pitchFamily="18" charset="0"/>
                          </a:rPr>
                        </m:ctrlPr>
                      </m:sSubPr>
                      <m:e>
                        <m:r>
                          <a:rPr lang="en-US" sz="1800" b="0" i="1" smtClean="0">
                            <a:latin typeface="Cambria Math"/>
                          </a:rPr>
                          <m:t>𝑓</m:t>
                        </m:r>
                      </m:e>
                      <m:sub>
                        <m:r>
                          <a:rPr lang="en-US" sz="1800" b="0" i="1" smtClean="0">
                            <a:latin typeface="Cambria Math"/>
                          </a:rPr>
                          <m:t>𝑚</m:t>
                        </m:r>
                        <m:r>
                          <a:rPr lang="en-US" sz="1800" b="0" i="1" smtClean="0">
                            <a:latin typeface="Cambria Math"/>
                          </a:rPr>
                          <m:t>−1</m:t>
                        </m:r>
                      </m:sub>
                    </m:sSub>
                    <m:d>
                      <m:dPr>
                        <m:ctrlPr>
                          <a:rPr lang="en-US" sz="1800" b="0" i="1" smtClean="0">
                            <a:latin typeface="Cambria Math" panose="02040503050406030204" pitchFamily="18" charset="0"/>
                          </a:rPr>
                        </m:ctrlPr>
                      </m:dPr>
                      <m:e>
                        <m:r>
                          <a:rPr lang="en-US" sz="1800" b="0" i="1" smtClean="0">
                            <a:latin typeface="Cambria Math"/>
                          </a:rPr>
                          <m:t>𝑥</m:t>
                        </m:r>
                      </m:e>
                    </m:d>
                    <m:r>
                      <a:rPr lang="en-US" sz="1800" b="0" i="1" smtClean="0">
                        <a:latin typeface="Cambria Math"/>
                      </a:rPr>
                      <m:t>+</m:t>
                    </m:r>
                    <m:nary>
                      <m:naryPr>
                        <m:chr m:val="∑"/>
                        <m:ctrlPr>
                          <a:rPr lang="en-US" sz="1800" b="0" i="1" smtClean="0">
                            <a:latin typeface="Cambria Math" panose="02040503050406030204" pitchFamily="18" charset="0"/>
                          </a:rPr>
                        </m:ctrlPr>
                      </m:naryPr>
                      <m:sub>
                        <m:r>
                          <m:rPr>
                            <m:brk m:alnAt="23"/>
                          </m:rPr>
                          <a:rPr lang="en-US" sz="1800" b="0" i="1" smtClean="0">
                            <a:latin typeface="Cambria Math"/>
                          </a:rPr>
                          <m:t>𝑗</m:t>
                        </m:r>
                        <m:r>
                          <a:rPr lang="en-US" sz="1800" b="0" i="1" smtClean="0">
                            <a:latin typeface="Cambria Math"/>
                          </a:rPr>
                          <m:t>=1</m:t>
                        </m:r>
                      </m:sub>
                      <m:sup>
                        <m:sSub>
                          <m:sSubPr>
                            <m:ctrlPr>
                              <a:rPr lang="en-US" sz="1800" b="0" i="1" smtClean="0">
                                <a:latin typeface="Cambria Math" panose="02040503050406030204" pitchFamily="18" charset="0"/>
                              </a:rPr>
                            </m:ctrlPr>
                          </m:sSubPr>
                          <m:e>
                            <m:r>
                              <a:rPr lang="en-US" sz="1800" b="0" i="1" smtClean="0">
                                <a:latin typeface="Cambria Math"/>
                              </a:rPr>
                              <m:t>𝐽</m:t>
                            </m:r>
                          </m:e>
                          <m:sub>
                            <m:r>
                              <a:rPr lang="en-US" sz="1800" b="0" i="1" smtClean="0">
                                <a:latin typeface="Cambria Math"/>
                              </a:rPr>
                              <m:t>𝑚</m:t>
                            </m:r>
                          </m:sub>
                        </m:sSub>
                      </m:sup>
                      <m:e>
                        <m:sSub>
                          <m:sSubPr>
                            <m:ctrlPr>
                              <a:rPr lang="en-US" sz="1800" b="0" i="1" smtClean="0">
                                <a:latin typeface="Cambria Math" panose="02040503050406030204" pitchFamily="18" charset="0"/>
                              </a:rPr>
                            </m:ctrlPr>
                          </m:sSubPr>
                          <m:e>
                            <m:r>
                              <a:rPr lang="en-US" sz="1800" b="0" i="1" smtClean="0">
                                <a:latin typeface="Cambria Math"/>
                                <a:ea typeface="Cambria Math"/>
                              </a:rPr>
                              <m:t>𝛾</m:t>
                            </m:r>
                          </m:e>
                          <m:sub>
                            <m:r>
                              <a:rPr lang="en-US" sz="1800" b="0" i="1" smtClean="0">
                                <a:latin typeface="Cambria Math"/>
                              </a:rPr>
                              <m:t>𝑗𝑚</m:t>
                            </m:r>
                          </m:sub>
                        </m:sSub>
                        <m:r>
                          <a:rPr lang="en-US" sz="1800" b="0" i="1" smtClean="0">
                            <a:latin typeface="Cambria Math"/>
                          </a:rPr>
                          <m:t>𝐼</m:t>
                        </m:r>
                        <m:r>
                          <a:rPr lang="en-US" sz="1800" b="0" i="1" smtClean="0">
                            <a:latin typeface="Cambria Math"/>
                          </a:rPr>
                          <m:t>(</m:t>
                        </m:r>
                        <m:r>
                          <a:rPr lang="en-US" sz="1800" b="0" i="1" smtClean="0">
                            <a:latin typeface="Cambria Math"/>
                          </a:rPr>
                          <m:t>𝑥</m:t>
                        </m:r>
                        <m:r>
                          <a:rPr lang="en-US" sz="1800" b="0" i="1" smtClean="0">
                            <a:latin typeface="Cambria Math"/>
                            <a:ea typeface="Cambria Math"/>
                          </a:rPr>
                          <m:t>∈</m:t>
                        </m:r>
                        <m:sSub>
                          <m:sSubPr>
                            <m:ctrlPr>
                              <a:rPr lang="en-US" sz="1800" b="0" i="1" smtClean="0">
                                <a:latin typeface="Cambria Math" panose="02040503050406030204" pitchFamily="18" charset="0"/>
                                <a:ea typeface="Cambria Math"/>
                              </a:rPr>
                            </m:ctrlPr>
                          </m:sSubPr>
                          <m:e>
                            <m:r>
                              <a:rPr lang="en-US" sz="1800" b="0" i="1" smtClean="0">
                                <a:latin typeface="Cambria Math"/>
                                <a:ea typeface="Cambria Math"/>
                              </a:rPr>
                              <m:t>𝑅</m:t>
                            </m:r>
                          </m:e>
                          <m:sub>
                            <m:r>
                              <a:rPr lang="en-US" sz="1800" b="0" i="1" smtClean="0">
                                <a:latin typeface="Cambria Math"/>
                                <a:ea typeface="Cambria Math"/>
                              </a:rPr>
                              <m:t>𝑗𝑚</m:t>
                            </m:r>
                          </m:sub>
                        </m:sSub>
                        <m:r>
                          <a:rPr lang="en-US" sz="1800" b="0" i="1" smtClean="0">
                            <a:latin typeface="Cambria Math"/>
                            <a:ea typeface="Cambria Math"/>
                          </a:rPr>
                          <m:t>)</m:t>
                        </m:r>
                      </m:e>
                    </m:nary>
                  </m:oMath>
                </a14:m>
                <a:endParaRPr lang="en-US" sz="1800" i="1" dirty="0" smtClean="0">
                  <a:latin typeface="Cambria Math" pitchFamily="18" charset="0"/>
                  <a:ea typeface="Cambria Math" pitchFamily="18" charset="0"/>
                  <a:cs typeface="Times New Roman" pitchFamily="18" charset="0"/>
                </a:endParaRPr>
              </a:p>
              <a:p>
                <a:pPr>
                  <a:buNone/>
                </a:pPr>
                <a:endParaRPr lang="en-US" sz="1400" dirty="0" smtClean="0"/>
              </a:p>
              <a:p>
                <a:pPr>
                  <a:buNone/>
                </a:pPr>
                <a:r>
                  <a:rPr lang="en-US" sz="1800" dirty="0" smtClean="0"/>
                  <a:t>Output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a:rPr>
                          <m:t>𝑓</m:t>
                        </m:r>
                      </m:e>
                      <m:sub>
                        <m:r>
                          <a:rPr lang="en-US" sz="1800" b="0" i="1" smtClean="0">
                            <a:latin typeface="Cambria Math"/>
                          </a:rPr>
                          <m:t>𝑀</m:t>
                        </m:r>
                      </m:sub>
                    </m:sSub>
                    <m:r>
                      <a:rPr lang="en-US" sz="1800" b="0" i="1" smtClean="0">
                        <a:latin typeface="Cambria Math"/>
                      </a:rPr>
                      <m:t>(</m:t>
                    </m:r>
                    <m:r>
                      <a:rPr lang="en-US" sz="1800" b="0" i="1" smtClean="0">
                        <a:latin typeface="Cambria Math"/>
                      </a:rPr>
                      <m:t>𝑥</m:t>
                    </m:r>
                    <m:r>
                      <a:rPr lang="en-US" sz="1800" b="0" i="1" smtClean="0">
                        <a:latin typeface="Cambria Math"/>
                      </a:rPr>
                      <m:t>)</m:t>
                    </m:r>
                  </m:oMath>
                </a14:m>
                <a:r>
                  <a:rPr lang="en-US" sz="1800" dirty="0" smtClean="0"/>
                  <a:t>.</a:t>
                </a:r>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p:txBody>
          </p:sp>
        </mc:Choice>
        <mc:Fallback xmlns="">
          <p:sp>
            <p:nvSpPr>
              <p:cNvPr id="64515" name="Rectangle 3"/>
              <p:cNvSpPr>
                <a:spLocks noGrp="1" noRot="1" noChangeAspect="1" noMove="1" noResize="1" noEditPoints="1" noAdjustHandles="1" noChangeArrowheads="1" noChangeShapeType="1" noTextEdit="1"/>
              </p:cNvSpPr>
              <p:nvPr>
                <p:ph type="body" idx="1"/>
              </p:nvPr>
            </p:nvSpPr>
            <p:spPr>
              <a:xfrm>
                <a:off x="213520" y="1143000"/>
                <a:ext cx="8854280" cy="5562600"/>
              </a:xfrm>
              <a:blipFill rotWithShape="0">
                <a:blip r:embed="rId3"/>
                <a:stretch>
                  <a:fillRect l="-1445" t="-1316" b="-2851"/>
                </a:stretch>
              </a:blipFill>
            </p:spPr>
            <p:txBody>
              <a:bodyPr/>
              <a:lstStyle/>
              <a:p>
                <a:r>
                  <a:rPr lang="en-US">
                    <a:noFill/>
                  </a:rPr>
                  <a:t> </a:t>
                </a:r>
              </a:p>
            </p:txBody>
          </p:sp>
        </mc:Fallback>
      </mc:AlternateContent>
      <p:sp>
        <p:nvSpPr>
          <p:cNvPr id="18125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51" name="Rectangle 3"/>
          <p:cNvSpPr>
            <a:spLocks noChangeArrowheads="1"/>
          </p:cNvSpPr>
          <p:nvPr/>
        </p:nvSpPr>
        <p:spPr bwMode="auto">
          <a:xfrm>
            <a:off x="0" y="13620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1253"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54" name="Rectangle 6"/>
          <p:cNvSpPr>
            <a:spLocks noChangeArrowheads="1"/>
          </p:cNvSpPr>
          <p:nvPr/>
        </p:nvSpPr>
        <p:spPr bwMode="auto">
          <a:xfrm>
            <a:off x="0" y="9906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1256"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57" name="Rectangle 9"/>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125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1"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3"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5"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7" name="Rectangle 1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8" name="Rectangle 20"/>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1270" name="Rectangle 2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71" name="Rectangle 23"/>
          <p:cNvSpPr>
            <a:spLocks noChangeArrowheads="1"/>
          </p:cNvSpPr>
          <p:nvPr/>
        </p:nvSpPr>
        <p:spPr bwMode="auto">
          <a:xfrm>
            <a:off x="0" y="838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29" name="Rectangle 5"/>
          <p:cNvSpPr>
            <a:spLocks noChangeArrowheads="1"/>
          </p:cNvSpPr>
          <p:nvPr/>
        </p:nvSpPr>
        <p:spPr bwMode="auto">
          <a:xfrm>
            <a:off x="0" y="42703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  	</a:t>
            </a:r>
            <a:r>
              <a:rPr kumimoji="0" lang="en-US" sz="800" b="0" i="0" u="none" strike="noStrike" cap="none" normalizeH="0" baseline="0" smtClean="0">
                <a:ln>
                  <a:noFill/>
                </a:ln>
                <a:solidFill>
                  <a:schemeClr val="tx1"/>
                </a:solidFill>
                <a:effectLst/>
                <a:latin typeface="Arial"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1"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2" name="Rectangle 8"/>
          <p:cNvSpPr>
            <a:spLocks noChangeArrowheads="1"/>
          </p:cNvSpPr>
          <p:nvPr/>
        </p:nvSpPr>
        <p:spPr bwMode="auto">
          <a:xfrm>
            <a:off x="0" y="42703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  </a:t>
            </a:r>
            <a:r>
              <a:rPr kumimoji="0" lang="en-US" sz="800" b="0" i="0" u="none" strike="noStrike" cap="none" normalizeH="0" baseline="0" smtClean="0">
                <a:ln>
                  <a:noFill/>
                </a:ln>
                <a:solidFill>
                  <a:schemeClr val="tx1"/>
                </a:solidFill>
                <a:effectLst/>
                <a:latin typeface="Arial"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4" name="Rectangle 1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5" name="Rectangle 11"/>
          <p:cNvSpPr>
            <a:spLocks noChangeArrowheads="1"/>
          </p:cNvSpPr>
          <p:nvPr/>
        </p:nvSpPr>
        <p:spPr bwMode="auto">
          <a:xfrm>
            <a:off x="0" y="73183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7"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9"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40" name="Rectangle 16"/>
          <p:cNvSpPr>
            <a:spLocks noChangeArrowheads="1"/>
          </p:cNvSpPr>
          <p:nvPr/>
        </p:nvSpPr>
        <p:spPr bwMode="auto">
          <a:xfrm>
            <a:off x="0" y="212953"/>
            <a:ext cx="213520" cy="21544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4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31737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304800" y="152400"/>
            <a:ext cx="8610600" cy="914400"/>
          </a:xfrm>
        </p:spPr>
        <p:txBody>
          <a:bodyPr/>
          <a:lstStyle/>
          <a:p>
            <a:r>
              <a:rPr lang="en-US" sz="2800" dirty="0" smtClean="0">
                <a:solidFill>
                  <a:srgbClr val="0000FF"/>
                </a:solidFill>
                <a:effectLst>
                  <a:outerShdw blurRad="38100" dist="38100" dir="2700000" algn="tl">
                    <a:srgbClr val="000000">
                      <a:alpha val="43137"/>
                    </a:srgbClr>
                  </a:outerShdw>
                </a:effectLst>
                <a:latin typeface="Tahoma" pitchFamily="34" charset="0"/>
                <a:cs typeface="Tahoma" pitchFamily="34" charset="0"/>
              </a:rPr>
              <a:t>Tree-based Methods for Classification &amp; Regression</a:t>
            </a:r>
            <a:endParaRPr lang="en-US" sz="2800" dirty="0">
              <a:solidFill>
                <a:srgbClr val="0000FF"/>
              </a:solidFill>
              <a:effectLst>
                <a:outerShdw blurRad="38100" dist="38100" dir="2700000" algn="tl">
                  <a:srgbClr val="000000">
                    <a:alpha val="43137"/>
                  </a:srgbClr>
                </a:outerShdw>
              </a:effectLst>
              <a:latin typeface="Tahoma" pitchFamily="34" charset="0"/>
              <a:cs typeface="Tahoma" pitchFamily="34" charset="0"/>
            </a:endParaRPr>
          </a:p>
        </p:txBody>
      </p:sp>
      <mc:AlternateContent xmlns:mc="http://schemas.openxmlformats.org/markup-compatibility/2006" xmlns:a14="http://schemas.microsoft.com/office/drawing/2010/main">
        <mc:Choice Requires="a14">
          <p:sp>
            <p:nvSpPr>
              <p:cNvPr id="64515" name="Rectangle 3"/>
              <p:cNvSpPr>
                <a:spLocks noGrp="1" noChangeArrowheads="1"/>
              </p:cNvSpPr>
              <p:nvPr>
                <p:ph type="body" idx="1"/>
              </p:nvPr>
            </p:nvSpPr>
            <p:spPr>
              <a:xfrm>
                <a:off x="457200" y="1143000"/>
                <a:ext cx="8458200" cy="5334000"/>
              </a:xfrm>
            </p:spPr>
            <p:txBody>
              <a:bodyPr/>
              <a:lstStyle/>
              <a:p>
                <a:pPr>
                  <a:buNone/>
                </a:pPr>
                <a:r>
                  <a:rPr lang="en-US" sz="2800" b="1" dirty="0" smtClean="0">
                    <a:solidFill>
                      <a:srgbClr val="C00000"/>
                    </a:solidFill>
                    <a:effectLst>
                      <a:outerShdw blurRad="38100" dist="38100" dir="2700000" algn="tl">
                        <a:srgbClr val="000000">
                          <a:alpha val="43137"/>
                        </a:srgbClr>
                      </a:outerShdw>
                    </a:effectLst>
                  </a:rPr>
                  <a:t>Gradient Boosting</a:t>
                </a:r>
                <a:r>
                  <a:rPr lang="en-US" sz="2800" b="1" dirty="0" smtClean="0"/>
                  <a:t> (Least Squares Loss)</a:t>
                </a:r>
                <a:endParaRPr lang="en-US" sz="2000" dirty="0" smtClean="0"/>
              </a:p>
              <a:p>
                <a:pPr>
                  <a:buNone/>
                </a:pPr>
                <a:endParaRPr lang="en-US" sz="1000" dirty="0" smtClean="0"/>
              </a:p>
              <a:p>
                <a:pPr>
                  <a:buNone/>
                </a:pPr>
                <a:r>
                  <a:rPr lang="en-US" sz="1800" dirty="0" smtClean="0"/>
                  <a:t>For least squares loss,   </a:t>
                </a:r>
                <a14:m>
                  <m:oMath xmlns:m="http://schemas.openxmlformats.org/officeDocument/2006/math">
                    <m:r>
                      <a:rPr lang="en-US" sz="1800" b="0" i="1" smtClean="0">
                        <a:latin typeface="Cambria Math"/>
                      </a:rPr>
                      <m:t>𝐿</m:t>
                    </m:r>
                    <m:d>
                      <m:dPr>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a:rPr>
                              <m:t>𝑦</m:t>
                            </m:r>
                          </m:e>
                          <m:sub>
                            <m:r>
                              <a:rPr lang="en-US" sz="1800" b="0" i="1" smtClean="0">
                                <a:latin typeface="Cambria Math"/>
                              </a:rPr>
                              <m:t>𝑖</m:t>
                            </m:r>
                          </m:sub>
                        </m:sSub>
                        <m:r>
                          <a:rPr lang="en-US" sz="1800" b="0" i="1" smtClean="0">
                            <a:latin typeface="Cambria Math"/>
                          </a:rPr>
                          <m:t>,</m:t>
                        </m:r>
                        <m:r>
                          <a:rPr lang="en-US" sz="1800" b="0" i="1" smtClean="0">
                            <a:latin typeface="Cambria Math"/>
                          </a:rPr>
                          <m:t>𝑓</m:t>
                        </m:r>
                        <m:d>
                          <m:dPr>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a:rPr>
                                  <m:t>𝑥</m:t>
                                </m:r>
                              </m:e>
                              <m:sub>
                                <m:r>
                                  <a:rPr lang="en-US" sz="1800" b="0" i="1" smtClean="0">
                                    <a:latin typeface="Cambria Math"/>
                                  </a:rPr>
                                  <m:t>𝑖</m:t>
                                </m:r>
                              </m:sub>
                            </m:sSub>
                          </m:e>
                        </m:d>
                      </m:e>
                    </m:d>
                    <m:r>
                      <a:rPr lang="en-US" sz="1800" b="0" i="1" smtClean="0">
                        <a:latin typeface="Cambria Math"/>
                      </a:rPr>
                      <m:t>=</m:t>
                    </m:r>
                    <m:sSup>
                      <m:sSupPr>
                        <m:ctrlPr>
                          <a:rPr lang="en-US" sz="1800" b="0" i="1" smtClean="0">
                            <a:latin typeface="Cambria Math" panose="02040503050406030204" pitchFamily="18" charset="0"/>
                          </a:rPr>
                        </m:ctrlPr>
                      </m:sSupPr>
                      <m:e>
                        <m:r>
                          <a:rPr lang="en-US" sz="1800" b="0" i="1" smtClean="0">
                            <a:latin typeface="Cambria Math"/>
                          </a:rPr>
                          <m:t>(</m:t>
                        </m:r>
                        <m:sSub>
                          <m:sSubPr>
                            <m:ctrlPr>
                              <a:rPr lang="en-US" sz="1800" b="0" i="1" smtClean="0">
                                <a:latin typeface="Cambria Math" panose="02040503050406030204" pitchFamily="18" charset="0"/>
                              </a:rPr>
                            </m:ctrlPr>
                          </m:sSubPr>
                          <m:e>
                            <m:r>
                              <a:rPr lang="en-US" sz="1800" b="0" i="1" smtClean="0">
                                <a:latin typeface="Cambria Math"/>
                              </a:rPr>
                              <m:t>𝑦</m:t>
                            </m:r>
                          </m:e>
                          <m:sub>
                            <m:r>
                              <a:rPr lang="en-US" sz="1800" b="0" i="1" smtClean="0">
                                <a:latin typeface="Cambria Math"/>
                              </a:rPr>
                              <m:t>𝑖</m:t>
                            </m:r>
                          </m:sub>
                        </m:sSub>
                        <m:r>
                          <a:rPr lang="en-US" sz="1800" b="0" i="1" smtClean="0">
                            <a:latin typeface="Cambria Math"/>
                          </a:rPr>
                          <m:t>−</m:t>
                        </m:r>
                        <m:r>
                          <a:rPr lang="en-US" sz="1800" b="0" i="1" smtClean="0">
                            <a:latin typeface="Cambria Math"/>
                          </a:rPr>
                          <m:t>𝑓</m:t>
                        </m:r>
                        <m:d>
                          <m:dPr>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a:rPr>
                                  <m:t>𝑥</m:t>
                                </m:r>
                              </m:e>
                              <m:sub>
                                <m:r>
                                  <a:rPr lang="en-US" sz="1800" b="0" i="1" smtClean="0">
                                    <a:latin typeface="Cambria Math"/>
                                  </a:rPr>
                                  <m:t>𝑖</m:t>
                                </m:r>
                              </m:sub>
                            </m:sSub>
                          </m:e>
                        </m:d>
                        <m:r>
                          <a:rPr lang="en-US" sz="1800" b="0" i="1" smtClean="0">
                            <a:latin typeface="Cambria Math" panose="02040503050406030204" pitchFamily="18" charset="0"/>
                          </a:rPr>
                          <m:t>)</m:t>
                        </m:r>
                      </m:e>
                      <m:sup>
                        <m:r>
                          <a:rPr lang="en-US" sz="1800" b="0" i="1" smtClean="0">
                            <a:latin typeface="Cambria Math"/>
                          </a:rPr>
                          <m:t>2</m:t>
                        </m:r>
                      </m:sup>
                    </m:sSup>
                    <m:r>
                      <a:rPr lang="en-US" sz="1800" b="0" i="0" smtClean="0">
                        <a:latin typeface="Cambria Math"/>
                      </a:rPr>
                      <m:t>.</m:t>
                    </m:r>
                  </m:oMath>
                </a14:m>
                <a:r>
                  <a:rPr lang="en-US" sz="1800" dirty="0" smtClean="0"/>
                  <a:t> </a:t>
                </a:r>
              </a:p>
              <a:p>
                <a:pPr>
                  <a:buNone/>
                </a:pPr>
                <a:endParaRPr lang="en-US" sz="1800" dirty="0" smtClean="0"/>
              </a:p>
              <a:p>
                <a:pPr>
                  <a:buNone/>
                </a:pPr>
                <a:r>
                  <a:rPr lang="en-US" sz="1800" dirty="0" smtClean="0"/>
                  <a:t>Initialize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a:rPr>
                          <m:t>𝑓</m:t>
                        </m:r>
                      </m:e>
                      <m:sub>
                        <m:r>
                          <a:rPr lang="en-US" sz="1800" b="0" i="1" smtClean="0">
                            <a:latin typeface="Cambria Math"/>
                          </a:rPr>
                          <m:t>0</m:t>
                        </m:r>
                      </m:sub>
                    </m:sSub>
                    <m:d>
                      <m:dPr>
                        <m:ctrlPr>
                          <a:rPr lang="en-US" sz="1800" b="0" i="1" smtClean="0">
                            <a:latin typeface="Cambria Math" panose="02040503050406030204" pitchFamily="18" charset="0"/>
                          </a:rPr>
                        </m:ctrlPr>
                      </m:dPr>
                      <m:e>
                        <m:r>
                          <a:rPr lang="en-US" sz="1800" b="0" i="1" smtClean="0">
                            <a:latin typeface="Cambria Math"/>
                          </a:rPr>
                          <m:t>𝑥</m:t>
                        </m:r>
                      </m:e>
                    </m:d>
                    <m:r>
                      <a:rPr lang="en-US" sz="1800" b="0" i="1" smtClean="0">
                        <a:latin typeface="Cambria Math"/>
                      </a:rPr>
                      <m:t>=</m:t>
                    </m:r>
                    <m:acc>
                      <m:accPr>
                        <m:chr m:val="̅"/>
                        <m:ctrlPr>
                          <a:rPr lang="en-US" sz="1800" b="0" i="1" smtClean="0">
                            <a:latin typeface="Cambria Math" panose="02040503050406030204" pitchFamily="18" charset="0"/>
                          </a:rPr>
                        </m:ctrlPr>
                      </m:accPr>
                      <m:e>
                        <m:r>
                          <a:rPr lang="en-US" sz="1800" b="0" i="1" smtClean="0">
                            <a:latin typeface="Cambria Math"/>
                          </a:rPr>
                          <m:t>𝑦</m:t>
                        </m:r>
                      </m:e>
                    </m:acc>
                  </m:oMath>
                </a14:m>
                <a:r>
                  <a:rPr lang="en-US" sz="1800" dirty="0" smtClean="0"/>
                  <a:t>.                              </a:t>
                </a:r>
              </a:p>
              <a:p>
                <a:pPr>
                  <a:buNone/>
                </a:pPr>
                <a:endParaRPr lang="en-US" sz="1000" dirty="0" smtClean="0"/>
              </a:p>
              <a:p>
                <a:pPr>
                  <a:buNone/>
                </a:pPr>
                <a:r>
                  <a:rPr lang="en-US" sz="1800" dirty="0" smtClean="0"/>
                  <a:t>For  </a:t>
                </a:r>
                <a14:m>
                  <m:oMath xmlns:m="http://schemas.openxmlformats.org/officeDocument/2006/math">
                    <m:r>
                      <a:rPr lang="en-US" sz="1800" b="0" i="1" smtClean="0">
                        <a:latin typeface="Cambria Math"/>
                      </a:rPr>
                      <m:t>𝑚</m:t>
                    </m:r>
                    <m:r>
                      <a:rPr lang="en-US" sz="1800" b="0" i="1" smtClean="0">
                        <a:latin typeface="Cambria Math"/>
                      </a:rPr>
                      <m:t>=1, 2, ⋯, </m:t>
                    </m:r>
                    <m:r>
                      <a:rPr lang="en-US" sz="1800" b="0" i="1" smtClean="0">
                        <a:latin typeface="Cambria Math"/>
                        <a:ea typeface="Cambria Math"/>
                      </a:rPr>
                      <m:t>𝑀</m:t>
                    </m:r>
                  </m:oMath>
                </a14:m>
                <a:r>
                  <a:rPr lang="en-US" sz="1800" dirty="0" smtClean="0"/>
                  <a:t>:</a:t>
                </a:r>
                <a:endParaRPr lang="en-US" sz="1000" dirty="0" smtClean="0"/>
              </a:p>
              <a:p>
                <a:pPr>
                  <a:buNone/>
                </a:pPr>
                <a:endParaRPr lang="en-US" sz="1000" dirty="0" smtClean="0"/>
              </a:p>
              <a:p>
                <a:r>
                  <a:rPr lang="en-US" sz="1800" dirty="0" smtClean="0"/>
                  <a:t>Set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a:rPr>
                          <m:t>𝑟</m:t>
                        </m:r>
                      </m:e>
                      <m:sub>
                        <m:r>
                          <a:rPr lang="en-US" sz="1800" b="0" i="1" smtClean="0">
                            <a:latin typeface="Cambria Math"/>
                          </a:rPr>
                          <m:t>𝑖𝑚</m:t>
                        </m:r>
                      </m:sub>
                    </m:sSub>
                    <m:r>
                      <a:rPr lang="en-US" sz="1800" b="0" i="1" smtClean="0">
                        <a:latin typeface="Cambria Math"/>
                      </a:rPr>
                      <m:t>=</m:t>
                    </m:r>
                    <m:sSub>
                      <m:sSubPr>
                        <m:ctrlPr>
                          <a:rPr lang="en-US" sz="1800" b="0" i="1" smtClean="0">
                            <a:latin typeface="Cambria Math" panose="02040503050406030204" pitchFamily="18" charset="0"/>
                          </a:rPr>
                        </m:ctrlPr>
                      </m:sSubPr>
                      <m:e>
                        <m:r>
                          <a:rPr lang="en-US" sz="1800" b="0" i="1" smtClean="0">
                            <a:latin typeface="Cambria Math"/>
                          </a:rPr>
                          <m:t>𝑦</m:t>
                        </m:r>
                      </m:e>
                      <m:sub>
                        <m:r>
                          <a:rPr lang="en-US" sz="1800" b="0" i="1" smtClean="0">
                            <a:latin typeface="Cambria Math"/>
                          </a:rPr>
                          <m:t>𝑖</m:t>
                        </m:r>
                      </m:sub>
                    </m:sSub>
                    <m:r>
                      <a:rPr lang="en-US" sz="1800" b="0" i="1" smtClean="0">
                        <a:latin typeface="Cambria Math"/>
                      </a:rPr>
                      <m:t>−</m:t>
                    </m:r>
                    <m:sSub>
                      <m:sSubPr>
                        <m:ctrlPr>
                          <a:rPr lang="en-US" sz="1800" b="0" i="1" smtClean="0">
                            <a:latin typeface="Cambria Math" panose="02040503050406030204" pitchFamily="18" charset="0"/>
                          </a:rPr>
                        </m:ctrlPr>
                      </m:sSubPr>
                      <m:e>
                        <m:r>
                          <a:rPr lang="en-US" sz="1800" b="0" i="1" smtClean="0">
                            <a:latin typeface="Cambria Math"/>
                          </a:rPr>
                          <m:t>𝑓</m:t>
                        </m:r>
                      </m:e>
                      <m:sub>
                        <m:r>
                          <a:rPr lang="en-US" sz="1800" b="0" i="1" smtClean="0">
                            <a:latin typeface="Cambria Math"/>
                          </a:rPr>
                          <m:t>𝑚</m:t>
                        </m:r>
                        <m:r>
                          <a:rPr lang="en-US" sz="1800" b="0" i="1" smtClean="0">
                            <a:latin typeface="Cambria Math" panose="02040503050406030204" pitchFamily="18" charset="0"/>
                          </a:rPr>
                          <m:t>−1</m:t>
                        </m:r>
                      </m:sub>
                    </m:sSub>
                    <m:r>
                      <a:rPr lang="en-US" sz="1800" b="0" i="1" smtClean="0">
                        <a:latin typeface="Cambria Math"/>
                      </a:rPr>
                      <m:t>(</m:t>
                    </m:r>
                    <m:sSub>
                      <m:sSubPr>
                        <m:ctrlPr>
                          <a:rPr lang="en-US" sz="1800" b="0" i="1" smtClean="0">
                            <a:latin typeface="Cambria Math" panose="02040503050406030204" pitchFamily="18" charset="0"/>
                          </a:rPr>
                        </m:ctrlPr>
                      </m:sSubPr>
                      <m:e>
                        <m:r>
                          <a:rPr lang="en-US" sz="1800" b="0" i="1" smtClean="0">
                            <a:latin typeface="Cambria Math"/>
                          </a:rPr>
                          <m:t>𝑥</m:t>
                        </m:r>
                      </m:e>
                      <m:sub>
                        <m:r>
                          <a:rPr lang="en-US" sz="1800" b="0" i="1" smtClean="0">
                            <a:latin typeface="Cambria Math"/>
                          </a:rPr>
                          <m:t>𝑖</m:t>
                        </m:r>
                      </m:sub>
                    </m:sSub>
                    <m:r>
                      <a:rPr lang="en-US" sz="1800" b="0" i="1" smtClean="0">
                        <a:latin typeface="Cambria Math"/>
                      </a:rPr>
                      <m:t>)</m:t>
                    </m:r>
                  </m:oMath>
                </a14:m>
                <a:r>
                  <a:rPr lang="en-US" sz="1800" dirty="0" smtClean="0"/>
                  <a:t>  for  </a:t>
                </a:r>
                <a14:m>
                  <m:oMath xmlns:m="http://schemas.openxmlformats.org/officeDocument/2006/math">
                    <m:r>
                      <a:rPr lang="en-US" sz="1800" b="0" i="1" smtClean="0">
                        <a:latin typeface="Cambria Math"/>
                      </a:rPr>
                      <m:t>𝑖</m:t>
                    </m:r>
                    <m:r>
                      <a:rPr lang="en-US" sz="1800" b="0" i="1" smtClean="0">
                        <a:latin typeface="Cambria Math"/>
                      </a:rPr>
                      <m:t>=1, 2, ⋯, </m:t>
                    </m:r>
                    <m:r>
                      <a:rPr lang="en-US" sz="1800" b="0" i="1" smtClean="0">
                        <a:latin typeface="Cambria Math"/>
                        <a:ea typeface="Cambria Math"/>
                      </a:rPr>
                      <m:t>𝑁</m:t>
                    </m:r>
                  </m:oMath>
                </a14:m>
                <a:r>
                  <a:rPr lang="en-US" sz="1800" dirty="0" smtClean="0">
                    <a:latin typeface="Cambria Math" pitchFamily="18" charset="0"/>
                    <a:ea typeface="Cambria Math" pitchFamily="18" charset="0"/>
                  </a:rPr>
                  <a:t>.</a:t>
                </a:r>
              </a:p>
              <a:p>
                <a:pPr>
                  <a:buNone/>
                </a:pPr>
                <a:endParaRPr lang="en-US" sz="1000" dirty="0" smtClean="0"/>
              </a:p>
              <a:p>
                <a:r>
                  <a:rPr lang="en-US" sz="1800" dirty="0" smtClean="0"/>
                  <a:t>Fit a regression tree to the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a:rPr>
                          <m:t>𝑟</m:t>
                        </m:r>
                      </m:e>
                      <m:sub>
                        <m:r>
                          <a:rPr lang="en-US" sz="1800" b="0" i="1" smtClean="0">
                            <a:latin typeface="Cambria Math"/>
                          </a:rPr>
                          <m:t>𝑖𝑚</m:t>
                        </m:r>
                      </m:sub>
                    </m:sSub>
                  </m:oMath>
                </a14:m>
                <a:r>
                  <a:rPr lang="en-US" sz="1800" dirty="0" smtClean="0"/>
                  <a:t> giving terminal nodes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a:rPr>
                          <m:t>𝑅</m:t>
                        </m:r>
                      </m:e>
                      <m:sub>
                        <m:r>
                          <a:rPr lang="en-US" sz="1800" b="0" i="1" smtClean="0">
                            <a:latin typeface="Cambria Math"/>
                          </a:rPr>
                          <m:t>𝑗𝑚</m:t>
                        </m:r>
                      </m:sub>
                    </m:sSub>
                  </m:oMath>
                </a14:m>
                <a:r>
                  <a:rPr lang="en-US" sz="1800" dirty="0" smtClean="0">
                    <a:latin typeface="Cambria Math" pitchFamily="18" charset="0"/>
                    <a:ea typeface="Cambria Math" pitchFamily="18" charset="0"/>
                  </a:rPr>
                  <a:t>  for  </a:t>
                </a:r>
                <a14:m>
                  <m:oMath xmlns:m="http://schemas.openxmlformats.org/officeDocument/2006/math">
                    <m:r>
                      <a:rPr lang="en-US" sz="1800" b="0" i="1" smtClean="0">
                        <a:latin typeface="Cambria Math"/>
                        <a:ea typeface="Cambria Math" pitchFamily="18" charset="0"/>
                      </a:rPr>
                      <m:t>𝑗</m:t>
                    </m:r>
                    <m:r>
                      <a:rPr lang="en-US" sz="1800" b="0" i="1" smtClean="0">
                        <a:latin typeface="Cambria Math"/>
                        <a:ea typeface="Cambria Math" pitchFamily="18" charset="0"/>
                      </a:rPr>
                      <m:t>=1, ⋯, </m:t>
                    </m:r>
                    <m:sSub>
                      <m:sSubPr>
                        <m:ctrlPr>
                          <a:rPr lang="en-US" sz="1800" b="0" i="1" smtClean="0">
                            <a:latin typeface="Cambria Math" panose="02040503050406030204" pitchFamily="18" charset="0"/>
                            <a:ea typeface="Cambria Math"/>
                          </a:rPr>
                        </m:ctrlPr>
                      </m:sSubPr>
                      <m:e>
                        <m:r>
                          <a:rPr lang="en-US" sz="1800" b="0" i="1" smtClean="0">
                            <a:latin typeface="Cambria Math"/>
                            <a:ea typeface="Cambria Math"/>
                          </a:rPr>
                          <m:t>𝐽</m:t>
                        </m:r>
                      </m:e>
                      <m:sub>
                        <m:r>
                          <a:rPr lang="en-US" sz="1800" b="0" i="1" smtClean="0">
                            <a:latin typeface="Cambria Math"/>
                            <a:ea typeface="Cambria Math"/>
                          </a:rPr>
                          <m:t>𝑚</m:t>
                        </m:r>
                      </m:sub>
                    </m:sSub>
                  </m:oMath>
                </a14:m>
                <a:r>
                  <a:rPr lang="en-US" sz="1800" baseline="-25000" dirty="0" smtClean="0">
                    <a:latin typeface="Cambria Math" pitchFamily="18" charset="0"/>
                    <a:ea typeface="Cambria Math" pitchFamily="18" charset="0"/>
                    <a:cs typeface="Times New Roman" pitchFamily="18" charset="0"/>
                  </a:rPr>
                  <a:t>.</a:t>
                </a:r>
              </a:p>
              <a:p>
                <a:pPr>
                  <a:buNone/>
                </a:pPr>
                <a:endParaRPr lang="en-US" sz="1000" dirty="0" smtClean="0"/>
              </a:p>
              <a:p>
                <a:r>
                  <a:rPr lang="en-US" sz="1800" dirty="0" smtClean="0"/>
                  <a:t>For </a:t>
                </a:r>
                <a14:m>
                  <m:oMath xmlns:m="http://schemas.openxmlformats.org/officeDocument/2006/math">
                    <m:r>
                      <a:rPr lang="en-US" sz="1800" b="0" i="1" smtClean="0">
                        <a:latin typeface="Cambria Math"/>
                      </a:rPr>
                      <m:t>𝑗</m:t>
                    </m:r>
                    <m:r>
                      <a:rPr lang="en-US" sz="1800" b="0" i="1" smtClean="0">
                        <a:latin typeface="Cambria Math"/>
                      </a:rPr>
                      <m:t>=1, ⋯, </m:t>
                    </m:r>
                    <m:sSub>
                      <m:sSubPr>
                        <m:ctrlPr>
                          <a:rPr lang="en-US" sz="1800" b="0" i="1" smtClean="0">
                            <a:latin typeface="Cambria Math" panose="02040503050406030204" pitchFamily="18" charset="0"/>
                            <a:ea typeface="Cambria Math"/>
                          </a:rPr>
                        </m:ctrlPr>
                      </m:sSubPr>
                      <m:e>
                        <m:r>
                          <a:rPr lang="en-US" sz="1800" b="0" i="1" smtClean="0">
                            <a:latin typeface="Cambria Math"/>
                            <a:ea typeface="Cambria Math"/>
                          </a:rPr>
                          <m:t>𝐽</m:t>
                        </m:r>
                      </m:e>
                      <m:sub>
                        <m:r>
                          <a:rPr lang="en-US" sz="1800" b="0" i="1" smtClean="0">
                            <a:latin typeface="Cambria Math"/>
                            <a:ea typeface="Cambria Math"/>
                          </a:rPr>
                          <m:t>𝑚</m:t>
                        </m:r>
                      </m:sub>
                    </m:sSub>
                  </m:oMath>
                </a14:m>
                <a:r>
                  <a:rPr lang="en-US" sz="1800" dirty="0" smtClean="0"/>
                  <a:t> compute  </a:t>
                </a:r>
                <a14:m>
                  <m:oMath xmlns:m="http://schemas.openxmlformats.org/officeDocument/2006/math">
                    <m:sSub>
                      <m:sSubPr>
                        <m:ctrlPr>
                          <a:rPr lang="en-US" sz="1800" i="1" smtClean="0">
                            <a:latin typeface="Cambria Math" panose="02040503050406030204" pitchFamily="18" charset="0"/>
                          </a:rPr>
                        </m:ctrlPr>
                      </m:sSubPr>
                      <m:e>
                        <m:r>
                          <a:rPr lang="en-US" sz="1800" i="1" smtClean="0">
                            <a:latin typeface="Cambria Math"/>
                            <a:ea typeface="Cambria Math"/>
                          </a:rPr>
                          <m:t>𝛾</m:t>
                        </m:r>
                      </m:e>
                      <m:sub>
                        <m:r>
                          <a:rPr lang="en-US" sz="1800" b="0" i="1" smtClean="0">
                            <a:latin typeface="Cambria Math"/>
                          </a:rPr>
                          <m:t>𝑗𝑚</m:t>
                        </m:r>
                      </m:sub>
                    </m:sSub>
                    <m:r>
                      <a:rPr lang="en-US" sz="1800" b="0" i="1" smtClean="0">
                        <a:latin typeface="Cambria Math"/>
                      </a:rPr>
                      <m:t>=</m:t>
                    </m:r>
                    <m:r>
                      <m:rPr>
                        <m:sty m:val="p"/>
                      </m:rPr>
                      <a:rPr lang="en-US" sz="1800" b="0" i="0" smtClean="0">
                        <a:latin typeface="Cambria Math"/>
                      </a:rPr>
                      <m:t>average</m:t>
                    </m:r>
                    <m:r>
                      <a:rPr lang="en-US" sz="1800" b="0" i="0" smtClean="0">
                        <a:latin typeface="Cambria Math"/>
                      </a:rPr>
                      <m:t> </m:t>
                    </m:r>
                    <m:r>
                      <m:rPr>
                        <m:sty m:val="p"/>
                      </m:rPr>
                      <a:rPr lang="en-US" sz="1800" b="0" i="0" smtClean="0">
                        <a:latin typeface="Cambria Math"/>
                      </a:rPr>
                      <m:t>residual</m:t>
                    </m:r>
                    <m:r>
                      <a:rPr lang="en-US" sz="1800" b="0" i="0" smtClean="0">
                        <a:latin typeface="Cambria Math"/>
                      </a:rPr>
                      <m:t> </m:t>
                    </m:r>
                    <m:r>
                      <m:rPr>
                        <m:sty m:val="p"/>
                      </m:rPr>
                      <a:rPr lang="en-US" sz="1800" b="0" i="0" smtClean="0">
                        <a:latin typeface="Cambria Math"/>
                      </a:rPr>
                      <m:t>for</m:t>
                    </m:r>
                    <m:r>
                      <a:rPr lang="en-US" sz="1800" b="0" i="0" smtClean="0">
                        <a:latin typeface="Cambria Math"/>
                      </a:rPr>
                      <m:t> </m:t>
                    </m:r>
                    <m:r>
                      <m:rPr>
                        <m:sty m:val="p"/>
                      </m:rPr>
                      <a:rPr lang="en-US" sz="1800" b="0" i="0" smtClean="0">
                        <a:latin typeface="Cambria Math"/>
                      </a:rPr>
                      <m:t>points</m:t>
                    </m:r>
                    <m:r>
                      <a:rPr lang="en-US" sz="1800" b="0" i="0" smtClean="0">
                        <a:latin typeface="Cambria Math"/>
                      </a:rPr>
                      <m:t> </m:t>
                    </m:r>
                    <m:r>
                      <m:rPr>
                        <m:sty m:val="p"/>
                      </m:rPr>
                      <a:rPr lang="en-US" sz="1800" b="0" i="0" smtClean="0">
                        <a:latin typeface="Cambria Math"/>
                      </a:rPr>
                      <m:t>in</m:t>
                    </m:r>
                    <m:r>
                      <a:rPr lang="en-US" sz="1800" b="0" i="0" smtClean="0">
                        <a:latin typeface="Cambria Math"/>
                      </a:rPr>
                      <m:t> </m:t>
                    </m:r>
                    <m:r>
                      <m:rPr>
                        <m:sty m:val="p"/>
                      </m:rPr>
                      <a:rPr lang="en-US" sz="1800" b="0" i="0" smtClean="0">
                        <a:latin typeface="Cambria Math"/>
                      </a:rPr>
                      <m:t>node</m:t>
                    </m:r>
                    <m:r>
                      <a:rPr lang="en-US" sz="1800" b="0" i="0" smtClean="0">
                        <a:latin typeface="Cambria Math"/>
                      </a:rPr>
                      <m:t> </m:t>
                    </m:r>
                    <m:sSub>
                      <m:sSubPr>
                        <m:ctrlPr>
                          <a:rPr lang="en-US" sz="1800" b="0" i="1" smtClean="0">
                            <a:latin typeface="Cambria Math" panose="02040503050406030204" pitchFamily="18" charset="0"/>
                          </a:rPr>
                        </m:ctrlPr>
                      </m:sSubPr>
                      <m:e>
                        <m:r>
                          <a:rPr lang="en-US" sz="1800" b="0" i="1" smtClean="0">
                            <a:latin typeface="Cambria Math"/>
                          </a:rPr>
                          <m:t>𝑅</m:t>
                        </m:r>
                      </m:e>
                      <m:sub>
                        <m:r>
                          <a:rPr lang="en-US" sz="1800" b="0" i="1" smtClean="0">
                            <a:latin typeface="Cambria Math"/>
                          </a:rPr>
                          <m:t>𝑗𝑚</m:t>
                        </m:r>
                      </m:sub>
                    </m:sSub>
                  </m:oMath>
                </a14:m>
                <a:r>
                  <a:rPr lang="en-US" sz="1800" dirty="0" smtClean="0">
                    <a:latin typeface="Cambria Math" pitchFamily="18" charset="0"/>
                    <a:ea typeface="Cambria Math" pitchFamily="18" charset="0"/>
                  </a:rPr>
                  <a:t>.</a:t>
                </a:r>
                <a:endParaRPr lang="en-US" sz="1800" dirty="0" smtClean="0"/>
              </a:p>
              <a:p>
                <a:endParaRPr lang="en-US" sz="1400" dirty="0" smtClean="0"/>
              </a:p>
              <a:p>
                <a:r>
                  <a:rPr lang="en-US" sz="1800" dirty="0" smtClean="0"/>
                  <a:t>Combine:   for all  </a:t>
                </a:r>
                <a14:m>
                  <m:oMath xmlns:m="http://schemas.openxmlformats.org/officeDocument/2006/math">
                    <m:r>
                      <a:rPr lang="en-US" sz="1800" b="0" i="1" smtClean="0">
                        <a:latin typeface="Cambria Math"/>
                      </a:rPr>
                      <m:t>𝑥</m:t>
                    </m:r>
                    <m:r>
                      <a:rPr lang="en-US" sz="1800" b="0" i="1" smtClean="0">
                        <a:latin typeface="Cambria Math"/>
                        <a:ea typeface="Cambria Math"/>
                      </a:rPr>
                      <m:t>∈</m:t>
                    </m:r>
                    <m:sSub>
                      <m:sSubPr>
                        <m:ctrlPr>
                          <a:rPr lang="en-US" sz="1800" b="0" i="1" smtClean="0">
                            <a:latin typeface="Cambria Math" panose="02040503050406030204" pitchFamily="18" charset="0"/>
                            <a:ea typeface="Cambria Math"/>
                          </a:rPr>
                        </m:ctrlPr>
                      </m:sSubPr>
                      <m:e>
                        <m:r>
                          <a:rPr lang="en-US" sz="1800" b="0" i="1" smtClean="0">
                            <a:latin typeface="Cambria Math" panose="02040503050406030204" pitchFamily="18" charset="0"/>
                            <a:ea typeface="Cambria Math"/>
                          </a:rPr>
                          <m:t>𝑅</m:t>
                        </m:r>
                      </m:e>
                      <m:sub>
                        <m:r>
                          <a:rPr lang="en-US" sz="1800" b="0" i="1" smtClean="0">
                            <a:latin typeface="Cambria Math"/>
                            <a:ea typeface="Cambria Math"/>
                          </a:rPr>
                          <m:t>𝑗𝑚</m:t>
                        </m:r>
                      </m:sub>
                    </m:sSub>
                  </m:oMath>
                </a14:m>
                <a:r>
                  <a:rPr lang="en-US" sz="1800" dirty="0" smtClean="0"/>
                  <a:t>, increase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a:rPr>
                          <m:t>𝑓</m:t>
                        </m:r>
                      </m:e>
                      <m:sub>
                        <m:r>
                          <a:rPr lang="en-US" sz="1800" b="0" i="1" smtClean="0">
                            <a:latin typeface="Cambria Math"/>
                          </a:rPr>
                          <m:t>𝑚</m:t>
                        </m:r>
                        <m:r>
                          <a:rPr lang="en-US" sz="1800" b="0" i="1" smtClean="0">
                            <a:latin typeface="Cambria Math"/>
                          </a:rPr>
                          <m:t>−1</m:t>
                        </m:r>
                      </m:sub>
                    </m:sSub>
                    <m:r>
                      <a:rPr lang="en-US" sz="1800" b="0" i="1" smtClean="0">
                        <a:latin typeface="Cambria Math"/>
                      </a:rPr>
                      <m:t>(</m:t>
                    </m:r>
                    <m:r>
                      <a:rPr lang="en-US" sz="1800" b="0" i="1" smtClean="0">
                        <a:latin typeface="Cambria Math"/>
                      </a:rPr>
                      <m:t>𝑥</m:t>
                    </m:r>
                    <m:r>
                      <a:rPr lang="en-US" sz="1800" b="0" i="1" smtClean="0">
                        <a:latin typeface="Cambria Math"/>
                      </a:rPr>
                      <m:t>)</m:t>
                    </m:r>
                  </m:oMath>
                </a14:m>
                <a:r>
                  <a:rPr lang="en-US" sz="1800" dirty="0" smtClean="0"/>
                  <a:t>  by </a:t>
                </a:r>
                <a14:m>
                  <m:oMath xmlns:m="http://schemas.openxmlformats.org/officeDocument/2006/math">
                    <m:sSub>
                      <m:sSubPr>
                        <m:ctrlPr>
                          <a:rPr lang="en-US" sz="1800" i="1" smtClean="0">
                            <a:latin typeface="Cambria Math" panose="02040503050406030204" pitchFamily="18" charset="0"/>
                          </a:rPr>
                        </m:ctrlPr>
                      </m:sSubPr>
                      <m:e>
                        <m:r>
                          <a:rPr lang="en-US" sz="1800" i="1" smtClean="0">
                            <a:latin typeface="Cambria Math"/>
                            <a:ea typeface="Cambria Math"/>
                          </a:rPr>
                          <m:t>𝛾</m:t>
                        </m:r>
                      </m:e>
                      <m:sub>
                        <m:r>
                          <a:rPr lang="en-US" sz="1800" b="0" i="1" smtClean="0">
                            <a:latin typeface="Cambria Math" panose="02040503050406030204" pitchFamily="18" charset="0"/>
                          </a:rPr>
                          <m:t>𝑗𝑚</m:t>
                        </m:r>
                      </m:sub>
                    </m:sSub>
                  </m:oMath>
                </a14:m>
                <a:r>
                  <a:rPr lang="en-US" sz="1800" dirty="0" smtClean="0"/>
                  <a:t> to give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a:rPr>
                          <m:t>𝑓</m:t>
                        </m:r>
                      </m:e>
                      <m:sub>
                        <m:r>
                          <a:rPr lang="en-US" sz="1800" b="0" i="1" smtClean="0">
                            <a:latin typeface="Cambria Math"/>
                          </a:rPr>
                          <m:t>𝑚</m:t>
                        </m:r>
                      </m:sub>
                    </m:sSub>
                    <m:r>
                      <a:rPr lang="en-US" sz="1800" b="0" i="1" smtClean="0">
                        <a:latin typeface="Cambria Math"/>
                      </a:rPr>
                      <m:t>(</m:t>
                    </m:r>
                    <m:r>
                      <a:rPr lang="en-US" sz="1800" b="0" i="1" smtClean="0">
                        <a:latin typeface="Cambria Math"/>
                      </a:rPr>
                      <m:t>𝑥</m:t>
                    </m:r>
                    <m:r>
                      <a:rPr lang="en-US" sz="1800" b="0" i="1" smtClean="0">
                        <a:latin typeface="Cambria Math"/>
                      </a:rPr>
                      <m:t>)</m:t>
                    </m:r>
                  </m:oMath>
                </a14:m>
                <a:r>
                  <a:rPr lang="en-US" sz="1800" dirty="0" smtClean="0"/>
                  <a:t>.                                                </a:t>
                </a:r>
                <a:endParaRPr lang="en-US" sz="1800" i="1" dirty="0" smtClean="0">
                  <a:latin typeface="Cambria Math" pitchFamily="18" charset="0"/>
                  <a:ea typeface="Cambria Math" pitchFamily="18" charset="0"/>
                  <a:cs typeface="Times New Roman" pitchFamily="18" charset="0"/>
                </a:endParaRPr>
              </a:p>
              <a:p>
                <a:pPr>
                  <a:buNone/>
                </a:pPr>
                <a:endParaRPr lang="en-US" sz="1400" dirty="0" smtClean="0"/>
              </a:p>
              <a:p>
                <a:pPr>
                  <a:buNone/>
                </a:pPr>
                <a:r>
                  <a:rPr lang="en-US" sz="1800" dirty="0" smtClean="0"/>
                  <a:t>Output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a:rPr>
                          <m:t>𝑓</m:t>
                        </m:r>
                      </m:e>
                      <m:sub>
                        <m:r>
                          <a:rPr lang="en-US" sz="1800" b="0" i="1" smtClean="0">
                            <a:latin typeface="Cambria Math"/>
                          </a:rPr>
                          <m:t>𝑀</m:t>
                        </m:r>
                      </m:sub>
                    </m:sSub>
                    <m:r>
                      <a:rPr lang="en-US" sz="1800" b="0" i="1" smtClean="0">
                        <a:latin typeface="Cambria Math"/>
                      </a:rPr>
                      <m:t>(</m:t>
                    </m:r>
                    <m:r>
                      <a:rPr lang="en-US" sz="1800" b="0" i="1" smtClean="0">
                        <a:latin typeface="Cambria Math"/>
                      </a:rPr>
                      <m:t>𝑥</m:t>
                    </m:r>
                    <m:r>
                      <a:rPr lang="en-US" sz="1800" b="0" i="1" smtClean="0">
                        <a:latin typeface="Cambria Math"/>
                      </a:rPr>
                      <m:t>)</m:t>
                    </m:r>
                  </m:oMath>
                </a14:m>
                <a:r>
                  <a:rPr lang="en-US" sz="1800" dirty="0" smtClean="0"/>
                  <a:t>.</a:t>
                </a:r>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p:txBody>
          </p:sp>
        </mc:Choice>
        <mc:Fallback xmlns="">
          <p:sp>
            <p:nvSpPr>
              <p:cNvPr id="64515" name="Rectangle 3"/>
              <p:cNvSpPr>
                <a:spLocks noGrp="1" noRot="1" noChangeAspect="1" noMove="1" noResize="1" noEditPoints="1" noAdjustHandles="1" noChangeArrowheads="1" noChangeShapeType="1" noTextEdit="1"/>
              </p:cNvSpPr>
              <p:nvPr>
                <p:ph type="body" idx="1"/>
              </p:nvPr>
            </p:nvSpPr>
            <p:spPr>
              <a:xfrm>
                <a:off x="457200" y="1143000"/>
                <a:ext cx="8458200" cy="5334000"/>
              </a:xfrm>
              <a:blipFill rotWithShape="0">
                <a:blip r:embed="rId3"/>
                <a:stretch>
                  <a:fillRect l="-1513" t="-1371" r="-23271"/>
                </a:stretch>
              </a:blipFill>
            </p:spPr>
            <p:txBody>
              <a:bodyPr/>
              <a:lstStyle/>
              <a:p>
                <a:r>
                  <a:rPr lang="en-US">
                    <a:noFill/>
                  </a:rPr>
                  <a:t> </a:t>
                </a:r>
              </a:p>
            </p:txBody>
          </p:sp>
        </mc:Fallback>
      </mc:AlternateContent>
      <p:sp>
        <p:nvSpPr>
          <p:cNvPr id="18125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51" name="Rectangle 3"/>
          <p:cNvSpPr>
            <a:spLocks noChangeArrowheads="1"/>
          </p:cNvSpPr>
          <p:nvPr/>
        </p:nvSpPr>
        <p:spPr bwMode="auto">
          <a:xfrm>
            <a:off x="0" y="13620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1253"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54" name="Rectangle 6"/>
          <p:cNvSpPr>
            <a:spLocks noChangeArrowheads="1"/>
          </p:cNvSpPr>
          <p:nvPr/>
        </p:nvSpPr>
        <p:spPr bwMode="auto">
          <a:xfrm>
            <a:off x="0" y="9906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1256"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57" name="Rectangle 9"/>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125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1"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3"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5"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7" name="Rectangle 1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8" name="Rectangle 20"/>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1270" name="Rectangle 2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71" name="Rectangle 23"/>
          <p:cNvSpPr>
            <a:spLocks noChangeArrowheads="1"/>
          </p:cNvSpPr>
          <p:nvPr/>
        </p:nvSpPr>
        <p:spPr bwMode="auto">
          <a:xfrm>
            <a:off x="0" y="838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29" name="Rectangle 5"/>
          <p:cNvSpPr>
            <a:spLocks noChangeArrowheads="1"/>
          </p:cNvSpPr>
          <p:nvPr/>
        </p:nvSpPr>
        <p:spPr bwMode="auto">
          <a:xfrm>
            <a:off x="0" y="42703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  	</a:t>
            </a:r>
            <a:r>
              <a:rPr kumimoji="0" lang="en-US" sz="800" b="0" i="0" u="none" strike="noStrike" cap="none" normalizeH="0" baseline="0" smtClean="0">
                <a:ln>
                  <a:noFill/>
                </a:ln>
                <a:solidFill>
                  <a:schemeClr val="tx1"/>
                </a:solidFill>
                <a:effectLst/>
                <a:latin typeface="Arial"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1"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2" name="Rectangle 8"/>
          <p:cNvSpPr>
            <a:spLocks noChangeArrowheads="1"/>
          </p:cNvSpPr>
          <p:nvPr/>
        </p:nvSpPr>
        <p:spPr bwMode="auto">
          <a:xfrm>
            <a:off x="0" y="42703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  </a:t>
            </a:r>
            <a:r>
              <a:rPr kumimoji="0" lang="en-US" sz="800" b="0" i="0" u="none" strike="noStrike" cap="none" normalizeH="0" baseline="0" smtClean="0">
                <a:ln>
                  <a:noFill/>
                </a:ln>
                <a:solidFill>
                  <a:schemeClr val="tx1"/>
                </a:solidFill>
                <a:effectLst/>
                <a:latin typeface="Arial"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4" name="Rectangle 1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5" name="Rectangle 11"/>
          <p:cNvSpPr>
            <a:spLocks noChangeArrowheads="1"/>
          </p:cNvSpPr>
          <p:nvPr/>
        </p:nvSpPr>
        <p:spPr bwMode="auto">
          <a:xfrm>
            <a:off x="0" y="73183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7"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9"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40" name="Rectangle 16"/>
          <p:cNvSpPr>
            <a:spLocks noChangeArrowheads="1"/>
          </p:cNvSpPr>
          <p:nvPr/>
        </p:nvSpPr>
        <p:spPr bwMode="auto">
          <a:xfrm>
            <a:off x="0" y="212953"/>
            <a:ext cx="213520" cy="21544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4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710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7107" name="Rectangle 3"/>
          <p:cNvSpPr>
            <a:spLocks noChangeArrowheads="1"/>
          </p:cNvSpPr>
          <p:nvPr/>
        </p:nvSpPr>
        <p:spPr bwMode="auto">
          <a:xfrm>
            <a:off x="0" y="73183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710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7111"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7113"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7115"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7117" name="Rectangle 1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7118" name="Rectangle 14"/>
          <p:cNvSpPr>
            <a:spLocks noChangeArrowheads="1"/>
          </p:cNvSpPr>
          <p:nvPr/>
        </p:nvSpPr>
        <p:spPr bwMode="auto">
          <a:xfrm>
            <a:off x="0" y="7461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149272856"/>
      </p:ext>
    </p:extLst>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99"/>
      </a:hlink>
      <a:folHlink>
        <a:srgbClr val="B2B2B2"/>
      </a:folHlink>
    </a:clrScheme>
    <a:fontScheme name="Default Design">
      <a:majorFont>
        <a:latin typeface="Arial Unicode MS"/>
        <a:ea typeface=""/>
        <a:cs typeface=""/>
      </a:majorFont>
      <a:minorFont>
        <a:latin typeface="Arial Unicode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1" u="none" strike="noStrike" cap="none" normalizeH="0" baseline="0" smtClean="0">
            <a:ln>
              <a:noFill/>
            </a:ln>
            <a:solidFill>
              <a:schemeClr val="tx1"/>
            </a:solidFill>
            <a:effectLst/>
            <a:latin typeface="Palatino"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1" u="none" strike="noStrike" cap="none" normalizeH="0" baseline="0" smtClean="0">
            <a:ln>
              <a:noFill/>
            </a:ln>
            <a:solidFill>
              <a:schemeClr val="tx1"/>
            </a:solidFill>
            <a:effectLst/>
            <a:latin typeface="Palatino"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11233</TotalTime>
  <Words>2025</Words>
  <Application>Microsoft Office PowerPoint</Application>
  <PresentationFormat>On-screen Show (4:3)</PresentationFormat>
  <Paragraphs>435</Paragraphs>
  <Slides>14</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 Unicode MS</vt:lpstr>
      <vt:lpstr>Arial</vt:lpstr>
      <vt:lpstr>Cambria Math</vt:lpstr>
      <vt:lpstr>Palatino</vt:lpstr>
      <vt:lpstr>Tahoma</vt:lpstr>
      <vt:lpstr>Times New Roman</vt:lpstr>
      <vt:lpstr>Default Design</vt:lpstr>
      <vt:lpstr>Tree-based Methods for Classification &amp; Regression</vt:lpstr>
      <vt:lpstr>Tree-based Methods for Classification &amp; Regression</vt:lpstr>
      <vt:lpstr>Tree-based Methods for Classification &amp; Regression</vt:lpstr>
      <vt:lpstr>Tree-based Methods for Classification &amp; Regression</vt:lpstr>
      <vt:lpstr>Tree-based Methods for Classification &amp; Regression</vt:lpstr>
      <vt:lpstr>Tree-based Methods for Classification &amp; Regression</vt:lpstr>
      <vt:lpstr>Tree-based Methods for Classification &amp; Regression</vt:lpstr>
      <vt:lpstr>Tree-based Methods for Classification &amp; Regression</vt:lpstr>
      <vt:lpstr>Tree-based Methods for Classification &amp; Regression</vt:lpstr>
      <vt:lpstr>Tree-based Methods for Classification &amp; Regression</vt:lpstr>
      <vt:lpstr>Tree-based Methods for Classification &amp; Regression</vt:lpstr>
      <vt:lpstr>Tree-based Methods for Classification &amp; Regression</vt:lpstr>
      <vt:lpstr>Tree-based Methods for Classification &amp; Regression</vt:lpstr>
      <vt:lpstr>Tree-based Methods for Classification &amp; Regression</vt:lpstr>
    </vt:vector>
  </TitlesOfParts>
  <Company>Utah State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Visualizing Random Forests</dc:title>
  <dc:creator>adele</dc:creator>
  <cp:lastModifiedBy>Richard</cp:lastModifiedBy>
  <cp:revision>739</cp:revision>
  <cp:lastPrinted>2020-02-20T20:28:56Z</cp:lastPrinted>
  <dcterms:created xsi:type="dcterms:W3CDTF">2003-03-10T20:02:51Z</dcterms:created>
  <dcterms:modified xsi:type="dcterms:W3CDTF">2020-03-25T05:05:55Z</dcterms:modified>
</cp:coreProperties>
</file>