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682" r:id="rId2"/>
    <p:sldId id="683" r:id="rId3"/>
    <p:sldId id="684" r:id="rId4"/>
    <p:sldId id="566" r:id="rId5"/>
    <p:sldId id="567" r:id="rId6"/>
    <p:sldId id="568" r:id="rId7"/>
    <p:sldId id="569" r:id="rId8"/>
    <p:sldId id="570" r:id="rId9"/>
    <p:sldId id="571" r:id="rId10"/>
    <p:sldId id="572" r:id="rId11"/>
    <p:sldId id="573" r:id="rId12"/>
    <p:sldId id="574" r:id="rId13"/>
    <p:sldId id="575" r:id="rId14"/>
    <p:sldId id="576" r:id="rId15"/>
    <p:sldId id="577" r:id="rId16"/>
    <p:sldId id="578" r:id="rId17"/>
    <p:sldId id="579" r:id="rId18"/>
    <p:sldId id="580" r:id="rId19"/>
    <p:sldId id="581" r:id="rId20"/>
    <p:sldId id="582" r:id="rId21"/>
    <p:sldId id="583" r:id="rId22"/>
    <p:sldId id="584" r:id="rId23"/>
    <p:sldId id="586" r:id="rId24"/>
    <p:sldId id="585" r:id="rId25"/>
    <p:sldId id="604" r:id="rId26"/>
    <p:sldId id="605" r:id="rId27"/>
    <p:sldId id="606" r:id="rId28"/>
    <p:sldId id="607" r:id="rId29"/>
    <p:sldId id="664" r:id="rId30"/>
    <p:sldId id="608" r:id="rId31"/>
    <p:sldId id="609" r:id="rId32"/>
    <p:sldId id="610" r:id="rId33"/>
    <p:sldId id="611" r:id="rId34"/>
    <p:sldId id="612" r:id="rId35"/>
    <p:sldId id="615" r:id="rId36"/>
    <p:sldId id="616" r:id="rId37"/>
    <p:sldId id="624" r:id="rId38"/>
  </p:sldIdLst>
  <p:sldSz cx="9144000" cy="6858000" type="screen4x3"/>
  <p:notesSz cx="7315200" cy="9601200"/>
  <p:defaultTextStyle>
    <a:defPPr>
      <a:defRPr lang="en-US"/>
    </a:defPPr>
    <a:lvl1pPr algn="l" rtl="0" fontAlgn="base">
      <a:spcBef>
        <a:spcPct val="0"/>
      </a:spcBef>
      <a:spcAft>
        <a:spcPct val="0"/>
      </a:spcAft>
      <a:defRPr sz="2400" i="1" kern="1200">
        <a:solidFill>
          <a:schemeClr val="tx1"/>
        </a:solidFill>
        <a:latin typeface="Palatino" pitchFamily="18" charset="0"/>
        <a:ea typeface="+mn-ea"/>
        <a:cs typeface="+mn-cs"/>
      </a:defRPr>
    </a:lvl1pPr>
    <a:lvl2pPr marL="457200" algn="l" rtl="0" fontAlgn="base">
      <a:spcBef>
        <a:spcPct val="0"/>
      </a:spcBef>
      <a:spcAft>
        <a:spcPct val="0"/>
      </a:spcAft>
      <a:defRPr sz="2400" i="1" kern="1200">
        <a:solidFill>
          <a:schemeClr val="tx1"/>
        </a:solidFill>
        <a:latin typeface="Palatino" pitchFamily="18" charset="0"/>
        <a:ea typeface="+mn-ea"/>
        <a:cs typeface="+mn-cs"/>
      </a:defRPr>
    </a:lvl2pPr>
    <a:lvl3pPr marL="914400" algn="l" rtl="0" fontAlgn="base">
      <a:spcBef>
        <a:spcPct val="0"/>
      </a:spcBef>
      <a:spcAft>
        <a:spcPct val="0"/>
      </a:spcAft>
      <a:defRPr sz="2400" i="1" kern="1200">
        <a:solidFill>
          <a:schemeClr val="tx1"/>
        </a:solidFill>
        <a:latin typeface="Palatino" pitchFamily="18" charset="0"/>
        <a:ea typeface="+mn-ea"/>
        <a:cs typeface="+mn-cs"/>
      </a:defRPr>
    </a:lvl3pPr>
    <a:lvl4pPr marL="1371600" algn="l" rtl="0" fontAlgn="base">
      <a:spcBef>
        <a:spcPct val="0"/>
      </a:spcBef>
      <a:spcAft>
        <a:spcPct val="0"/>
      </a:spcAft>
      <a:defRPr sz="2400" i="1" kern="1200">
        <a:solidFill>
          <a:schemeClr val="tx1"/>
        </a:solidFill>
        <a:latin typeface="Palatino" pitchFamily="18" charset="0"/>
        <a:ea typeface="+mn-ea"/>
        <a:cs typeface="+mn-cs"/>
      </a:defRPr>
    </a:lvl4pPr>
    <a:lvl5pPr marL="1828800" algn="l" rtl="0" fontAlgn="base">
      <a:spcBef>
        <a:spcPct val="0"/>
      </a:spcBef>
      <a:spcAft>
        <a:spcPct val="0"/>
      </a:spcAft>
      <a:defRPr sz="2400" i="1" kern="1200">
        <a:solidFill>
          <a:schemeClr val="tx1"/>
        </a:solidFill>
        <a:latin typeface="Palatino" pitchFamily="18" charset="0"/>
        <a:ea typeface="+mn-ea"/>
        <a:cs typeface="+mn-cs"/>
      </a:defRPr>
    </a:lvl5pPr>
    <a:lvl6pPr marL="2286000" algn="l" defTabSz="914400" rtl="0" eaLnBrk="1" latinLnBrk="0" hangingPunct="1">
      <a:defRPr sz="2400" i="1" kern="1200">
        <a:solidFill>
          <a:schemeClr val="tx1"/>
        </a:solidFill>
        <a:latin typeface="Palatino" pitchFamily="18" charset="0"/>
        <a:ea typeface="+mn-ea"/>
        <a:cs typeface="+mn-cs"/>
      </a:defRPr>
    </a:lvl6pPr>
    <a:lvl7pPr marL="2743200" algn="l" defTabSz="914400" rtl="0" eaLnBrk="1" latinLnBrk="0" hangingPunct="1">
      <a:defRPr sz="2400" i="1" kern="1200">
        <a:solidFill>
          <a:schemeClr val="tx1"/>
        </a:solidFill>
        <a:latin typeface="Palatino" pitchFamily="18" charset="0"/>
        <a:ea typeface="+mn-ea"/>
        <a:cs typeface="+mn-cs"/>
      </a:defRPr>
    </a:lvl7pPr>
    <a:lvl8pPr marL="3200400" algn="l" defTabSz="914400" rtl="0" eaLnBrk="1" latinLnBrk="0" hangingPunct="1">
      <a:defRPr sz="2400" i="1" kern="1200">
        <a:solidFill>
          <a:schemeClr val="tx1"/>
        </a:solidFill>
        <a:latin typeface="Palatino" pitchFamily="18" charset="0"/>
        <a:ea typeface="+mn-ea"/>
        <a:cs typeface="+mn-cs"/>
      </a:defRPr>
    </a:lvl8pPr>
    <a:lvl9pPr marL="3657600" algn="l" defTabSz="914400" rtl="0" eaLnBrk="1" latinLnBrk="0" hangingPunct="1">
      <a:defRPr sz="2400" i="1" kern="1200">
        <a:solidFill>
          <a:schemeClr val="tx1"/>
        </a:solidFill>
        <a:latin typeface="Palatino"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C0C0C0"/>
    <a:srgbClr val="99CCFF"/>
    <a:srgbClr val="89C442"/>
    <a:srgbClr val="008000"/>
    <a:srgbClr val="339966"/>
    <a:srgbClr val="CC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890" autoAdjust="0"/>
    <p:restoredTop sz="66279" autoAdjust="0"/>
  </p:normalViewPr>
  <p:slideViewPr>
    <p:cSldViewPr>
      <p:cViewPr varScale="1">
        <p:scale>
          <a:sx n="67" d="100"/>
          <a:sy n="67" d="100"/>
        </p:scale>
        <p:origin x="1349" y="67"/>
      </p:cViewPr>
      <p:guideLst>
        <p:guide orient="horz" pos="2160"/>
        <p:guide pos="2880"/>
      </p:guideLst>
    </p:cSldViewPr>
  </p:slideViewPr>
  <p:outlineViewPr>
    <p:cViewPr>
      <p:scale>
        <a:sx n="33" d="100"/>
        <a:sy n="33" d="100"/>
      </p:scale>
      <p:origin x="36" y="225354"/>
    </p:cViewPr>
  </p:outlineViewPr>
  <p:notesTextViewPr>
    <p:cViewPr>
      <p:scale>
        <a:sx n="100" d="100"/>
        <a:sy n="100" d="100"/>
      </p:scale>
      <p:origin x="0" y="0"/>
    </p:cViewPr>
  </p:notesTextViewPr>
  <p:sorterViewPr>
    <p:cViewPr>
      <p:scale>
        <a:sx n="66" d="100"/>
        <a:sy n="66" d="100"/>
      </p:scale>
      <p:origin x="0" y="147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3"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defRPr sz="1100" i="0">
                <a:latin typeface="Times New Roman" pitchFamily="18" charset="0"/>
              </a:defRPr>
            </a:lvl1pPr>
          </a:lstStyle>
          <a:p>
            <a:endParaRPr lang="en-US"/>
          </a:p>
        </p:txBody>
      </p:sp>
      <p:sp>
        <p:nvSpPr>
          <p:cNvPr id="61443" name="Rectangle 3"/>
          <p:cNvSpPr>
            <a:spLocks noGrp="1" noChangeArrowheads="1"/>
          </p:cNvSpPr>
          <p:nvPr>
            <p:ph type="dt" sz="quarter" idx="1"/>
          </p:nvPr>
        </p:nvSpPr>
        <p:spPr bwMode="auto">
          <a:xfrm>
            <a:off x="4144622"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lgn="r">
              <a:defRPr sz="1100" i="0">
                <a:latin typeface="Times New Roman" pitchFamily="18" charset="0"/>
              </a:defRPr>
            </a:lvl1pPr>
          </a:lstStyle>
          <a:p>
            <a:endParaRPr lang="en-US"/>
          </a:p>
        </p:txBody>
      </p:sp>
      <p:sp>
        <p:nvSpPr>
          <p:cNvPr id="61444" name="Rectangle 4"/>
          <p:cNvSpPr>
            <a:spLocks noGrp="1" noChangeArrowheads="1"/>
          </p:cNvSpPr>
          <p:nvPr>
            <p:ph type="ftr" sz="quarter" idx="2"/>
          </p:nvPr>
        </p:nvSpPr>
        <p:spPr bwMode="auto">
          <a:xfrm>
            <a:off x="3"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defRPr sz="1100" i="0">
                <a:latin typeface="Times New Roman" pitchFamily="18" charset="0"/>
              </a:defRPr>
            </a:lvl1pPr>
          </a:lstStyle>
          <a:p>
            <a:endParaRPr lang="en-US"/>
          </a:p>
        </p:txBody>
      </p:sp>
      <p:sp>
        <p:nvSpPr>
          <p:cNvPr id="61445" name="Rectangle 5"/>
          <p:cNvSpPr>
            <a:spLocks noGrp="1" noChangeArrowheads="1"/>
          </p:cNvSpPr>
          <p:nvPr>
            <p:ph type="sldNum" sz="quarter" idx="3"/>
          </p:nvPr>
        </p:nvSpPr>
        <p:spPr bwMode="auto">
          <a:xfrm>
            <a:off x="4144622"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lgn="r">
              <a:defRPr sz="1100" i="0">
                <a:latin typeface="Times New Roman" pitchFamily="18" charset="0"/>
              </a:defRPr>
            </a:lvl1pPr>
          </a:lstStyle>
          <a:p>
            <a:fld id="{733C9E4B-64A6-46F4-B6FA-8250C5EA80A5}" type="slidenum">
              <a:rPr lang="en-US"/>
              <a:pPr/>
              <a:t>‹#›</a:t>
            </a:fld>
            <a:endParaRPr lang="en-US"/>
          </a:p>
        </p:txBody>
      </p:sp>
    </p:spTree>
    <p:extLst>
      <p:ext uri="{BB962C8B-B14F-4D97-AF65-F5344CB8AC3E}">
        <p14:creationId xmlns:p14="http://schemas.microsoft.com/office/powerpoint/2010/main" val="2149043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3"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defRPr sz="1100" i="0">
                <a:latin typeface="Times New Roman" pitchFamily="18" charset="0"/>
              </a:defRPr>
            </a:lvl1pPr>
          </a:lstStyle>
          <a:p>
            <a:endParaRPr lang="en-US"/>
          </a:p>
        </p:txBody>
      </p:sp>
      <p:sp>
        <p:nvSpPr>
          <p:cNvPr id="18435" name="Rectangle 3"/>
          <p:cNvSpPr>
            <a:spLocks noGrp="1" noChangeArrowheads="1"/>
          </p:cNvSpPr>
          <p:nvPr>
            <p:ph type="dt" idx="1"/>
          </p:nvPr>
        </p:nvSpPr>
        <p:spPr bwMode="auto">
          <a:xfrm>
            <a:off x="4144622" y="3"/>
            <a:ext cx="3170583" cy="480225"/>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lvl1pPr algn="r">
              <a:defRPr sz="1100" i="0">
                <a:latin typeface="Times New Roman" pitchFamily="18" charset="0"/>
              </a:defRPr>
            </a:lvl1pPr>
          </a:lstStyle>
          <a:p>
            <a:endParaRPr lang="en-US"/>
          </a:p>
        </p:txBody>
      </p:sp>
      <p:sp>
        <p:nvSpPr>
          <p:cNvPr id="1843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p:spPr>
      </p:sp>
      <p:sp>
        <p:nvSpPr>
          <p:cNvPr id="18437" name="Rectangle 5"/>
          <p:cNvSpPr>
            <a:spLocks noGrp="1" noChangeArrowheads="1"/>
          </p:cNvSpPr>
          <p:nvPr>
            <p:ph type="body" sz="quarter" idx="3"/>
          </p:nvPr>
        </p:nvSpPr>
        <p:spPr bwMode="auto">
          <a:xfrm>
            <a:off x="975696" y="4561314"/>
            <a:ext cx="5363817" cy="4320376"/>
          </a:xfrm>
          <a:prstGeom prst="rect">
            <a:avLst/>
          </a:prstGeom>
          <a:noFill/>
          <a:ln w="9525">
            <a:noFill/>
            <a:miter lim="800000"/>
            <a:headEnd/>
            <a:tailEnd/>
          </a:ln>
          <a:effectLst/>
        </p:spPr>
        <p:txBody>
          <a:bodyPr vert="horz" wrap="square" lIns="95144" tIns="47572" rIns="95144" bIns="4757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8438" name="Rectangle 6"/>
          <p:cNvSpPr>
            <a:spLocks noGrp="1" noChangeArrowheads="1"/>
          </p:cNvSpPr>
          <p:nvPr>
            <p:ph type="ftr" sz="quarter" idx="4"/>
          </p:nvPr>
        </p:nvSpPr>
        <p:spPr bwMode="auto">
          <a:xfrm>
            <a:off x="3"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defRPr sz="1100" i="0">
                <a:latin typeface="Times New Roman" pitchFamily="18" charset="0"/>
              </a:defRPr>
            </a:lvl1pPr>
          </a:lstStyle>
          <a:p>
            <a:endParaRPr lang="en-US"/>
          </a:p>
        </p:txBody>
      </p:sp>
      <p:sp>
        <p:nvSpPr>
          <p:cNvPr id="18439" name="Rectangle 7"/>
          <p:cNvSpPr>
            <a:spLocks noGrp="1" noChangeArrowheads="1"/>
          </p:cNvSpPr>
          <p:nvPr>
            <p:ph type="sldNum" sz="quarter" idx="5"/>
          </p:nvPr>
        </p:nvSpPr>
        <p:spPr bwMode="auto">
          <a:xfrm>
            <a:off x="4144622" y="9120975"/>
            <a:ext cx="3170583" cy="480225"/>
          </a:xfrm>
          <a:prstGeom prst="rect">
            <a:avLst/>
          </a:prstGeom>
          <a:noFill/>
          <a:ln w="9525">
            <a:noFill/>
            <a:miter lim="800000"/>
            <a:headEnd/>
            <a:tailEnd/>
          </a:ln>
          <a:effectLst/>
        </p:spPr>
        <p:txBody>
          <a:bodyPr vert="horz" wrap="square" lIns="95144" tIns="47572" rIns="95144" bIns="47572" numCol="1" anchor="b" anchorCtr="0" compatLnSpc="1">
            <a:prstTxWarp prst="textNoShape">
              <a:avLst/>
            </a:prstTxWarp>
          </a:bodyPr>
          <a:lstStyle>
            <a:lvl1pPr algn="r">
              <a:defRPr sz="1100" i="0">
                <a:latin typeface="Times New Roman" pitchFamily="18" charset="0"/>
              </a:defRPr>
            </a:lvl1pPr>
          </a:lstStyle>
          <a:p>
            <a:fld id="{186AAD15-1602-43E2-94EF-9206AE3ED4BE}" type="slidenum">
              <a:rPr lang="en-US"/>
              <a:pPr/>
              <a:t>‹#›</a:t>
            </a:fld>
            <a:endParaRPr lang="en-US"/>
          </a:p>
        </p:txBody>
      </p:sp>
    </p:spTree>
    <p:extLst>
      <p:ext uri="{BB962C8B-B14F-4D97-AF65-F5344CB8AC3E}">
        <p14:creationId xmlns:p14="http://schemas.microsoft.com/office/powerpoint/2010/main" val="15011552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This material is covered in section 8.2.1 in the textbook, starting on Page 316.</a:t>
            </a:r>
          </a:p>
          <a:p>
            <a:endParaRPr lang="en-US" dirty="0" smtClean="0">
              <a:solidFill>
                <a:schemeClr val="tx1"/>
              </a:solidFill>
            </a:endParaRPr>
          </a:p>
          <a:p>
            <a:r>
              <a:rPr lang="en-US" dirty="0" smtClean="0">
                <a:solidFill>
                  <a:schemeClr val="tx1"/>
                </a:solidFill>
              </a:rPr>
              <a:t>The paper by Breiman has over 23,000 citations in Google Scholar.  It is a seminal paper in machine learning.</a:t>
            </a:r>
          </a:p>
          <a:p>
            <a:endParaRPr lang="en-US" dirty="0" smtClean="0">
              <a:solidFill>
                <a:schemeClr val="tx1"/>
              </a:solidFill>
            </a:endParaRPr>
          </a:p>
          <a:p>
            <a:r>
              <a:rPr lang="en-US" dirty="0" smtClean="0">
                <a:solidFill>
                  <a:schemeClr val="tx1"/>
                </a:solidFill>
              </a:rPr>
              <a:t>In</a:t>
            </a:r>
            <a:r>
              <a:rPr lang="en-US" baseline="0" dirty="0" smtClean="0">
                <a:solidFill>
                  <a:schemeClr val="tx1"/>
                </a:solidFill>
              </a:rPr>
              <a:t> the mid 1990’s so called “ensemble methods” for classification and regression were popular.  These are methods in which the predictions from multiple regression or classification models are combined to give more accurate predictions.  Bagging was Breiman’s </a:t>
            </a:r>
            <a:r>
              <a:rPr lang="en-US" u="sng" baseline="0" dirty="0" smtClean="0">
                <a:solidFill>
                  <a:schemeClr val="tx1"/>
                </a:solidFill>
              </a:rPr>
              <a:t>first</a:t>
            </a:r>
            <a:r>
              <a:rPr lang="en-US" baseline="0" dirty="0" smtClean="0">
                <a:solidFill>
                  <a:schemeClr val="tx1"/>
                </a:solidFill>
              </a:rPr>
              <a:t> approach to ensemble methods, and it grew out of the observation that classification trees were unstable in the sense that small perturbations of the data could lead to very different fitted trees.</a:t>
            </a:r>
          </a:p>
          <a:p>
            <a:endParaRPr lang="en-US" baseline="0" dirty="0" smtClean="0">
              <a:solidFill>
                <a:schemeClr val="tx1"/>
              </a:solidFill>
            </a:endParaRPr>
          </a:p>
          <a:p>
            <a:r>
              <a:rPr lang="en-US" baseline="0" dirty="0" smtClean="0">
                <a:solidFill>
                  <a:schemeClr val="tx1"/>
                </a:solidFill>
              </a:rPr>
              <a:t>The basic idea is to draw a lot of random samples from the data and to apply a regression or classification method to each sample, and then to combine the predictions from all the fitted regression or classification functions in a meaningful way, to improve predictive accuracy.</a:t>
            </a:r>
            <a:endParaRPr lang="en-US" dirty="0" smtClean="0">
              <a:solidFill>
                <a:schemeClr val="tx1"/>
              </a:solidFill>
            </a:endParaRPr>
          </a:p>
          <a:p>
            <a:endParaRPr lang="en-US" dirty="0">
              <a:solidFill>
                <a:schemeClr val="tx1"/>
              </a:solidFill>
            </a:endParaRPr>
          </a:p>
        </p:txBody>
      </p:sp>
      <p:sp>
        <p:nvSpPr>
          <p:cNvPr id="4" name="Slide Number Placeholder 3"/>
          <p:cNvSpPr>
            <a:spLocks noGrp="1"/>
          </p:cNvSpPr>
          <p:nvPr>
            <p:ph type="sldNum" sz="quarter" idx="10"/>
          </p:nvPr>
        </p:nvSpPr>
        <p:spPr/>
        <p:txBody>
          <a:bodyPr/>
          <a:lstStyle/>
          <a:p>
            <a:fld id="{186AAD15-1602-43E2-94EF-9206AE3ED4BE}" type="slidenum">
              <a:rPr lang="en-US" smtClean="0"/>
              <a:pPr/>
              <a:t>1</a:t>
            </a:fld>
            <a:endParaRPr lang="en-US"/>
          </a:p>
        </p:txBody>
      </p:sp>
    </p:spTree>
    <p:extLst>
      <p:ext uri="{BB962C8B-B14F-4D97-AF65-F5344CB8AC3E}">
        <p14:creationId xmlns:p14="http://schemas.microsoft.com/office/powerpoint/2010/main" val="2159258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 5:  In Python for</a:t>
            </a:r>
            <a:r>
              <a:rPr lang="en-US" baseline="0" dirty="0" smtClean="0"/>
              <a:t> classification the probabilities of the different classes are averaged and the predicted class is the one with the largest averaged predicted probability.  In some cases this improved the accuracy, in other cases it makes it worse, but the differences are very small.</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10</a:t>
            </a:fld>
            <a:endParaRPr lang="en-US"/>
          </a:p>
        </p:txBody>
      </p:sp>
    </p:spTree>
    <p:extLst>
      <p:ext uri="{BB962C8B-B14F-4D97-AF65-F5344CB8AC3E}">
        <p14:creationId xmlns:p14="http://schemas.microsoft.com/office/powerpoint/2010/main" val="620465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 code for the</a:t>
            </a:r>
            <a:r>
              <a:rPr lang="en-US" baseline="0" dirty="0" smtClean="0"/>
              <a:t> analysis that follow may be found in the file ‘R code for RF for lichens SNRA and nest data.txt’</a:t>
            </a:r>
          </a:p>
          <a:p>
            <a:endParaRPr lang="en-US" baseline="0" dirty="0" smtClean="0"/>
          </a:p>
          <a:p>
            <a:r>
              <a:rPr lang="en-US" baseline="0" dirty="0" smtClean="0"/>
              <a:t>Throughout the analyses in the file I have used default settings for the Random Forests parameters such as the number of trees to fit and the number of variables available at each node to split on.</a:t>
            </a:r>
          </a:p>
          <a:p>
            <a:endParaRPr lang="en-US" baseline="0" dirty="0" smtClean="0"/>
          </a:p>
          <a:p>
            <a:r>
              <a:rPr lang="en-US" baseline="0" dirty="0" smtClean="0"/>
              <a:t>The package in R for fitting Random Forests (which you will have to download) is called </a:t>
            </a:r>
            <a:r>
              <a:rPr lang="en-US" b="1" baseline="0" dirty="0" err="1" smtClean="0"/>
              <a:t>randomForest</a:t>
            </a:r>
            <a:endParaRPr lang="en-US" b="1" baseline="0" dirty="0" smtClean="0"/>
          </a:p>
          <a:p>
            <a:endParaRPr lang="en-US" b="1" baseline="0" dirty="0" smtClean="0"/>
          </a:p>
          <a:p>
            <a:r>
              <a:rPr lang="en-US" b="0" baseline="0" dirty="0" smtClean="0"/>
              <a:t>For Random Forests the true resubstitution accuracy is usually 100% or very close to it.  Instead, we use the out-of-bag estimates of accuracy, which are very similar to cross-validation.</a:t>
            </a:r>
            <a:endParaRPr lang="en-US" b="0"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15</a:t>
            </a:fld>
            <a:endParaRPr lang="en-US"/>
          </a:p>
        </p:txBody>
      </p:sp>
    </p:spTree>
    <p:extLst>
      <p:ext uri="{BB962C8B-B14F-4D97-AF65-F5344CB8AC3E}">
        <p14:creationId xmlns:p14="http://schemas.microsoft.com/office/powerpoint/2010/main" val="67806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17</a:t>
            </a:fld>
            <a:endParaRPr lang="en-US"/>
          </a:p>
        </p:txBody>
      </p:sp>
    </p:spTree>
    <p:extLst>
      <p:ext uri="{BB962C8B-B14F-4D97-AF65-F5344CB8AC3E}">
        <p14:creationId xmlns:p14="http://schemas.microsoft.com/office/powerpoint/2010/main" val="3580508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The cross-validated accuracy estimate for Random Forests is a little (2% or so) higher than for a single pruned tree, but not much better.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But there is much more that we get from Random Forests.</a:t>
            </a:r>
          </a:p>
          <a:p>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18</a:t>
            </a:fld>
            <a:endParaRPr lang="en-US"/>
          </a:p>
        </p:txBody>
      </p:sp>
    </p:spTree>
    <p:extLst>
      <p:ext uri="{BB962C8B-B14F-4D97-AF65-F5344CB8AC3E}">
        <p14:creationId xmlns:p14="http://schemas.microsoft.com/office/powerpoint/2010/main" val="2659654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plot that we are interested in is the left hand panel, the </a:t>
            </a:r>
            <a:r>
              <a:rPr lang="en-US" i="1" dirty="0" smtClean="0"/>
              <a:t>Mean Decrease in Accuracy</a:t>
            </a:r>
            <a:r>
              <a:rPr lang="en-US" dirty="0" smtClean="0"/>
              <a:t>.</a:t>
            </a:r>
          </a:p>
          <a:p>
            <a:endParaRPr lang="en-US" dirty="0" smtClean="0"/>
          </a:p>
          <a:p>
            <a:r>
              <a:rPr lang="en-US" dirty="0" smtClean="0"/>
              <a:t>Note that,</a:t>
            </a:r>
            <a:r>
              <a:rPr lang="en-US" baseline="0" dirty="0" smtClean="0"/>
              <a:t> for this dataset, the three most important variables are:  </a:t>
            </a:r>
            <a:r>
              <a:rPr lang="en-US" b="1" baseline="0" dirty="0" smtClean="0"/>
              <a:t>NumTree3to6in</a:t>
            </a:r>
            <a:r>
              <a:rPr lang="en-US" baseline="0" dirty="0" smtClean="0"/>
              <a:t>, </a:t>
            </a:r>
            <a:r>
              <a:rPr lang="en-US" b="1" baseline="0" dirty="0" smtClean="0"/>
              <a:t>NumTree9to15in</a:t>
            </a:r>
            <a:r>
              <a:rPr lang="en-US" baseline="0" dirty="0" smtClean="0"/>
              <a:t>, and </a:t>
            </a:r>
            <a:r>
              <a:rPr lang="en-US" b="1" baseline="0" dirty="0" smtClean="0"/>
              <a:t>NumTree1to3in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19</a:t>
            </a:fld>
            <a:endParaRPr lang="en-US"/>
          </a:p>
        </p:txBody>
      </p:sp>
    </p:spTree>
    <p:extLst>
      <p:ext uri="{BB962C8B-B14F-4D97-AF65-F5344CB8AC3E}">
        <p14:creationId xmlns:p14="http://schemas.microsoft.com/office/powerpoint/2010/main" val="3234079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plot shows the relationship between NumTree3to6in</a:t>
            </a:r>
            <a:r>
              <a:rPr lang="en-US" baseline="0" dirty="0" smtClean="0"/>
              <a:t> and the logit of the probability of finding a nest.  It is quite negative (and non-linear).  That is, the probability of finding a nest decreases with increasing numbers of trees in this size class.  The ‘whiskers’ on the plot are deciles, so there are very few sites with more than about 60 trees in the 3—6in size class.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20</a:t>
            </a:fld>
            <a:endParaRPr lang="en-US"/>
          </a:p>
        </p:txBody>
      </p:sp>
    </p:spTree>
    <p:extLst>
      <p:ext uri="{BB962C8B-B14F-4D97-AF65-F5344CB8AC3E}">
        <p14:creationId xmlns:p14="http://schemas.microsoft.com/office/powerpoint/2010/main" val="821942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other hand, this plot shows that the probability of finding a nest increases with the number</a:t>
            </a:r>
            <a:r>
              <a:rPr lang="en-US" baseline="0" dirty="0" smtClean="0"/>
              <a:t> of trees 9—15in in diameter (up to about 8 or 9).  That makes sense:  trees of this size are large enough to have cavities to nest in.</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21</a:t>
            </a:fld>
            <a:endParaRPr lang="en-US"/>
          </a:p>
        </p:txBody>
      </p:sp>
    </p:spTree>
    <p:extLst>
      <p:ext uri="{BB962C8B-B14F-4D97-AF65-F5344CB8AC3E}">
        <p14:creationId xmlns:p14="http://schemas.microsoft.com/office/powerpoint/2010/main" val="329845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some questions about the species given the data that was collected.</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22</a:t>
            </a:fld>
            <a:endParaRPr lang="en-US"/>
          </a:p>
        </p:txBody>
      </p:sp>
    </p:spTree>
    <p:extLst>
      <p:ext uri="{BB962C8B-B14F-4D97-AF65-F5344CB8AC3E}">
        <p14:creationId xmlns:p14="http://schemas.microsoft.com/office/powerpoint/2010/main" val="2950952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plot the Non-nest sites have a </a:t>
            </a:r>
            <a:r>
              <a:rPr lang="en-US" b="1" dirty="0" smtClean="0"/>
              <a:t>black N</a:t>
            </a:r>
            <a:r>
              <a:rPr lang="en-US" dirty="0" smtClean="0"/>
              <a:t> as a plotting character and the nest sites have</a:t>
            </a:r>
            <a:r>
              <a:rPr lang="en-US" baseline="0" dirty="0" smtClean="0"/>
              <a:t> plotting characters </a:t>
            </a:r>
            <a:r>
              <a:rPr lang="en-US" b="1" baseline="0" dirty="0" smtClean="0"/>
              <a:t>red C</a:t>
            </a:r>
            <a:r>
              <a:rPr lang="en-US" baseline="0" dirty="0" smtClean="0"/>
              <a:t>’s, </a:t>
            </a:r>
            <a:r>
              <a:rPr lang="en-US" b="1" baseline="0" dirty="0" smtClean="0"/>
              <a:t>F</a:t>
            </a:r>
            <a:r>
              <a:rPr lang="en-US" baseline="0" dirty="0" smtClean="0"/>
              <a:t>’s, and </a:t>
            </a:r>
            <a:r>
              <a:rPr lang="en-US" b="1" baseline="0" dirty="0" smtClean="0"/>
              <a:t>S</a:t>
            </a:r>
            <a:r>
              <a:rPr lang="en-US" baseline="0" dirty="0" smtClean="0"/>
              <a:t>’s for the chickadees, flickers, and sapsuckers, respectively.</a:t>
            </a:r>
          </a:p>
          <a:p>
            <a:endParaRPr lang="en-US" baseline="0" dirty="0" smtClean="0"/>
          </a:p>
          <a:p>
            <a:r>
              <a:rPr lang="en-US" baseline="0" dirty="0" smtClean="0"/>
              <a:t>One can see that the Non-nest sites are quite well separated from the nest sites but that the nest sites for the three species of birds are thoroughly intermingled.  This is more evidence that the three species behave in a similar way with regard to the variables measured in this dataset.</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24</a:t>
            </a:fld>
            <a:endParaRPr lang="en-US"/>
          </a:p>
        </p:txBody>
      </p:sp>
    </p:spTree>
    <p:extLst>
      <p:ext uri="{BB962C8B-B14F-4D97-AF65-F5344CB8AC3E}">
        <p14:creationId xmlns:p14="http://schemas.microsoft.com/office/powerpoint/2010/main" val="347051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I thought that I would fit Random</a:t>
            </a:r>
            <a:r>
              <a:rPr lang="en-US" baseline="0" dirty="0" smtClean="0"/>
              <a:t> Forests to each species separately and to identify the most important variables.  Again, looking at the left panel we see that for the northern flickers </a:t>
            </a:r>
            <a:r>
              <a:rPr lang="en-US" b="1" baseline="0" dirty="0" smtClean="0"/>
              <a:t>NumTree3to6in</a:t>
            </a:r>
            <a:r>
              <a:rPr lang="en-US" baseline="0" dirty="0" smtClean="0"/>
              <a:t>, </a:t>
            </a:r>
            <a:r>
              <a:rPr lang="en-US" b="1" baseline="0" dirty="0" smtClean="0"/>
              <a:t>NumTree1to3in</a:t>
            </a:r>
            <a:r>
              <a:rPr lang="en-US" baseline="0" dirty="0" smtClean="0"/>
              <a:t>, and </a:t>
            </a:r>
            <a:r>
              <a:rPr lang="en-US" b="1" baseline="0" dirty="0" smtClean="0"/>
              <a:t>NumTree9to15 </a:t>
            </a:r>
            <a:r>
              <a:rPr lang="en-US" baseline="0" dirty="0" smtClean="0"/>
              <a:t>are the three most important variables with </a:t>
            </a:r>
            <a:r>
              <a:rPr lang="en-US" b="1" baseline="0" dirty="0" smtClean="0"/>
              <a:t>NumTree6to9in</a:t>
            </a:r>
            <a:r>
              <a:rPr lang="en-US" baseline="0" dirty="0" smtClean="0"/>
              <a:t> a close fourth.</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25</a:t>
            </a:fld>
            <a:endParaRPr lang="en-US"/>
          </a:p>
        </p:txBody>
      </p:sp>
    </p:spTree>
    <p:extLst>
      <p:ext uri="{BB962C8B-B14F-4D97-AF65-F5344CB8AC3E}">
        <p14:creationId xmlns:p14="http://schemas.microsoft.com/office/powerpoint/2010/main" val="263442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Bullet 1:  We will talk about bootstrap samples in more details shortly.  For the moment, just assume that they</a:t>
            </a:r>
            <a:r>
              <a:rPr lang="en-US" baseline="0" dirty="0" smtClean="0"/>
              <a:t> are random samples of some kind from the original data.</a:t>
            </a:r>
          </a:p>
          <a:p>
            <a:endParaRPr lang="en-US" baseline="0" dirty="0" smtClean="0"/>
          </a:p>
          <a:p>
            <a:r>
              <a:rPr lang="en-US" baseline="0" dirty="0" smtClean="0"/>
              <a:t>Bullet 2:  This section of work is about tree-based methods but Bagging is a very general algorithm that may be applied to many different methods, such as nearest neighbor classifiers.</a:t>
            </a:r>
          </a:p>
          <a:p>
            <a:endParaRPr lang="en-US" baseline="0" dirty="0" smtClean="0"/>
          </a:p>
          <a:p>
            <a:r>
              <a:rPr lang="en-US" baseline="0" dirty="0" smtClean="0"/>
              <a:t>Bullet 5:  In order to achieve gains in accuracy the base learner has to be unstable, such as a large or very small tree.  For linear discriminant analysis (LDA), bagging does not improve the predictive accuracy.</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a:t>
            </a:fld>
            <a:endParaRPr lang="en-US"/>
          </a:p>
        </p:txBody>
      </p:sp>
    </p:spTree>
    <p:extLst>
      <p:ext uri="{BB962C8B-B14F-4D97-AF65-F5344CB8AC3E}">
        <p14:creationId xmlns:p14="http://schemas.microsoft.com/office/powerpoint/2010/main" val="347020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sapsuckers </a:t>
            </a:r>
            <a:r>
              <a:rPr lang="en-US" b="1" dirty="0" smtClean="0"/>
              <a:t>NumTree3to6in,</a:t>
            </a:r>
            <a:r>
              <a:rPr lang="en-US" baseline="0" dirty="0" smtClean="0"/>
              <a:t> </a:t>
            </a:r>
            <a:r>
              <a:rPr lang="en-US" b="1" baseline="0" dirty="0" smtClean="0"/>
              <a:t>NumTree9to15in</a:t>
            </a:r>
            <a:r>
              <a:rPr lang="en-US" baseline="0" dirty="0" smtClean="0"/>
              <a:t>, and </a:t>
            </a:r>
            <a:r>
              <a:rPr lang="en-US" b="1" baseline="0" dirty="0" smtClean="0"/>
              <a:t>NumTree6to9in</a:t>
            </a:r>
            <a:r>
              <a:rPr lang="en-US" baseline="0" dirty="0" smtClean="0"/>
              <a:t> are the most important variables.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26</a:t>
            </a:fld>
            <a:endParaRPr lang="en-US"/>
          </a:p>
        </p:txBody>
      </p:sp>
    </p:spTree>
    <p:extLst>
      <p:ext uri="{BB962C8B-B14F-4D97-AF65-F5344CB8AC3E}">
        <p14:creationId xmlns:p14="http://schemas.microsoft.com/office/powerpoint/2010/main" val="454922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chickadees </a:t>
            </a:r>
            <a:r>
              <a:rPr lang="en-US" b="1" dirty="0" smtClean="0"/>
              <a:t>NumTree3to6in</a:t>
            </a:r>
            <a:r>
              <a:rPr lang="en-US" dirty="0" smtClean="0"/>
              <a:t>, </a:t>
            </a:r>
            <a:r>
              <a:rPr lang="en-US" b="1" dirty="0" err="1" smtClean="0"/>
              <a:t>NumConifer</a:t>
            </a:r>
            <a:r>
              <a:rPr lang="en-US" dirty="0" smtClean="0"/>
              <a:t>, and </a:t>
            </a:r>
            <a:r>
              <a:rPr lang="en-US" b="1" dirty="0" smtClean="0"/>
              <a:t>NumTree9to15in</a:t>
            </a:r>
            <a:r>
              <a:rPr lang="en-US" dirty="0" smtClean="0"/>
              <a:t> are the three</a:t>
            </a:r>
            <a:r>
              <a:rPr lang="en-US" baseline="0" dirty="0" smtClean="0"/>
              <a:t> most important variables.</a:t>
            </a:r>
          </a:p>
          <a:p>
            <a:endParaRPr lang="en-US" baseline="0" dirty="0" smtClean="0"/>
          </a:p>
          <a:p>
            <a:r>
              <a:rPr lang="en-US" baseline="0" dirty="0" smtClean="0"/>
              <a:t>For all three species of cavity nesting bird </a:t>
            </a:r>
            <a:r>
              <a:rPr lang="en-US" b="1" baseline="0" dirty="0" smtClean="0"/>
              <a:t>NumTree3to6in</a:t>
            </a:r>
            <a:r>
              <a:rPr lang="en-US" baseline="0" dirty="0" smtClean="0"/>
              <a:t> and </a:t>
            </a:r>
            <a:r>
              <a:rPr lang="en-US" b="1" baseline="0" dirty="0" smtClean="0"/>
              <a:t>NumTree9to15in</a:t>
            </a:r>
            <a:r>
              <a:rPr lang="en-US" baseline="0" dirty="0" smtClean="0"/>
              <a:t> were among the three most important variables.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27</a:t>
            </a:fld>
            <a:endParaRPr lang="en-US"/>
          </a:p>
        </p:txBody>
      </p:sp>
    </p:spTree>
    <p:extLst>
      <p:ext uri="{BB962C8B-B14F-4D97-AF65-F5344CB8AC3E}">
        <p14:creationId xmlns:p14="http://schemas.microsoft.com/office/powerpoint/2010/main" val="2298812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further explore the relationships between the predictor variables </a:t>
            </a:r>
            <a:r>
              <a:rPr lang="en-US" b="1" dirty="0" smtClean="0"/>
              <a:t>NumTree3to6in</a:t>
            </a:r>
            <a:r>
              <a:rPr lang="en-US" dirty="0" smtClean="0"/>
              <a:t> and </a:t>
            </a:r>
            <a:r>
              <a:rPr lang="en-US" b="1" dirty="0" smtClean="0"/>
              <a:t>NumTree9to15in</a:t>
            </a:r>
            <a:r>
              <a:rPr lang="en-US" dirty="0" smtClean="0"/>
              <a:t> and the probability</a:t>
            </a:r>
            <a:r>
              <a:rPr lang="en-US" baseline="0" dirty="0" smtClean="0"/>
              <a:t> of finding a nest I constructed partial dependence plots for these variables and put them side-by-side.  It is </a:t>
            </a:r>
            <a:r>
              <a:rPr lang="en-US" i="1" baseline="0" dirty="0" smtClean="0"/>
              <a:t>remarkable</a:t>
            </a:r>
            <a:r>
              <a:rPr lang="en-US" baseline="0" dirty="0" smtClean="0"/>
              <a:t> how similar the plots are for the three species for each of the two predictor variables.  At least with regard to these predictor variables, which are two of the most important variables, the three species of cavity nesting bird are behaving in the same way.</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28</a:t>
            </a:fld>
            <a:endParaRPr lang="en-US"/>
          </a:p>
        </p:txBody>
      </p:sp>
    </p:spTree>
    <p:extLst>
      <p:ext uri="{BB962C8B-B14F-4D97-AF65-F5344CB8AC3E}">
        <p14:creationId xmlns:p14="http://schemas.microsoft.com/office/powerpoint/2010/main" val="3878401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often interested in interaction among predictor variables and tree-based methods are good at characterizing</a:t>
            </a:r>
            <a:r>
              <a:rPr lang="en-US" baseline="0" dirty="0" smtClean="0"/>
              <a:t> mathematically, but then we would still like to visualize the interactions in some way.  Professor Adele Cutler wrote an R function to generate a partial dependence plot for two predictor variables and I applied it to the variables </a:t>
            </a:r>
            <a:r>
              <a:rPr lang="en-US" b="1" baseline="0" dirty="0" smtClean="0"/>
              <a:t>NumTree3to6in</a:t>
            </a:r>
            <a:r>
              <a:rPr lang="en-US" baseline="0" dirty="0" smtClean="0"/>
              <a:t> and </a:t>
            </a:r>
            <a:r>
              <a:rPr lang="en-US" b="1" baseline="0" dirty="0" smtClean="0"/>
              <a:t>NumTree9to15in</a:t>
            </a:r>
            <a:r>
              <a:rPr lang="en-US" baseline="0" dirty="0" smtClean="0"/>
              <a:t>.  Holding one of the variables constant and looking at the vale of the logit of the probability for all the vales of the other variable maps out a curve or </a:t>
            </a:r>
            <a:r>
              <a:rPr lang="en-US" b="1" baseline="0" dirty="0" smtClean="0"/>
              <a:t>trace</a:t>
            </a:r>
            <a:r>
              <a:rPr lang="en-US" baseline="0" dirty="0" smtClean="0"/>
              <a:t>.  If the traces are all parallel to each other, that indicated no interaction between the two variables, and that is what we observe here.  The traces in both directions are remarkably parallel indicating a complete lack of an interaction between these two variables.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29</a:t>
            </a:fld>
            <a:endParaRPr lang="en-US"/>
          </a:p>
        </p:txBody>
      </p:sp>
    </p:spTree>
    <p:extLst>
      <p:ext uri="{BB962C8B-B14F-4D97-AF65-F5344CB8AC3E}">
        <p14:creationId xmlns:p14="http://schemas.microsoft.com/office/powerpoint/2010/main" val="962879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example is a familiar one—the analyses for the lichen species </a:t>
            </a:r>
            <a:r>
              <a:rPr lang="en-US" i="1" dirty="0" smtClean="0"/>
              <a:t>Lobaria oregana</a:t>
            </a:r>
            <a:r>
              <a:rPr lang="en-US" dirty="0" smtClean="0"/>
              <a:t>.  O begin I present the table</a:t>
            </a:r>
            <a:r>
              <a:rPr lang="en-US" baseline="0" dirty="0" smtClean="0"/>
              <a:t> of accuracies that we saw before for the pruned tree with 4 terminal nodes.  The overall (cross-validated!) percent correct for this tree is a little over 82%.</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30</a:t>
            </a:fld>
            <a:endParaRPr lang="en-US"/>
          </a:p>
        </p:txBody>
      </p:sp>
    </p:spTree>
    <p:extLst>
      <p:ext uri="{BB962C8B-B14F-4D97-AF65-F5344CB8AC3E}">
        <p14:creationId xmlns:p14="http://schemas.microsoft.com/office/powerpoint/2010/main" val="18883774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Random</a:t>
            </a:r>
            <a:r>
              <a:rPr lang="en-US" baseline="0" dirty="0" smtClean="0"/>
              <a:t> Forests the out-of-bag classification accuracy (which is equivalent to cross-validated estimates for other procedures) is about 84%, less than 2% better than the pruned classification tree.</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31</a:t>
            </a:fld>
            <a:endParaRPr lang="en-US"/>
          </a:p>
        </p:txBody>
      </p:sp>
    </p:spTree>
    <p:extLst>
      <p:ext uri="{BB962C8B-B14F-4D97-AF65-F5344CB8AC3E}">
        <p14:creationId xmlns:p14="http://schemas.microsoft.com/office/powerpoint/2010/main" val="4232051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Predicting</a:t>
            </a:r>
            <a:r>
              <a:rPr lang="en-US" baseline="0" dirty="0" smtClean="0"/>
              <a:t> presences of </a:t>
            </a:r>
            <a:r>
              <a:rPr lang="en-US" i="1" baseline="0" dirty="0" smtClean="0"/>
              <a:t>Lobaria oregana </a:t>
            </a:r>
            <a:r>
              <a:rPr lang="en-US" baseline="0" dirty="0" smtClean="0"/>
              <a:t>for the </a:t>
            </a:r>
            <a:r>
              <a:rPr lang="en-US" i="1" baseline="0" dirty="0" smtClean="0"/>
              <a:t>Pilot Random Grid </a:t>
            </a:r>
            <a:r>
              <a:rPr lang="en-US" baseline="0" dirty="0" smtClean="0"/>
              <a:t>data we get an overall accuracy of a little over 74% …</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32</a:t>
            </a:fld>
            <a:endParaRPr lang="en-US"/>
          </a:p>
        </p:txBody>
      </p:sp>
    </p:spTree>
    <p:extLst>
      <p:ext uri="{BB962C8B-B14F-4D97-AF65-F5344CB8AC3E}">
        <p14:creationId xmlns:p14="http://schemas.microsoft.com/office/powerpoint/2010/main" val="305888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 whereas</a:t>
            </a:r>
            <a:r>
              <a:rPr lang="en-US" baseline="0" dirty="0" smtClean="0"/>
              <a:t> for Random Forests we get a PCC of nearly 83%.  The 8%+ difference in accuracies is probably of practical significance (whereas a difference of 1%—2% might not be).  In terms of accuracy in predicting for the </a:t>
            </a:r>
            <a:r>
              <a:rPr lang="en-US" i="1" baseline="0" dirty="0" smtClean="0"/>
              <a:t>Pilot Random Grid</a:t>
            </a:r>
            <a:r>
              <a:rPr lang="en-US" baseline="0" dirty="0" smtClean="0"/>
              <a:t> data, Random Forests has been the best classifier we have tried so far.</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33</a:t>
            </a:fld>
            <a:endParaRPr lang="en-US"/>
          </a:p>
        </p:txBody>
      </p:sp>
    </p:spTree>
    <p:extLst>
      <p:ext uri="{BB962C8B-B14F-4D97-AF65-F5344CB8AC3E}">
        <p14:creationId xmlns:p14="http://schemas.microsoft.com/office/powerpoint/2010/main" val="4037458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obtained the variable importance values for the lichen data.  Again, we are concerned with the left hand plot.</a:t>
            </a:r>
            <a:r>
              <a:rPr lang="en-US" baseline="0" dirty="0" smtClean="0"/>
              <a:t>  The most important variables (in order) are </a:t>
            </a:r>
            <a:r>
              <a:rPr lang="en-US" b="1" baseline="0" dirty="0" smtClean="0"/>
              <a:t>ACONIF</a:t>
            </a:r>
            <a:r>
              <a:rPr lang="en-US" baseline="0" dirty="0" smtClean="0"/>
              <a:t> (the average age of the dominant conifer at the site), </a:t>
            </a:r>
            <a:r>
              <a:rPr lang="en-US" b="1" baseline="0" dirty="0" smtClean="0"/>
              <a:t>Elevation</a:t>
            </a:r>
            <a:r>
              <a:rPr lang="en-US" baseline="0" dirty="0" smtClean="0"/>
              <a:t>, </a:t>
            </a:r>
            <a:r>
              <a:rPr lang="en-US" b="1" baseline="0" dirty="0" err="1" smtClean="0"/>
              <a:t>DegreeDays</a:t>
            </a:r>
            <a:r>
              <a:rPr lang="en-US" baseline="0" dirty="0" smtClean="0"/>
              <a:t>, </a:t>
            </a:r>
            <a:r>
              <a:rPr lang="en-US" b="1" baseline="0" dirty="0" err="1" smtClean="0"/>
              <a:t>TempAve</a:t>
            </a:r>
            <a:r>
              <a:rPr lang="en-US" baseline="0" dirty="0" smtClean="0"/>
              <a:t> and </a:t>
            </a:r>
            <a:r>
              <a:rPr lang="en-US" b="1" baseline="0" dirty="0" err="1" smtClean="0"/>
              <a:t>TempDiff</a:t>
            </a:r>
            <a:r>
              <a:rPr lang="en-US" baseline="0" dirty="0" smtClean="0"/>
              <a:t>. </a:t>
            </a:r>
            <a:r>
              <a:rPr lang="en-US" baseline="0" dirty="0" smtClean="0"/>
              <a:t> Next are </a:t>
            </a:r>
            <a:r>
              <a:rPr lang="en-US" b="1" baseline="0" dirty="0" err="1" smtClean="0"/>
              <a:t>RelHumidAve</a:t>
            </a:r>
            <a:r>
              <a:rPr lang="en-US" baseline="0" dirty="0" smtClean="0"/>
              <a:t> (average relative humidity), </a:t>
            </a:r>
            <a:r>
              <a:rPr lang="en-US" b="1" baseline="0" dirty="0" err="1" smtClean="0"/>
              <a:t>VapPressAve</a:t>
            </a:r>
            <a:r>
              <a:rPr lang="en-US" baseline="0" dirty="0" smtClean="0"/>
              <a:t> (average vapor pressure) and </a:t>
            </a:r>
            <a:r>
              <a:rPr lang="en-US" b="1" baseline="0" dirty="0" err="1" smtClean="0"/>
              <a:t>PrecipAve</a:t>
            </a:r>
            <a:r>
              <a:rPr lang="en-US" baseline="0" dirty="0" smtClean="0"/>
              <a:t>.  The 9</a:t>
            </a:r>
            <a:r>
              <a:rPr lang="en-US" baseline="30000" dirty="0" smtClean="0"/>
              <a:t>th</a:t>
            </a:r>
            <a:r>
              <a:rPr lang="en-US" baseline="0" dirty="0" smtClean="0"/>
              <a:t> and 10</a:t>
            </a:r>
            <a:r>
              <a:rPr lang="en-US" baseline="30000" dirty="0" smtClean="0"/>
              <a:t>th</a:t>
            </a:r>
            <a:r>
              <a:rPr lang="en-US" baseline="0" dirty="0" smtClean="0"/>
              <a:t> most important variables are </a:t>
            </a:r>
            <a:r>
              <a:rPr lang="en-US" b="1" baseline="0" dirty="0" err="1" smtClean="0"/>
              <a:t>PrecipDiff</a:t>
            </a:r>
            <a:r>
              <a:rPr lang="en-US" baseline="0" dirty="0" smtClean="0"/>
              <a:t> and </a:t>
            </a:r>
            <a:r>
              <a:rPr lang="en-US" b="1" baseline="0" dirty="0" err="1" smtClean="0"/>
              <a:t>MoistIndexAve</a:t>
            </a:r>
            <a:r>
              <a:rPr lang="en-US" baseline="0" dirty="0" smtClean="0"/>
              <a:t>.  Just as with logistic regression, classification accuracy can slightly improve with Random Forests when unnecessary variables are removed.  There are no rules, nor even any rules of thumb, for how many variables to retain.  I usually choose a number where I see a “break” in the variable </a:t>
            </a:r>
            <a:r>
              <a:rPr lang="en-US" baseline="0" dirty="0" err="1" smtClean="0"/>
              <a:t>importances</a:t>
            </a:r>
            <a:r>
              <a:rPr lang="en-US" baseline="0" dirty="0" smtClean="0"/>
              <a:t>, then refit and see if the out-of-bag error changes.  If it does, I may add more variables back in to the classification; if the error rate stays about the same I may try removing a few more variables.  In this example I might start with the 8 most important variables and, if possible, removing a few more.</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34</a:t>
            </a:fld>
            <a:endParaRPr lang="en-US"/>
          </a:p>
        </p:txBody>
      </p:sp>
    </p:spTree>
    <p:extLst>
      <p:ext uri="{BB962C8B-B14F-4D97-AF65-F5344CB8AC3E}">
        <p14:creationId xmlns:p14="http://schemas.microsoft.com/office/powerpoint/2010/main" val="2163749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thing I want to do is to visualize the effects of the more important variables with partial dependence plots.  As a reference I am showing you the classification tree that we first fit to the lichen data.  Trees are very abrupt in their changes:  below some threshold they have one value, above the threshold another value.</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35</a:t>
            </a:fld>
            <a:endParaRPr lang="en-US"/>
          </a:p>
        </p:txBody>
      </p:sp>
    </p:spTree>
    <p:extLst>
      <p:ext uri="{BB962C8B-B14F-4D97-AF65-F5344CB8AC3E}">
        <p14:creationId xmlns:p14="http://schemas.microsoft.com/office/powerpoint/2010/main" val="213364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applied bagging to the </a:t>
            </a:r>
            <a:r>
              <a:rPr lang="en-US" i="1" dirty="0" smtClean="0"/>
              <a:t>Lichen Air Quality </a:t>
            </a:r>
            <a:r>
              <a:rPr lang="en-US" dirty="0" smtClean="0"/>
              <a:t>data (LAQI) using fully</a:t>
            </a:r>
            <a:r>
              <a:rPr lang="en-US" baseline="0" dirty="0" smtClean="0"/>
              <a:t> grown trees as base learners, and evaluated the accuracy of the predictions by cross-validation and by predicting onto the </a:t>
            </a:r>
            <a:r>
              <a:rPr lang="en-US" i="1" baseline="0" dirty="0" smtClean="0"/>
              <a:t>Pilot Random Grid </a:t>
            </a:r>
            <a:r>
              <a:rPr lang="en-US" baseline="0" dirty="0" smtClean="0"/>
              <a:t>data (</a:t>
            </a:r>
            <a:r>
              <a:rPr lang="en-US" baseline="0" dirty="0" err="1" smtClean="0"/>
              <a:t>pilotI</a:t>
            </a:r>
            <a:r>
              <a:rPr lang="en-US" baseline="0" dirty="0" smtClean="0"/>
              <a:t>), as we have done with other classifiers.</a:t>
            </a:r>
          </a:p>
          <a:p>
            <a:endParaRPr lang="en-US" baseline="0" dirty="0" smtClean="0"/>
          </a:p>
          <a:p>
            <a:r>
              <a:rPr lang="en-US" dirty="0" smtClean="0"/>
              <a:t>The</a:t>
            </a:r>
            <a:r>
              <a:rPr lang="en-US" baseline="0" dirty="0" smtClean="0"/>
              <a:t> 100 and 500 refer to the number of random samples of the data drawn. </a:t>
            </a:r>
          </a:p>
          <a:p>
            <a:endParaRPr lang="en-US" baseline="0" dirty="0" smtClean="0"/>
          </a:p>
          <a:p>
            <a:r>
              <a:rPr lang="en-US" baseline="0" dirty="0" smtClean="0"/>
              <a:t>You can see that the overall predictive accuracy on the Pilot data for the bagged trees is about 5% to 6% higher than for the individual trees.</a:t>
            </a:r>
          </a:p>
          <a:p>
            <a:endParaRPr lang="en-US" baseline="0" dirty="0" smtClean="0"/>
          </a:p>
          <a:p>
            <a:r>
              <a:rPr lang="en-US" baseline="0" dirty="0" smtClean="0"/>
              <a:t>You can also see that the predictive accuracies estimated by cross-validation and on the Pilot data are very similar (so cross-validation is a good estimate of true prediction error).</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a:t>
            </a:fld>
            <a:endParaRPr lang="en-US"/>
          </a:p>
        </p:txBody>
      </p:sp>
    </p:spTree>
    <p:extLst>
      <p:ext uri="{BB962C8B-B14F-4D97-AF65-F5344CB8AC3E}">
        <p14:creationId xmlns:p14="http://schemas.microsoft.com/office/powerpoint/2010/main" val="1046311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partial dependence plots for six variables.  Let’s start with the plot for Elevation.  The probability of finding </a:t>
            </a:r>
            <a:r>
              <a:rPr lang="en-US" i="1" dirty="0" smtClean="0"/>
              <a:t>Lobaria</a:t>
            </a:r>
            <a:r>
              <a:rPr lang="en-US" i="1" baseline="0" dirty="0" smtClean="0"/>
              <a:t> oregana </a:t>
            </a:r>
            <a:r>
              <a:rPr lang="en-US" baseline="0" dirty="0" smtClean="0"/>
              <a:t>is fairly constant until an Elevation of about 1,000m and at that point it drops precipitously.  For </a:t>
            </a:r>
            <a:r>
              <a:rPr lang="en-US" b="1" baseline="0" dirty="0" err="1" smtClean="0"/>
              <a:t>TempAve</a:t>
            </a:r>
            <a:r>
              <a:rPr lang="en-US" baseline="0" dirty="0" smtClean="0"/>
              <a:t>, </a:t>
            </a:r>
            <a:r>
              <a:rPr lang="en-US" b="1" baseline="0" dirty="0" err="1" smtClean="0"/>
              <a:t>TempDiff</a:t>
            </a:r>
            <a:r>
              <a:rPr lang="en-US" baseline="0" dirty="0" smtClean="0"/>
              <a:t>, and </a:t>
            </a:r>
            <a:r>
              <a:rPr lang="en-US" b="1" baseline="0" dirty="0" err="1" smtClean="0"/>
              <a:t>DegreeDays</a:t>
            </a:r>
            <a:r>
              <a:rPr lang="en-US" baseline="0" dirty="0" smtClean="0"/>
              <a:t> we see almost the opposite.  The (logit of) the probability of finding Lobaria oregana starts low, then rises rapidly in the middle of the plot before flattening out.  For all four of these variables the tree model of just two values is a very good approximation to what we see in the partial dependence plots.  The variable that stands out as being different in nature is </a:t>
            </a:r>
            <a:r>
              <a:rPr lang="en-US" b="1" baseline="0" dirty="0" smtClean="0"/>
              <a:t>ACONIF</a:t>
            </a:r>
            <a:r>
              <a:rPr lang="en-US" baseline="0" dirty="0" smtClean="0"/>
              <a:t>.  For this variable, the probability of </a:t>
            </a:r>
            <a:r>
              <a:rPr lang="en-US" i="1" baseline="0" dirty="0" smtClean="0"/>
              <a:t>Lobaria oregana </a:t>
            </a:r>
            <a:r>
              <a:rPr lang="en-US" baseline="0" dirty="0" smtClean="0"/>
              <a:t>being present rises almost linearly (on the logit scale) with increasing values of </a:t>
            </a:r>
            <a:r>
              <a:rPr lang="en-US" b="1" baseline="0" dirty="0" smtClean="0"/>
              <a:t>ACONIF</a:t>
            </a:r>
            <a:r>
              <a:rPr lang="en-US" baseline="0" dirty="0" smtClean="0"/>
              <a:t>.  For this variable logistic regression is a better model than a classification tree.</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36</a:t>
            </a:fld>
            <a:endParaRPr lang="en-US"/>
          </a:p>
        </p:txBody>
      </p:sp>
    </p:spTree>
    <p:extLst>
      <p:ext uri="{BB962C8B-B14F-4D97-AF65-F5344CB8AC3E}">
        <p14:creationId xmlns:p14="http://schemas.microsoft.com/office/powerpoint/2010/main" val="30781813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cavity nesting birds’ data I obtained the MDS plot</a:t>
            </a:r>
            <a:r>
              <a:rPr lang="en-US" baseline="0" dirty="0" smtClean="0"/>
              <a:t> and it was quite revealing:  the Non-nest sites were fairly well separated from the nest sites but the nest sites for the three bird species were all intermingled.</a:t>
            </a:r>
          </a:p>
          <a:p>
            <a:endParaRPr lang="en-US" baseline="0" dirty="0" smtClean="0"/>
          </a:p>
          <a:p>
            <a:r>
              <a:rPr lang="en-US" baseline="0" dirty="0" smtClean="0"/>
              <a:t>I constructed the same plot for the lichen dataset and it is much less informative.  The sites where </a:t>
            </a:r>
            <a:r>
              <a:rPr lang="en-US" i="1" baseline="0" dirty="0" smtClean="0"/>
              <a:t>Lobaria oregana </a:t>
            </a:r>
            <a:r>
              <a:rPr lang="en-US" baseline="0" dirty="0" smtClean="0"/>
              <a:t>is present are concentrated on the right of the plot but are intermingled with sites at which the lichen is not present.</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37</a:t>
            </a:fld>
            <a:endParaRPr lang="en-US"/>
          </a:p>
        </p:txBody>
      </p:sp>
    </p:spTree>
    <p:extLst>
      <p:ext uri="{BB962C8B-B14F-4D97-AF65-F5344CB8AC3E}">
        <p14:creationId xmlns:p14="http://schemas.microsoft.com/office/powerpoint/2010/main" val="3276075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Random Forests is a very special form of bagging that uses</a:t>
            </a:r>
            <a:r>
              <a:rPr lang="en-US" baseline="0" dirty="0" smtClean="0"/>
              <a:t> trees as base learners and imposes restrictions on how the trees are grown on the randomly samples of the data.</a:t>
            </a:r>
          </a:p>
          <a:p>
            <a:endParaRPr lang="en-US" baseline="0" dirty="0" smtClean="0"/>
          </a:p>
          <a:p>
            <a:r>
              <a:rPr lang="en-US" baseline="0" dirty="0" smtClean="0"/>
              <a:t>The paper “Random Forests” appeared in the journal Machine Learning in 2001 and now has over 55,000 citations in Google Scholar.</a:t>
            </a:r>
          </a:p>
          <a:p>
            <a:endParaRPr lang="en-US" baseline="0" dirty="0" smtClean="0"/>
          </a:p>
          <a:p>
            <a:r>
              <a:rPr lang="en-US" baseline="0" dirty="0" smtClean="0"/>
              <a:t>Professor Adele Cutler began working on Random Forests with Professor Breiman between the submission and appearance of the paper and since Professor Breiman’s passing she has been the foremost expert on Random Forests.</a:t>
            </a:r>
          </a:p>
          <a:p>
            <a:endParaRPr lang="en-US" baseline="0" dirty="0" smtClean="0"/>
          </a:p>
          <a:p>
            <a:r>
              <a:rPr lang="en-US" baseline="0" dirty="0" smtClean="0"/>
              <a:t>This material is covered in the textbook in section 8.2.2 starting on page 319 but you should read the section on bagging (8.2.1) first.</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4</a:t>
            </a:fld>
            <a:endParaRPr lang="en-US"/>
          </a:p>
        </p:txBody>
      </p:sp>
    </p:spTree>
    <p:extLst>
      <p:ext uri="{BB962C8B-B14F-4D97-AF65-F5344CB8AC3E}">
        <p14:creationId xmlns:p14="http://schemas.microsoft.com/office/powerpoint/2010/main" val="1722448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FORTAN and Java implementations are the fastest if processing</a:t>
            </a:r>
            <a:r>
              <a:rPr lang="en-US" baseline="0" dirty="0" smtClean="0"/>
              <a:t> time is of the essence, but they require some work to get the data into the correct format.</a:t>
            </a:r>
          </a:p>
          <a:p>
            <a:endParaRPr lang="en-US" baseline="0" dirty="0" smtClean="0"/>
          </a:p>
          <a:p>
            <a:r>
              <a:rPr lang="en-US" baseline="0" dirty="0" smtClean="0"/>
              <a:t>The </a:t>
            </a:r>
            <a:r>
              <a:rPr lang="en-US" baseline="0" dirty="0" err="1" smtClean="0"/>
              <a:t>Salford</a:t>
            </a:r>
            <a:r>
              <a:rPr lang="en-US" baseline="0" dirty="0" smtClean="0"/>
              <a:t> Systems version of Random Forests is the “glitziest” with a nice GUI.</a:t>
            </a:r>
          </a:p>
          <a:p>
            <a:endParaRPr lang="en-US" baseline="0" dirty="0" smtClean="0"/>
          </a:p>
          <a:p>
            <a:r>
              <a:rPr lang="en-US" baseline="0" dirty="0" smtClean="0"/>
              <a:t>The R version of Random Forests, based on an earlier version of Breiman’s and Cutler’s FORTRAN code is BY FAR the most used version.  Every week there are many thousands of downloads of the package in R.</a:t>
            </a:r>
          </a:p>
          <a:p>
            <a:endParaRPr lang="en-US" baseline="0" dirty="0" smtClean="0"/>
          </a:p>
          <a:p>
            <a:r>
              <a:rPr lang="en-US" baseline="0" dirty="0" smtClean="0"/>
              <a:t>The SAS and Python versions of Random Forests diverge from the original algorithm in subtle ways but seem to have the same accuracy, on average.</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5</a:t>
            </a:fld>
            <a:endParaRPr lang="en-US"/>
          </a:p>
        </p:txBody>
      </p:sp>
    </p:spTree>
    <p:extLst>
      <p:ext uri="{BB962C8B-B14F-4D97-AF65-F5344CB8AC3E}">
        <p14:creationId xmlns:p14="http://schemas.microsoft.com/office/powerpoint/2010/main" val="75958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 4:  These</a:t>
            </a:r>
            <a:r>
              <a:rPr lang="en-US" baseline="0" dirty="0" smtClean="0"/>
              <a:t> is no distributional assumption for the response variable in regression but it is prudent to eliminate extreme skewness and outliers using a transformation such as a log.  As with trees, no transformations of the predictor variables are needed, even if they are very skewed and have extreme outliers.</a:t>
            </a:r>
          </a:p>
          <a:p>
            <a:endParaRPr lang="en-US" baseline="0" dirty="0" smtClean="0"/>
          </a:p>
          <a:p>
            <a:r>
              <a:rPr lang="en-US" baseline="0" dirty="0" smtClean="0"/>
              <a:t>Bullet 7:  Being able to use it “off the shelf” without difficult and tedious tuning of parameters is a feature of Random Forests that makes it very popular with practitioners in statistics and application areas, including business.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6</a:t>
            </a:fld>
            <a:endParaRPr lang="en-US"/>
          </a:p>
        </p:txBody>
      </p:sp>
    </p:spTree>
    <p:extLst>
      <p:ext uri="{BB962C8B-B14F-4D97-AF65-F5344CB8AC3E}">
        <p14:creationId xmlns:p14="http://schemas.microsoft.com/office/powerpoint/2010/main" val="3570159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Bullet</a:t>
            </a:r>
            <a:r>
              <a:rPr lang="en-US" baseline="0" dirty="0" smtClean="0"/>
              <a:t> 1:  I used Random Forests to impute a small number of missing values in each of the Lichen Air Quality and Pilot Random Grid datasets.</a:t>
            </a:r>
          </a:p>
          <a:p>
            <a:endParaRPr lang="en-US" baseline="0" dirty="0" smtClean="0"/>
          </a:p>
          <a:p>
            <a:r>
              <a:rPr lang="en-US" baseline="0" dirty="0" smtClean="0"/>
              <a:t>Bullet 3:  The Cox Proportional Hazards Model has been the mainstay of survival analysis since the 1970’s but there is a growing body of evidence that Survival Forests outperforms the Cox Model </a:t>
            </a:r>
            <a:r>
              <a:rPr lang="en-US" i="1" baseline="0" dirty="0" smtClean="0"/>
              <a:t>even in situations where the proportional hazard’s assumption is true</a:t>
            </a:r>
            <a:r>
              <a:rPr lang="en-US" baseline="0" dirty="0" smtClean="0"/>
              <a:t>.</a:t>
            </a:r>
          </a:p>
          <a:p>
            <a:endParaRPr lang="en-US" baseline="0" dirty="0" smtClean="0"/>
          </a:p>
          <a:p>
            <a:r>
              <a:rPr lang="en-US" baseline="0" dirty="0" smtClean="0"/>
              <a:t>Bullet 4:  For “black box” methods like Random Forests, visualizations are very important for the interpretation of the fitted classification or regression.  The best graphics for Random Forests are available in the R implementation.  Partial dependence plots were originally developed by Jerry Friedman for is gradient boosting algorithms but are applicable to many black box methods including Random Forests, boosted trees, and support vector machines.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7</a:t>
            </a:fld>
            <a:endParaRPr lang="en-US"/>
          </a:p>
        </p:txBody>
      </p:sp>
    </p:spTree>
    <p:extLst>
      <p:ext uri="{BB962C8B-B14F-4D97-AF65-F5344CB8AC3E}">
        <p14:creationId xmlns:p14="http://schemas.microsoft.com/office/powerpoint/2010/main" val="34802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 2:  Bootstrapping</a:t>
            </a:r>
            <a:r>
              <a:rPr lang="en-US" baseline="0" dirty="0" smtClean="0"/>
              <a:t> was originally developed by Brad Effron in the 1970’s and has become very much a part of the statistics mainstream.  It is widely used for non-parametric estimation of confidence intervals and P-values for tests.</a:t>
            </a:r>
            <a:endParaRPr lang="en-US" dirty="0" smtClean="0"/>
          </a:p>
          <a:p>
            <a:endParaRPr lang="en-US" dirty="0" smtClean="0"/>
          </a:p>
          <a:p>
            <a:r>
              <a:rPr lang="en-US" dirty="0" smtClean="0"/>
              <a:t>Item 2:  In Homework #4 I ask you to derive the 63%/37% numbers.</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8</a:t>
            </a:fld>
            <a:endParaRPr lang="en-US"/>
          </a:p>
        </p:txBody>
      </p:sp>
    </p:spTree>
    <p:extLst>
      <p:ext uri="{BB962C8B-B14F-4D97-AF65-F5344CB8AC3E}">
        <p14:creationId xmlns:p14="http://schemas.microsoft.com/office/powerpoint/2010/main" val="413727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Item 1:  When he was developing Random Forests,</a:t>
            </a:r>
            <a:r>
              <a:rPr lang="en-US" baseline="0" dirty="0" smtClean="0"/>
              <a:t> Breiman typically used 25—50 trees.  It turns out that the predictive accuracy does not increase much, if at all, with more trees beyond about 50 </a:t>
            </a:r>
            <a:r>
              <a:rPr lang="en-US" i="1" baseline="0" dirty="0" smtClean="0"/>
              <a:t>in most problems</a:t>
            </a:r>
            <a:r>
              <a:rPr lang="en-US" baseline="0" dirty="0" smtClean="0"/>
              <a:t>.</a:t>
            </a:r>
          </a:p>
          <a:p>
            <a:endParaRPr lang="en-US" baseline="0" dirty="0" smtClean="0"/>
          </a:p>
          <a:p>
            <a:r>
              <a:rPr lang="en-US" baseline="0" dirty="0" smtClean="0"/>
              <a:t>Item 2:  The restriction to only a small number of variables at each node ensures that the trees are “different,” which is very important to achieve gains in classification accuracy.</a:t>
            </a:r>
          </a:p>
          <a:p>
            <a:endParaRPr lang="en-US" baseline="0" dirty="0" smtClean="0"/>
          </a:p>
          <a:p>
            <a:r>
              <a:rPr lang="en-US" baseline="0" dirty="0" smtClean="0"/>
              <a:t>Item 3:  Usually fully grown trees overfit the data but in this application it helps by making the trees be unstable.</a:t>
            </a:r>
            <a:endParaRPr lang="en-US" dirty="0"/>
          </a:p>
        </p:txBody>
      </p:sp>
      <p:sp>
        <p:nvSpPr>
          <p:cNvPr id="4" name="Slide Number Placeholder 3"/>
          <p:cNvSpPr>
            <a:spLocks noGrp="1"/>
          </p:cNvSpPr>
          <p:nvPr>
            <p:ph type="sldNum" sz="quarter" idx="10"/>
          </p:nvPr>
        </p:nvSpPr>
        <p:spPr/>
        <p:txBody>
          <a:bodyPr/>
          <a:lstStyle/>
          <a:p>
            <a:fld id="{186AAD15-1602-43E2-94EF-9206AE3ED4BE}" type="slidenum">
              <a:rPr lang="en-US" smtClean="0"/>
              <a:pPr/>
              <a:t>9</a:t>
            </a:fld>
            <a:endParaRPr lang="en-US"/>
          </a:p>
        </p:txBody>
      </p:sp>
    </p:spTree>
    <p:extLst>
      <p:ext uri="{BB962C8B-B14F-4D97-AF65-F5344CB8AC3E}">
        <p14:creationId xmlns:p14="http://schemas.microsoft.com/office/powerpoint/2010/main" val="148145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38900" y="0"/>
            <a:ext cx="19431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0"/>
            <a:ext cx="56769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572000" y="1219200"/>
            <a:ext cx="38100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0" y="3848100"/>
            <a:ext cx="38100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192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38100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192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219200"/>
            <a:ext cx="38100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219200"/>
            <a:ext cx="77724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fontAlgn="base">
        <a:spcBef>
          <a:spcPct val="0"/>
        </a:spcBef>
        <a:spcAft>
          <a:spcPct val="0"/>
        </a:spcAft>
        <a:defRPr sz="3200">
          <a:solidFill>
            <a:schemeClr val="tx2"/>
          </a:solidFill>
          <a:latin typeface="+mj-lt"/>
          <a:ea typeface="+mj-ea"/>
          <a:cs typeface="+mj-cs"/>
        </a:defRPr>
      </a:lvl1pPr>
      <a:lvl2pPr algn="l" rtl="0" fontAlgn="base">
        <a:spcBef>
          <a:spcPct val="0"/>
        </a:spcBef>
        <a:spcAft>
          <a:spcPct val="0"/>
        </a:spcAft>
        <a:defRPr sz="3200">
          <a:solidFill>
            <a:schemeClr val="tx2"/>
          </a:solidFill>
          <a:latin typeface="Arial Unicode MS" pitchFamily="34" charset="-128"/>
        </a:defRPr>
      </a:lvl2pPr>
      <a:lvl3pPr algn="l" rtl="0" fontAlgn="base">
        <a:spcBef>
          <a:spcPct val="0"/>
        </a:spcBef>
        <a:spcAft>
          <a:spcPct val="0"/>
        </a:spcAft>
        <a:defRPr sz="3200">
          <a:solidFill>
            <a:schemeClr val="tx2"/>
          </a:solidFill>
          <a:latin typeface="Arial Unicode MS" pitchFamily="34" charset="-128"/>
        </a:defRPr>
      </a:lvl3pPr>
      <a:lvl4pPr algn="l" rtl="0" fontAlgn="base">
        <a:spcBef>
          <a:spcPct val="0"/>
        </a:spcBef>
        <a:spcAft>
          <a:spcPct val="0"/>
        </a:spcAft>
        <a:defRPr sz="3200">
          <a:solidFill>
            <a:schemeClr val="tx2"/>
          </a:solidFill>
          <a:latin typeface="Arial Unicode MS" pitchFamily="34" charset="-128"/>
        </a:defRPr>
      </a:lvl4pPr>
      <a:lvl5pPr algn="l" rtl="0" fontAlgn="base">
        <a:spcBef>
          <a:spcPct val="0"/>
        </a:spcBef>
        <a:spcAft>
          <a:spcPct val="0"/>
        </a:spcAft>
        <a:defRPr sz="3200">
          <a:solidFill>
            <a:schemeClr val="tx2"/>
          </a:solidFill>
          <a:latin typeface="Arial Unicode MS" pitchFamily="34" charset="-128"/>
        </a:defRPr>
      </a:lvl5pPr>
      <a:lvl6pPr marL="457200" algn="l" rtl="0" fontAlgn="base">
        <a:spcBef>
          <a:spcPct val="0"/>
        </a:spcBef>
        <a:spcAft>
          <a:spcPct val="0"/>
        </a:spcAft>
        <a:defRPr sz="3200">
          <a:solidFill>
            <a:schemeClr val="tx2"/>
          </a:solidFill>
          <a:latin typeface="Arial Unicode MS" pitchFamily="34" charset="-128"/>
        </a:defRPr>
      </a:lvl6pPr>
      <a:lvl7pPr marL="914400" algn="l" rtl="0" fontAlgn="base">
        <a:spcBef>
          <a:spcPct val="0"/>
        </a:spcBef>
        <a:spcAft>
          <a:spcPct val="0"/>
        </a:spcAft>
        <a:defRPr sz="3200">
          <a:solidFill>
            <a:schemeClr val="tx2"/>
          </a:solidFill>
          <a:latin typeface="Arial Unicode MS" pitchFamily="34" charset="-128"/>
        </a:defRPr>
      </a:lvl7pPr>
      <a:lvl8pPr marL="1371600" algn="l" rtl="0" fontAlgn="base">
        <a:spcBef>
          <a:spcPct val="0"/>
        </a:spcBef>
        <a:spcAft>
          <a:spcPct val="0"/>
        </a:spcAft>
        <a:defRPr sz="3200">
          <a:solidFill>
            <a:schemeClr val="tx2"/>
          </a:solidFill>
          <a:latin typeface="Arial Unicode MS" pitchFamily="34" charset="-128"/>
        </a:defRPr>
      </a:lvl8pPr>
      <a:lvl9pPr marL="1828800" algn="l" rtl="0" fontAlgn="base">
        <a:spcBef>
          <a:spcPct val="0"/>
        </a:spcBef>
        <a:spcAft>
          <a:spcPct val="0"/>
        </a:spcAft>
        <a:defRPr sz="3200">
          <a:solidFill>
            <a:schemeClr val="tx2"/>
          </a:solidFill>
          <a:latin typeface="Arial Unicode MS" pitchFamily="34" charset="-128"/>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400">
          <a:solidFill>
            <a:schemeClr val="tx1"/>
          </a:solidFill>
          <a:latin typeface="+mn-lt"/>
        </a:defRPr>
      </a:lvl4pPr>
      <a:lvl5pPr marL="2057400" indent="-228600" algn="l" rtl="0" fontAlgn="base">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math.usu.edu/~adele/forest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salford-systems.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457200" y="1219200"/>
                <a:ext cx="8077200" cy="5410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Bagging</a:t>
                </a:r>
              </a:p>
              <a:p>
                <a:pPr>
                  <a:buNone/>
                </a:pPr>
                <a:endParaRPr lang="en-US" sz="2000" dirty="0" smtClean="0"/>
              </a:p>
              <a:p>
                <a:pPr>
                  <a:buNone/>
                </a:pPr>
                <a:r>
                  <a:rPr lang="en-US" sz="2000" dirty="0" smtClean="0"/>
                  <a:t>Leo Breiman, “Bagging Predictors”, </a:t>
                </a:r>
                <a:r>
                  <a:rPr lang="en-US" sz="2000" i="1" dirty="0" smtClean="0"/>
                  <a:t>Machine Learning</a:t>
                </a:r>
                <a:r>
                  <a:rPr lang="en-US" sz="2000" dirty="0" smtClean="0"/>
                  <a:t>, 1996.</a:t>
                </a:r>
              </a:p>
              <a:p>
                <a:pPr>
                  <a:buNone/>
                </a:pPr>
                <a:r>
                  <a:rPr lang="en-US" sz="2000" dirty="0" smtClean="0"/>
                  <a:t>Fit classification or regression models to bootstrap samples from the</a:t>
                </a:r>
              </a:p>
              <a:p>
                <a:pPr>
                  <a:buNone/>
                </a:pPr>
                <a:r>
                  <a:rPr lang="en-US" sz="2000" dirty="0" smtClean="0"/>
                  <a:t>data and combine by voting (classification) or averaging (regression).</a:t>
                </a:r>
              </a:p>
              <a:p>
                <a:pPr>
                  <a:buNone/>
                </a:pPr>
                <a:endParaRPr lang="en-US" sz="2000" dirty="0" smtClean="0"/>
              </a:p>
              <a:p>
                <a:pPr>
                  <a:buNone/>
                </a:pPr>
                <a:r>
                  <a:rPr lang="en-US" sz="2000" dirty="0" smtClean="0"/>
                  <a:t>Bootstrap sample   ➾</a:t>
                </a:r>
                <a14:m>
                  <m:oMath xmlns:m="http://schemas.openxmlformats.org/officeDocument/2006/math">
                    <m:r>
                      <a:rPr lang="en-US" sz="1800" b="0" i="0" smtClean="0">
                        <a:latin typeface="Cambria Math"/>
                      </a:rPr>
                      <m:t>   </m:t>
                    </m:r>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1</m:t>
                        </m:r>
                      </m:sub>
                    </m:sSub>
                    <m:r>
                      <a:rPr lang="en-US" sz="1800" b="0" i="1" smtClean="0">
                        <a:latin typeface="Cambria Math"/>
                      </a:rPr>
                      <m:t>(</m:t>
                    </m:r>
                    <m:r>
                      <a:rPr lang="en-US" sz="1800" b="0" i="1" smtClean="0">
                        <a:latin typeface="Cambria Math"/>
                      </a:rPr>
                      <m:t>𝑥</m:t>
                    </m:r>
                    <m:r>
                      <a:rPr lang="en-US" sz="1800" b="0" i="1" smtClean="0">
                        <a:latin typeface="Cambria Math"/>
                      </a:rPr>
                      <m:t>)</m:t>
                    </m:r>
                  </m:oMath>
                </a14:m>
                <a:endParaRPr lang="en-US" sz="1800" baseline="-25000" dirty="0" smtClean="0"/>
              </a:p>
              <a:p>
                <a:pPr>
                  <a:buNone/>
                </a:pPr>
                <a:r>
                  <a:rPr lang="en-US" sz="2000" dirty="0" smtClean="0"/>
                  <a:t>Bootstrap sample   ➾</a:t>
                </a:r>
                <a14:m>
                  <m:oMath xmlns:m="http://schemas.openxmlformats.org/officeDocument/2006/math">
                    <m:r>
                      <a:rPr lang="en-US" sz="1800" b="0" i="0" smtClean="0">
                        <a:latin typeface="Cambria Math"/>
                      </a:rPr>
                      <m:t>   </m:t>
                    </m:r>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2</m:t>
                        </m:r>
                      </m:sub>
                    </m:sSub>
                    <m:r>
                      <a:rPr lang="en-US" sz="1800" b="0" i="1" smtClean="0">
                        <a:latin typeface="Cambria Math"/>
                      </a:rPr>
                      <m:t>(</m:t>
                    </m:r>
                    <m:r>
                      <a:rPr lang="en-US" sz="1800" b="0" i="1" smtClean="0">
                        <a:latin typeface="Cambria Math"/>
                      </a:rPr>
                      <m:t>𝑥</m:t>
                    </m:r>
                    <m:r>
                      <a:rPr lang="en-US" sz="1800" b="0" i="1" smtClean="0">
                        <a:latin typeface="Cambria Math"/>
                      </a:rPr>
                      <m:t>)</m:t>
                    </m:r>
                  </m:oMath>
                </a14:m>
                <a:endParaRPr lang="en-US" sz="1800" dirty="0" smtClean="0"/>
              </a:p>
              <a:p>
                <a:pPr>
                  <a:buNone/>
                </a:pPr>
                <a:r>
                  <a:rPr lang="en-US" sz="2000" dirty="0" smtClean="0"/>
                  <a:t>Bootstrap sample   ➾</a:t>
                </a:r>
                <a14:m>
                  <m:oMath xmlns:m="http://schemas.openxmlformats.org/officeDocument/2006/math">
                    <m:r>
                      <a:rPr lang="en-US" sz="1800" b="0" i="0" smtClean="0">
                        <a:latin typeface="Cambria Math"/>
                      </a:rPr>
                      <m:t>   </m:t>
                    </m:r>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3</m:t>
                        </m:r>
                      </m:sub>
                    </m:sSub>
                    <m:r>
                      <a:rPr lang="en-US" sz="1800" b="0" i="1" smtClean="0">
                        <a:latin typeface="Cambria Math"/>
                      </a:rPr>
                      <m:t>(</m:t>
                    </m:r>
                    <m:r>
                      <a:rPr lang="en-US" sz="1800" b="0" i="1" smtClean="0">
                        <a:latin typeface="Cambria Math"/>
                      </a:rPr>
                      <m:t>𝑥</m:t>
                    </m:r>
                    <m:r>
                      <a:rPr lang="en-US" sz="1800" b="0" i="1" smtClean="0">
                        <a:latin typeface="Cambria Math"/>
                      </a:rPr>
                      <m:t>)</m:t>
                    </m:r>
                  </m:oMath>
                </a14:m>
                <a:r>
                  <a:rPr lang="en-US" sz="2000" dirty="0" smtClean="0"/>
                  <a:t>	       </a:t>
                </a:r>
              </a:p>
              <a:p>
                <a:pPr>
                  <a:buNone/>
                </a:pPr>
                <a:r>
                  <a:rPr lang="en-US" sz="2000" dirty="0" smtClean="0"/>
                  <a:t>					  Combine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1</m:t>
                        </m:r>
                      </m:sub>
                    </m:sSub>
                    <m:d>
                      <m:dPr>
                        <m:ctrlPr>
                          <a:rPr lang="en-US" sz="1800" b="0" i="1" smtClean="0">
                            <a:latin typeface="Cambria Math" panose="02040503050406030204" pitchFamily="18" charset="0"/>
                          </a:rPr>
                        </m:ctrlPr>
                      </m:dPr>
                      <m:e>
                        <m:r>
                          <a:rPr lang="en-US" sz="1800" b="0" i="1" smtClean="0">
                            <a:latin typeface="Cambria Math"/>
                          </a:rPr>
                          <m:t>𝑥</m:t>
                        </m:r>
                      </m:e>
                    </m:d>
                    <m:r>
                      <a:rPr lang="en-US" sz="1800" b="0" i="1" smtClean="0">
                        <a:latin typeface="Cambria Math"/>
                      </a:rPr>
                      <m:t>, </m:t>
                    </m:r>
                    <m:r>
                      <a:rPr lang="en-US" sz="1800" b="0" i="1" smtClean="0">
                        <a:latin typeface="Cambria Math"/>
                        <a:ea typeface="Cambria Math"/>
                      </a:rPr>
                      <m:t>⋯, </m:t>
                    </m:r>
                    <m:sSub>
                      <m:sSubPr>
                        <m:ctrlPr>
                          <a:rPr lang="en-US" sz="1800" b="0" i="1" smtClean="0">
                            <a:latin typeface="Cambria Math" panose="02040503050406030204" pitchFamily="18" charset="0"/>
                            <a:ea typeface="Cambria Math"/>
                          </a:rPr>
                        </m:ctrlPr>
                      </m:sSubPr>
                      <m:e>
                        <m:r>
                          <a:rPr lang="en-US" sz="1800" b="0" i="1" smtClean="0">
                            <a:latin typeface="Cambria Math"/>
                            <a:ea typeface="Cambria Math"/>
                          </a:rPr>
                          <m:t>𝑓</m:t>
                        </m:r>
                      </m:e>
                      <m:sub>
                        <m:r>
                          <a:rPr lang="en-US" sz="1800" b="0" i="1" smtClean="0">
                            <a:latin typeface="Cambria Math"/>
                            <a:ea typeface="Cambria Math"/>
                          </a:rPr>
                          <m:t>𝑀</m:t>
                        </m:r>
                      </m:sub>
                    </m:sSub>
                    <m:d>
                      <m:dPr>
                        <m:ctrlPr>
                          <a:rPr lang="en-US" sz="1800" b="0" i="1" smtClean="0">
                            <a:latin typeface="Cambria Math" panose="02040503050406030204" pitchFamily="18" charset="0"/>
                            <a:ea typeface="Cambria Math"/>
                          </a:rPr>
                        </m:ctrlPr>
                      </m:dPr>
                      <m:e>
                        <m:r>
                          <a:rPr lang="en-US" sz="1800" b="0" i="1" smtClean="0">
                            <a:latin typeface="Cambria Math"/>
                            <a:ea typeface="Cambria Math"/>
                          </a:rPr>
                          <m:t>𝑥</m:t>
                        </m:r>
                      </m:e>
                    </m:d>
                    <m:r>
                      <a:rPr lang="en-US" sz="1800" b="0" i="1" smtClean="0">
                        <a:latin typeface="Cambria Math"/>
                        <a:ea typeface="Cambria Math"/>
                      </a:rPr>
                      <m:t>     </m:t>
                    </m:r>
                  </m:oMath>
                </a14:m>
                <a:r>
                  <a:rPr lang="en-US" sz="2000" dirty="0" smtClean="0"/>
                  <a:t>➾    </a:t>
                </a:r>
                <a14:m>
                  <m:oMath xmlns:m="http://schemas.openxmlformats.org/officeDocument/2006/math">
                    <m:r>
                      <a:rPr lang="en-US" sz="1800" b="0" i="1" smtClean="0">
                        <a:latin typeface="Cambria Math"/>
                      </a:rPr>
                      <m:t>𝑓</m:t>
                    </m:r>
                    <m:r>
                      <a:rPr lang="en-US" sz="1800" b="0" i="1" smtClean="0">
                        <a:latin typeface="Cambria Math"/>
                      </a:rPr>
                      <m:t>(</m:t>
                    </m:r>
                    <m:r>
                      <a:rPr lang="en-US" sz="1800" b="0" i="1" smtClean="0">
                        <a:latin typeface="Cambria Math"/>
                      </a:rPr>
                      <m:t>𝑥</m:t>
                    </m:r>
                    <m:r>
                      <a:rPr lang="en-US" sz="1800" b="0" i="1" smtClean="0">
                        <a:latin typeface="Cambria Math"/>
                      </a:rPr>
                      <m:t>)</m:t>
                    </m:r>
                  </m:oMath>
                </a14:m>
                <a:endParaRPr lang="en-US" sz="1800" dirty="0" smtClean="0"/>
              </a:p>
              <a:p>
                <a:pPr>
                  <a:buNone/>
                </a:pPr>
                <a:r>
                  <a:rPr lang="en-US" sz="2000" dirty="0" smtClean="0"/>
                  <a:t>	</a:t>
                </a:r>
                <a14:m>
                  <m:oMath xmlns:m="http://schemas.openxmlformats.org/officeDocument/2006/math">
                    <m:r>
                      <a:rPr lang="en-US" sz="2000" i="1" smtClean="0">
                        <a:latin typeface="Cambria Math"/>
                        <a:ea typeface="Cambria Math"/>
                      </a:rPr>
                      <m:t>⋮</m:t>
                    </m:r>
                  </m:oMath>
                </a14:m>
                <a:endParaRPr lang="en-US" sz="2000" dirty="0" smtClean="0"/>
              </a:p>
              <a:p>
                <a:pPr>
                  <a:buNone/>
                </a:pPr>
                <a:r>
                  <a:rPr lang="en-US" sz="2000" dirty="0" smtClean="0"/>
                  <a:t>					    The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𝑗</m:t>
                        </m:r>
                      </m:sub>
                    </m:sSub>
                    <m:r>
                      <a:rPr lang="en-US" sz="2000" b="0" i="1" smtClean="0">
                        <a:latin typeface="Cambria Math"/>
                      </a:rPr>
                      <m:t>(</m:t>
                    </m:r>
                    <m:r>
                      <a:rPr lang="en-US" sz="2000" b="0" i="1" smtClean="0">
                        <a:latin typeface="Cambria Math"/>
                      </a:rPr>
                      <m:t>𝑥</m:t>
                    </m:r>
                    <m:r>
                      <a:rPr lang="en-US" sz="2000" b="0" i="1" smtClean="0">
                        <a:latin typeface="Cambria Math"/>
                      </a:rPr>
                      <m:t>)</m:t>
                    </m:r>
                  </m:oMath>
                </a14:m>
                <a:r>
                  <a:rPr lang="en-US" sz="2000" dirty="0" smtClean="0"/>
                  <a:t>’s are “base learners.”</a:t>
                </a:r>
              </a:p>
              <a:p>
                <a:pPr>
                  <a:buNone/>
                </a:pPr>
                <a:r>
                  <a:rPr lang="en-US" sz="2000" dirty="0" smtClean="0"/>
                  <a:t>Bootstrap sample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a:rPr>
                          <m:t>𝑓</m:t>
                        </m:r>
                      </m:e>
                      <m:sub>
                        <m:r>
                          <a:rPr lang="en-US" sz="1800" b="0" i="1" smtClean="0">
                            <a:latin typeface="Cambria Math"/>
                          </a:rPr>
                          <m:t>𝑀</m:t>
                        </m:r>
                      </m:sub>
                    </m:sSub>
                    <m:r>
                      <a:rPr lang="en-US" sz="1800" b="0" i="1" smtClean="0">
                        <a:latin typeface="Cambria Math"/>
                      </a:rPr>
                      <m:t>(</m:t>
                    </m:r>
                    <m:r>
                      <a:rPr lang="en-US" sz="1800" b="0" i="1" smtClean="0">
                        <a:latin typeface="Cambria Math"/>
                      </a:rPr>
                      <m:t>𝑥</m:t>
                    </m:r>
                    <m:r>
                      <a:rPr lang="en-US" sz="1800" b="0" i="1" smtClean="0">
                        <a:latin typeface="Cambria Math"/>
                      </a:rPr>
                      <m:t>)</m:t>
                    </m:r>
                  </m:oMath>
                </a14:m>
                <a:endParaRPr lang="en-US" sz="1800" dirty="0" smtClean="0"/>
              </a:p>
              <a:p>
                <a:pPr>
                  <a:buNone/>
                </a:pPr>
                <a:endParaRPr lang="en-US" sz="1000" dirty="0" smtClean="0"/>
              </a:p>
              <a:p>
                <a:pPr>
                  <a:buNone/>
                </a:pPr>
                <a:endParaRPr lang="en-US" sz="1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457200" y="1219200"/>
                <a:ext cx="8077200" cy="5410200"/>
              </a:xfrm>
              <a:blipFill rotWithShape="0">
                <a:blip r:embed="rId3"/>
                <a:stretch>
                  <a:fillRect l="-1585" t="-123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 name="Right Brace 17"/>
          <p:cNvSpPr/>
          <p:nvPr/>
        </p:nvSpPr>
        <p:spPr bwMode="auto">
          <a:xfrm>
            <a:off x="3733800" y="3657600"/>
            <a:ext cx="304800" cy="2590800"/>
          </a:xfrm>
          <a:prstGeom prst="rightBrac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smtClean="0">
              <a:ln>
                <a:noFill/>
              </a:ln>
              <a:solidFill>
                <a:schemeClr val="tx1"/>
              </a:solidFill>
              <a:effectLst/>
              <a:latin typeface="Palatino" pitchFamily="18" charset="0"/>
            </a:endParaRPr>
          </a:p>
        </p:txBody>
      </p:sp>
    </p:spTree>
    <p:extLst>
      <p:ext uri="{BB962C8B-B14F-4D97-AF65-F5344CB8AC3E}">
        <p14:creationId xmlns:p14="http://schemas.microsoft.com/office/powerpoint/2010/main" val="2053156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19200"/>
            <a:ext cx="8534400" cy="5257800"/>
          </a:xfrm>
        </p:spPr>
        <p:txBody>
          <a:bodyPr/>
          <a:lstStyle/>
          <a:p>
            <a:pPr>
              <a:buNone/>
            </a:pPr>
            <a:r>
              <a:rPr lang="en-US" b="1" dirty="0" smtClean="0">
                <a:solidFill>
                  <a:srgbClr val="C00000"/>
                </a:solidFill>
                <a:effectLst>
                  <a:outerShdw blurRad="38100" dist="38100" dir="2700000" algn="tl">
                    <a:srgbClr val="000000">
                      <a:alpha val="43137"/>
                    </a:srgbClr>
                  </a:outerShdw>
                </a:effectLst>
              </a:rPr>
              <a:t>Random Forests Algorithm</a:t>
            </a:r>
          </a:p>
          <a:p>
            <a:pPr marL="457200" indent="-457200">
              <a:buSzPct val="125000"/>
              <a:buNone/>
            </a:pPr>
            <a:endParaRPr lang="en-US" sz="1000" dirty="0" smtClean="0"/>
          </a:p>
          <a:p>
            <a:pPr marL="457200" indent="-457200">
              <a:lnSpc>
                <a:spcPct val="110000"/>
              </a:lnSpc>
              <a:spcBef>
                <a:spcPts val="0"/>
              </a:spcBef>
              <a:buSzPct val="100000"/>
              <a:buFont typeface="+mj-lt"/>
              <a:buAutoNum type="arabicPeriod" startAt="4"/>
            </a:pPr>
            <a:r>
              <a:rPr lang="en-US" sz="2000" dirty="0" smtClean="0"/>
              <a:t>For each observation, a predicted value or class is obtained for every tree/bootstrap sample for which the tree is out-of-bag.</a:t>
            </a:r>
          </a:p>
          <a:p>
            <a:pPr>
              <a:lnSpc>
                <a:spcPct val="110000"/>
              </a:lnSpc>
              <a:spcBef>
                <a:spcPts val="0"/>
              </a:spcBef>
              <a:buSzPct val="125000"/>
              <a:buNone/>
            </a:pPr>
            <a:endParaRPr lang="en-US" sz="1000" dirty="0" smtClean="0"/>
          </a:p>
          <a:p>
            <a:pPr lvl="1">
              <a:lnSpc>
                <a:spcPct val="110000"/>
              </a:lnSpc>
              <a:spcBef>
                <a:spcPts val="0"/>
              </a:spcBef>
              <a:buSzPct val="100000"/>
              <a:buFont typeface="Wingdings" pitchFamily="2" charset="2"/>
              <a:buChar char="Ø"/>
            </a:pPr>
            <a:r>
              <a:rPr lang="en-US" sz="1800" dirty="0" smtClean="0"/>
              <a:t>That’s 37% of the bootstrap samples, on average, so about 185 of the default 500 trees.</a:t>
            </a:r>
          </a:p>
          <a:p>
            <a:pPr marL="457200" indent="-457200">
              <a:lnSpc>
                <a:spcPct val="110000"/>
              </a:lnSpc>
              <a:spcBef>
                <a:spcPts val="0"/>
              </a:spcBef>
              <a:buSzPct val="100000"/>
              <a:buNone/>
            </a:pPr>
            <a:endParaRPr lang="en-US" sz="1000" dirty="0" smtClean="0"/>
          </a:p>
          <a:p>
            <a:pPr marL="457200" indent="-457200">
              <a:lnSpc>
                <a:spcPct val="110000"/>
              </a:lnSpc>
              <a:spcBef>
                <a:spcPts val="0"/>
              </a:spcBef>
              <a:buSzPct val="100000"/>
              <a:buFont typeface="+mj-lt"/>
              <a:buAutoNum type="arabicPeriod" startAt="5"/>
            </a:pPr>
            <a:r>
              <a:rPr lang="en-US" sz="2000" dirty="0" smtClean="0"/>
              <a:t>The out-of-bag predictions from the trees are combined to give a single prediction.</a:t>
            </a:r>
          </a:p>
          <a:p>
            <a:pPr>
              <a:lnSpc>
                <a:spcPct val="110000"/>
              </a:lnSpc>
              <a:spcBef>
                <a:spcPts val="0"/>
              </a:spcBef>
              <a:buSzPct val="125000"/>
              <a:buNone/>
            </a:pPr>
            <a:endParaRPr lang="en-US" sz="1000" dirty="0" smtClean="0"/>
          </a:p>
          <a:p>
            <a:pPr lvl="1">
              <a:lnSpc>
                <a:spcPct val="110000"/>
              </a:lnSpc>
              <a:spcBef>
                <a:spcPts val="0"/>
              </a:spcBef>
              <a:buSzPct val="100000"/>
              <a:buFont typeface="Wingdings" pitchFamily="2" charset="2"/>
              <a:buChar char="Ø"/>
            </a:pPr>
            <a:r>
              <a:rPr lang="en-US" sz="1800" dirty="0" smtClean="0"/>
              <a:t>In regression the out-of-bag predictions are </a:t>
            </a:r>
            <a:r>
              <a:rPr lang="en-US" sz="1800" b="1" dirty="0" smtClean="0"/>
              <a:t>averaged</a:t>
            </a:r>
            <a:r>
              <a:rPr lang="en-US" sz="1800" dirty="0" smtClean="0"/>
              <a:t>.</a:t>
            </a:r>
          </a:p>
          <a:p>
            <a:pPr lvl="1">
              <a:lnSpc>
                <a:spcPct val="110000"/>
              </a:lnSpc>
              <a:spcBef>
                <a:spcPts val="0"/>
              </a:spcBef>
              <a:buSzPct val="100000"/>
              <a:buFont typeface="Wingdings" pitchFamily="2" charset="2"/>
              <a:buChar char="Ø"/>
            </a:pPr>
            <a:r>
              <a:rPr lang="en-US" sz="1800" dirty="0" smtClean="0"/>
              <a:t>In classification, the out-of-bag predictions are </a:t>
            </a:r>
            <a:r>
              <a:rPr lang="en-US" sz="1800" b="1" dirty="0" smtClean="0"/>
              <a:t>voted</a:t>
            </a:r>
            <a:r>
              <a:rPr lang="en-US" sz="1800" dirty="0" smtClean="0"/>
              <a:t>.  For example, if 40 of the predictions are class A, 87 are class B, 32 are class C, and 26 are class D, then the predicted class is B.</a:t>
            </a:r>
          </a:p>
          <a:p>
            <a:pPr lvl="1">
              <a:lnSpc>
                <a:spcPct val="110000"/>
              </a:lnSpc>
              <a:spcBef>
                <a:spcPts val="0"/>
              </a:spcBef>
              <a:buSzPct val="100000"/>
              <a:buFont typeface="Wingdings" pitchFamily="2" charset="2"/>
              <a:buChar char="Ø"/>
            </a:pPr>
            <a:r>
              <a:rPr lang="en-US" sz="1800" dirty="0" smtClean="0"/>
              <a:t>In classification, the proportions of predicted values in each class are the </a:t>
            </a:r>
            <a:r>
              <a:rPr lang="en-US" sz="1800" b="1" dirty="0" smtClean="0"/>
              <a:t>predicted probabilities</a:t>
            </a:r>
            <a:r>
              <a:rPr lang="en-US" sz="1800" dirty="0" smtClean="0"/>
              <a:t> for the respective classes.</a:t>
            </a:r>
          </a:p>
          <a:p>
            <a:pPr marL="457200" indent="-457200">
              <a:buSzPct val="100000"/>
              <a:buFont typeface="+mj-lt"/>
              <a:buAutoNum type="arabicPeriod" startAt="5"/>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19200"/>
            <a:ext cx="8534400" cy="5257800"/>
          </a:xfrm>
        </p:spPr>
        <p:txBody>
          <a:bodyPr/>
          <a:lstStyle/>
          <a:p>
            <a:pPr>
              <a:buNone/>
            </a:pPr>
            <a:r>
              <a:rPr lang="en-US" b="1" dirty="0" smtClean="0">
                <a:solidFill>
                  <a:srgbClr val="C00000"/>
                </a:solidFill>
                <a:effectLst>
                  <a:outerShdw blurRad="38100" dist="38100" dir="2700000" algn="tl">
                    <a:srgbClr val="000000">
                      <a:alpha val="43137"/>
                    </a:srgbClr>
                  </a:outerShdw>
                </a:effectLst>
              </a:rPr>
              <a:t>Random Forests Proximities</a:t>
            </a:r>
          </a:p>
          <a:p>
            <a:pPr marL="457200" indent="-457200">
              <a:buSzPct val="125000"/>
              <a:buNone/>
            </a:pPr>
            <a:endParaRPr lang="en-US" sz="1000" dirty="0" smtClean="0"/>
          </a:p>
          <a:p>
            <a:pPr marL="457200" indent="-457200">
              <a:buSzPct val="125000"/>
            </a:pPr>
            <a:r>
              <a:rPr lang="en-US" sz="2000" dirty="0" smtClean="0"/>
              <a:t>For each pair of observations we define the proximity between two points to be the proportion of trees that the observations end up in the same terminal node of.  We can calculate proximities in two ways:</a:t>
            </a:r>
          </a:p>
          <a:p>
            <a:pPr>
              <a:buSzPct val="125000"/>
              <a:buNone/>
            </a:pPr>
            <a:endParaRPr lang="en-US" sz="1000" dirty="0" smtClean="0"/>
          </a:p>
          <a:p>
            <a:pPr lvl="1">
              <a:buSzPct val="100000"/>
              <a:buFont typeface="Wingdings" pitchFamily="2" charset="2"/>
              <a:buChar char="Ø"/>
            </a:pPr>
            <a:r>
              <a:rPr lang="en-US" sz="1800" dirty="0" smtClean="0"/>
              <a:t>The default is to only use the trees for which both observations are out-of-bag.</a:t>
            </a:r>
          </a:p>
          <a:p>
            <a:pPr lvl="1">
              <a:buSzPct val="100000"/>
              <a:buNone/>
            </a:pPr>
            <a:endParaRPr lang="en-US" sz="1000" dirty="0" smtClean="0"/>
          </a:p>
          <a:p>
            <a:pPr lvl="1">
              <a:buSzPct val="100000"/>
              <a:buFont typeface="Wingdings" pitchFamily="2" charset="2"/>
              <a:buChar char="Ø"/>
            </a:pPr>
            <a:r>
              <a:rPr lang="en-US" sz="1800" dirty="0" smtClean="0"/>
              <a:t>One can also compute proximities by passing the pairs of observations down all the fitted trees.</a:t>
            </a:r>
          </a:p>
          <a:p>
            <a:pPr marL="457200" indent="-457200">
              <a:buSzPct val="125000"/>
              <a:buNone/>
            </a:pPr>
            <a:endParaRPr lang="en-US" sz="1000" dirty="0" smtClean="0"/>
          </a:p>
          <a:p>
            <a:pPr marL="457200" indent="-457200">
              <a:buSzPct val="125000"/>
            </a:pPr>
            <a:r>
              <a:rPr lang="en-US" sz="2000" dirty="0" smtClean="0"/>
              <a:t>Proximities may be used for:</a:t>
            </a:r>
          </a:p>
          <a:p>
            <a:pPr>
              <a:buSzPct val="125000"/>
              <a:buNone/>
            </a:pPr>
            <a:endParaRPr lang="en-US" sz="1000" dirty="0" smtClean="0"/>
          </a:p>
          <a:p>
            <a:pPr lvl="1">
              <a:buSzPct val="100000"/>
              <a:buFont typeface="Wingdings" pitchFamily="2" charset="2"/>
              <a:buChar char="Ø"/>
            </a:pPr>
            <a:r>
              <a:rPr lang="en-US" sz="1800" dirty="0" smtClean="0"/>
              <a:t>Clustering observations.  Distance = 1 – proximity.</a:t>
            </a:r>
          </a:p>
          <a:p>
            <a:pPr lvl="1">
              <a:buSzPct val="100000"/>
              <a:buNone/>
            </a:pPr>
            <a:endParaRPr lang="en-US" sz="1000" dirty="0" smtClean="0"/>
          </a:p>
          <a:p>
            <a:pPr lvl="1">
              <a:buSzPct val="100000"/>
              <a:buFont typeface="Wingdings" pitchFamily="2" charset="2"/>
              <a:buChar char="Ø"/>
            </a:pPr>
            <a:r>
              <a:rPr lang="en-US" sz="1800" dirty="0" smtClean="0"/>
              <a:t>Imputation of missing values.</a:t>
            </a:r>
          </a:p>
          <a:p>
            <a:pPr lvl="1">
              <a:buSzPct val="100000"/>
              <a:buNone/>
            </a:pPr>
            <a:endParaRPr lang="en-US" sz="1000" dirty="0" smtClean="0"/>
          </a:p>
          <a:p>
            <a:pPr lvl="1">
              <a:buSzPct val="100000"/>
              <a:buFont typeface="Wingdings" pitchFamily="2" charset="2"/>
              <a:buChar char="Ø"/>
            </a:pPr>
            <a:r>
              <a:rPr lang="en-US" sz="1800" dirty="0" smtClean="0"/>
              <a:t>Graphical representations of similarity of observations.</a:t>
            </a:r>
          </a:p>
          <a:p>
            <a:pPr lvl="1">
              <a:buSzPct val="100000"/>
              <a:buNone/>
            </a:pPr>
            <a:endParaRPr lang="en-US" sz="1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19200"/>
            <a:ext cx="8534400" cy="5257800"/>
          </a:xfrm>
        </p:spPr>
        <p:txBody>
          <a:bodyPr/>
          <a:lstStyle/>
          <a:p>
            <a:pPr>
              <a:buNone/>
            </a:pPr>
            <a:r>
              <a:rPr lang="en-US" b="1" dirty="0" smtClean="0">
                <a:solidFill>
                  <a:srgbClr val="C00000"/>
                </a:solidFill>
                <a:effectLst>
                  <a:outerShdw blurRad="38100" dist="38100" dir="2700000" algn="tl">
                    <a:srgbClr val="000000">
                      <a:alpha val="43137"/>
                    </a:srgbClr>
                  </a:outerShdw>
                </a:effectLst>
              </a:rPr>
              <a:t>Random Forests Variable Importance</a:t>
            </a:r>
          </a:p>
          <a:p>
            <a:pPr marL="457200" indent="-457200">
              <a:buSzPct val="125000"/>
              <a:buNone/>
            </a:pPr>
            <a:endParaRPr lang="en-US" sz="1000" dirty="0" smtClean="0"/>
          </a:p>
          <a:p>
            <a:pPr marL="457200" indent="-457200">
              <a:buSzPct val="125000"/>
            </a:pPr>
            <a:r>
              <a:rPr lang="en-US" sz="2000" dirty="0" smtClean="0"/>
              <a:t>Each observation has a predicted value (numerical for regression; a class for classification) for each tree for which it is out of bag.</a:t>
            </a:r>
          </a:p>
          <a:p>
            <a:pPr marL="457200" indent="-457200">
              <a:buSzPct val="125000"/>
              <a:buNone/>
            </a:pPr>
            <a:endParaRPr lang="en-US" sz="1000" dirty="0" smtClean="0"/>
          </a:p>
          <a:p>
            <a:pPr marL="457200" indent="-457200">
              <a:buSzPct val="125000"/>
            </a:pPr>
            <a:r>
              <a:rPr lang="en-US" sz="2000" dirty="0" smtClean="0"/>
              <a:t>For the trees for which the observation is out-of-bag, randomly permute the values of the predictor variable of interest and pass the observations down the tree to get new predictions.</a:t>
            </a:r>
          </a:p>
          <a:p>
            <a:pPr marL="457200" indent="-457200">
              <a:buSzPct val="125000"/>
              <a:buNone/>
            </a:pPr>
            <a:endParaRPr lang="en-US" sz="1000" dirty="0" smtClean="0"/>
          </a:p>
          <a:p>
            <a:pPr marL="457200" indent="-457200">
              <a:buSzPct val="125000"/>
            </a:pPr>
            <a:r>
              <a:rPr lang="en-US" sz="2000" dirty="0" smtClean="0"/>
              <a:t>The change in the prediction error (for regression) or the misclassification rate (for classification) is a measure of the importance of the variable for that observation.</a:t>
            </a:r>
          </a:p>
          <a:p>
            <a:pPr marL="457200" indent="-457200">
              <a:buSzPct val="125000"/>
              <a:buNone/>
            </a:pPr>
            <a:endParaRPr lang="en-US" sz="1000" dirty="0" smtClean="0"/>
          </a:p>
          <a:p>
            <a:pPr marL="457200" indent="-457200">
              <a:buSzPct val="125000"/>
            </a:pPr>
            <a:r>
              <a:rPr lang="en-US" sz="2000" dirty="0" smtClean="0"/>
              <a:t>The changes in prediction error or misclassification rate are averaged over all the observations </a:t>
            </a:r>
            <a:r>
              <a:rPr lang="en-US" sz="2000" smtClean="0"/>
              <a:t>and may be </a:t>
            </a:r>
            <a:r>
              <a:rPr lang="en-US" sz="2000" dirty="0" smtClean="0"/>
              <a:t>standardized by dividing by the standard deviation of those changes.</a:t>
            </a:r>
            <a:endParaRPr lang="en-US" sz="1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79875" name="Rectangle 3"/>
              <p:cNvSpPr>
                <a:spLocks noGrp="1" noChangeArrowheads="1"/>
              </p:cNvSpPr>
              <p:nvPr>
                <p:ph type="body" idx="1"/>
              </p:nvPr>
            </p:nvSpPr>
            <p:spPr>
              <a:xfrm>
                <a:off x="304800" y="1600200"/>
                <a:ext cx="8686800" cy="4876800"/>
              </a:xfrm>
            </p:spPr>
            <p:txBody>
              <a:bodyPr/>
              <a:lstStyle/>
              <a:p>
                <a:pPr>
                  <a:buNone/>
                </a:pPr>
                <a:r>
                  <a:rPr lang="en-US" b="1" dirty="0" smtClean="0">
                    <a:solidFill>
                      <a:srgbClr val="C00000"/>
                    </a:solidFill>
                    <a:effectLst>
                      <a:outerShdw blurRad="38100" dist="38100" dir="2700000" algn="tl">
                        <a:srgbClr val="000000">
                          <a:alpha val="43137"/>
                        </a:srgbClr>
                      </a:outerShdw>
                    </a:effectLst>
                  </a:rPr>
                  <a:t>Partial Dependence Plots</a:t>
                </a:r>
              </a:p>
              <a:p>
                <a:pPr marL="457200" indent="-457200">
                  <a:buSzPct val="125000"/>
                  <a:buNone/>
                </a:pPr>
                <a:endParaRPr lang="en-US" sz="1000" dirty="0" smtClean="0"/>
              </a:p>
              <a:p>
                <a:pPr marL="457200" indent="-457200">
                  <a:buSzPct val="125000"/>
                </a:pPr>
                <a:r>
                  <a:rPr lang="en-US" sz="2000" dirty="0" smtClean="0"/>
                  <a:t>Want to graphically characterize the dependence of the response variable on the predictors one or two at a time.</a:t>
                </a:r>
              </a:p>
              <a:p>
                <a:pPr marL="457200" indent="-457200">
                  <a:buSzPct val="125000"/>
                  <a:buNone/>
                </a:pPr>
                <a:endParaRPr lang="en-US" sz="1000" dirty="0" smtClean="0"/>
              </a:p>
              <a:p>
                <a:pPr marL="457200" indent="-457200">
                  <a:buSzPct val="125000"/>
                </a:pPr>
                <a:r>
                  <a:rPr lang="en-US" sz="2000" dirty="0" smtClean="0"/>
                  <a:t>Generally the regression or classification function, </a:t>
                </a:r>
                <a14:m>
                  <m:oMath xmlns:m="http://schemas.openxmlformats.org/officeDocument/2006/math">
                    <m:r>
                      <a:rPr lang="en-US" sz="2000" b="0" i="1" smtClean="0">
                        <a:latin typeface="Cambria Math"/>
                      </a:rPr>
                      <m:t>𝑓</m:t>
                    </m:r>
                  </m:oMath>
                </a14:m>
                <a:r>
                  <a:rPr lang="en-US" sz="2000" dirty="0" smtClean="0"/>
                  <a:t>, depends on a number of predictors variables, say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1</m:t>
                        </m:r>
                      </m:sub>
                    </m:sSub>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2</m:t>
                        </m:r>
                      </m:sub>
                    </m:sSub>
                    <m:r>
                      <a:rPr lang="en-US" sz="2000" b="0" i="1" smtClean="0">
                        <a:latin typeface="Cambria Math"/>
                      </a:rPr>
                      <m:t>, </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𝑋</m:t>
                        </m:r>
                      </m:e>
                      <m:sub>
                        <m:r>
                          <a:rPr lang="en-US" sz="2000" b="0" i="1" smtClean="0">
                            <a:latin typeface="Cambria Math"/>
                            <a:ea typeface="Cambria Math"/>
                          </a:rPr>
                          <m:t>𝑀</m:t>
                        </m:r>
                      </m:sub>
                    </m:sSub>
                  </m:oMath>
                </a14:m>
                <a:r>
                  <a:rPr lang="en-US" sz="2000" dirty="0" smtClean="0"/>
                  <a:t>.  We may write          </a:t>
                </a:r>
                <a14:m>
                  <m:oMath xmlns:m="http://schemas.openxmlformats.org/officeDocument/2006/math">
                    <m:r>
                      <a:rPr lang="en-US" sz="2000" b="0" i="1" smtClean="0">
                        <a:latin typeface="Cambria Math"/>
                      </a:rPr>
                      <m:t>𝑓</m:t>
                    </m:r>
                    <m:d>
                      <m:dPr>
                        <m:ctrlPr>
                          <a:rPr lang="en-US" sz="2000" b="0" i="1" smtClean="0">
                            <a:latin typeface="Cambria Math" panose="02040503050406030204" pitchFamily="18" charset="0"/>
                          </a:rPr>
                        </m:ctrlPr>
                      </m:dPr>
                      <m:e>
                        <m:r>
                          <a:rPr lang="en-US" sz="2000" b="1" i="1" smtClean="0">
                            <a:latin typeface="Cambria Math"/>
                          </a:rPr>
                          <m:t>𝑿</m:t>
                        </m:r>
                      </m:e>
                    </m:d>
                    <m:r>
                      <a:rPr lang="en-US" sz="2000" b="0" i="1" smtClean="0">
                        <a:latin typeface="Cambria Math"/>
                      </a:rPr>
                      <m:t>=</m:t>
                    </m:r>
                    <m:r>
                      <a:rPr lang="en-US" sz="2000" b="0" i="1" smtClean="0">
                        <a:latin typeface="Cambria Math"/>
                      </a:rPr>
                      <m:t>𝑓</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2</m:t>
                        </m:r>
                      </m:sub>
                    </m:sSub>
                    <m:r>
                      <a:rPr lang="en-US" sz="2000" b="0" i="1" smtClean="0">
                        <a:latin typeface="Cambria Math"/>
                      </a:rPr>
                      <m:t>, </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𝑋</m:t>
                        </m:r>
                      </m:e>
                      <m:sub>
                        <m:r>
                          <a:rPr lang="en-US" sz="2000" b="0" i="1" smtClean="0">
                            <a:latin typeface="Cambria Math"/>
                            <a:ea typeface="Cambria Math"/>
                          </a:rPr>
                          <m:t>𝑀</m:t>
                        </m:r>
                      </m:sub>
                    </m:sSub>
                    <m:r>
                      <a:rPr lang="en-US" sz="2000" b="0" i="1" smtClean="0">
                        <a:latin typeface="Cambria Math"/>
                        <a:ea typeface="Cambria Math"/>
                      </a:rPr>
                      <m:t>)</m:t>
                    </m:r>
                  </m:oMath>
                </a14:m>
                <a:r>
                  <a:rPr lang="en-US" sz="2000" dirty="0" smtClean="0"/>
                  <a:t> where  </a:t>
                </a:r>
                <a14:m>
                  <m:oMath xmlns:m="http://schemas.openxmlformats.org/officeDocument/2006/math">
                    <m:r>
                      <a:rPr lang="en-US" sz="2000" b="1" i="1" smtClean="0">
                        <a:latin typeface="Cambria Math"/>
                      </a:rPr>
                      <m:t>𝑿</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1</m:t>
                        </m:r>
                      </m:sub>
                    </m:sSub>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2</m:t>
                        </m:r>
                      </m:sub>
                    </m:sSub>
                    <m:r>
                      <a:rPr lang="en-US" sz="2000" b="0" i="1" smtClean="0">
                        <a:latin typeface="Cambria Math"/>
                      </a:rPr>
                      <m:t>, </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𝑋</m:t>
                        </m:r>
                      </m:e>
                      <m:sub>
                        <m:r>
                          <a:rPr lang="en-US" sz="2000" b="0" i="1" smtClean="0">
                            <a:latin typeface="Cambria Math"/>
                            <a:ea typeface="Cambria Math"/>
                          </a:rPr>
                          <m:t>𝑀</m:t>
                        </m:r>
                      </m:sub>
                    </m:sSub>
                    <m:r>
                      <a:rPr lang="en-US" sz="2000" b="0" i="1" smtClean="0">
                        <a:latin typeface="Cambria Math"/>
                        <a:ea typeface="Cambria Math"/>
                      </a:rPr>
                      <m:t>)</m:t>
                    </m:r>
                  </m:oMath>
                </a14:m>
                <a:r>
                  <a:rPr lang="en-US" sz="2000" dirty="0" smtClean="0"/>
                  <a:t>. </a:t>
                </a:r>
              </a:p>
              <a:p>
                <a:pPr marL="457200" indent="-457200">
                  <a:buSzPct val="125000"/>
                  <a:buNone/>
                </a:pPr>
                <a:endParaRPr lang="en-US" sz="1000" dirty="0" smtClean="0"/>
              </a:p>
              <a:p>
                <a:pPr marL="457200" indent="-457200">
                  <a:buSzPct val="125000"/>
                </a:pPr>
                <a:r>
                  <a:rPr lang="en-US" sz="2000" dirty="0" smtClean="0"/>
                  <a:t>The partial dependence of </a:t>
                </a:r>
                <a14:m>
                  <m:oMath xmlns:m="http://schemas.openxmlformats.org/officeDocument/2006/math">
                    <m:r>
                      <a:rPr lang="en-US" sz="2000" b="0" i="1" smtClean="0">
                        <a:latin typeface="Cambria Math"/>
                      </a:rPr>
                      <m:t>𝑓</m:t>
                    </m:r>
                    <m:r>
                      <a:rPr lang="en-US" sz="2000" b="0" i="0" smtClean="0">
                        <a:latin typeface="Cambria Math"/>
                      </a:rPr>
                      <m:t> </m:t>
                    </m:r>
                  </m:oMath>
                </a14:m>
                <a:r>
                  <a:rPr lang="en-US" sz="2000" dirty="0" smtClean="0"/>
                  <a:t>on the predictor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𝑗</m:t>
                        </m:r>
                      </m:sub>
                    </m:sSub>
                  </m:oMath>
                </a14:m>
                <a:r>
                  <a:rPr lang="en-US" sz="2000" dirty="0" smtClean="0"/>
                  <a:t> is the expectation of     with respect to all predictor variables except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𝑗</m:t>
                        </m:r>
                      </m:sub>
                    </m:sSub>
                  </m:oMath>
                </a14:m>
                <a:r>
                  <a:rPr lang="en-US" sz="2000" dirty="0" smtClean="0"/>
                  <a:t>.  We may write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𝑗</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𝑗</m:t>
                            </m:r>
                          </m:sub>
                        </m:sSub>
                      </m:e>
                    </m:d>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𝐸</m:t>
                        </m:r>
                      </m:e>
                      <m:sub>
                        <m:r>
                          <a:rPr lang="en-US" sz="2000" b="1" i="1" smtClean="0">
                            <a:latin typeface="Cambria Math"/>
                          </a:rPr>
                          <m:t>𝑿</m:t>
                        </m:r>
                        <m:r>
                          <a:rPr lang="en-US" sz="2000" b="0" i="1" smtClean="0">
                            <a:latin typeface="Cambria Math"/>
                          </a:rPr>
                          <m:t>(−</m:t>
                        </m:r>
                        <m:r>
                          <a:rPr lang="en-US" sz="2000" b="0" i="1" smtClean="0">
                            <a:latin typeface="Cambria Math"/>
                          </a:rPr>
                          <m:t>𝑗</m:t>
                        </m:r>
                        <m:r>
                          <a:rPr lang="en-US" sz="2000" b="0" i="1" smtClean="0">
                            <a:latin typeface="Cambria Math"/>
                          </a:rPr>
                          <m:t>)</m:t>
                        </m:r>
                      </m:sub>
                    </m:sSub>
                    <m:r>
                      <a:rPr lang="en-US" sz="2000" b="0" i="1" smtClean="0">
                        <a:latin typeface="Cambria Math"/>
                      </a:rPr>
                      <m:t>[</m:t>
                    </m:r>
                    <m:r>
                      <a:rPr lang="en-US" sz="2000" b="0" i="1" smtClean="0">
                        <a:latin typeface="Cambria Math"/>
                      </a:rPr>
                      <m:t>𝑓</m:t>
                    </m:r>
                    <m:d>
                      <m:dPr>
                        <m:ctrlPr>
                          <a:rPr lang="en-US" sz="2000" b="0" i="1" smtClean="0">
                            <a:latin typeface="Cambria Math" panose="02040503050406030204" pitchFamily="18" charset="0"/>
                          </a:rPr>
                        </m:ctrlPr>
                      </m:dPr>
                      <m:e>
                        <m:r>
                          <a:rPr lang="en-US" sz="2000" b="1" i="1" smtClean="0">
                            <a:latin typeface="Cambria Math"/>
                          </a:rPr>
                          <m:t>𝑿</m:t>
                        </m:r>
                      </m:e>
                    </m:d>
                    <m:r>
                      <a:rPr lang="en-US" sz="2000" b="0" i="1" smtClean="0">
                        <a:latin typeface="Cambria Math"/>
                      </a:rPr>
                      <m:t>]</m:t>
                    </m:r>
                  </m:oMath>
                </a14:m>
                <a:r>
                  <a:rPr lang="en-US" sz="2000" dirty="0" smtClean="0"/>
                  <a:t>, where </a:t>
                </a:r>
                <a14:m>
                  <m:oMath xmlns:m="http://schemas.openxmlformats.org/officeDocument/2006/math">
                    <m:r>
                      <a:rPr lang="en-US" sz="2000" b="1" i="1" smtClean="0">
                        <a:latin typeface="Cambria Math"/>
                      </a:rPr>
                      <m:t>𝑿</m:t>
                    </m:r>
                    <m:r>
                      <a:rPr lang="en-US" sz="2000" b="0" i="1" smtClean="0">
                        <a:latin typeface="Cambria Math"/>
                      </a:rPr>
                      <m:t>(−</m:t>
                    </m:r>
                    <m:r>
                      <a:rPr lang="en-US" sz="2000" b="0" i="1" smtClean="0">
                        <a:latin typeface="Cambria Math"/>
                      </a:rPr>
                      <m:t>𝑗</m:t>
                    </m:r>
                    <m:r>
                      <a:rPr lang="en-US" sz="2000" b="0" i="1" smtClean="0">
                        <a:latin typeface="Cambria Math"/>
                      </a:rPr>
                      <m:t>)</m:t>
                    </m:r>
                  </m:oMath>
                </a14:m>
                <a:r>
                  <a:rPr lang="en-US" sz="2000" dirty="0" smtClean="0"/>
                  <a:t> denotes all the predictors except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𝑗</m:t>
                        </m:r>
                      </m:sub>
                    </m:sSub>
                  </m:oMath>
                </a14:m>
                <a:r>
                  <a:rPr lang="en-US" sz="2000" dirty="0" smtClean="0"/>
                  <a:t>.</a:t>
                </a:r>
              </a:p>
              <a:p>
                <a:pPr marL="457200" indent="-457200">
                  <a:buSzPct val="125000"/>
                  <a:buNone/>
                </a:pPr>
                <a:endParaRPr lang="en-US" sz="1000" dirty="0" smtClean="0"/>
              </a:p>
              <a:p>
                <a:pPr marL="457200" indent="-457200">
                  <a:buSzPct val="125000"/>
                </a:pPr>
                <a:r>
                  <a:rPr lang="en-US" sz="2000" dirty="0" smtClean="0"/>
                  <a:t>In practice the expectation is estimated by averaging over all value of the other predictor variables for each value of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𝑗</m:t>
                        </m:r>
                      </m:sub>
                    </m:sSub>
                  </m:oMath>
                </a14:m>
                <a:r>
                  <a:rPr lang="en-US" sz="2000" dirty="0" smtClean="0"/>
                  <a:t>.</a:t>
                </a:r>
              </a:p>
            </p:txBody>
          </p:sp>
        </mc:Choice>
        <mc:Fallback xmlns="">
          <p:sp>
            <p:nvSpPr>
              <p:cNvPr id="79875" name="Rectangle 3"/>
              <p:cNvSpPr>
                <a:spLocks noGrp="1" noRot="1" noChangeAspect="1" noMove="1" noResize="1" noEditPoints="1" noAdjustHandles="1" noChangeArrowheads="1" noChangeShapeType="1" noTextEdit="1"/>
              </p:cNvSpPr>
              <p:nvPr>
                <p:ph type="body" idx="1"/>
              </p:nvPr>
            </p:nvSpPr>
            <p:spPr>
              <a:xfrm>
                <a:off x="304800" y="1600200"/>
                <a:ext cx="8686800" cy="4876800"/>
              </a:xfrm>
              <a:blipFill rotWithShape="0">
                <a:blip r:embed="rId2"/>
                <a:stretch>
                  <a:fillRect l="-1404" t="-1000" r="-6035"/>
                </a:stretch>
              </a:blipFill>
            </p:spPr>
            <p:txBody>
              <a:bodyPr/>
              <a:lstStyle/>
              <a:p>
                <a:r>
                  <a:rPr lang="en-US">
                    <a:noFill/>
                  </a:rPr>
                  <a:t> </a:t>
                </a:r>
              </a:p>
            </p:txBody>
          </p:sp>
        </mc:Fallback>
      </mc:AlternateContent>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5" name="Rectangle 21"/>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8" name="Rectangle 24"/>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0"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1" name="Rectangle 27"/>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3"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4" name="Rectangle 30"/>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79875" name="Rectangle 3"/>
              <p:cNvSpPr>
                <a:spLocks noGrp="1" noChangeArrowheads="1"/>
              </p:cNvSpPr>
              <p:nvPr>
                <p:ph type="body" idx="1"/>
              </p:nvPr>
            </p:nvSpPr>
            <p:spPr>
              <a:xfrm>
                <a:off x="304800" y="1371600"/>
                <a:ext cx="8534400" cy="5105400"/>
              </a:xfrm>
            </p:spPr>
            <p:txBody>
              <a:bodyPr/>
              <a:lstStyle/>
              <a:p>
                <a:pPr>
                  <a:buNone/>
                </a:pPr>
                <a:r>
                  <a:rPr lang="en-US" b="1" dirty="0" smtClean="0">
                    <a:solidFill>
                      <a:srgbClr val="C00000"/>
                    </a:solidFill>
                    <a:effectLst>
                      <a:outerShdw blurRad="38100" dist="38100" dir="2700000" algn="tl">
                        <a:srgbClr val="000000">
                          <a:alpha val="43137"/>
                        </a:srgbClr>
                      </a:outerShdw>
                    </a:effectLst>
                  </a:rPr>
                  <a:t>Partial Dependence Plots</a:t>
                </a:r>
              </a:p>
              <a:p>
                <a:pPr marL="457200" indent="-457200">
                  <a:buSzPct val="125000"/>
                  <a:buNone/>
                </a:pPr>
                <a:endParaRPr lang="en-US" sz="1000" dirty="0" smtClean="0"/>
              </a:p>
              <a:p>
                <a:pPr marL="457200" indent="-457200">
                  <a:buSzPct val="125000"/>
                </a:pPr>
                <a:r>
                  <a:rPr lang="en-US" sz="2000" dirty="0" smtClean="0"/>
                  <a:t>In classification problems with, say, </a:t>
                </a:r>
                <a14:m>
                  <m:oMath xmlns:m="http://schemas.openxmlformats.org/officeDocument/2006/math">
                    <m:r>
                      <a:rPr lang="en-US" sz="2000" b="0" i="1" smtClean="0">
                        <a:latin typeface="Cambria Math"/>
                      </a:rPr>
                      <m:t>𝐾</m:t>
                    </m:r>
                  </m:oMath>
                </a14:m>
                <a:r>
                  <a:rPr lang="en-US" sz="2000" dirty="0" smtClean="0"/>
                  <a:t> classes, there is a separate response function for each class.  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 </m:t>
                        </m:r>
                        <m:r>
                          <a:rPr lang="en-US" sz="2000" b="0" i="1" smtClean="0">
                            <a:latin typeface="Cambria Math"/>
                          </a:rPr>
                          <m:t>𝑝</m:t>
                        </m:r>
                      </m:e>
                      <m:sub>
                        <m:r>
                          <a:rPr lang="en-US" sz="2000" b="0" i="1" smtClean="0">
                            <a:latin typeface="Cambria Math"/>
                          </a:rPr>
                          <m:t>𝑘</m:t>
                        </m:r>
                      </m:sub>
                    </m:sSub>
                    <m:r>
                      <a:rPr lang="en-US" sz="2000" b="0" i="1" smtClean="0">
                        <a:latin typeface="Cambria Math"/>
                      </a:rPr>
                      <m:t>(</m:t>
                    </m:r>
                    <m:r>
                      <a:rPr lang="en-US" sz="2000" b="1" i="1" smtClean="0">
                        <a:latin typeface="Cambria Math"/>
                      </a:rPr>
                      <m:t>𝑿</m:t>
                    </m:r>
                    <m:r>
                      <a:rPr lang="en-US" sz="2000" b="0" i="1" smtClean="0">
                        <a:latin typeface="Cambria Math"/>
                      </a:rPr>
                      <m:t>)</m:t>
                    </m:r>
                  </m:oMath>
                </a14:m>
                <a:r>
                  <a:rPr lang="en-US" sz="2000" dirty="0" smtClean="0"/>
                  <a:t> be the probability of membership of the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a:rPr>
                          <m:t>𝑘</m:t>
                        </m:r>
                      </m:e>
                      <m:sup>
                        <m:r>
                          <m:rPr>
                            <m:sty m:val="p"/>
                          </m:rPr>
                          <a:rPr lang="en-US" sz="2000" b="0" i="0" smtClean="0">
                            <a:latin typeface="Cambria Math"/>
                          </a:rPr>
                          <m:t>th</m:t>
                        </m:r>
                      </m:sup>
                    </m:sSup>
                  </m:oMath>
                </a14:m>
                <a:r>
                  <a:rPr lang="en-US" sz="2000" i="1" dirty="0" smtClean="0"/>
                  <a:t> </a:t>
                </a:r>
                <a:r>
                  <a:rPr lang="en-US" sz="2000" dirty="0" smtClean="0"/>
                  <a:t>class given the predictor variable values.  Then the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a:rPr>
                          <m:t>𝑘</m:t>
                        </m:r>
                      </m:e>
                      <m:sup>
                        <m:r>
                          <m:rPr>
                            <m:sty m:val="p"/>
                          </m:rPr>
                          <a:rPr lang="en-US" sz="2000" b="0" i="0" smtClean="0">
                            <a:latin typeface="Cambria Math"/>
                          </a:rPr>
                          <m:t>th</m:t>
                        </m:r>
                      </m:sup>
                    </m:sSup>
                  </m:oMath>
                </a14:m>
                <a:r>
                  <a:rPr lang="en-US" sz="2000" dirty="0" smtClean="0"/>
                  <a:t> response function is given by </a:t>
                </a:r>
              </a:p>
              <a:p>
                <a:pPr marL="0" indent="0">
                  <a:buSzPct val="125000"/>
                  <a:buNone/>
                </a:pPr>
                <a:endParaRPr lang="en-US" sz="1200" dirty="0" smtClean="0"/>
              </a:p>
              <a:p>
                <a:pPr marL="0" indent="0">
                  <a:buSzPct val="12500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𝑓</m:t>
                          </m:r>
                        </m:e>
                        <m:sub>
                          <m:r>
                            <a:rPr lang="en-US" sz="2000" b="0" i="1" smtClean="0">
                              <a:latin typeface="Cambria Math"/>
                            </a:rPr>
                            <m:t>(</m:t>
                          </m:r>
                          <m:r>
                            <a:rPr lang="en-US" sz="2000" b="0" i="1" smtClean="0">
                              <a:latin typeface="Cambria Math"/>
                            </a:rPr>
                            <m:t>𝑘</m:t>
                          </m:r>
                          <m:r>
                            <a:rPr lang="en-US" sz="2000" b="0" i="1" smtClean="0">
                              <a:latin typeface="Cambria Math"/>
                            </a:rPr>
                            <m:t>)</m:t>
                          </m:r>
                        </m:sub>
                      </m:sSub>
                      <m:d>
                        <m:dPr>
                          <m:ctrlPr>
                            <a:rPr lang="en-US" sz="2000" b="0" i="1" smtClean="0">
                              <a:latin typeface="Cambria Math" panose="02040503050406030204" pitchFamily="18" charset="0"/>
                            </a:rPr>
                          </m:ctrlPr>
                        </m:dPr>
                        <m:e>
                          <m:r>
                            <a:rPr lang="en-US" sz="2000" b="1" i="1" smtClean="0">
                              <a:latin typeface="Cambria Math"/>
                            </a:rPr>
                            <m:t>𝑿</m:t>
                          </m:r>
                        </m:e>
                      </m:d>
                      <m:r>
                        <a:rPr lang="en-US" sz="2000" b="0" i="1"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𝑘</m:t>
                              </m:r>
                            </m:sub>
                          </m:sSub>
                          <m:r>
                            <a:rPr lang="en-US" sz="2000" b="0" i="1" smtClean="0">
                              <a:latin typeface="Cambria Math"/>
                            </a:rPr>
                            <m:t>(</m:t>
                          </m:r>
                          <m:r>
                            <a:rPr lang="en-US" sz="2000" b="1" i="1" smtClean="0">
                              <a:latin typeface="Cambria Math"/>
                            </a:rPr>
                            <m:t>𝑿</m:t>
                          </m:r>
                          <m:r>
                            <a:rPr lang="en-US" sz="2000" b="0" i="1" smtClean="0">
                              <a:latin typeface="Cambria Math"/>
                            </a:rPr>
                            <m:t>)</m:t>
                          </m:r>
                        </m:e>
                      </m:func>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𝐾</m:t>
                          </m:r>
                        </m:den>
                      </m:f>
                      <m:nary>
                        <m:naryPr>
                          <m:chr m:val="∑"/>
                          <m:ctrlPr>
                            <a:rPr lang="en-US" sz="2000" b="0" i="1" smtClean="0">
                              <a:latin typeface="Cambria Math" panose="02040503050406030204" pitchFamily="18" charset="0"/>
                            </a:rPr>
                          </m:ctrlPr>
                        </m:naryPr>
                        <m:sub>
                          <m:r>
                            <m:rPr>
                              <m:brk m:alnAt="23"/>
                            </m:rPr>
                            <a:rPr lang="en-US" sz="2000" b="0" i="1" smtClean="0">
                              <a:latin typeface="Cambria Math"/>
                            </a:rPr>
                            <m:t>𝑙</m:t>
                          </m:r>
                          <m:r>
                            <a:rPr lang="en-US" sz="2000" b="0" i="1" smtClean="0">
                              <a:latin typeface="Cambria Math"/>
                            </a:rPr>
                            <m:t>=1</m:t>
                          </m:r>
                        </m:sub>
                        <m:sup>
                          <m:r>
                            <a:rPr lang="en-US" sz="2000" b="0" i="1" smtClean="0">
                              <a:latin typeface="Cambria Math"/>
                            </a:rPr>
                            <m:t>𝐾</m:t>
                          </m:r>
                        </m:sup>
                        <m:e>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𝑙</m:t>
                                  </m:r>
                                </m:sub>
                              </m:sSub>
                              <m:r>
                                <a:rPr lang="en-US" sz="2000" b="0" i="1" smtClean="0">
                                  <a:latin typeface="Cambria Math"/>
                                </a:rPr>
                                <m:t>(</m:t>
                              </m:r>
                              <m:r>
                                <a:rPr lang="en-US" sz="2000" b="1" i="1" smtClean="0">
                                  <a:latin typeface="Cambria Math"/>
                                </a:rPr>
                                <m:t>𝑿</m:t>
                              </m:r>
                              <m:r>
                                <a:rPr lang="en-US" sz="2000" b="0" i="1" smtClean="0">
                                  <a:latin typeface="Cambria Math"/>
                                </a:rPr>
                                <m:t>)</m:t>
                              </m:r>
                            </m:e>
                          </m:func>
                        </m:e>
                      </m:nary>
                    </m:oMath>
                  </m:oMathPara>
                </a14:m>
                <a:endParaRPr lang="en-US" sz="2000" dirty="0" smtClean="0"/>
              </a:p>
              <a:p>
                <a:pPr marL="457200" indent="-457200">
                  <a:buSzPct val="125000"/>
                  <a:buNone/>
                </a:pPr>
                <a:endParaRPr lang="en-US" sz="1200" dirty="0" smtClean="0"/>
              </a:p>
              <a:p>
                <a:pPr marL="457200" indent="-457200">
                  <a:buSzPct val="125000"/>
                </a:pPr>
                <a:r>
                  <a:rPr lang="en-US" sz="2000" dirty="0" smtClean="0"/>
                  <a:t>In the case of a binary response,  if </a:t>
                </a:r>
                <a:r>
                  <a:rPr lang="en-US" sz="2000" i="1" dirty="0" smtClean="0">
                    <a:latin typeface="Cambria Math" pitchFamily="18" charset="0"/>
                    <a:ea typeface="Cambria Math" pitchFamily="18" charset="0"/>
                  </a:rPr>
                  <a:t>p</a:t>
                </a:r>
                <a:r>
                  <a:rPr lang="en-US" sz="2000" dirty="0" smtClean="0"/>
                  <a:t> denotes the probability of “success” (e.g., presence in species distribution models), the expression above reduces to </a:t>
                </a:r>
              </a:p>
              <a:p>
                <a:pPr marL="0" indent="0">
                  <a:buSzPct val="125000"/>
                  <a:buNone/>
                </a:pPr>
                <a:endParaRPr lang="en-US" sz="1200" dirty="0" smtClean="0"/>
              </a:p>
              <a:p>
                <a:pPr marL="0" indent="0">
                  <a:buSzPct val="125000"/>
                  <a:buNone/>
                </a:pPr>
                <a14:m>
                  <m:oMathPara xmlns:m="http://schemas.openxmlformats.org/officeDocument/2006/math">
                    <m:oMathParaPr>
                      <m:jc m:val="centerGroup"/>
                    </m:oMathParaPr>
                    <m:oMath xmlns:m="http://schemas.openxmlformats.org/officeDocument/2006/math">
                      <m:r>
                        <a:rPr lang="en-US" sz="2000" b="0" i="1" smtClean="0">
                          <a:latin typeface="Cambria Math"/>
                        </a:rPr>
                        <m:t>𝑓</m:t>
                      </m:r>
                      <m:d>
                        <m:dPr>
                          <m:ctrlPr>
                            <a:rPr lang="en-US" sz="2000" b="0" i="1" smtClean="0">
                              <a:latin typeface="Cambria Math" panose="02040503050406030204" pitchFamily="18" charset="0"/>
                            </a:rPr>
                          </m:ctrlPr>
                        </m:dPr>
                        <m:e>
                          <m:r>
                            <a:rPr lang="en-US" sz="2000" b="1" i="1" smtClean="0">
                              <a:latin typeface="Cambria Math"/>
                            </a:rPr>
                            <m:t>𝑿</m:t>
                          </m:r>
                        </m:e>
                      </m:d>
                      <m:r>
                        <a:rPr lang="en-US" sz="2000" b="0" i="1"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latin typeface="Cambria Math"/>
                            </a:rPr>
                            <m:t>(</m:t>
                          </m:r>
                          <m:r>
                            <a:rPr lang="en-US" sz="2000" b="0" i="1" smtClean="0">
                              <a:latin typeface="Cambria Math"/>
                            </a:rPr>
                            <m:t>𝑝</m:t>
                          </m:r>
                          <m:d>
                            <m:dPr>
                              <m:ctrlPr>
                                <a:rPr lang="en-US" sz="2000" b="0" i="1" smtClean="0">
                                  <a:latin typeface="Cambria Math" panose="02040503050406030204" pitchFamily="18" charset="0"/>
                                </a:rPr>
                              </m:ctrlPr>
                            </m:dPr>
                            <m:e>
                              <m:r>
                                <a:rPr lang="en-US" sz="2000" b="1" i="1" smtClean="0">
                                  <a:latin typeface="Cambria Math"/>
                                </a:rPr>
                                <m:t>𝑿</m:t>
                              </m:r>
                            </m:e>
                          </m:d>
                          <m:r>
                            <a:rPr lang="en-US" sz="2000" b="0" i="1" smtClean="0">
                              <a:latin typeface="Cambria Math"/>
                            </a:rPr>
                            <m:t>)</m:t>
                          </m:r>
                        </m:e>
                      </m:func>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den>
                      </m:f>
                      <m:d>
                        <m:dPr>
                          <m:begChr m:val="{"/>
                          <m:endChr m:val="}"/>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latin typeface="Cambria Math"/>
                                </a:rPr>
                                <m:t>(</m:t>
                              </m:r>
                              <m:r>
                                <a:rPr lang="en-US" sz="2000" b="0" i="1" smtClean="0">
                                  <a:latin typeface="Cambria Math"/>
                                </a:rPr>
                                <m:t>𝑝</m:t>
                              </m:r>
                              <m:d>
                                <m:dPr>
                                  <m:ctrlPr>
                                    <a:rPr lang="en-US" sz="2000" b="0" i="1" smtClean="0">
                                      <a:latin typeface="Cambria Math" panose="02040503050406030204" pitchFamily="18" charset="0"/>
                                    </a:rPr>
                                  </m:ctrlPr>
                                </m:dPr>
                                <m:e>
                                  <m:r>
                                    <a:rPr lang="en-US" sz="2000" b="1" i="1" smtClean="0">
                                      <a:latin typeface="Cambria Math"/>
                                    </a:rPr>
                                    <m:t>𝑿</m:t>
                                  </m:r>
                                </m:e>
                              </m:d>
                              <m:r>
                                <a:rPr lang="en-US" sz="2000" b="0" i="1" smtClean="0">
                                  <a:latin typeface="Cambria Math"/>
                                </a:rPr>
                                <m:t>)</m:t>
                              </m:r>
                            </m:e>
                          </m:func>
                          <m:r>
                            <a:rPr lang="en-US" sz="2000" b="0" i="1"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latin typeface="Cambria Math"/>
                                </a:rPr>
                                <m:t>(1−</m:t>
                              </m:r>
                              <m:r>
                                <a:rPr lang="en-US" sz="2000" b="0" i="1" smtClean="0">
                                  <a:latin typeface="Cambria Math"/>
                                </a:rPr>
                                <m:t>𝑝</m:t>
                              </m:r>
                              <m:d>
                                <m:dPr>
                                  <m:ctrlPr>
                                    <a:rPr lang="en-US" sz="2000" b="0" i="1" smtClean="0">
                                      <a:latin typeface="Cambria Math" panose="02040503050406030204" pitchFamily="18" charset="0"/>
                                    </a:rPr>
                                  </m:ctrlPr>
                                </m:dPr>
                                <m:e>
                                  <m:r>
                                    <a:rPr lang="en-US" sz="2000" b="1" i="1" smtClean="0">
                                      <a:latin typeface="Cambria Math"/>
                                    </a:rPr>
                                    <m:t>𝑿</m:t>
                                  </m:r>
                                </m:e>
                              </m:d>
                              <m:r>
                                <a:rPr lang="en-US" sz="2000" b="0" i="1" smtClean="0">
                                  <a:latin typeface="Cambria Math"/>
                                </a:rPr>
                                <m:t>)</m:t>
                              </m:r>
                            </m:e>
                          </m:func>
                        </m:e>
                      </m:d>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den>
                      </m:f>
                      <m:r>
                        <m:rPr>
                          <m:sty m:val="p"/>
                        </m:rPr>
                        <a:rPr lang="en-US" sz="2000" b="0" i="0" smtClean="0">
                          <a:latin typeface="Cambria Math"/>
                        </a:rPr>
                        <m:t>logit</m:t>
                      </m:r>
                      <m:d>
                        <m:dPr>
                          <m:ctrlPr>
                            <a:rPr lang="en-US" sz="2000" b="0" i="1" smtClean="0">
                              <a:latin typeface="Cambria Math" panose="02040503050406030204" pitchFamily="18" charset="0"/>
                            </a:rPr>
                          </m:ctrlPr>
                        </m:dPr>
                        <m:e>
                          <m:r>
                            <a:rPr lang="en-US" sz="2000" b="0" i="1" smtClean="0">
                              <a:latin typeface="Cambria Math"/>
                            </a:rPr>
                            <m:t>𝑝</m:t>
                          </m:r>
                          <m:d>
                            <m:dPr>
                              <m:ctrlPr>
                                <a:rPr lang="en-US" sz="2000" b="0" i="1" smtClean="0">
                                  <a:latin typeface="Cambria Math" panose="02040503050406030204" pitchFamily="18" charset="0"/>
                                </a:rPr>
                              </m:ctrlPr>
                            </m:dPr>
                            <m:e>
                              <m:r>
                                <a:rPr lang="en-US" sz="2000" b="1" i="1" smtClean="0">
                                  <a:latin typeface="Cambria Math"/>
                                </a:rPr>
                                <m:t>𝑿</m:t>
                              </m:r>
                            </m:e>
                          </m:d>
                        </m:e>
                      </m:d>
                      <m:r>
                        <a:rPr lang="en-US" sz="2000" b="0" i="1" smtClean="0">
                          <a:latin typeface="Cambria Math"/>
                        </a:rPr>
                        <m:t>.</m:t>
                      </m:r>
                    </m:oMath>
                  </m:oMathPara>
                </a14:m>
                <a:endParaRPr lang="en-US" sz="2000" dirty="0" smtClean="0"/>
              </a:p>
              <a:p>
                <a:pPr marL="457200" indent="-457200">
                  <a:buSzPct val="125000"/>
                  <a:buNone/>
                </a:pPr>
                <a:endParaRPr lang="en-US" sz="1000" dirty="0" smtClean="0"/>
              </a:p>
            </p:txBody>
          </p:sp>
        </mc:Choice>
        <mc:Fallback xmlns="">
          <p:sp>
            <p:nvSpPr>
              <p:cNvPr id="79875" name="Rectangle 3"/>
              <p:cNvSpPr>
                <a:spLocks noGrp="1" noRot="1" noChangeAspect="1" noMove="1" noResize="1" noEditPoints="1" noAdjustHandles="1" noChangeArrowheads="1" noChangeShapeType="1" noTextEdit="1"/>
              </p:cNvSpPr>
              <p:nvPr>
                <p:ph type="body" idx="1"/>
              </p:nvPr>
            </p:nvSpPr>
            <p:spPr>
              <a:xfrm>
                <a:off x="304800" y="1371600"/>
                <a:ext cx="8534400" cy="5105400"/>
              </a:xfrm>
              <a:blipFill rotWithShape="0">
                <a:blip r:embed="rId2"/>
                <a:stretch>
                  <a:fillRect l="-1429" t="-955" r="-1429"/>
                </a:stretch>
              </a:blipFill>
            </p:spPr>
            <p:txBody>
              <a:bodyPr/>
              <a:lstStyle/>
              <a:p>
                <a:r>
                  <a:rPr lang="en-US">
                    <a:noFill/>
                  </a:rPr>
                  <a:t> </a:t>
                </a:r>
              </a:p>
            </p:txBody>
          </p:sp>
        </mc:Fallback>
      </mc:AlternateContent>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4"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5" name="Rectangle 21"/>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7"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8" name="Rectangle 24"/>
          <p:cNvSpPr>
            <a:spLocks noChangeArrowheads="1"/>
          </p:cNvSpPr>
          <p:nvPr/>
        </p:nvSpPr>
        <p:spPr bwMode="auto">
          <a:xfrm>
            <a:off x="0" y="7524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0"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1" name="Rectangle 27"/>
          <p:cNvSpPr>
            <a:spLocks noChangeArrowheads="1"/>
          </p:cNvSpPr>
          <p:nvPr/>
        </p:nvSpPr>
        <p:spPr bwMode="auto">
          <a:xfrm>
            <a:off x="0" y="781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53"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54" name="Rectangle 30"/>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4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7" name="Rectangle 3"/>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4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30" name="Rectangle 6"/>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4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33" name="Rectangle 9"/>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4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36" name="Rectangle 12"/>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4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39" name="Rectangle 15"/>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4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42" name="Rectangle 18"/>
          <p:cNvSpPr>
            <a:spLocks noChangeArrowheads="1"/>
          </p:cNvSpPr>
          <p:nvPr/>
        </p:nvSpPr>
        <p:spPr bwMode="auto">
          <a:xfrm>
            <a:off x="0" y="819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latin typeface="Tahoma" pitchFamily="34" charset="0"/>
                <a:cs typeface="Tahoma" pitchFamily="34" charset="0"/>
              </a:rPr>
              <a:t>Tree-based Methods for Classification &amp; Regression</a:t>
            </a:r>
            <a:endParaRPr lang="en-US" sz="2800" dirty="0">
              <a:solidFill>
                <a:srgbClr val="0000FF"/>
              </a:solidFill>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Cavity nesting birds</a:t>
                </a:r>
                <a:r>
                  <a:rPr lang="en-US" sz="2000" b="1" dirty="0" smtClean="0"/>
                  <a:t>, </a:t>
                </a:r>
                <a:r>
                  <a:rPr lang="en-US" sz="2000" b="1" dirty="0" smtClean="0">
                    <a:solidFill>
                      <a:srgbClr val="0000FF"/>
                    </a:solidFill>
                  </a:rPr>
                  <a:t>Random Forests</a:t>
                </a:r>
                <a:r>
                  <a:rPr lang="en-US" sz="2000" b="1" dirty="0" smtClean="0"/>
                  <a:t>, </a:t>
                </a:r>
                <a:r>
                  <a:rPr lang="en-US" sz="2000" b="1" dirty="0" smtClean="0">
                    <a:solidFill>
                      <a:srgbClr val="FF0000"/>
                    </a:solidFill>
                  </a:rPr>
                  <a:t>out-of-bag</a:t>
                </a:r>
                <a:r>
                  <a:rPr lang="en-US" sz="2000" b="1" dirty="0" smtClean="0"/>
                  <a:t> accuracies</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=84.98%</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=85.85%</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=84.11%</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=0.6996</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=0.9079</m:t>
                      </m:r>
                    </m:oMath>
                  </m:oMathPara>
                </a14:m>
                <a:endParaRPr lang="en-US" sz="2000" dirty="0" smtClean="0"/>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04800" y="1295400"/>
                <a:ext cx="8610600" cy="5410200"/>
              </a:xfrm>
              <a:blipFill rotWithShape="0">
                <a:blip r:embed="rId3"/>
                <a:stretch>
                  <a:fillRect l="-708" t="-78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1524000" y="19812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91</a:t>
                      </a:r>
                      <a:endParaRPr lang="en-US" dirty="0"/>
                    </a:p>
                  </a:txBody>
                  <a:tcPr/>
                </a:tc>
                <a:tc>
                  <a:txBody>
                    <a:bodyPr/>
                    <a:lstStyle/>
                    <a:p>
                      <a:pPr algn="ctr"/>
                      <a:r>
                        <a:rPr lang="en-US" dirty="0" smtClean="0"/>
                        <a:t>15</a:t>
                      </a:r>
                      <a:endParaRPr lang="en-US" dirty="0"/>
                    </a:p>
                  </a:txBody>
                  <a:tcPr/>
                </a:tc>
                <a:tc>
                  <a:txBody>
                    <a:bodyPr/>
                    <a:lstStyle/>
                    <a:p>
                      <a:pPr algn="ctr"/>
                      <a:r>
                        <a:rPr lang="en-US" dirty="0" smtClean="0"/>
                        <a:t>106</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17</a:t>
                      </a:r>
                      <a:endParaRPr lang="en-US" dirty="0"/>
                    </a:p>
                  </a:txBody>
                  <a:tcPr/>
                </a:tc>
                <a:tc>
                  <a:txBody>
                    <a:bodyPr/>
                    <a:lstStyle/>
                    <a:p>
                      <a:pPr algn="ctr"/>
                      <a:r>
                        <a:rPr lang="en-US" dirty="0" smtClean="0"/>
                        <a:t>90</a:t>
                      </a:r>
                      <a:endParaRPr lang="en-US" dirty="0"/>
                    </a:p>
                  </a:txBody>
                  <a:tcPr/>
                </a:tc>
                <a:tc>
                  <a:txBody>
                    <a:bodyPr/>
                    <a:lstStyle/>
                    <a:p>
                      <a:pPr algn="ctr"/>
                      <a:r>
                        <a:rPr lang="en-US" dirty="0" smtClean="0"/>
                        <a:t>107</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108</a:t>
                      </a:r>
                      <a:endParaRPr lang="en-US" dirty="0"/>
                    </a:p>
                  </a:txBody>
                  <a:tcPr/>
                </a:tc>
                <a:tc>
                  <a:txBody>
                    <a:bodyPr/>
                    <a:lstStyle/>
                    <a:p>
                      <a:pPr algn="ctr"/>
                      <a:r>
                        <a:rPr lang="en-US" dirty="0" smtClean="0"/>
                        <a:t>105</a:t>
                      </a:r>
                      <a:endParaRPr lang="en-US" dirty="0"/>
                    </a:p>
                  </a:txBody>
                  <a:tcPr/>
                </a:tc>
                <a:tc>
                  <a:txBody>
                    <a:bodyPr/>
                    <a:lstStyle/>
                    <a:p>
                      <a:pPr algn="ctr"/>
                      <a:r>
                        <a:rPr lang="en-US" dirty="0" smtClean="0"/>
                        <a:t>213</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Cavity nesting birds</a:t>
                </a:r>
                <a:r>
                  <a:rPr lang="en-US" sz="2000" b="1" dirty="0" smtClean="0"/>
                  <a:t>, </a:t>
                </a:r>
                <a:r>
                  <a:rPr lang="en-US" sz="2000" b="1" dirty="0" smtClean="0">
                    <a:solidFill>
                      <a:srgbClr val="0000FF"/>
                    </a:solidFill>
                  </a:rPr>
                  <a:t>pruned tree</a:t>
                </a:r>
                <a:r>
                  <a:rPr lang="en-US" sz="2000" b="1" dirty="0" smtClean="0"/>
                  <a:t>, </a:t>
                </a:r>
                <a:r>
                  <a:rPr lang="en-US" sz="2000" b="1" dirty="0" err="1" smtClean="0">
                    <a:solidFill>
                      <a:srgbClr val="FF0000"/>
                    </a:solidFill>
                  </a:rPr>
                  <a:t>resubsitution</a:t>
                </a:r>
                <a:r>
                  <a:rPr lang="en-US" sz="2000" b="1" dirty="0" smtClean="0"/>
                  <a:t> accuracies</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=86.38%</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=85.85%</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=86.92%</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=0.7277</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=0.8876</m:t>
                      </m:r>
                    </m:oMath>
                  </m:oMathPara>
                </a14:m>
                <a:endParaRPr lang="en-US" sz="2000" dirty="0" smtClean="0"/>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04800" y="1295400"/>
                <a:ext cx="8610600" cy="5410200"/>
              </a:xfrm>
              <a:blipFill rotWithShape="0">
                <a:blip r:embed="rId2"/>
                <a:stretch>
                  <a:fillRect l="-708" t="-78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1524000" y="19812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91</a:t>
                      </a:r>
                      <a:endParaRPr lang="en-US" dirty="0"/>
                    </a:p>
                  </a:txBody>
                  <a:tcPr/>
                </a:tc>
                <a:tc>
                  <a:txBody>
                    <a:bodyPr/>
                    <a:lstStyle/>
                    <a:p>
                      <a:pPr algn="ctr"/>
                      <a:r>
                        <a:rPr lang="en-US" dirty="0" smtClean="0"/>
                        <a:t>15</a:t>
                      </a:r>
                      <a:endParaRPr lang="en-US" dirty="0"/>
                    </a:p>
                  </a:txBody>
                  <a:tcPr/>
                </a:tc>
                <a:tc>
                  <a:txBody>
                    <a:bodyPr/>
                    <a:lstStyle/>
                    <a:p>
                      <a:pPr algn="ctr"/>
                      <a:r>
                        <a:rPr lang="en-US" dirty="0" smtClean="0"/>
                        <a:t>106</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14</a:t>
                      </a:r>
                      <a:endParaRPr lang="en-US" dirty="0"/>
                    </a:p>
                  </a:txBody>
                  <a:tcPr/>
                </a:tc>
                <a:tc>
                  <a:txBody>
                    <a:bodyPr/>
                    <a:lstStyle/>
                    <a:p>
                      <a:pPr algn="ctr"/>
                      <a:r>
                        <a:rPr lang="en-US" dirty="0" smtClean="0"/>
                        <a:t>93</a:t>
                      </a:r>
                      <a:endParaRPr lang="en-US" dirty="0"/>
                    </a:p>
                  </a:txBody>
                  <a:tcPr/>
                </a:tc>
                <a:tc>
                  <a:txBody>
                    <a:bodyPr/>
                    <a:lstStyle/>
                    <a:p>
                      <a:pPr algn="ctr"/>
                      <a:r>
                        <a:rPr lang="en-US" dirty="0" smtClean="0"/>
                        <a:t>107</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105</a:t>
                      </a:r>
                      <a:endParaRPr lang="en-US" dirty="0"/>
                    </a:p>
                  </a:txBody>
                  <a:tcPr/>
                </a:tc>
                <a:tc>
                  <a:txBody>
                    <a:bodyPr/>
                    <a:lstStyle/>
                    <a:p>
                      <a:pPr algn="ctr"/>
                      <a:r>
                        <a:rPr lang="en-US" dirty="0" smtClean="0"/>
                        <a:t>108</a:t>
                      </a:r>
                      <a:endParaRPr lang="en-US" dirty="0"/>
                    </a:p>
                  </a:txBody>
                  <a:tcPr/>
                </a:tc>
                <a:tc>
                  <a:txBody>
                    <a:bodyPr/>
                    <a:lstStyle/>
                    <a:p>
                      <a:pPr algn="ctr"/>
                      <a:r>
                        <a:rPr lang="en-US" dirty="0" smtClean="0"/>
                        <a:t>213</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Cavity nesting birds</a:t>
                </a:r>
                <a:r>
                  <a:rPr lang="en-US" sz="2000" b="1" dirty="0" smtClean="0"/>
                  <a:t>, </a:t>
                </a:r>
                <a:r>
                  <a:rPr lang="en-US" sz="2000" b="1" dirty="0" smtClean="0">
                    <a:solidFill>
                      <a:srgbClr val="0000FF"/>
                    </a:solidFill>
                  </a:rPr>
                  <a:t>Random Forests</a:t>
                </a:r>
                <a:r>
                  <a:rPr lang="en-US" sz="2000" b="1" dirty="0" smtClean="0"/>
                  <a:t>, </a:t>
                </a:r>
                <a:r>
                  <a:rPr lang="en-US" sz="2000" b="1" dirty="0" smtClean="0">
                    <a:solidFill>
                      <a:srgbClr val="FF0000"/>
                    </a:solidFill>
                  </a:rPr>
                  <a:t>crossvalidation </a:t>
                </a:r>
                <a:r>
                  <a:rPr lang="en-US" sz="2000" b="1" dirty="0" smtClean="0"/>
                  <a:t>accuracies</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=85.45%</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=86.79%</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=84.11%</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=0.7090</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=0.9026</m:t>
                      </m:r>
                    </m:oMath>
                  </m:oMathPara>
                </a14:m>
                <a:endParaRPr lang="en-US" sz="2000" dirty="0" smtClean="0"/>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04800" y="1295400"/>
                <a:ext cx="8610600" cy="5410200"/>
              </a:xfrm>
              <a:blipFill rotWithShape="0">
                <a:blip r:embed="rId3"/>
                <a:stretch>
                  <a:fillRect l="-708" t="-78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1524000" y="23622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92</a:t>
                      </a:r>
                      <a:endParaRPr lang="en-US" dirty="0"/>
                    </a:p>
                  </a:txBody>
                  <a:tcPr/>
                </a:tc>
                <a:tc>
                  <a:txBody>
                    <a:bodyPr/>
                    <a:lstStyle/>
                    <a:p>
                      <a:pPr algn="ctr"/>
                      <a:r>
                        <a:rPr lang="en-US" dirty="0" smtClean="0"/>
                        <a:t>14</a:t>
                      </a:r>
                      <a:endParaRPr lang="en-US" dirty="0"/>
                    </a:p>
                  </a:txBody>
                  <a:tcPr/>
                </a:tc>
                <a:tc>
                  <a:txBody>
                    <a:bodyPr/>
                    <a:lstStyle/>
                    <a:p>
                      <a:pPr algn="ctr"/>
                      <a:r>
                        <a:rPr lang="en-US" dirty="0" smtClean="0"/>
                        <a:t>106</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17</a:t>
                      </a:r>
                      <a:endParaRPr lang="en-US" dirty="0"/>
                    </a:p>
                  </a:txBody>
                  <a:tcPr/>
                </a:tc>
                <a:tc>
                  <a:txBody>
                    <a:bodyPr/>
                    <a:lstStyle/>
                    <a:p>
                      <a:pPr algn="ctr"/>
                      <a:r>
                        <a:rPr lang="en-US" dirty="0" smtClean="0"/>
                        <a:t>90</a:t>
                      </a:r>
                      <a:endParaRPr lang="en-US" dirty="0"/>
                    </a:p>
                  </a:txBody>
                  <a:tcPr/>
                </a:tc>
                <a:tc>
                  <a:txBody>
                    <a:bodyPr/>
                    <a:lstStyle/>
                    <a:p>
                      <a:pPr algn="ctr"/>
                      <a:r>
                        <a:rPr lang="en-US" dirty="0" smtClean="0"/>
                        <a:t>107</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109</a:t>
                      </a:r>
                      <a:endParaRPr lang="en-US" dirty="0"/>
                    </a:p>
                  </a:txBody>
                  <a:tcPr/>
                </a:tc>
                <a:tc>
                  <a:txBody>
                    <a:bodyPr/>
                    <a:lstStyle/>
                    <a:p>
                      <a:pPr algn="ctr"/>
                      <a:r>
                        <a:rPr lang="en-US" dirty="0" smtClean="0"/>
                        <a:t>104</a:t>
                      </a:r>
                      <a:endParaRPr lang="en-US" dirty="0"/>
                    </a:p>
                  </a:txBody>
                  <a:tcPr/>
                </a:tc>
                <a:tc>
                  <a:txBody>
                    <a:bodyPr/>
                    <a:lstStyle/>
                    <a:p>
                      <a:pPr algn="ctr"/>
                      <a:r>
                        <a:rPr lang="en-US" dirty="0" smtClean="0"/>
                        <a:t>213</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Cavity nesting birds</a:t>
                </a:r>
                <a:r>
                  <a:rPr lang="en-US" sz="2000" b="1" dirty="0" smtClean="0"/>
                  <a:t>, </a:t>
                </a:r>
                <a:r>
                  <a:rPr lang="en-US" sz="2000" b="1" dirty="0" smtClean="0">
                    <a:solidFill>
                      <a:srgbClr val="0000FF"/>
                    </a:solidFill>
                  </a:rPr>
                  <a:t>pruned tree</a:t>
                </a:r>
                <a:r>
                  <a:rPr lang="en-US" sz="2000" b="1" dirty="0" smtClean="0"/>
                  <a:t>, </a:t>
                </a:r>
                <a:r>
                  <a:rPr lang="en-US" sz="2000" b="1" dirty="0" err="1" smtClean="0">
                    <a:solidFill>
                      <a:srgbClr val="FF0000"/>
                    </a:solidFill>
                  </a:rPr>
                  <a:t>crossvalidated</a:t>
                </a:r>
                <a:r>
                  <a:rPr lang="en-US" sz="2000" b="1" dirty="0" smtClean="0"/>
                  <a:t> accuracies</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=83.10%</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=81.13%</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=85.05%</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=0.6619</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=0.8378</m:t>
                      </m:r>
                    </m:oMath>
                  </m:oMathPara>
                </a14:m>
                <a:endParaRPr lang="en-US" sz="2000" dirty="0" smtClean="0"/>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04800" y="1295400"/>
                <a:ext cx="8610600" cy="5410200"/>
              </a:xfrm>
              <a:blipFill rotWithShape="0">
                <a:blip r:embed="rId3"/>
                <a:stretch>
                  <a:fillRect l="-708" t="-78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1524000" y="19812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86</a:t>
                      </a:r>
                      <a:endParaRPr lang="en-US" dirty="0"/>
                    </a:p>
                  </a:txBody>
                  <a:tcPr/>
                </a:tc>
                <a:tc>
                  <a:txBody>
                    <a:bodyPr/>
                    <a:lstStyle/>
                    <a:p>
                      <a:pPr algn="ctr"/>
                      <a:r>
                        <a:rPr lang="en-US" dirty="0" smtClean="0"/>
                        <a:t>20</a:t>
                      </a:r>
                      <a:endParaRPr lang="en-US" dirty="0"/>
                    </a:p>
                  </a:txBody>
                  <a:tcPr/>
                </a:tc>
                <a:tc>
                  <a:txBody>
                    <a:bodyPr/>
                    <a:lstStyle/>
                    <a:p>
                      <a:pPr algn="ctr"/>
                      <a:r>
                        <a:rPr lang="en-US" dirty="0" smtClean="0"/>
                        <a:t>106</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16</a:t>
                      </a:r>
                      <a:endParaRPr lang="en-US" dirty="0"/>
                    </a:p>
                  </a:txBody>
                  <a:tcPr/>
                </a:tc>
                <a:tc>
                  <a:txBody>
                    <a:bodyPr/>
                    <a:lstStyle/>
                    <a:p>
                      <a:pPr algn="ctr"/>
                      <a:r>
                        <a:rPr lang="en-US" dirty="0" smtClean="0"/>
                        <a:t>91</a:t>
                      </a:r>
                      <a:endParaRPr lang="en-US" dirty="0"/>
                    </a:p>
                  </a:txBody>
                  <a:tcPr/>
                </a:tc>
                <a:tc>
                  <a:txBody>
                    <a:bodyPr/>
                    <a:lstStyle/>
                    <a:p>
                      <a:pPr algn="ctr"/>
                      <a:r>
                        <a:rPr lang="en-US" dirty="0" smtClean="0"/>
                        <a:t>107</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102</a:t>
                      </a:r>
                      <a:endParaRPr lang="en-US" dirty="0"/>
                    </a:p>
                  </a:txBody>
                  <a:tcPr/>
                </a:tc>
                <a:tc>
                  <a:txBody>
                    <a:bodyPr/>
                    <a:lstStyle/>
                    <a:p>
                      <a:pPr algn="ctr"/>
                      <a:r>
                        <a:rPr lang="en-US" dirty="0" smtClean="0"/>
                        <a:t>111</a:t>
                      </a:r>
                      <a:endParaRPr lang="en-US" dirty="0"/>
                    </a:p>
                  </a:txBody>
                  <a:tcPr/>
                </a:tc>
                <a:tc>
                  <a:txBody>
                    <a:bodyPr/>
                    <a:lstStyle/>
                    <a:p>
                      <a:pPr algn="ctr"/>
                      <a:r>
                        <a:rPr lang="en-US" dirty="0" smtClean="0"/>
                        <a:t>213</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Cavity nesting birds</a:t>
            </a:r>
            <a:r>
              <a:rPr lang="en-US" sz="2000" b="1" dirty="0" smtClean="0"/>
              <a:t>, </a:t>
            </a:r>
            <a:r>
              <a:rPr lang="en-US" sz="2000" b="1" dirty="0" smtClean="0">
                <a:solidFill>
                  <a:srgbClr val="0000FF"/>
                </a:solidFill>
              </a:rPr>
              <a:t>Random Forests</a:t>
            </a:r>
            <a:r>
              <a:rPr lang="en-US" sz="2000" b="1" dirty="0" smtClean="0"/>
              <a:t>, </a:t>
            </a:r>
            <a:r>
              <a:rPr lang="en-US" sz="2000" b="1" dirty="0" smtClean="0">
                <a:solidFill>
                  <a:srgbClr val="FF0000"/>
                </a:solidFill>
              </a:rPr>
              <a:t>variable importance</a:t>
            </a:r>
            <a:r>
              <a:rPr lang="en-US" sz="2000" b="1" dirty="0" smtClean="0"/>
              <a:t>.</a:t>
            </a:r>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 name="Picture 1"/>
          <p:cNvPicPr>
            <a:picLocks noChangeAspect="1"/>
          </p:cNvPicPr>
          <p:nvPr/>
        </p:nvPicPr>
        <p:blipFill>
          <a:blip r:embed="rId3"/>
          <a:stretch>
            <a:fillRect/>
          </a:stretch>
        </p:blipFill>
        <p:spPr>
          <a:xfrm>
            <a:off x="2263246" y="1808159"/>
            <a:ext cx="5051954" cy="504984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457200" y="1362074"/>
            <a:ext cx="8077200" cy="5495925"/>
          </a:xfrm>
        </p:spPr>
        <p:txBody>
          <a:bodyPr/>
          <a:lstStyle/>
          <a:p>
            <a:pPr>
              <a:buNone/>
            </a:pPr>
            <a:endParaRPr lang="en-US" sz="1000" dirty="0" smtClean="0"/>
          </a:p>
          <a:p>
            <a:pPr>
              <a:buNone/>
            </a:pPr>
            <a:r>
              <a:rPr lang="en-US" sz="2800" b="1" dirty="0" smtClean="0">
                <a:solidFill>
                  <a:srgbClr val="C00000"/>
                </a:solidFill>
                <a:effectLst>
                  <a:outerShdw blurRad="38100" dist="38100" dir="2700000" algn="tl">
                    <a:srgbClr val="000000">
                      <a:alpha val="43137"/>
                    </a:srgbClr>
                  </a:outerShdw>
                </a:effectLst>
              </a:rPr>
              <a:t>Bagging</a:t>
            </a:r>
            <a:r>
              <a:rPr lang="en-US" sz="2800" b="1" dirty="0" smtClean="0"/>
              <a:t> (</a:t>
            </a:r>
            <a:r>
              <a:rPr lang="en-US" sz="2800" b="1" u="sng" dirty="0" smtClean="0">
                <a:solidFill>
                  <a:srgbClr val="C00000"/>
                </a:solidFill>
                <a:effectLst>
                  <a:outerShdw blurRad="38100" dist="38100" dir="2700000" algn="tl">
                    <a:srgbClr val="000000">
                      <a:alpha val="43137"/>
                    </a:srgbClr>
                  </a:outerShdw>
                </a:effectLst>
              </a:rPr>
              <a:t>B</a:t>
            </a:r>
            <a:r>
              <a:rPr lang="en-US" sz="2800" b="1" dirty="0" smtClean="0">
                <a:solidFill>
                  <a:srgbClr val="C00000"/>
                </a:solidFill>
                <a:effectLst>
                  <a:outerShdw blurRad="38100" dist="38100" dir="2700000" algn="tl">
                    <a:srgbClr val="000000">
                      <a:alpha val="43137"/>
                    </a:srgbClr>
                  </a:outerShdw>
                </a:effectLst>
              </a:rPr>
              <a:t>ootstrap </a:t>
            </a:r>
            <a:r>
              <a:rPr lang="en-US" sz="2800" b="1" u="sng" dirty="0" smtClean="0">
                <a:solidFill>
                  <a:srgbClr val="C00000"/>
                </a:solidFill>
                <a:effectLst>
                  <a:outerShdw blurRad="38100" dist="38100" dir="2700000" algn="tl">
                    <a:srgbClr val="000000">
                      <a:alpha val="43137"/>
                    </a:srgbClr>
                  </a:outerShdw>
                </a:effectLst>
              </a:rPr>
              <a:t>Agg</a:t>
            </a:r>
            <a:r>
              <a:rPr lang="en-US" sz="2800" b="1" dirty="0" smtClean="0">
                <a:solidFill>
                  <a:srgbClr val="C00000"/>
                </a:solidFill>
                <a:effectLst>
                  <a:outerShdw blurRad="38100" dist="38100" dir="2700000" algn="tl">
                    <a:srgbClr val="000000">
                      <a:alpha val="43137"/>
                    </a:srgbClr>
                  </a:outerShdw>
                </a:effectLst>
              </a:rPr>
              <a:t>regat</a:t>
            </a:r>
            <a:r>
              <a:rPr lang="en-US" sz="2800" b="1" u="sng" dirty="0" smtClean="0">
                <a:solidFill>
                  <a:srgbClr val="C00000"/>
                </a:solidFill>
                <a:effectLst>
                  <a:outerShdw blurRad="38100" dist="38100" dir="2700000" algn="tl">
                    <a:srgbClr val="000000">
                      <a:alpha val="43137"/>
                    </a:srgbClr>
                  </a:outerShdw>
                </a:effectLst>
              </a:rPr>
              <a:t>ing</a:t>
            </a:r>
            <a:r>
              <a:rPr lang="en-US" sz="2800" b="1" dirty="0" smtClean="0"/>
              <a:t>)</a:t>
            </a:r>
            <a:endParaRPr lang="en-US" sz="2000" dirty="0" smtClean="0"/>
          </a:p>
          <a:p>
            <a:pPr>
              <a:buNone/>
            </a:pPr>
            <a:endParaRPr lang="en-US" sz="1800" dirty="0" smtClean="0"/>
          </a:p>
          <a:p>
            <a:r>
              <a:rPr lang="en-US" sz="2000" dirty="0" smtClean="0"/>
              <a:t>A bootstrap sample is chosen at random </a:t>
            </a:r>
            <a:r>
              <a:rPr lang="en-US" sz="2000" i="1" dirty="0" smtClean="0"/>
              <a:t>with</a:t>
            </a:r>
            <a:r>
              <a:rPr lang="en-US" sz="2000" dirty="0" smtClean="0"/>
              <a:t>  replacement from the data. Some observations end up in the bootstrap sample more than once, while others are not included (“out of bag”).</a:t>
            </a:r>
          </a:p>
          <a:p>
            <a:pPr marL="0" indent="0">
              <a:buNone/>
            </a:pPr>
            <a:endParaRPr lang="en-US" sz="1000" dirty="0" smtClean="0"/>
          </a:p>
          <a:p>
            <a:r>
              <a:rPr lang="en-US" sz="2000" dirty="0" smtClean="0"/>
              <a:t>A classifier or regression function is fitted to each sample.</a:t>
            </a:r>
          </a:p>
          <a:p>
            <a:pPr marL="0" indent="0">
              <a:buNone/>
            </a:pPr>
            <a:endParaRPr lang="en-US" sz="1000" dirty="0" smtClean="0"/>
          </a:p>
          <a:p>
            <a:r>
              <a:rPr lang="en-US" sz="2000" dirty="0" smtClean="0"/>
              <a:t>Predictions are made for the out-of-bag observations and combined by averaging (regression) or voting (classification).</a:t>
            </a:r>
          </a:p>
          <a:p>
            <a:endParaRPr lang="en-US" sz="1000" dirty="0" smtClean="0"/>
          </a:p>
          <a:p>
            <a:r>
              <a:rPr lang="en-US" sz="2000" dirty="0" smtClean="0"/>
              <a:t>Bagging reduces the </a:t>
            </a:r>
            <a:r>
              <a:rPr lang="en-US" sz="2000" i="1" dirty="0" smtClean="0"/>
              <a:t>variance</a:t>
            </a:r>
            <a:r>
              <a:rPr lang="en-US" sz="2000" dirty="0" smtClean="0"/>
              <a:t> of the base learner but has limited effect on the </a:t>
            </a:r>
            <a:r>
              <a:rPr lang="en-US" sz="2000" i="1" dirty="0" smtClean="0"/>
              <a:t>bias</a:t>
            </a:r>
            <a:r>
              <a:rPr lang="en-US" sz="2000" dirty="0" smtClean="0"/>
              <a:t>. </a:t>
            </a:r>
          </a:p>
          <a:p>
            <a:endParaRPr lang="en-US" sz="1000" dirty="0" smtClean="0"/>
          </a:p>
          <a:p>
            <a:r>
              <a:rPr lang="en-US" sz="2000" dirty="0" smtClean="0"/>
              <a:t>It’s most effective if we use </a:t>
            </a:r>
            <a:r>
              <a:rPr lang="en-US" sz="2000" i="1" dirty="0" smtClean="0"/>
              <a:t>strong</a:t>
            </a:r>
            <a:r>
              <a:rPr lang="en-US" sz="2000" dirty="0" smtClean="0"/>
              <a:t>  base learners that have very little bias but high variance (unstable). E.g. trees.</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617814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Cavity nesting birds</a:t>
            </a:r>
            <a:r>
              <a:rPr lang="en-US" sz="2000" b="1" dirty="0" smtClean="0"/>
              <a:t>, </a:t>
            </a:r>
            <a:r>
              <a:rPr lang="en-US" sz="2000" b="1" dirty="0" smtClean="0">
                <a:solidFill>
                  <a:srgbClr val="0000FF"/>
                </a:solidFill>
              </a:rPr>
              <a:t>Random Forests</a:t>
            </a:r>
            <a:r>
              <a:rPr lang="en-US" sz="2000" b="1" dirty="0" smtClean="0"/>
              <a:t>, </a:t>
            </a:r>
            <a:r>
              <a:rPr lang="en-US" sz="2000" b="1" dirty="0" smtClean="0">
                <a:solidFill>
                  <a:srgbClr val="FF0000"/>
                </a:solidFill>
              </a:rPr>
              <a:t>partial dependence plot </a:t>
            </a:r>
            <a:r>
              <a:rPr lang="en-US" sz="2000" b="1" dirty="0" smtClean="0"/>
              <a:t>for NumTree3to6in.</a:t>
            </a:r>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31" name="Picture 30"/>
          <p:cNvPicPr/>
          <p:nvPr/>
        </p:nvPicPr>
        <p:blipFill>
          <a:blip r:embed="rId3" cstate="print"/>
          <a:srcRect/>
          <a:stretch>
            <a:fillRect/>
          </a:stretch>
        </p:blipFill>
        <p:spPr bwMode="auto">
          <a:xfrm>
            <a:off x="2209800" y="2057400"/>
            <a:ext cx="4572000" cy="43389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Cavity nesting birds</a:t>
            </a:r>
            <a:r>
              <a:rPr lang="en-US" sz="2000" b="1" dirty="0" smtClean="0"/>
              <a:t>, </a:t>
            </a:r>
            <a:r>
              <a:rPr lang="en-US" sz="2000" b="1" dirty="0" smtClean="0">
                <a:solidFill>
                  <a:srgbClr val="0000FF"/>
                </a:solidFill>
              </a:rPr>
              <a:t>Random Forests</a:t>
            </a:r>
            <a:r>
              <a:rPr lang="en-US" sz="2000" b="1" dirty="0" smtClean="0"/>
              <a:t>, </a:t>
            </a:r>
            <a:r>
              <a:rPr lang="en-US" sz="2000" b="1" dirty="0" smtClean="0">
                <a:solidFill>
                  <a:srgbClr val="FF0000"/>
                </a:solidFill>
              </a:rPr>
              <a:t>partial dependence plot </a:t>
            </a:r>
            <a:r>
              <a:rPr lang="en-US" sz="2000" b="1" dirty="0" smtClean="0"/>
              <a:t>for NumTree9to15in.</a:t>
            </a:r>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105474" name="Picture 2"/>
          <p:cNvPicPr>
            <a:picLocks noChangeAspect="1" noChangeArrowheads="1"/>
          </p:cNvPicPr>
          <p:nvPr/>
        </p:nvPicPr>
        <p:blipFill>
          <a:blip r:embed="rId3" cstate="print"/>
          <a:srcRect/>
          <a:stretch>
            <a:fillRect/>
          </a:stretch>
        </p:blipFill>
        <p:spPr bwMode="auto">
          <a:xfrm>
            <a:off x="2209800" y="1981200"/>
            <a:ext cx="4574385" cy="45675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81000" y="1447800"/>
            <a:ext cx="8534400" cy="4724400"/>
          </a:xfrm>
        </p:spPr>
        <p:txBody>
          <a:bodyPr/>
          <a:lstStyle/>
          <a:p>
            <a:pPr>
              <a:buNone/>
            </a:pPr>
            <a:r>
              <a:rPr lang="en-US" b="1" dirty="0" smtClean="0">
                <a:solidFill>
                  <a:srgbClr val="C00000"/>
                </a:solidFill>
                <a:effectLst>
                  <a:outerShdw blurRad="38100" dist="38100" dir="2700000" algn="tl">
                    <a:srgbClr val="000000">
                      <a:alpha val="43137"/>
                    </a:srgbClr>
                  </a:outerShdw>
                </a:effectLst>
              </a:rPr>
              <a:t>Cavity Nesting Birds Example</a:t>
            </a:r>
          </a:p>
          <a:p>
            <a:pPr marL="457200" indent="-457200">
              <a:buSzPct val="125000"/>
              <a:buNone/>
            </a:pPr>
            <a:endParaRPr lang="en-US" sz="1000" dirty="0" smtClean="0"/>
          </a:p>
          <a:p>
            <a:pPr marL="457200" indent="-457200">
              <a:buSzPct val="125000"/>
            </a:pPr>
            <a:r>
              <a:rPr lang="en-US" sz="2000" dirty="0" smtClean="0"/>
              <a:t>Are the three species similar in the associations of their nest sites with the predictor variables?</a:t>
            </a:r>
          </a:p>
          <a:p>
            <a:pPr marL="457200" indent="-457200">
              <a:buSzPct val="125000"/>
              <a:buNone/>
            </a:pPr>
            <a:endParaRPr lang="en-US" sz="1000" dirty="0" smtClean="0"/>
          </a:p>
          <a:p>
            <a:pPr marL="457200" indent="-457200">
              <a:buSzPct val="125000"/>
            </a:pPr>
            <a:r>
              <a:rPr lang="en-US" sz="2000" dirty="0" smtClean="0"/>
              <a:t>Can do separate analyses for each species and look at:</a:t>
            </a:r>
          </a:p>
          <a:p>
            <a:pPr marL="457200" indent="-457200">
              <a:buSzPct val="125000"/>
              <a:buNone/>
            </a:pPr>
            <a:endParaRPr lang="en-US" sz="1000" dirty="0" smtClean="0"/>
          </a:p>
          <a:p>
            <a:pPr marL="857250" lvl="1" indent="-457200">
              <a:buSzPct val="100000"/>
              <a:buFont typeface="Wingdings" pitchFamily="2" charset="2"/>
              <a:buChar char="Ø"/>
            </a:pPr>
            <a:r>
              <a:rPr lang="en-US" sz="2000" dirty="0" smtClean="0"/>
              <a:t>Classification accuracies.</a:t>
            </a:r>
          </a:p>
          <a:p>
            <a:pPr marL="857250" lvl="1" indent="-457200">
              <a:buSzPct val="100000"/>
              <a:buNone/>
            </a:pPr>
            <a:endParaRPr lang="en-US" sz="1000" dirty="0" smtClean="0"/>
          </a:p>
          <a:p>
            <a:pPr marL="857250" lvl="1" indent="-457200">
              <a:buSzPct val="100000"/>
              <a:buFont typeface="Wingdings" pitchFamily="2" charset="2"/>
              <a:buChar char="Ø"/>
            </a:pPr>
            <a:r>
              <a:rPr lang="en-US" sz="2000" dirty="0" smtClean="0"/>
              <a:t>Identification of most important variables.</a:t>
            </a:r>
          </a:p>
          <a:p>
            <a:pPr marL="857250" lvl="1" indent="-457200">
              <a:buSzPct val="100000"/>
              <a:buNone/>
            </a:pPr>
            <a:endParaRPr lang="en-US" sz="1000" dirty="0" smtClean="0"/>
          </a:p>
          <a:p>
            <a:pPr marL="857250" lvl="1" indent="-457200">
              <a:buSzPct val="100000"/>
              <a:buFont typeface="Wingdings" pitchFamily="2" charset="2"/>
              <a:buChar char="Ø"/>
            </a:pPr>
            <a:r>
              <a:rPr lang="en-US" sz="2000" dirty="0" smtClean="0"/>
              <a:t>Partial dependence plots for most important variables.</a:t>
            </a:r>
          </a:p>
          <a:p>
            <a:pPr marL="457200" indent="-457200">
              <a:buSzPct val="125000"/>
              <a:buNone/>
            </a:pPr>
            <a:endParaRPr lang="en-US" sz="1000" dirty="0" smtClean="0"/>
          </a:p>
          <a:p>
            <a:pPr marL="457200" indent="-457200">
              <a:buSzPct val="125000"/>
            </a:pPr>
            <a:r>
              <a:rPr lang="en-US" sz="2000" dirty="0" smtClean="0"/>
              <a:t>Can also look graphical representations of proximities and see if the different species have identifiably different sites.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95400"/>
            <a:ext cx="8534400" cy="5181600"/>
          </a:xfrm>
        </p:spPr>
        <p:txBody>
          <a:bodyPr/>
          <a:lstStyle/>
          <a:p>
            <a:pPr>
              <a:buNone/>
            </a:pPr>
            <a:r>
              <a:rPr lang="en-US" b="1" dirty="0" smtClean="0">
                <a:solidFill>
                  <a:srgbClr val="C00000"/>
                </a:solidFill>
                <a:effectLst>
                  <a:outerShdw blurRad="38100" dist="38100" dir="2700000" algn="tl">
                    <a:srgbClr val="000000">
                      <a:alpha val="43137"/>
                    </a:srgbClr>
                  </a:outerShdw>
                </a:effectLst>
              </a:rPr>
              <a:t>Multidimensional Scaling</a:t>
            </a:r>
          </a:p>
          <a:p>
            <a:pPr marL="457200" indent="-457200">
              <a:buSzPct val="125000"/>
              <a:buNone/>
            </a:pPr>
            <a:endParaRPr lang="en-US" sz="1000" dirty="0" smtClean="0"/>
          </a:p>
          <a:p>
            <a:pPr marL="457200" indent="-457200">
              <a:buSzPct val="125000"/>
            </a:pPr>
            <a:r>
              <a:rPr lang="en-US" sz="2000" dirty="0" smtClean="0"/>
              <a:t>Two dimensional representation of matrix of distances among points.</a:t>
            </a:r>
          </a:p>
          <a:p>
            <a:pPr marL="457200" indent="-457200">
              <a:buSzPct val="125000"/>
              <a:buNone/>
            </a:pPr>
            <a:endParaRPr lang="en-US" sz="1000" dirty="0" smtClean="0"/>
          </a:p>
          <a:p>
            <a:pPr marL="457200" indent="-457200">
              <a:buSzPct val="125000"/>
            </a:pPr>
            <a:r>
              <a:rPr lang="en-US" sz="2000" dirty="0" smtClean="0"/>
              <a:t>Metric multidimensional scaling tries to find a spatial representation of the data that preserves, to the greatest extent possible, the distances among the points.</a:t>
            </a:r>
          </a:p>
          <a:p>
            <a:pPr marL="457200" indent="-457200">
              <a:buSzPct val="125000"/>
              <a:buNone/>
            </a:pPr>
            <a:endParaRPr lang="en-US" sz="1000" dirty="0" smtClean="0"/>
          </a:p>
          <a:p>
            <a:pPr marL="857250" lvl="1" indent="-457200">
              <a:buSzPct val="100000"/>
              <a:buFont typeface="Wingdings" pitchFamily="2" charset="2"/>
              <a:buChar char="Ø"/>
            </a:pPr>
            <a:r>
              <a:rPr lang="en-US" sz="2000" dirty="0" smtClean="0"/>
              <a:t>Turns out to be equivalent to principal components analysis on the distance matrix.</a:t>
            </a:r>
          </a:p>
          <a:p>
            <a:pPr marL="857250" lvl="1" indent="-457200">
              <a:buSzPct val="100000"/>
              <a:buNone/>
            </a:pPr>
            <a:endParaRPr lang="en-US" sz="1000" dirty="0" smtClean="0"/>
          </a:p>
          <a:p>
            <a:pPr marL="457200" indent="-457200">
              <a:buSzPct val="125000"/>
            </a:pPr>
            <a:r>
              <a:rPr lang="en-US" sz="2000" dirty="0" smtClean="0"/>
              <a:t>Non-metric multidimensional scaling preserves the ranks of the distances to the greatest extent possible.</a:t>
            </a:r>
          </a:p>
          <a:p>
            <a:pPr marL="457200" indent="-457200">
              <a:buSzPct val="125000"/>
              <a:buNone/>
            </a:pPr>
            <a:endParaRPr lang="en-US" sz="1000" dirty="0" smtClean="0"/>
          </a:p>
          <a:p>
            <a:pPr marL="857250" lvl="1" indent="-457200">
              <a:buSzPct val="100000"/>
              <a:buFont typeface="Wingdings" pitchFamily="2" charset="2"/>
              <a:buChar char="Ø"/>
            </a:pPr>
            <a:r>
              <a:rPr lang="en-US" sz="2000" dirty="0" smtClean="0"/>
              <a:t>This is a hard non-linear optimization problem</a:t>
            </a:r>
          </a:p>
          <a:p>
            <a:pPr marL="857250" lvl="1" indent="-457200">
              <a:buSzPct val="125000"/>
              <a:buNone/>
            </a:pPr>
            <a:endParaRPr lang="en-US" sz="1000" dirty="0" smtClean="0"/>
          </a:p>
          <a:p>
            <a:pPr marL="457200" indent="-457200">
              <a:buSzPct val="125000"/>
            </a:pPr>
            <a:r>
              <a:rPr lang="en-US" sz="2000" dirty="0" smtClean="0"/>
              <a:t>In Random Forests, metric multidimensional scaling is carried out on the </a:t>
            </a:r>
            <a:r>
              <a:rPr lang="en-US" sz="2000" dirty="0" smtClean="0">
                <a:solidFill>
                  <a:srgbClr val="FF0000"/>
                </a:solidFill>
              </a:rPr>
              <a:t>distances</a:t>
            </a:r>
            <a:r>
              <a:rPr lang="en-US" sz="2000" dirty="0" smtClean="0"/>
              <a:t> calculated as </a:t>
            </a:r>
            <a:r>
              <a:rPr lang="en-US" sz="2000" dirty="0" smtClean="0">
                <a:solidFill>
                  <a:srgbClr val="FF0000"/>
                </a:solidFill>
              </a:rPr>
              <a:t>1 – proximity</a:t>
            </a:r>
            <a:r>
              <a:rPr lang="en-US" sz="2000"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143000"/>
            <a:ext cx="8534400" cy="5334000"/>
          </a:xfrm>
        </p:spPr>
        <p:txBody>
          <a:bodyPr/>
          <a:lstStyle/>
          <a:p>
            <a:pPr>
              <a:buNone/>
            </a:pPr>
            <a:r>
              <a:rPr lang="en-US" b="1" dirty="0" smtClean="0">
                <a:solidFill>
                  <a:srgbClr val="C00000"/>
                </a:solidFill>
                <a:effectLst>
                  <a:outerShdw blurRad="38100" dist="38100" dir="2700000" algn="tl">
                    <a:srgbClr val="000000">
                      <a:alpha val="43137"/>
                    </a:srgbClr>
                  </a:outerShdw>
                </a:effectLst>
              </a:rPr>
              <a:t>Cavity Nesting Birds Example</a:t>
            </a:r>
          </a:p>
          <a:p>
            <a:pPr marL="457200" indent="-457200">
              <a:buSzPct val="125000"/>
              <a:buNone/>
            </a:pPr>
            <a:endParaRPr lang="en-US" sz="1000" dirty="0" smtClean="0"/>
          </a:p>
          <a:p>
            <a:pPr marL="457200" indent="-457200">
              <a:buSzPct val="125000"/>
            </a:pPr>
            <a:r>
              <a:rPr lang="en-US" sz="2000" dirty="0" smtClean="0"/>
              <a:t>MDS plot using species labels for plotting characters.</a:t>
            </a:r>
          </a:p>
          <a:p>
            <a:pPr marL="457200" indent="-457200">
              <a:buSzPct val="125000"/>
              <a:buNone/>
            </a:pPr>
            <a:endParaRPr lang="en-US" sz="2000" dirty="0" smtClean="0"/>
          </a:p>
          <a:p>
            <a:pPr marL="457200" indent="-457200">
              <a:buSzPct val="125000"/>
            </a:pPr>
            <a:r>
              <a:rPr lang="en-US" sz="2000" dirty="0" smtClean="0"/>
              <a:t>Nest and Non-nest sites are</a:t>
            </a:r>
          </a:p>
          <a:p>
            <a:pPr marL="457200" indent="-457200">
              <a:buSzPct val="125000"/>
              <a:buNone/>
            </a:pPr>
            <a:r>
              <a:rPr lang="en-US" sz="2000" dirty="0" smtClean="0"/>
              <a:t>	fairly well separated, but the</a:t>
            </a:r>
          </a:p>
          <a:p>
            <a:pPr marL="457200" indent="-457200">
              <a:buSzPct val="125000"/>
              <a:buNone/>
            </a:pPr>
            <a:r>
              <a:rPr lang="en-US" sz="2000" dirty="0" smtClean="0"/>
              <a:t>	three species seem to be very</a:t>
            </a:r>
          </a:p>
          <a:p>
            <a:pPr marL="457200" indent="-457200">
              <a:buSzPct val="125000"/>
              <a:buNone/>
            </a:pPr>
            <a:r>
              <a:rPr lang="en-US" sz="2000" dirty="0" smtClean="0"/>
              <a:t>	intermingled.</a:t>
            </a:r>
          </a:p>
        </p:txBody>
      </p:sp>
      <p:pic>
        <p:nvPicPr>
          <p:cNvPr id="4" name="Picture 3"/>
          <p:cNvPicPr/>
          <p:nvPr/>
        </p:nvPicPr>
        <p:blipFill>
          <a:blip r:embed="rId3" cstate="print"/>
          <a:srcRect l="3365" t="10754" r="6410" b="2247"/>
          <a:stretch>
            <a:fillRect/>
          </a:stretch>
        </p:blipFill>
        <p:spPr bwMode="auto">
          <a:xfrm>
            <a:off x="4419600" y="2209800"/>
            <a:ext cx="4357687" cy="4410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95400"/>
            <a:ext cx="8534400" cy="5181600"/>
          </a:xfrm>
        </p:spPr>
        <p:txBody>
          <a:bodyPr/>
          <a:lstStyle/>
          <a:p>
            <a:pPr>
              <a:buNone/>
            </a:pPr>
            <a:r>
              <a:rPr lang="en-US" b="1" dirty="0" smtClean="0">
                <a:solidFill>
                  <a:srgbClr val="C00000"/>
                </a:solidFill>
                <a:effectLst>
                  <a:outerShdw blurRad="38100" dist="38100" dir="2700000" algn="tl">
                    <a:srgbClr val="000000">
                      <a:alpha val="43137"/>
                    </a:srgbClr>
                  </a:outerShdw>
                </a:effectLst>
              </a:rPr>
              <a:t>Variable Importance for  Northern Flicker</a:t>
            </a:r>
          </a:p>
        </p:txBody>
      </p:sp>
      <p:pic>
        <p:nvPicPr>
          <p:cNvPr id="1026" name="Picture 2"/>
          <p:cNvPicPr>
            <a:picLocks noChangeAspect="1" noChangeArrowheads="1"/>
          </p:cNvPicPr>
          <p:nvPr/>
        </p:nvPicPr>
        <p:blipFill>
          <a:blip r:embed="rId3" cstate="print"/>
          <a:srcRect/>
          <a:stretch>
            <a:fillRect/>
          </a:stretch>
        </p:blipFill>
        <p:spPr bwMode="auto">
          <a:xfrm>
            <a:off x="1905000" y="1752600"/>
            <a:ext cx="5029200" cy="50217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95400"/>
            <a:ext cx="8534400" cy="5181600"/>
          </a:xfrm>
        </p:spPr>
        <p:txBody>
          <a:bodyPr/>
          <a:lstStyle/>
          <a:p>
            <a:pPr>
              <a:buNone/>
            </a:pPr>
            <a:r>
              <a:rPr lang="en-US" b="1" dirty="0" smtClean="0">
                <a:solidFill>
                  <a:srgbClr val="C00000"/>
                </a:solidFill>
                <a:effectLst>
                  <a:outerShdw blurRad="38100" dist="38100" dir="2700000" algn="tl">
                    <a:srgbClr val="000000">
                      <a:alpha val="43137"/>
                    </a:srgbClr>
                  </a:outerShdw>
                </a:effectLst>
              </a:rPr>
              <a:t>Variable Importance for  Red-</a:t>
            </a:r>
            <a:r>
              <a:rPr lang="en-US" b="1" dirty="0" err="1" smtClean="0">
                <a:solidFill>
                  <a:srgbClr val="C00000"/>
                </a:solidFill>
                <a:effectLst>
                  <a:outerShdw blurRad="38100" dist="38100" dir="2700000" algn="tl">
                    <a:srgbClr val="000000">
                      <a:alpha val="43137"/>
                    </a:srgbClr>
                  </a:outerShdw>
                </a:effectLst>
              </a:rPr>
              <a:t>naped</a:t>
            </a:r>
            <a:r>
              <a:rPr lang="en-US" b="1" dirty="0" smtClean="0">
                <a:solidFill>
                  <a:srgbClr val="C00000"/>
                </a:solidFill>
                <a:effectLst>
                  <a:outerShdw blurRad="38100" dist="38100" dir="2700000" algn="tl">
                    <a:srgbClr val="000000">
                      <a:alpha val="43137"/>
                    </a:srgbClr>
                  </a:outerShdw>
                </a:effectLst>
              </a:rPr>
              <a:t> Sapsucker</a:t>
            </a:r>
          </a:p>
        </p:txBody>
      </p:sp>
      <p:pic>
        <p:nvPicPr>
          <p:cNvPr id="2050" name="Picture 2"/>
          <p:cNvPicPr>
            <a:picLocks noChangeAspect="1" noChangeArrowheads="1"/>
          </p:cNvPicPr>
          <p:nvPr/>
        </p:nvPicPr>
        <p:blipFill>
          <a:blip r:embed="rId3" cstate="print"/>
          <a:srcRect/>
          <a:stretch>
            <a:fillRect/>
          </a:stretch>
        </p:blipFill>
        <p:spPr bwMode="auto">
          <a:xfrm>
            <a:off x="2057400" y="1905000"/>
            <a:ext cx="4802985" cy="4795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95400"/>
            <a:ext cx="8534400" cy="5181600"/>
          </a:xfrm>
        </p:spPr>
        <p:txBody>
          <a:bodyPr/>
          <a:lstStyle/>
          <a:p>
            <a:pPr>
              <a:buNone/>
            </a:pPr>
            <a:r>
              <a:rPr lang="en-US" b="1" dirty="0" smtClean="0">
                <a:solidFill>
                  <a:srgbClr val="C00000"/>
                </a:solidFill>
                <a:effectLst>
                  <a:outerShdw blurRad="38100" dist="38100" dir="2700000" algn="tl">
                    <a:srgbClr val="000000">
                      <a:alpha val="43137"/>
                    </a:srgbClr>
                  </a:outerShdw>
                </a:effectLst>
              </a:rPr>
              <a:t>Variable Importance for  Mountain Chickadee</a:t>
            </a:r>
          </a:p>
        </p:txBody>
      </p:sp>
      <p:pic>
        <p:nvPicPr>
          <p:cNvPr id="3074" name="Picture 2"/>
          <p:cNvPicPr>
            <a:picLocks noChangeAspect="1" noChangeArrowheads="1"/>
          </p:cNvPicPr>
          <p:nvPr/>
        </p:nvPicPr>
        <p:blipFill>
          <a:blip r:embed="rId3" cstate="print"/>
          <a:srcRect/>
          <a:stretch>
            <a:fillRect/>
          </a:stretch>
        </p:blipFill>
        <p:spPr bwMode="auto">
          <a:xfrm>
            <a:off x="2057400" y="1905000"/>
            <a:ext cx="4650358" cy="4643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95400"/>
            <a:ext cx="8534400" cy="5181600"/>
          </a:xfrm>
        </p:spPr>
        <p:txBody>
          <a:bodyPr/>
          <a:lstStyle/>
          <a:p>
            <a:pPr>
              <a:buNone/>
            </a:pPr>
            <a:r>
              <a:rPr lang="en-US" sz="2000" b="1" dirty="0" smtClean="0">
                <a:solidFill>
                  <a:srgbClr val="C00000"/>
                </a:solidFill>
                <a:effectLst>
                  <a:outerShdw blurRad="38100" dist="38100" dir="2700000" algn="tl">
                    <a:srgbClr val="000000">
                      <a:alpha val="43137"/>
                    </a:srgbClr>
                  </a:outerShdw>
                </a:effectLst>
              </a:rPr>
              <a:t>Partial Dependence Plots for NumTree3to6in and NumTree9to15in</a:t>
            </a:r>
          </a:p>
        </p:txBody>
      </p:sp>
      <p:pic>
        <p:nvPicPr>
          <p:cNvPr id="4098" name="Picture 2"/>
          <p:cNvPicPr>
            <a:picLocks noChangeAspect="1" noChangeArrowheads="1"/>
          </p:cNvPicPr>
          <p:nvPr/>
        </p:nvPicPr>
        <p:blipFill>
          <a:blip r:embed="rId3" cstate="print"/>
          <a:srcRect/>
          <a:stretch>
            <a:fillRect/>
          </a:stretch>
        </p:blipFill>
        <p:spPr bwMode="auto">
          <a:xfrm>
            <a:off x="304800" y="1676400"/>
            <a:ext cx="8686800" cy="5072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228600" y="2286000"/>
            <a:ext cx="3581400" cy="3505200"/>
          </a:xfrm>
        </p:spPr>
        <p:txBody>
          <a:bodyPr/>
          <a:lstStyle/>
          <a:p>
            <a:pPr marL="0" indent="0">
              <a:lnSpc>
                <a:spcPct val="110000"/>
              </a:lnSpc>
              <a:spcBef>
                <a:spcPts val="0"/>
              </a:spcBef>
              <a:buNone/>
            </a:pPr>
            <a:r>
              <a:rPr lang="en-US" sz="2000" b="1" dirty="0" smtClean="0">
                <a:solidFill>
                  <a:srgbClr val="C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Bivariate Partial Dependence Plot for NumTree3to6in and NumTree9to15in</a:t>
            </a:r>
          </a:p>
          <a:p>
            <a:pPr marL="0" indent="0">
              <a:lnSpc>
                <a:spcPct val="110000"/>
              </a:lnSpc>
              <a:spcBef>
                <a:spcPts val="0"/>
              </a:spcBef>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nSpc>
                <a:spcPct val="110000"/>
              </a:lnSpc>
              <a:spcBef>
                <a:spcPts val="0"/>
              </a:spcBef>
              <a:buNone/>
            </a:pPr>
            <a:r>
              <a:rPr lang="en-US" sz="2000" dirty="0" smtClean="0">
                <a:latin typeface="Tahoma" panose="020B0604030504040204" pitchFamily="34" charset="0"/>
                <a:ea typeface="Tahoma" panose="020B0604030504040204" pitchFamily="34" charset="0"/>
                <a:cs typeface="Tahoma" panose="020B0604030504040204" pitchFamily="34" charset="0"/>
              </a:rPr>
              <a:t>Traces in both coordinate dimensions appear to be parallel suggesting that there is NO interaction between these two predictor variables.</a:t>
            </a:r>
          </a:p>
        </p:txBody>
      </p:sp>
      <p:pic>
        <p:nvPicPr>
          <p:cNvPr id="6" name="Picture 5" descr="C:\Users\Richard\Documents\Classes\Stat 5600\Spring 2014\Bivariate partial plot for birds data.jpg"/>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828800"/>
            <a:ext cx="4953000" cy="5029200"/>
          </a:xfrm>
          <a:prstGeom prst="rect">
            <a:avLst/>
          </a:prstGeom>
          <a:noFill/>
          <a:ln>
            <a:noFill/>
          </a:ln>
        </p:spPr>
      </p:pic>
    </p:spTree>
    <p:extLst>
      <p:ext uri="{BB962C8B-B14F-4D97-AF65-F5344CB8AC3E}">
        <p14:creationId xmlns:p14="http://schemas.microsoft.com/office/powerpoint/2010/main" val="290650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64515" name="Rectangle 3"/>
          <p:cNvSpPr>
            <a:spLocks noGrp="1" noChangeArrowheads="1"/>
          </p:cNvSpPr>
          <p:nvPr>
            <p:ph type="body" idx="1"/>
          </p:nvPr>
        </p:nvSpPr>
        <p:spPr>
          <a:xfrm>
            <a:off x="310101" y="1362075"/>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Lichen air quality </a:t>
            </a:r>
            <a:r>
              <a:rPr lang="en-US" sz="2000" b="1" dirty="0" smtClean="0"/>
              <a:t>data, </a:t>
            </a:r>
            <a:r>
              <a:rPr lang="en-US" sz="2000" b="1" dirty="0" smtClean="0">
                <a:solidFill>
                  <a:srgbClr val="C00000"/>
                </a:solidFill>
                <a:effectLst>
                  <a:outerShdw blurRad="38100" dist="38100" dir="2700000" algn="tl">
                    <a:srgbClr val="000000">
                      <a:alpha val="43137"/>
                    </a:srgbClr>
                  </a:outerShdw>
                </a:effectLst>
              </a:rPr>
              <a:t>pilot</a:t>
            </a:r>
            <a:r>
              <a:rPr lang="en-US" sz="2000" b="1" dirty="0" smtClean="0"/>
              <a:t> evaluation data </a:t>
            </a:r>
            <a:r>
              <a:rPr lang="en-US" sz="2000" b="1" dirty="0" smtClean="0">
                <a:solidFill>
                  <a:schemeClr val="accent2">
                    <a:lumMod val="75000"/>
                  </a:schemeClr>
                </a:solidFill>
              </a:rPr>
              <a:t>(</a:t>
            </a:r>
            <a:r>
              <a:rPr lang="en-US" sz="2000" b="1" dirty="0" err="1" smtClean="0">
                <a:solidFill>
                  <a:srgbClr val="002060"/>
                </a:solidFill>
              </a:rPr>
              <a:t>crossvalidated</a:t>
            </a:r>
            <a:r>
              <a:rPr lang="en-US" sz="2000" b="1" dirty="0" smtClean="0">
                <a:solidFill>
                  <a:schemeClr val="accent2">
                    <a:lumMod val="75000"/>
                  </a:schemeClr>
                </a:solidFill>
              </a:rPr>
              <a:t>) </a:t>
            </a:r>
            <a:r>
              <a:rPr lang="en-US" sz="2000" b="1" dirty="0" smtClean="0"/>
              <a:t>for  </a:t>
            </a:r>
            <a:r>
              <a:rPr lang="en-US" sz="2000" b="1" dirty="0" smtClean="0">
                <a:solidFill>
                  <a:srgbClr val="FF0000"/>
                </a:solidFill>
              </a:rPr>
              <a:t>pruned tree </a:t>
            </a:r>
            <a:r>
              <a:rPr lang="en-US" sz="2000" b="1" dirty="0" smtClean="0"/>
              <a:t>and </a:t>
            </a:r>
            <a:r>
              <a:rPr lang="en-US" sz="2000" b="1" dirty="0" smtClean="0">
                <a:solidFill>
                  <a:srgbClr val="FF0000"/>
                </a:solidFill>
              </a:rPr>
              <a:t>bagging</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228600" y="2438400"/>
          <a:ext cx="8458200" cy="1854200"/>
        </p:xfrm>
        <a:graphic>
          <a:graphicData uri="http://schemas.openxmlformats.org/drawingml/2006/table">
            <a:tbl>
              <a:tblPr firstRow="1" bandRow="1">
                <a:tableStyleId>{5940675A-B579-460E-94D1-54222C63F5DA}</a:tableStyleId>
              </a:tblPr>
              <a:tblGrid>
                <a:gridCol w="1447800"/>
                <a:gridCol w="1371600"/>
                <a:gridCol w="1409700"/>
                <a:gridCol w="1409700"/>
                <a:gridCol w="1409700"/>
                <a:gridCol w="14097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Method</a:t>
                      </a:r>
                    </a:p>
                  </a:txBody>
                  <a:tcPr anchor="b"/>
                </a:tc>
                <a:tc>
                  <a:txBody>
                    <a:bodyPr/>
                    <a:lstStyle/>
                    <a:p>
                      <a:pPr algn="ctr"/>
                      <a:r>
                        <a:rPr lang="en-US" b="1" dirty="0" smtClean="0"/>
                        <a:t>PCC</a:t>
                      </a:r>
                      <a:endParaRPr lang="en-US" b="1" dirty="0"/>
                    </a:p>
                  </a:txBody>
                  <a:tcPr/>
                </a:tc>
                <a:tc>
                  <a:txBody>
                    <a:bodyPr/>
                    <a:lstStyle/>
                    <a:p>
                      <a:pPr algn="ctr"/>
                      <a:r>
                        <a:rPr lang="en-US" b="1" dirty="0" smtClean="0"/>
                        <a:t>Specificity</a:t>
                      </a:r>
                      <a:endParaRPr lang="en-US" b="1" dirty="0"/>
                    </a:p>
                  </a:txBody>
                  <a:tcPr/>
                </a:tc>
                <a:tc>
                  <a:txBody>
                    <a:bodyPr/>
                    <a:lstStyle/>
                    <a:p>
                      <a:r>
                        <a:rPr lang="en-US" b="1" dirty="0" smtClean="0"/>
                        <a:t>Sensitivity</a:t>
                      </a:r>
                      <a:endParaRPr lang="en-US" b="1" dirty="0"/>
                    </a:p>
                  </a:txBody>
                  <a:tcPr anchor="b"/>
                </a:tc>
                <a:tc>
                  <a:txBody>
                    <a:bodyPr/>
                    <a:lstStyle/>
                    <a:p>
                      <a:pPr algn="ctr"/>
                      <a:r>
                        <a:rPr lang="en-US" b="1" dirty="0" smtClean="0"/>
                        <a:t>K</a:t>
                      </a:r>
                      <a:endParaRPr lang="en-US" b="1" dirty="0"/>
                    </a:p>
                  </a:txBody>
                  <a:tcPr anchor="b"/>
                </a:tc>
                <a:tc>
                  <a:txBody>
                    <a:bodyPr/>
                    <a:lstStyle/>
                    <a:p>
                      <a:pPr algn="ctr"/>
                      <a:r>
                        <a:rPr lang="en-US" b="1" dirty="0" smtClean="0"/>
                        <a:t>AUC</a:t>
                      </a:r>
                      <a:endParaRPr lang="en-US" b="1" dirty="0"/>
                    </a:p>
                  </a:txBody>
                  <a:tcPr anchor="b"/>
                </a:tc>
              </a:tr>
              <a:tr h="370840">
                <a:tc>
                  <a:txBody>
                    <a:bodyPr/>
                    <a:lstStyle/>
                    <a:p>
                      <a:pPr algn="l"/>
                      <a:r>
                        <a:rPr lang="en-US" dirty="0" smtClean="0"/>
                        <a:t>Pruned</a:t>
                      </a:r>
                      <a:r>
                        <a:rPr lang="en-US" baseline="0" dirty="0" smtClean="0"/>
                        <a:t> t</a:t>
                      </a:r>
                      <a:r>
                        <a:rPr lang="en-US" dirty="0" smtClean="0"/>
                        <a:t>ree</a:t>
                      </a:r>
                      <a:endParaRPr lang="en-US" dirty="0"/>
                    </a:p>
                  </a:txBody>
                  <a:tcPr/>
                </a:tc>
                <a:tc>
                  <a:txBody>
                    <a:bodyPr/>
                    <a:lstStyle/>
                    <a:p>
                      <a:pPr algn="ctr"/>
                      <a:r>
                        <a:rPr lang="en-US" dirty="0" smtClean="0"/>
                        <a:t>77.3 </a:t>
                      </a:r>
                      <a:r>
                        <a:rPr lang="en-US" dirty="0" smtClean="0">
                          <a:solidFill>
                            <a:schemeClr val="accent2">
                              <a:lumMod val="75000"/>
                            </a:schemeClr>
                          </a:solidFill>
                        </a:rPr>
                        <a:t>(82.7)</a:t>
                      </a:r>
                      <a:endParaRPr lang="en-US" dirty="0">
                        <a:solidFill>
                          <a:schemeClr val="accent2">
                            <a:lumMod val="75000"/>
                          </a:schemeClr>
                        </a:solidFill>
                      </a:endParaRPr>
                    </a:p>
                  </a:txBody>
                  <a:tcPr/>
                </a:tc>
                <a:tc>
                  <a:txBody>
                    <a:bodyPr/>
                    <a:lstStyle/>
                    <a:p>
                      <a:pPr algn="ctr"/>
                      <a:r>
                        <a:rPr lang="en-US" dirty="0" smtClean="0"/>
                        <a:t>80.5 </a:t>
                      </a:r>
                      <a:r>
                        <a:rPr lang="en-US" dirty="0" smtClean="0">
                          <a:solidFill>
                            <a:schemeClr val="accent2">
                              <a:lumMod val="75000"/>
                            </a:schemeClr>
                          </a:solidFill>
                        </a:rPr>
                        <a:t>(92.2)</a:t>
                      </a:r>
                      <a:endParaRPr lang="en-US" dirty="0">
                        <a:solidFill>
                          <a:schemeClr val="accent2">
                            <a:lumMod val="75000"/>
                          </a:schemeClr>
                        </a:solidFill>
                      </a:endParaRPr>
                    </a:p>
                  </a:txBody>
                  <a:tcPr/>
                </a:tc>
                <a:tc>
                  <a:txBody>
                    <a:bodyPr/>
                    <a:lstStyle/>
                    <a:p>
                      <a:pPr algn="ctr"/>
                      <a:r>
                        <a:rPr lang="en-US" dirty="0" smtClean="0"/>
                        <a:t>68.8 </a:t>
                      </a:r>
                      <a:r>
                        <a:rPr lang="en-US" dirty="0" smtClean="0">
                          <a:solidFill>
                            <a:schemeClr val="accent2">
                              <a:lumMod val="75000"/>
                            </a:schemeClr>
                          </a:solidFill>
                        </a:rPr>
                        <a:t>(49.7)</a:t>
                      </a:r>
                      <a:endParaRPr lang="en-US" dirty="0">
                        <a:solidFill>
                          <a:schemeClr val="accent2">
                            <a:lumMod val="75000"/>
                          </a:schemeClr>
                        </a:solidFill>
                      </a:endParaRPr>
                    </a:p>
                  </a:txBody>
                  <a:tcPr anchor="b"/>
                </a:tc>
                <a:tc>
                  <a:txBody>
                    <a:bodyPr/>
                    <a:lstStyle/>
                    <a:p>
                      <a:pPr algn="ctr"/>
                      <a:r>
                        <a:rPr lang="en-US" dirty="0" smtClean="0"/>
                        <a:t>.459 </a:t>
                      </a:r>
                      <a:r>
                        <a:rPr lang="en-US" dirty="0" smtClean="0">
                          <a:solidFill>
                            <a:schemeClr val="accent2">
                              <a:lumMod val="75000"/>
                            </a:schemeClr>
                          </a:solidFill>
                        </a:rPr>
                        <a:t>(.457)</a:t>
                      </a:r>
                      <a:endParaRPr lang="en-US" dirty="0">
                        <a:solidFill>
                          <a:schemeClr val="accent2">
                            <a:lumMod val="75000"/>
                          </a:schemeClr>
                        </a:solidFill>
                      </a:endParaRPr>
                    </a:p>
                  </a:txBody>
                  <a:tcPr anchor="b"/>
                </a:tc>
                <a:tc>
                  <a:txBody>
                    <a:bodyPr/>
                    <a:lstStyle/>
                    <a:p>
                      <a:pPr algn="ctr"/>
                      <a:r>
                        <a:rPr lang="en-US" dirty="0" smtClean="0"/>
                        <a:t>.764 </a:t>
                      </a:r>
                      <a:r>
                        <a:rPr lang="en-US" dirty="0" smtClean="0">
                          <a:solidFill>
                            <a:schemeClr val="accent2">
                              <a:lumMod val="75000"/>
                            </a:schemeClr>
                          </a:solidFill>
                        </a:rPr>
                        <a:t>(.780)</a:t>
                      </a:r>
                      <a:endParaRPr lang="en-US" dirty="0">
                        <a:solidFill>
                          <a:schemeClr val="accent2">
                            <a:lumMod val="75000"/>
                          </a:schemeClr>
                        </a:solidFill>
                      </a:endParaRPr>
                    </a:p>
                  </a:txBody>
                  <a:tcPr anchor="b"/>
                </a:tc>
              </a:tr>
              <a:tr h="370840">
                <a:tc>
                  <a:txBody>
                    <a:bodyPr/>
                    <a:lstStyle/>
                    <a:p>
                      <a:pPr algn="l"/>
                      <a:r>
                        <a:rPr lang="en-US" dirty="0" smtClean="0"/>
                        <a:t>Large Tree</a:t>
                      </a:r>
                    </a:p>
                  </a:txBody>
                  <a:tcPr/>
                </a:tc>
                <a:tc>
                  <a:txBody>
                    <a:bodyPr/>
                    <a:lstStyle/>
                    <a:p>
                      <a:pPr algn="ctr"/>
                      <a:r>
                        <a:rPr lang="en-US" dirty="0" smtClean="0"/>
                        <a:t>76.0 </a:t>
                      </a:r>
                      <a:r>
                        <a:rPr lang="en-US" dirty="0" smtClean="0">
                          <a:solidFill>
                            <a:schemeClr val="accent2">
                              <a:lumMod val="75000"/>
                            </a:schemeClr>
                          </a:solidFill>
                        </a:rPr>
                        <a:t>(79.1)</a:t>
                      </a:r>
                      <a:endParaRPr lang="en-US" dirty="0">
                        <a:solidFill>
                          <a:schemeClr val="accent2">
                            <a:lumMod val="75000"/>
                          </a:schemeClr>
                        </a:solidFill>
                      </a:endParaRPr>
                    </a:p>
                  </a:txBody>
                  <a:tcPr/>
                </a:tc>
                <a:tc>
                  <a:txBody>
                    <a:bodyPr/>
                    <a:lstStyle/>
                    <a:p>
                      <a:pPr algn="ctr"/>
                      <a:r>
                        <a:rPr lang="en-US" dirty="0" smtClean="0"/>
                        <a:t>79.1 </a:t>
                      </a:r>
                      <a:r>
                        <a:rPr lang="en-US" dirty="0" smtClean="0">
                          <a:solidFill>
                            <a:schemeClr val="accent2">
                              <a:lumMod val="75000"/>
                            </a:schemeClr>
                          </a:solidFill>
                        </a:rPr>
                        <a:t>(86.5)</a:t>
                      </a:r>
                      <a:endParaRPr lang="en-US" dirty="0">
                        <a:solidFill>
                          <a:schemeClr val="accent2">
                            <a:lumMod val="75000"/>
                          </a:schemeClr>
                        </a:solidFill>
                      </a:endParaRPr>
                    </a:p>
                  </a:txBody>
                  <a:tcPr/>
                </a:tc>
                <a:tc>
                  <a:txBody>
                    <a:bodyPr/>
                    <a:lstStyle/>
                    <a:p>
                      <a:pPr algn="ctr"/>
                      <a:r>
                        <a:rPr lang="en-US" dirty="0" smtClean="0"/>
                        <a:t>67.5 </a:t>
                      </a:r>
                      <a:r>
                        <a:rPr lang="en-US" baseline="0" dirty="0" smtClean="0">
                          <a:solidFill>
                            <a:schemeClr val="accent2">
                              <a:lumMod val="75000"/>
                            </a:schemeClr>
                          </a:solidFill>
                        </a:rPr>
                        <a:t>(</a:t>
                      </a:r>
                      <a:r>
                        <a:rPr lang="en-US" dirty="0" smtClean="0">
                          <a:solidFill>
                            <a:schemeClr val="accent2">
                              <a:lumMod val="75000"/>
                            </a:schemeClr>
                          </a:solidFill>
                        </a:rPr>
                        <a:t>52.9)</a:t>
                      </a:r>
                      <a:endParaRPr lang="en-US" dirty="0">
                        <a:solidFill>
                          <a:schemeClr val="accent2">
                            <a:lumMod val="75000"/>
                          </a:schemeClr>
                        </a:solidFill>
                      </a:endParaRPr>
                    </a:p>
                  </a:txBody>
                  <a:tcPr anchor="b"/>
                </a:tc>
                <a:tc>
                  <a:txBody>
                    <a:bodyPr/>
                    <a:lstStyle/>
                    <a:p>
                      <a:pPr algn="ctr"/>
                      <a:r>
                        <a:rPr lang="en-US" dirty="0" smtClean="0"/>
                        <a:t>.432 </a:t>
                      </a:r>
                      <a:r>
                        <a:rPr lang="en-US" dirty="0" smtClean="0">
                          <a:solidFill>
                            <a:schemeClr val="accent2">
                              <a:lumMod val="75000"/>
                            </a:schemeClr>
                          </a:solidFill>
                        </a:rPr>
                        <a:t>(.395)</a:t>
                      </a:r>
                      <a:endParaRPr lang="en-US" dirty="0">
                        <a:solidFill>
                          <a:schemeClr val="accent2">
                            <a:lumMod val="75000"/>
                          </a:schemeClr>
                        </a:solidFill>
                      </a:endParaRPr>
                    </a:p>
                  </a:txBody>
                  <a:tcPr anchor="b"/>
                </a:tc>
                <a:tc>
                  <a:txBody>
                    <a:bodyPr/>
                    <a:lstStyle/>
                    <a:p>
                      <a:pPr algn="ctr"/>
                      <a:r>
                        <a:rPr lang="en-US" dirty="0" smtClean="0"/>
                        <a:t>.733 </a:t>
                      </a:r>
                      <a:r>
                        <a:rPr lang="en-US" dirty="0" smtClean="0">
                          <a:solidFill>
                            <a:schemeClr val="accent2">
                              <a:lumMod val="75000"/>
                            </a:schemeClr>
                          </a:solidFill>
                        </a:rPr>
                        <a:t>(.697)</a:t>
                      </a:r>
                      <a:endParaRPr lang="en-US" dirty="0">
                        <a:solidFill>
                          <a:schemeClr val="accent2">
                            <a:lumMod val="75000"/>
                          </a:schemeClr>
                        </a:solidFill>
                      </a:endParaRPr>
                    </a:p>
                  </a:txBody>
                  <a:tcPr anchor="b"/>
                </a:tc>
              </a:tr>
              <a:tr h="370840">
                <a:tc>
                  <a:txBody>
                    <a:bodyPr/>
                    <a:lstStyle/>
                    <a:p>
                      <a:pPr algn="l"/>
                      <a:r>
                        <a:rPr lang="en-US" b="0" dirty="0" smtClean="0"/>
                        <a:t>Bagging100</a:t>
                      </a:r>
                      <a:endParaRPr lang="en-US" b="0" dirty="0"/>
                    </a:p>
                  </a:txBody>
                  <a:tcPr/>
                </a:tc>
                <a:tc>
                  <a:txBody>
                    <a:bodyPr/>
                    <a:lstStyle/>
                    <a:p>
                      <a:pPr algn="ctr"/>
                      <a:r>
                        <a:rPr lang="en-US" dirty="0" smtClean="0"/>
                        <a:t>82.7 </a:t>
                      </a:r>
                      <a:r>
                        <a:rPr lang="en-US" dirty="0" smtClean="0">
                          <a:solidFill>
                            <a:schemeClr val="accent2">
                              <a:lumMod val="75000"/>
                            </a:schemeClr>
                          </a:solidFill>
                        </a:rPr>
                        <a:t>(83.0)</a:t>
                      </a:r>
                      <a:endParaRPr lang="en-US" dirty="0">
                        <a:solidFill>
                          <a:schemeClr val="accent2">
                            <a:lumMod val="75000"/>
                          </a:schemeClr>
                        </a:solidFill>
                      </a:endParaRPr>
                    </a:p>
                  </a:txBody>
                  <a:tcPr/>
                </a:tc>
                <a:tc>
                  <a:txBody>
                    <a:bodyPr/>
                    <a:lstStyle/>
                    <a:p>
                      <a:pPr algn="ctr"/>
                      <a:r>
                        <a:rPr lang="en-US" dirty="0" smtClean="0"/>
                        <a:t>89.1 </a:t>
                      </a:r>
                      <a:r>
                        <a:rPr lang="en-US" dirty="0" smtClean="0">
                          <a:solidFill>
                            <a:schemeClr val="accent2">
                              <a:lumMod val="75000"/>
                            </a:schemeClr>
                          </a:solidFill>
                        </a:rPr>
                        <a:t>(91.6)</a:t>
                      </a:r>
                      <a:endParaRPr lang="en-US" dirty="0">
                        <a:solidFill>
                          <a:schemeClr val="accent2">
                            <a:lumMod val="75000"/>
                          </a:schemeClr>
                        </a:solidFill>
                      </a:endParaRPr>
                    </a:p>
                  </a:txBody>
                  <a:tcPr/>
                </a:tc>
                <a:tc>
                  <a:txBody>
                    <a:bodyPr/>
                    <a:lstStyle/>
                    <a:p>
                      <a:pPr algn="ctr"/>
                      <a:r>
                        <a:rPr lang="en-US" dirty="0" smtClean="0"/>
                        <a:t>65.0 </a:t>
                      </a:r>
                      <a:r>
                        <a:rPr lang="en-US" dirty="0" smtClean="0">
                          <a:solidFill>
                            <a:schemeClr val="accent2">
                              <a:lumMod val="75000"/>
                            </a:schemeClr>
                          </a:solidFill>
                        </a:rPr>
                        <a:t>(52.9)</a:t>
                      </a:r>
                      <a:endParaRPr lang="en-US" dirty="0">
                        <a:solidFill>
                          <a:schemeClr val="accent2">
                            <a:lumMod val="75000"/>
                          </a:schemeClr>
                        </a:solidFill>
                      </a:endParaRPr>
                    </a:p>
                  </a:txBody>
                  <a:tcPr anchor="b"/>
                </a:tc>
                <a:tc>
                  <a:txBody>
                    <a:bodyPr/>
                    <a:lstStyle/>
                    <a:p>
                      <a:pPr algn="ctr"/>
                      <a:r>
                        <a:rPr lang="en-US" dirty="0" smtClean="0"/>
                        <a:t>.550 </a:t>
                      </a:r>
                      <a:r>
                        <a:rPr lang="en-US" dirty="0" smtClean="0">
                          <a:solidFill>
                            <a:schemeClr val="accent2">
                              <a:lumMod val="75000"/>
                            </a:schemeClr>
                          </a:solidFill>
                        </a:rPr>
                        <a:t>(.475)</a:t>
                      </a:r>
                      <a:endParaRPr lang="en-US" dirty="0">
                        <a:solidFill>
                          <a:schemeClr val="accent2">
                            <a:lumMod val="75000"/>
                          </a:schemeClr>
                        </a:solidFill>
                      </a:endParaRPr>
                    </a:p>
                  </a:txBody>
                  <a:tcPr anchor="b"/>
                </a:tc>
                <a:tc>
                  <a:txBody>
                    <a:bodyPr/>
                    <a:lstStyle/>
                    <a:p>
                      <a:pPr algn="ctr"/>
                      <a:r>
                        <a:rPr lang="en-US" dirty="0" smtClean="0"/>
                        <a:t>.770 </a:t>
                      </a:r>
                      <a:r>
                        <a:rPr lang="en-US" dirty="0" smtClean="0">
                          <a:solidFill>
                            <a:schemeClr val="accent2">
                              <a:lumMod val="75000"/>
                            </a:schemeClr>
                          </a:solidFill>
                        </a:rPr>
                        <a:t>(.723)</a:t>
                      </a:r>
                      <a:endParaRPr lang="en-US" dirty="0">
                        <a:solidFill>
                          <a:schemeClr val="accent2">
                            <a:lumMod val="75000"/>
                          </a:schemeClr>
                        </a:solidFill>
                      </a:endParaRPr>
                    </a:p>
                  </a:txBody>
                  <a:tcPr anchor="b"/>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Bagging500</a:t>
                      </a:r>
                    </a:p>
                  </a:txBody>
                  <a:tcPr/>
                </a:tc>
                <a:tc>
                  <a:txBody>
                    <a:bodyPr/>
                    <a:lstStyle/>
                    <a:p>
                      <a:pPr algn="ctr"/>
                      <a:r>
                        <a:rPr lang="en-US" dirty="0" smtClean="0"/>
                        <a:t>83.0 </a:t>
                      </a:r>
                      <a:r>
                        <a:rPr lang="en-US" dirty="0" smtClean="0">
                          <a:solidFill>
                            <a:schemeClr val="accent2">
                              <a:lumMod val="75000"/>
                            </a:schemeClr>
                          </a:solidFill>
                        </a:rPr>
                        <a:t>(83.6)</a:t>
                      </a:r>
                      <a:endParaRPr lang="en-US" dirty="0">
                        <a:solidFill>
                          <a:schemeClr val="accent2">
                            <a:lumMod val="75000"/>
                          </a:schemeClr>
                        </a:solidFill>
                      </a:endParaRPr>
                    </a:p>
                  </a:txBody>
                  <a:tcPr/>
                </a:tc>
                <a:tc>
                  <a:txBody>
                    <a:bodyPr/>
                    <a:lstStyle/>
                    <a:p>
                      <a:pPr algn="ctr"/>
                      <a:r>
                        <a:rPr lang="en-US" dirty="0" smtClean="0">
                          <a:solidFill>
                            <a:schemeClr val="tx1"/>
                          </a:solidFill>
                        </a:rPr>
                        <a:t>87.3 </a:t>
                      </a:r>
                      <a:r>
                        <a:rPr lang="en-US" dirty="0" smtClean="0">
                          <a:solidFill>
                            <a:schemeClr val="accent2">
                              <a:lumMod val="75000"/>
                            </a:schemeClr>
                          </a:solidFill>
                        </a:rPr>
                        <a:t>(92.2)</a:t>
                      </a:r>
                      <a:endParaRPr lang="en-US" dirty="0">
                        <a:solidFill>
                          <a:schemeClr val="accent2">
                            <a:lumMod val="75000"/>
                          </a:schemeClr>
                        </a:solidFill>
                      </a:endParaRPr>
                    </a:p>
                  </a:txBody>
                  <a:tcPr/>
                </a:tc>
                <a:tc>
                  <a:txBody>
                    <a:bodyPr/>
                    <a:lstStyle/>
                    <a:p>
                      <a:pPr algn="ctr"/>
                      <a:r>
                        <a:rPr lang="en-US" dirty="0" smtClean="0"/>
                        <a:t>71.3</a:t>
                      </a:r>
                      <a:r>
                        <a:rPr lang="en-US" baseline="0" dirty="0" smtClean="0"/>
                        <a:t> </a:t>
                      </a:r>
                      <a:r>
                        <a:rPr lang="en-US" dirty="0" smtClean="0">
                          <a:solidFill>
                            <a:schemeClr val="accent2">
                              <a:lumMod val="75000"/>
                            </a:schemeClr>
                          </a:solidFill>
                        </a:rPr>
                        <a:t>(53.5)</a:t>
                      </a:r>
                      <a:endParaRPr lang="en-US" dirty="0">
                        <a:solidFill>
                          <a:schemeClr val="accent2">
                            <a:lumMod val="75000"/>
                          </a:schemeClr>
                        </a:solidFill>
                      </a:endParaRPr>
                    </a:p>
                  </a:txBody>
                  <a:tcPr anchor="b"/>
                </a:tc>
                <a:tc>
                  <a:txBody>
                    <a:bodyPr/>
                    <a:lstStyle/>
                    <a:p>
                      <a:pPr algn="ctr"/>
                      <a:r>
                        <a:rPr lang="en-US" dirty="0" smtClean="0"/>
                        <a:t>.574</a:t>
                      </a:r>
                      <a:r>
                        <a:rPr lang="en-US" baseline="0" dirty="0" smtClean="0"/>
                        <a:t> </a:t>
                      </a:r>
                      <a:r>
                        <a:rPr lang="en-US" dirty="0" smtClean="0">
                          <a:solidFill>
                            <a:schemeClr val="accent2">
                              <a:lumMod val="75000"/>
                            </a:schemeClr>
                          </a:solidFill>
                        </a:rPr>
                        <a:t>(.490)</a:t>
                      </a:r>
                      <a:endParaRPr lang="en-US" dirty="0">
                        <a:solidFill>
                          <a:schemeClr val="accent2">
                            <a:lumMod val="75000"/>
                          </a:schemeClr>
                        </a:solidFill>
                      </a:endParaRPr>
                    </a:p>
                  </a:txBody>
                  <a:tcPr anchor="b"/>
                </a:tc>
                <a:tc>
                  <a:txBody>
                    <a:bodyPr/>
                    <a:lstStyle/>
                    <a:p>
                      <a:pPr algn="ctr"/>
                      <a:r>
                        <a:rPr lang="en-US" dirty="0" smtClean="0"/>
                        <a:t>.793 </a:t>
                      </a:r>
                      <a:r>
                        <a:rPr lang="en-US" dirty="0" smtClean="0">
                          <a:solidFill>
                            <a:schemeClr val="accent2">
                              <a:lumMod val="75000"/>
                            </a:schemeClr>
                          </a:solidFill>
                        </a:rPr>
                        <a:t>(.728)</a:t>
                      </a:r>
                      <a:endParaRPr lang="en-US" dirty="0">
                        <a:solidFill>
                          <a:schemeClr val="accent2">
                            <a:lumMod val="75000"/>
                          </a:schemeClr>
                        </a:solidFill>
                      </a:endParaRPr>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983144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04800" y="1295400"/>
                <a:ext cx="86106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Lichen air quality </a:t>
                </a:r>
                <a:r>
                  <a:rPr lang="en-US" sz="2000" b="1" dirty="0" smtClean="0"/>
                  <a:t>data, </a:t>
                </a:r>
                <a14:m>
                  <m:oMath xmlns:m="http://schemas.openxmlformats.org/officeDocument/2006/math">
                    <m:r>
                      <a:rPr lang="en-US" sz="2000" b="1" i="0" smtClean="0">
                        <a:solidFill>
                          <a:srgbClr val="0000FF"/>
                        </a:solidFill>
                        <a:latin typeface="Cambria Math" panose="02040503050406030204" pitchFamily="18" charset="0"/>
                      </a:rPr>
                      <m:t>𝐭𝐫𝐞𝐞</m:t>
                    </m:r>
                    <m:r>
                      <a:rPr lang="en-US" sz="2000" b="1" i="0" smtClean="0">
                        <a:solidFill>
                          <a:srgbClr val="0000FF"/>
                        </a:solidFill>
                        <a:latin typeface="Cambria Math" panose="02040503050406030204" pitchFamily="18" charset="0"/>
                      </a:rPr>
                      <m:t> </m:t>
                    </m:r>
                    <m:r>
                      <a:rPr lang="en-US" sz="2000" b="1" i="0" smtClean="0">
                        <a:solidFill>
                          <a:srgbClr val="0000FF"/>
                        </a:solidFill>
                        <a:latin typeface="Cambria Math" panose="02040503050406030204" pitchFamily="18" charset="0"/>
                      </a:rPr>
                      <m:t>𝐰𝐢𝐭𝐡</m:t>
                    </m:r>
                    <m:r>
                      <a:rPr lang="en-US" sz="2000" b="1" i="0" smtClean="0">
                        <a:solidFill>
                          <a:srgbClr val="0000FF"/>
                        </a:solidFill>
                        <a:latin typeface="Cambria Math" panose="02040503050406030204" pitchFamily="18" charset="0"/>
                      </a:rPr>
                      <m:t> </m:t>
                    </m:r>
                    <m:r>
                      <a:rPr lang="en-US" sz="2000" b="1" i="1" smtClean="0">
                        <a:solidFill>
                          <a:srgbClr val="0000FF"/>
                        </a:solidFill>
                        <a:latin typeface="Cambria Math"/>
                      </a:rPr>
                      <m:t>𝒄𝒑</m:t>
                    </m:r>
                    <m:r>
                      <a:rPr lang="en-US" sz="2000" b="1" i="1" smtClean="0">
                        <a:solidFill>
                          <a:srgbClr val="0000FF"/>
                        </a:solidFill>
                        <a:latin typeface="Cambria Math"/>
                      </a:rPr>
                      <m:t>=</m:t>
                    </m:r>
                    <m:r>
                      <a:rPr lang="en-US" sz="2000" b="1" i="1" smtClean="0">
                        <a:solidFill>
                          <a:srgbClr val="0000FF"/>
                        </a:solidFill>
                        <a:latin typeface="Cambria Math"/>
                      </a:rPr>
                      <m:t>𝟎</m:t>
                    </m:r>
                    <m:r>
                      <a:rPr lang="en-US" sz="2000" b="1" i="1" smtClean="0">
                        <a:solidFill>
                          <a:srgbClr val="0000FF"/>
                        </a:solidFill>
                        <a:latin typeface="Cambria Math"/>
                      </a:rPr>
                      <m:t>.</m:t>
                    </m:r>
                    <m:r>
                      <a:rPr lang="en-US" sz="2000" b="1" i="1" smtClean="0">
                        <a:solidFill>
                          <a:srgbClr val="0000FF"/>
                        </a:solidFill>
                        <a:latin typeface="Cambria Math"/>
                      </a:rPr>
                      <m:t>𝟎𝟓𝟗</m:t>
                    </m:r>
                  </m:oMath>
                </a14:m>
                <a:r>
                  <a:rPr lang="en-US" sz="2000" b="1" dirty="0" smtClean="0"/>
                  <a:t>, </a:t>
                </a:r>
                <a:r>
                  <a:rPr lang="en-US" sz="2000" b="1" dirty="0" err="1" smtClean="0">
                    <a:solidFill>
                      <a:srgbClr val="FF0000"/>
                    </a:solidFill>
                  </a:rPr>
                  <a:t>crossvalidation</a:t>
                </a:r>
                <a:r>
                  <a:rPr lang="en-US" sz="2000" b="1" dirty="0" smtClean="0"/>
                  <a:t> accuracies</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000" b="1" dirty="0" smtClean="0"/>
              </a:p>
              <a:p>
                <a:pPr>
                  <a:buNone/>
                </a:pPr>
                <a:endParaRPr lang="en-US" sz="2000" b="1"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=82.26%</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=90.96%</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=51.87%</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=0.4553</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=0.7777</m:t>
                      </m:r>
                    </m:oMath>
                  </m:oMathPara>
                </a14:m>
                <a:endParaRPr lang="en-US" sz="2000" dirty="0" smtClean="0"/>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04800" y="1295400"/>
                <a:ext cx="8610600" cy="5410200"/>
              </a:xfrm>
              <a:blipFill rotWithShape="0">
                <a:blip r:embed="rId3"/>
                <a:stretch>
                  <a:fillRect l="-708" t="-78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1524000" y="19812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594</a:t>
                      </a:r>
                      <a:endParaRPr lang="en-US" dirty="0"/>
                    </a:p>
                  </a:txBody>
                  <a:tcPr/>
                </a:tc>
                <a:tc>
                  <a:txBody>
                    <a:bodyPr/>
                    <a:lstStyle/>
                    <a:p>
                      <a:pPr algn="ctr"/>
                      <a:r>
                        <a:rPr lang="en-US" baseline="0" dirty="0" smtClean="0"/>
                        <a:t>  </a:t>
                      </a:r>
                      <a:r>
                        <a:rPr lang="en-US" dirty="0" smtClean="0"/>
                        <a:t>59</a:t>
                      </a:r>
                      <a:endParaRPr lang="en-US" dirty="0"/>
                    </a:p>
                  </a:txBody>
                  <a:tcPr/>
                </a:tc>
                <a:tc>
                  <a:txBody>
                    <a:bodyPr/>
                    <a:lstStyle/>
                    <a:p>
                      <a:pPr algn="ctr"/>
                      <a:r>
                        <a:rPr lang="en-US" dirty="0" smtClean="0"/>
                        <a:t>653</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  90</a:t>
                      </a:r>
                      <a:endParaRPr lang="en-US" dirty="0"/>
                    </a:p>
                  </a:txBody>
                  <a:tcPr/>
                </a:tc>
                <a:tc>
                  <a:txBody>
                    <a:bodyPr/>
                    <a:lstStyle/>
                    <a:p>
                      <a:pPr algn="ctr"/>
                      <a:r>
                        <a:rPr lang="en-US" dirty="0" smtClean="0"/>
                        <a:t>  97</a:t>
                      </a:r>
                      <a:endParaRPr lang="en-US" dirty="0"/>
                    </a:p>
                  </a:txBody>
                  <a:tcPr/>
                </a:tc>
                <a:tc>
                  <a:txBody>
                    <a:bodyPr/>
                    <a:lstStyle/>
                    <a:p>
                      <a:pPr algn="ctr"/>
                      <a:r>
                        <a:rPr lang="en-US" dirty="0" smtClean="0"/>
                        <a:t>187</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684</a:t>
                      </a:r>
                      <a:endParaRPr lang="en-US" dirty="0"/>
                    </a:p>
                  </a:txBody>
                  <a:tcPr/>
                </a:tc>
                <a:tc>
                  <a:txBody>
                    <a:bodyPr/>
                    <a:lstStyle/>
                    <a:p>
                      <a:pPr algn="ctr"/>
                      <a:r>
                        <a:rPr lang="en-US" dirty="0" smtClean="0"/>
                        <a:t>156</a:t>
                      </a:r>
                      <a:endParaRPr lang="en-US" dirty="0"/>
                    </a:p>
                  </a:txBody>
                  <a:tcPr/>
                </a:tc>
                <a:tc>
                  <a:txBody>
                    <a:bodyPr/>
                    <a:lstStyle/>
                    <a:p>
                      <a:pPr algn="ctr"/>
                      <a:r>
                        <a:rPr lang="en-US" dirty="0" smtClean="0"/>
                        <a:t>840</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latin typeface="Tahoma" pitchFamily="34" charset="0"/>
                <a:cs typeface="Tahoma" pitchFamily="34" charset="0"/>
              </a:rPr>
              <a:t>Tree-based Methods for Classification &amp; Regression</a:t>
            </a:r>
            <a:endParaRPr lang="en-US" sz="2800" dirty="0">
              <a:solidFill>
                <a:srgbClr val="0000FF"/>
              </a:solidFill>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04800" y="1295400"/>
                <a:ext cx="87630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Lichen air quality </a:t>
                </a:r>
                <a:r>
                  <a:rPr lang="en-US" sz="2000" b="1" dirty="0" smtClean="0"/>
                  <a:t>data, </a:t>
                </a:r>
                <a:r>
                  <a:rPr lang="en-US" sz="2000" b="1" dirty="0" smtClean="0">
                    <a:solidFill>
                      <a:srgbClr val="0000FF"/>
                    </a:solidFill>
                  </a:rPr>
                  <a:t>Random Forests</a:t>
                </a:r>
                <a:r>
                  <a:rPr lang="en-US" sz="2000" b="1" dirty="0" smtClean="0"/>
                  <a:t>, </a:t>
                </a:r>
                <a:r>
                  <a:rPr lang="en-US" sz="2000" b="1" dirty="0" smtClean="0">
                    <a:solidFill>
                      <a:srgbClr val="FF0000"/>
                    </a:solidFill>
                  </a:rPr>
                  <a:t>out-of-bag </a:t>
                </a:r>
                <a:r>
                  <a:rPr lang="en-US" sz="2000" b="1" dirty="0" smtClean="0"/>
                  <a:t>accuracies</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=84.05%</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=93.42%</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=51.34%</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=0.4926</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=0.8869</m:t>
                      </m:r>
                    </m:oMath>
                  </m:oMathPara>
                </a14:m>
                <a:endParaRPr lang="en-US" sz="2000" dirty="0" smtClean="0"/>
              </a:p>
              <a:p>
                <a:pPr>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04800" y="1295400"/>
                <a:ext cx="8763000" cy="5410200"/>
              </a:xfrm>
              <a:blipFill rotWithShape="0">
                <a:blip r:embed="rId3"/>
                <a:stretch>
                  <a:fillRect l="-695" t="-78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nvGraphicFramePr>
        <p:xfrm>
          <a:off x="1524000" y="19812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610</a:t>
                      </a:r>
                      <a:endParaRPr lang="en-US" dirty="0"/>
                    </a:p>
                  </a:txBody>
                  <a:tcPr/>
                </a:tc>
                <a:tc>
                  <a:txBody>
                    <a:bodyPr/>
                    <a:lstStyle/>
                    <a:p>
                      <a:pPr algn="ctr"/>
                      <a:r>
                        <a:rPr lang="en-US" baseline="0" dirty="0" smtClean="0"/>
                        <a:t>  </a:t>
                      </a:r>
                      <a:r>
                        <a:rPr lang="en-US" dirty="0" smtClean="0"/>
                        <a:t>43</a:t>
                      </a:r>
                      <a:endParaRPr lang="en-US" dirty="0"/>
                    </a:p>
                  </a:txBody>
                  <a:tcPr/>
                </a:tc>
                <a:tc>
                  <a:txBody>
                    <a:bodyPr/>
                    <a:lstStyle/>
                    <a:p>
                      <a:pPr algn="ctr"/>
                      <a:r>
                        <a:rPr lang="en-US" dirty="0" smtClean="0"/>
                        <a:t>653</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  91</a:t>
                      </a:r>
                      <a:endParaRPr lang="en-US" dirty="0"/>
                    </a:p>
                  </a:txBody>
                  <a:tcPr/>
                </a:tc>
                <a:tc>
                  <a:txBody>
                    <a:bodyPr/>
                    <a:lstStyle/>
                    <a:p>
                      <a:pPr algn="ctr"/>
                      <a:r>
                        <a:rPr lang="en-US" dirty="0" smtClean="0"/>
                        <a:t>  96</a:t>
                      </a:r>
                      <a:endParaRPr lang="en-US" dirty="0"/>
                    </a:p>
                  </a:txBody>
                  <a:tcPr/>
                </a:tc>
                <a:tc>
                  <a:txBody>
                    <a:bodyPr/>
                    <a:lstStyle/>
                    <a:p>
                      <a:pPr algn="ctr"/>
                      <a:r>
                        <a:rPr lang="en-US" dirty="0" smtClean="0"/>
                        <a:t>187</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701</a:t>
                      </a:r>
                      <a:endParaRPr lang="en-US" dirty="0"/>
                    </a:p>
                  </a:txBody>
                  <a:tcPr/>
                </a:tc>
                <a:tc>
                  <a:txBody>
                    <a:bodyPr/>
                    <a:lstStyle/>
                    <a:p>
                      <a:pPr algn="ctr"/>
                      <a:r>
                        <a:rPr lang="en-US" dirty="0" smtClean="0"/>
                        <a:t>139</a:t>
                      </a:r>
                      <a:endParaRPr lang="en-US" dirty="0"/>
                    </a:p>
                  </a:txBody>
                  <a:tcPr/>
                </a:tc>
                <a:tc>
                  <a:txBody>
                    <a:bodyPr/>
                    <a:lstStyle/>
                    <a:p>
                      <a:pPr algn="ctr"/>
                      <a:r>
                        <a:rPr lang="en-US" dirty="0" smtClean="0"/>
                        <a:t>840</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228600" y="1295400"/>
                <a:ext cx="8763000" cy="5410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Lichen air quality </a:t>
                </a:r>
                <a:r>
                  <a:rPr lang="en-US" sz="2000" b="1" dirty="0" smtClean="0"/>
                  <a:t>data, </a:t>
                </a:r>
                <a:r>
                  <a:rPr lang="en-US" sz="2000" b="1" dirty="0" smtClean="0">
                    <a:solidFill>
                      <a:srgbClr val="0000FF"/>
                    </a:solidFill>
                  </a:rPr>
                  <a:t>tree with </a:t>
                </a:r>
                <a14:m>
                  <m:oMath xmlns:m="http://schemas.openxmlformats.org/officeDocument/2006/math">
                    <m:r>
                      <a:rPr lang="en-US" sz="2000" b="1" i="1" smtClean="0">
                        <a:solidFill>
                          <a:srgbClr val="0000FF"/>
                        </a:solidFill>
                        <a:latin typeface="Cambria Math"/>
                      </a:rPr>
                      <m:t>𝒄𝒑</m:t>
                    </m:r>
                    <m:r>
                      <a:rPr lang="en-US" sz="2000" b="1" i="1" smtClean="0">
                        <a:solidFill>
                          <a:srgbClr val="0000FF"/>
                        </a:solidFill>
                        <a:latin typeface="Cambria Math"/>
                      </a:rPr>
                      <m:t>=</m:t>
                    </m:r>
                    <m:r>
                      <a:rPr lang="en-US" sz="2000" b="1" i="1" smtClean="0">
                        <a:solidFill>
                          <a:srgbClr val="0000FF"/>
                        </a:solidFill>
                        <a:latin typeface="Cambria Math"/>
                      </a:rPr>
                      <m:t>𝟎</m:t>
                    </m:r>
                    <m:r>
                      <a:rPr lang="en-US" sz="2000" b="1" i="1" smtClean="0">
                        <a:solidFill>
                          <a:srgbClr val="0000FF"/>
                        </a:solidFill>
                        <a:latin typeface="Cambria Math"/>
                      </a:rPr>
                      <m:t>.</m:t>
                    </m:r>
                    <m:r>
                      <a:rPr lang="en-US" sz="2000" b="1" i="1" smtClean="0">
                        <a:solidFill>
                          <a:srgbClr val="0000FF"/>
                        </a:solidFill>
                        <a:latin typeface="Cambria Math"/>
                      </a:rPr>
                      <m:t>𝟎𝟓𝟗</m:t>
                    </m:r>
                  </m:oMath>
                </a14:m>
                <a:r>
                  <a:rPr lang="en-US" sz="2000" b="1" dirty="0" smtClean="0"/>
                  <a:t>, </a:t>
                </a:r>
                <a:r>
                  <a:rPr lang="en-US" sz="2000" b="1" dirty="0" smtClean="0">
                    <a:solidFill>
                      <a:srgbClr val="FF0000"/>
                    </a:solidFill>
                  </a:rPr>
                  <a:t>pilot data evaluation</a:t>
                </a:r>
              </a:p>
              <a:p>
                <a:pPr>
                  <a:buNone/>
                </a:pPr>
                <a:endParaRPr lang="en-US" sz="2000" b="1" dirty="0" smtClean="0">
                  <a:solidFill>
                    <a:srgbClr val="FF0000"/>
                  </a:solidFill>
                </a:endParaRP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=74.33%</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=75.91%</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=70.00%</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=0.4116</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=0.7458</m:t>
                      </m:r>
                    </m:oMath>
                  </m:oMathPara>
                </a14:m>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228600" y="1295400"/>
                <a:ext cx="8763000" cy="5410200"/>
              </a:xfrm>
              <a:blipFill rotWithShape="0">
                <a:blip r:embed="rId3"/>
                <a:stretch>
                  <a:fillRect l="-765" t="-789"/>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113280123"/>
              </p:ext>
            </p:extLst>
          </p:nvPr>
        </p:nvGraphicFramePr>
        <p:xfrm>
          <a:off x="1562100" y="22860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167</a:t>
                      </a:r>
                      <a:endParaRPr lang="en-US" dirty="0"/>
                    </a:p>
                  </a:txBody>
                  <a:tcPr/>
                </a:tc>
                <a:tc>
                  <a:txBody>
                    <a:bodyPr/>
                    <a:lstStyle/>
                    <a:p>
                      <a:pPr algn="ctr"/>
                      <a:r>
                        <a:rPr lang="en-US" baseline="0" dirty="0" smtClean="0"/>
                        <a:t>  </a:t>
                      </a:r>
                      <a:r>
                        <a:rPr lang="en-US" dirty="0" smtClean="0"/>
                        <a:t>53</a:t>
                      </a:r>
                      <a:endParaRPr lang="en-US" dirty="0"/>
                    </a:p>
                  </a:txBody>
                  <a:tcPr/>
                </a:tc>
                <a:tc>
                  <a:txBody>
                    <a:bodyPr/>
                    <a:lstStyle/>
                    <a:p>
                      <a:pPr algn="ctr"/>
                      <a:r>
                        <a:rPr lang="en-US" dirty="0" smtClean="0"/>
                        <a:t>220</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  24</a:t>
                      </a:r>
                      <a:endParaRPr lang="en-US" dirty="0"/>
                    </a:p>
                  </a:txBody>
                  <a:tcPr/>
                </a:tc>
                <a:tc>
                  <a:txBody>
                    <a:bodyPr/>
                    <a:lstStyle/>
                    <a:p>
                      <a:pPr algn="ctr"/>
                      <a:r>
                        <a:rPr lang="en-US" dirty="0" smtClean="0"/>
                        <a:t>  56</a:t>
                      </a:r>
                      <a:endParaRPr lang="en-US" dirty="0"/>
                    </a:p>
                  </a:txBody>
                  <a:tcPr/>
                </a:tc>
                <a:tc>
                  <a:txBody>
                    <a:bodyPr/>
                    <a:lstStyle/>
                    <a:p>
                      <a:pPr algn="ctr"/>
                      <a:r>
                        <a:rPr lang="en-US" dirty="0" smtClean="0"/>
                        <a:t>  80</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191</a:t>
                      </a:r>
                      <a:endParaRPr lang="en-US" dirty="0"/>
                    </a:p>
                  </a:txBody>
                  <a:tcPr/>
                </a:tc>
                <a:tc>
                  <a:txBody>
                    <a:bodyPr/>
                    <a:lstStyle/>
                    <a:p>
                      <a:pPr algn="ctr"/>
                      <a:r>
                        <a:rPr lang="en-US" dirty="0" smtClean="0"/>
                        <a:t>109</a:t>
                      </a:r>
                      <a:endParaRPr lang="en-US" dirty="0"/>
                    </a:p>
                  </a:txBody>
                  <a:tcPr/>
                </a:tc>
                <a:tc>
                  <a:txBody>
                    <a:bodyPr/>
                    <a:lstStyle/>
                    <a:p>
                      <a:pPr algn="ctr"/>
                      <a:r>
                        <a:rPr lang="en-US" dirty="0" smtClean="0"/>
                        <a:t>300</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228600" y="1447800"/>
                <a:ext cx="8763000" cy="5029200"/>
              </a:xfrm>
            </p:spPr>
            <p:txBody>
              <a:bodyPr/>
              <a:lstStyle/>
              <a:p>
                <a:pPr>
                  <a:buNone/>
                </a:pPr>
                <a:r>
                  <a:rPr lang="en-US" sz="2000" b="1" dirty="0" smtClean="0"/>
                  <a:t>Example:  </a:t>
                </a:r>
                <a:r>
                  <a:rPr lang="en-US" sz="2000" b="1" dirty="0" smtClean="0">
                    <a:solidFill>
                      <a:srgbClr val="C00000"/>
                    </a:solidFill>
                    <a:effectLst>
                      <a:outerShdw blurRad="38100" dist="38100" dir="2700000" algn="tl">
                        <a:srgbClr val="000000">
                          <a:alpha val="43137"/>
                        </a:srgbClr>
                      </a:outerShdw>
                    </a:effectLst>
                  </a:rPr>
                  <a:t>Lichen air quality </a:t>
                </a:r>
                <a:r>
                  <a:rPr lang="en-US" sz="2000" b="1" dirty="0" smtClean="0"/>
                  <a:t>data, </a:t>
                </a:r>
                <a:r>
                  <a:rPr lang="en-US" sz="2000" b="1" dirty="0" smtClean="0">
                    <a:solidFill>
                      <a:srgbClr val="0000FF"/>
                    </a:solidFill>
                  </a:rPr>
                  <a:t>Random Forests</a:t>
                </a:r>
                <a:r>
                  <a:rPr lang="en-US" sz="2000" b="1" dirty="0" smtClean="0"/>
                  <a:t>, </a:t>
                </a:r>
                <a:r>
                  <a:rPr lang="en-US" sz="2000" b="1" dirty="0" smtClean="0">
                    <a:solidFill>
                      <a:srgbClr val="FF0000"/>
                    </a:solidFill>
                  </a:rPr>
                  <a:t>pilot data evaluation</a:t>
                </a:r>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endParaRPr lang="en-US" sz="2800" b="1" dirty="0" smtClean="0"/>
              </a:p>
              <a:p>
                <a:pPr>
                  <a:buNone/>
                </a:pPr>
                <a:r>
                  <a:rPr lang="en-US" sz="2000" b="1" dirty="0" smtClean="0"/>
                  <a:t> </a:t>
                </a:r>
              </a:p>
              <a:p>
                <a:pPr>
                  <a:buNone/>
                </a:pPr>
                <a14:m>
                  <m:oMathPara xmlns:m="http://schemas.openxmlformats.org/officeDocument/2006/math">
                    <m:oMathParaPr>
                      <m:jc m:val="left"/>
                    </m:oMathParaPr>
                    <m:oMath xmlns:m="http://schemas.openxmlformats.org/officeDocument/2006/math">
                      <m:r>
                        <a:rPr lang="en-US" sz="2000" b="0" i="1" smtClean="0">
                          <a:latin typeface="Cambria Math"/>
                        </a:rPr>
                        <m:t>𝑃𝐶𝐶</m:t>
                      </m:r>
                      <m:r>
                        <a:rPr lang="en-US" sz="2000" b="0" i="1" smtClean="0">
                          <a:latin typeface="Cambria Math"/>
                        </a:rPr>
                        <m:t>=82.67%</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𝑆𝑝𝑒𝑐𝑖𝑓𝑖𝑐𝑖𝑡𝑦</m:t>
                      </m:r>
                      <m:r>
                        <a:rPr lang="en-US" sz="2000" b="0" i="1" smtClean="0">
                          <a:latin typeface="Cambria Math"/>
                        </a:rPr>
                        <m:t>=90.91%</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𝑆𝑒𝑛𝑠𝑖𝑡𝑖𝑣𝑖𝑡𝑦</m:t>
                      </m:r>
                      <m:r>
                        <a:rPr lang="en-US" sz="2000" b="0" i="1" smtClean="0">
                          <a:latin typeface="Cambria Math"/>
                        </a:rPr>
                        <m:t>=60.00%</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i="1" smtClean="0">
                          <a:latin typeface="Cambria Math"/>
                          <a:ea typeface="Cambria Math"/>
                        </a:rPr>
                        <m:t>𝜅</m:t>
                      </m:r>
                      <m:r>
                        <a:rPr lang="en-US" sz="2000" b="0" i="1" smtClean="0">
                          <a:latin typeface="Cambria Math"/>
                          <a:ea typeface="Cambria Math"/>
                        </a:rPr>
                        <m:t>=0.5346</m:t>
                      </m:r>
                    </m:oMath>
                  </m:oMathPara>
                </a14:m>
                <a:endParaRPr lang="en-US" sz="2000" dirty="0" smtClean="0"/>
              </a:p>
              <a:p>
                <a:pPr>
                  <a:buNone/>
                </a:pPr>
                <a14:m>
                  <m:oMathPara xmlns:m="http://schemas.openxmlformats.org/officeDocument/2006/math">
                    <m:oMathParaPr>
                      <m:jc m:val="left"/>
                    </m:oMathParaPr>
                    <m:oMath xmlns:m="http://schemas.openxmlformats.org/officeDocument/2006/math">
                      <m:r>
                        <a:rPr lang="en-US" sz="2000" b="0" i="1" smtClean="0">
                          <a:latin typeface="Cambria Math"/>
                        </a:rPr>
                        <m:t>𝐴𝑈𝐶</m:t>
                      </m:r>
                      <m:r>
                        <a:rPr lang="en-US" sz="2000" b="0" i="1" smtClean="0">
                          <a:latin typeface="Cambria Math"/>
                        </a:rPr>
                        <m:t>=0.8686</m:t>
                      </m:r>
                    </m:oMath>
                  </m:oMathPara>
                </a14:m>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a:p>
                <a:pPr>
                  <a:buSzPct val="125000"/>
                  <a:buNone/>
                </a:pPr>
                <a:endParaRPr lang="en-US" sz="2000" dirty="0" smtClean="0"/>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228600" y="1447800"/>
                <a:ext cx="8763000" cy="5029200"/>
              </a:xfrm>
              <a:blipFill rotWithShape="0">
                <a:blip r:embed="rId3"/>
                <a:stretch>
                  <a:fillRect l="-765" t="-848"/>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542843238"/>
              </p:ext>
            </p:extLst>
          </p:nvPr>
        </p:nvGraphicFramePr>
        <p:xfrm>
          <a:off x="1524000" y="2133600"/>
          <a:ext cx="6096000" cy="222504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rowSpan="3">
                  <a:txBody>
                    <a:bodyPr/>
                    <a:lstStyle/>
                    <a:p>
                      <a:pPr algn="ctr"/>
                      <a:r>
                        <a:rPr lang="en-US" b="1" dirty="0" smtClean="0"/>
                        <a:t>Actual</a:t>
                      </a:r>
                    </a:p>
                    <a:p>
                      <a:pPr algn="ctr"/>
                      <a:r>
                        <a:rPr lang="en-US" b="1" dirty="0" smtClean="0"/>
                        <a:t>Class</a:t>
                      </a:r>
                      <a:endParaRPr lang="en-US" b="1" dirty="0"/>
                    </a:p>
                  </a:txBody>
                  <a:tcPr anchor="b"/>
                </a:tc>
                <a:tc gridSpan="2">
                  <a:txBody>
                    <a:bodyPr/>
                    <a:lstStyle/>
                    <a:p>
                      <a:pPr algn="ctr"/>
                      <a:r>
                        <a:rPr lang="en-US" b="1" dirty="0" smtClean="0"/>
                        <a:t>Predicted Class</a:t>
                      </a:r>
                      <a:endParaRPr lang="en-US" b="1" dirty="0"/>
                    </a:p>
                  </a:txBody>
                  <a:tcPr/>
                </a:tc>
                <a:tc hMerge="1">
                  <a:txBody>
                    <a:bodyPr/>
                    <a:lstStyle/>
                    <a:p>
                      <a:endParaRPr lang="en-US" dirty="0"/>
                    </a:p>
                  </a:txBody>
                  <a:tcPr/>
                </a:tc>
                <a:tc rowSpan="3">
                  <a:txBody>
                    <a:bodyPr/>
                    <a:lstStyle/>
                    <a:p>
                      <a:pPr algn="ctr"/>
                      <a:r>
                        <a:rPr lang="en-US" b="1" dirty="0" smtClean="0"/>
                        <a:t>Total</a:t>
                      </a:r>
                      <a:endParaRPr lang="en-US" b="1" dirty="0"/>
                    </a:p>
                  </a:txBody>
                  <a:tcPr anchor="b"/>
                </a:tc>
              </a:tr>
              <a:tr h="370840">
                <a:tc vMerge="1">
                  <a:txBody>
                    <a:bodyPr/>
                    <a:lstStyle/>
                    <a:p>
                      <a:endParaRPr lang="en-US" dirty="0"/>
                    </a:p>
                  </a:txBody>
                  <a:tcPr/>
                </a:tc>
                <a:tc>
                  <a:txBody>
                    <a:bodyPr/>
                    <a:lstStyle/>
                    <a:p>
                      <a:pPr algn="ctr"/>
                      <a:r>
                        <a:rPr lang="en-US" dirty="0" smtClean="0"/>
                        <a:t>Absence</a:t>
                      </a:r>
                      <a:endParaRPr lang="en-US" dirty="0"/>
                    </a:p>
                  </a:txBody>
                  <a:tcPr/>
                </a:tc>
                <a:tc>
                  <a:txBody>
                    <a:bodyPr/>
                    <a:lstStyle/>
                    <a:p>
                      <a:pPr algn="ctr"/>
                      <a:r>
                        <a:rPr lang="en-US" dirty="0" smtClean="0"/>
                        <a:t>Presence</a:t>
                      </a:r>
                      <a:endParaRPr lang="en-US" dirty="0"/>
                    </a:p>
                  </a:txBody>
                  <a:tcPr/>
                </a:tc>
                <a:tc vMerge="1">
                  <a:txBody>
                    <a:bodyPr/>
                    <a:lstStyle/>
                    <a:p>
                      <a:endParaRPr lang="en-US" dirty="0"/>
                    </a:p>
                  </a:txBody>
                  <a:tcPr/>
                </a:tc>
              </a:tr>
              <a:tr h="370840">
                <a:tc vMerge="1">
                  <a:txBody>
                    <a:bodyPr/>
                    <a:lstStyle/>
                    <a:p>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vMerge="1">
                  <a:txBody>
                    <a:bodyPr/>
                    <a:lstStyle/>
                    <a:p>
                      <a:endParaRPr lang="en-US" dirty="0"/>
                    </a:p>
                  </a:txBody>
                  <a:tcPr/>
                </a:tc>
              </a:tr>
              <a:tr h="370840">
                <a:tc>
                  <a:txBody>
                    <a:bodyPr/>
                    <a:lstStyle/>
                    <a:p>
                      <a:pPr algn="r"/>
                      <a:r>
                        <a:rPr lang="en-US" dirty="0" smtClean="0"/>
                        <a:t>Absence, 0</a:t>
                      </a:r>
                      <a:endParaRPr lang="en-US" dirty="0"/>
                    </a:p>
                  </a:txBody>
                  <a:tcPr/>
                </a:tc>
                <a:tc>
                  <a:txBody>
                    <a:bodyPr/>
                    <a:lstStyle/>
                    <a:p>
                      <a:pPr algn="ctr"/>
                      <a:r>
                        <a:rPr lang="en-US" dirty="0" smtClean="0"/>
                        <a:t>200</a:t>
                      </a:r>
                      <a:endParaRPr lang="en-US" dirty="0"/>
                    </a:p>
                  </a:txBody>
                  <a:tcPr/>
                </a:tc>
                <a:tc>
                  <a:txBody>
                    <a:bodyPr/>
                    <a:lstStyle/>
                    <a:p>
                      <a:pPr algn="ctr"/>
                      <a:r>
                        <a:rPr lang="en-US" baseline="0" dirty="0" smtClean="0"/>
                        <a:t>  </a:t>
                      </a:r>
                      <a:r>
                        <a:rPr lang="en-US" dirty="0" smtClean="0"/>
                        <a:t>20</a:t>
                      </a:r>
                      <a:endParaRPr lang="en-US" dirty="0"/>
                    </a:p>
                  </a:txBody>
                  <a:tcPr/>
                </a:tc>
                <a:tc>
                  <a:txBody>
                    <a:bodyPr/>
                    <a:lstStyle/>
                    <a:p>
                      <a:pPr algn="ctr"/>
                      <a:r>
                        <a:rPr lang="en-US" dirty="0" smtClean="0"/>
                        <a:t>220</a:t>
                      </a:r>
                      <a:endParaRPr lang="en-US" dirty="0"/>
                    </a:p>
                  </a:txBody>
                  <a:tcPr anchor="b"/>
                </a:tc>
              </a:tr>
              <a:tr h="370840">
                <a:tc>
                  <a:txBody>
                    <a:bodyPr/>
                    <a:lstStyle/>
                    <a:p>
                      <a:pPr algn="r"/>
                      <a:r>
                        <a:rPr lang="en-US" dirty="0" smtClean="0"/>
                        <a:t>Presence, 1</a:t>
                      </a:r>
                      <a:endParaRPr lang="en-US" dirty="0"/>
                    </a:p>
                  </a:txBody>
                  <a:tcPr/>
                </a:tc>
                <a:tc>
                  <a:txBody>
                    <a:bodyPr/>
                    <a:lstStyle/>
                    <a:p>
                      <a:pPr algn="ctr"/>
                      <a:r>
                        <a:rPr lang="en-US" dirty="0" smtClean="0"/>
                        <a:t>  32</a:t>
                      </a:r>
                      <a:endParaRPr lang="en-US" dirty="0"/>
                    </a:p>
                  </a:txBody>
                  <a:tcPr/>
                </a:tc>
                <a:tc>
                  <a:txBody>
                    <a:bodyPr/>
                    <a:lstStyle/>
                    <a:p>
                      <a:pPr algn="ctr"/>
                      <a:r>
                        <a:rPr lang="en-US" dirty="0" smtClean="0"/>
                        <a:t>  48</a:t>
                      </a:r>
                      <a:endParaRPr lang="en-US" dirty="0"/>
                    </a:p>
                  </a:txBody>
                  <a:tcPr/>
                </a:tc>
                <a:tc>
                  <a:txBody>
                    <a:bodyPr/>
                    <a:lstStyle/>
                    <a:p>
                      <a:pPr algn="ctr"/>
                      <a:r>
                        <a:rPr lang="en-US" dirty="0" smtClean="0"/>
                        <a:t>  80</a:t>
                      </a:r>
                      <a:endParaRPr lang="en-US" dirty="0"/>
                    </a:p>
                  </a:txBody>
                  <a:tcPr anchor="b"/>
                </a:tc>
              </a:tr>
              <a:tr h="370840">
                <a:tc>
                  <a:txBody>
                    <a:bodyPr/>
                    <a:lstStyle/>
                    <a:p>
                      <a:pPr algn="ctr"/>
                      <a:r>
                        <a:rPr lang="en-US" b="1" dirty="0" smtClean="0"/>
                        <a:t>Total</a:t>
                      </a:r>
                      <a:endParaRPr lang="en-US" b="1" dirty="0"/>
                    </a:p>
                  </a:txBody>
                  <a:tcPr/>
                </a:tc>
                <a:tc>
                  <a:txBody>
                    <a:bodyPr/>
                    <a:lstStyle/>
                    <a:p>
                      <a:pPr algn="ctr"/>
                      <a:r>
                        <a:rPr lang="en-US" dirty="0" smtClean="0"/>
                        <a:t>232</a:t>
                      </a:r>
                      <a:endParaRPr lang="en-US" dirty="0"/>
                    </a:p>
                  </a:txBody>
                  <a:tcPr/>
                </a:tc>
                <a:tc>
                  <a:txBody>
                    <a:bodyPr/>
                    <a:lstStyle/>
                    <a:p>
                      <a:pPr algn="ctr"/>
                      <a:r>
                        <a:rPr lang="en-US" dirty="0" smtClean="0"/>
                        <a:t>  68</a:t>
                      </a:r>
                      <a:endParaRPr lang="en-US" dirty="0"/>
                    </a:p>
                  </a:txBody>
                  <a:tcPr/>
                </a:tc>
                <a:tc>
                  <a:txBody>
                    <a:bodyPr/>
                    <a:lstStyle/>
                    <a:p>
                      <a:pPr algn="ctr"/>
                      <a:r>
                        <a:rPr lang="en-US" dirty="0" smtClean="0"/>
                        <a:t>300</a:t>
                      </a:r>
                      <a:endParaRPr lang="en-US" dirty="0"/>
                    </a:p>
                  </a:txBody>
                  <a:tcPr anchor="b"/>
                </a:tc>
              </a:tr>
            </a:tbl>
          </a:graphicData>
        </a:graphic>
      </p:graphicFrame>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3" name="Rectangle 9"/>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952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04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2" name="Rectangle 18"/>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228600" y="1295400"/>
            <a:ext cx="8534400" cy="5181600"/>
          </a:xfrm>
        </p:spPr>
        <p:txBody>
          <a:bodyPr/>
          <a:lstStyle/>
          <a:p>
            <a:pPr>
              <a:buNone/>
            </a:pPr>
            <a:r>
              <a:rPr lang="en-US" b="1" dirty="0" smtClean="0">
                <a:solidFill>
                  <a:srgbClr val="C00000"/>
                </a:solidFill>
                <a:effectLst>
                  <a:outerShdw blurRad="38100" dist="38100" dir="2700000" algn="tl">
                    <a:srgbClr val="000000">
                      <a:alpha val="43137"/>
                    </a:srgbClr>
                  </a:outerShdw>
                </a:effectLst>
              </a:rPr>
              <a:t>Variable Importance Plot for </a:t>
            </a:r>
            <a:r>
              <a:rPr lang="en-US" b="1" i="1" dirty="0" err="1" smtClean="0">
                <a:solidFill>
                  <a:srgbClr val="C00000"/>
                </a:solidFill>
                <a:effectLst>
                  <a:outerShdw blurRad="38100" dist="38100" dir="2700000" algn="tl">
                    <a:srgbClr val="000000">
                      <a:alpha val="43137"/>
                    </a:srgbClr>
                  </a:outerShdw>
                </a:effectLst>
              </a:rPr>
              <a:t>Lobaria</a:t>
            </a:r>
            <a:r>
              <a:rPr lang="en-US" b="1" i="1" dirty="0" smtClean="0">
                <a:solidFill>
                  <a:srgbClr val="C00000"/>
                </a:solidFill>
                <a:effectLst>
                  <a:outerShdw blurRad="38100" dist="38100" dir="2700000" algn="tl">
                    <a:srgbClr val="000000">
                      <a:alpha val="43137"/>
                    </a:srgbClr>
                  </a:outerShdw>
                </a:effectLst>
              </a:rPr>
              <a:t> </a:t>
            </a:r>
            <a:r>
              <a:rPr lang="en-US" b="1" i="1" dirty="0" err="1" smtClean="0">
                <a:solidFill>
                  <a:srgbClr val="C00000"/>
                </a:solidFill>
                <a:effectLst>
                  <a:outerShdw blurRad="38100" dist="38100" dir="2700000" algn="tl">
                    <a:srgbClr val="000000">
                      <a:alpha val="43137"/>
                    </a:srgbClr>
                  </a:outerShdw>
                </a:effectLst>
              </a:rPr>
              <a:t>oregana</a:t>
            </a:r>
            <a:endParaRPr lang="en-US" b="1" i="1" dirty="0" smtClean="0">
              <a:solidFill>
                <a:srgbClr val="C00000"/>
              </a:solidFill>
              <a:effectLst>
                <a:outerShdw blurRad="38100" dist="38100" dir="2700000" algn="tl">
                  <a:srgbClr val="000000">
                    <a:alpha val="43137"/>
                  </a:srgbClr>
                </a:outerShdw>
              </a:effectLst>
            </a:endParaRPr>
          </a:p>
          <a:p>
            <a:pPr marL="457200" indent="-457200">
              <a:buSzPct val="125000"/>
              <a:buNone/>
            </a:pPr>
            <a:endParaRPr lang="en-US" sz="1000" dirty="0" smtClean="0"/>
          </a:p>
        </p:txBody>
      </p:sp>
      <p:pic>
        <p:nvPicPr>
          <p:cNvPr id="5122" name="Picture 2"/>
          <p:cNvPicPr>
            <a:picLocks noChangeAspect="1" noChangeArrowheads="1"/>
          </p:cNvPicPr>
          <p:nvPr/>
        </p:nvPicPr>
        <p:blipFill>
          <a:blip r:embed="rId3" cstate="print"/>
          <a:srcRect/>
          <a:stretch>
            <a:fillRect/>
          </a:stretch>
        </p:blipFill>
        <p:spPr bwMode="auto">
          <a:xfrm>
            <a:off x="381000" y="1752600"/>
            <a:ext cx="8473212" cy="4948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04800" y="152400"/>
            <a:ext cx="8610600" cy="914400"/>
          </a:xfrm>
        </p:spPr>
        <p:txBody>
          <a:bodyPr/>
          <a:lstStyle/>
          <a:p>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mc:AlternateContent xmlns:mc="http://schemas.openxmlformats.org/markup-compatibility/2006" xmlns:a14="http://schemas.microsoft.com/office/drawing/2010/main">
        <mc:Choice Requires="a14">
          <p:sp>
            <p:nvSpPr>
              <p:cNvPr id="64515" name="Rectangle 3"/>
              <p:cNvSpPr>
                <a:spLocks noGrp="1" noChangeArrowheads="1"/>
              </p:cNvSpPr>
              <p:nvPr>
                <p:ph type="body" idx="1"/>
              </p:nvPr>
            </p:nvSpPr>
            <p:spPr>
              <a:xfrm>
                <a:off x="381000" y="1295400"/>
                <a:ext cx="8305800" cy="1219200"/>
              </a:xfrm>
            </p:spPr>
            <p:txBody>
              <a:bodyPr/>
              <a:lstStyle/>
              <a:p>
                <a:pPr>
                  <a:buNone/>
                </a:pPr>
                <a:r>
                  <a:rPr lang="en-US" sz="2800" b="1" dirty="0" smtClean="0">
                    <a:solidFill>
                      <a:srgbClr val="C00000"/>
                    </a:solidFill>
                    <a:effectLst>
                      <a:outerShdw blurRad="38100" dist="38100" dir="2700000" algn="tl">
                        <a:srgbClr val="000000">
                          <a:alpha val="43137"/>
                        </a:srgbClr>
                      </a:outerShdw>
                    </a:effectLst>
                  </a:rPr>
                  <a:t>Lichens in the Pacific Northwest, USA</a:t>
                </a:r>
              </a:p>
              <a:p>
                <a:pPr lvl="1">
                  <a:buSzPct val="125000"/>
                  <a:buNone/>
                </a:pPr>
                <a:endParaRPr lang="en-US" sz="1000" dirty="0" smtClean="0"/>
              </a:p>
              <a:p>
                <a:pPr>
                  <a:buSzPct val="125000"/>
                  <a:buFont typeface="Arial" pitchFamily="34" charset="0"/>
                  <a:buChar char="•"/>
                </a:pPr>
                <a:r>
                  <a:rPr lang="en-US" sz="2000" dirty="0" smtClean="0"/>
                  <a:t>Classification tree with all variables using </a:t>
                </a:r>
                <a14:m>
                  <m:oMath xmlns:m="http://schemas.openxmlformats.org/officeDocument/2006/math">
                    <m:r>
                      <a:rPr lang="en-US" sz="2000" b="0" i="1" smtClean="0">
                        <a:latin typeface="Cambria Math"/>
                      </a:rPr>
                      <m:t>𝑐𝑝</m:t>
                    </m:r>
                    <m:r>
                      <a:rPr lang="en-US" sz="2000" b="0" i="1" smtClean="0">
                        <a:latin typeface="Cambria Math"/>
                      </a:rPr>
                      <m:t>=0.059</m:t>
                    </m:r>
                  </m:oMath>
                </a14:m>
                <a:r>
                  <a:rPr lang="en-US" sz="2000" dirty="0" smtClean="0"/>
                  <a:t>.</a:t>
                </a:r>
              </a:p>
            </p:txBody>
          </p:sp>
        </mc:Choice>
        <mc:Fallback xmlns="">
          <p:sp>
            <p:nvSpPr>
              <p:cNvPr id="64515" name="Rectangle 3"/>
              <p:cNvSpPr>
                <a:spLocks noGrp="1" noRot="1" noChangeAspect="1" noMove="1" noResize="1" noEditPoints="1" noAdjustHandles="1" noChangeArrowheads="1" noChangeShapeType="1" noTextEdit="1"/>
              </p:cNvSpPr>
              <p:nvPr>
                <p:ph type="body" idx="1"/>
              </p:nvPr>
            </p:nvSpPr>
            <p:spPr>
              <a:xfrm>
                <a:off x="381000" y="1295400"/>
                <a:ext cx="8305800" cy="1219200"/>
              </a:xfrm>
              <a:blipFill rotWithShape="0">
                <a:blip r:embed="rId3"/>
                <a:stretch>
                  <a:fillRect l="-1615" t="-6000"/>
                </a:stretch>
              </a:blipFill>
            </p:spPr>
            <p:txBody>
              <a:bodyPr/>
              <a:lstStyle/>
              <a:p>
                <a:r>
                  <a:rPr lang="en-US">
                    <a:noFill/>
                  </a:rPr>
                  <a:t> </a:t>
                </a:r>
              </a:p>
            </p:txBody>
          </p:sp>
        </mc:Fallback>
      </mc:AlternateContent>
      <p:sp>
        <p:nvSpPr>
          <p:cNvPr id="1812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1" name="Rectangle 3"/>
          <p:cNvSpPr>
            <a:spLocks noChangeArrowheads="1"/>
          </p:cNvSpPr>
          <p:nvPr/>
        </p:nvSpPr>
        <p:spPr bwMode="auto">
          <a:xfrm>
            <a:off x="0" y="1362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4" name="Rectangle 6"/>
          <p:cNvSpPr>
            <a:spLocks noChangeArrowheads="1"/>
          </p:cNvSpPr>
          <p:nvPr/>
        </p:nvSpPr>
        <p:spPr bwMode="auto">
          <a:xfrm>
            <a:off x="0" y="990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57" name="Rectangle 9"/>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7"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68" name="Rectangle 20"/>
          <p:cNvSpPr>
            <a:spLocks noChangeArrowheads="1"/>
          </p:cNvSpPr>
          <p:nvPr/>
        </p:nvSpPr>
        <p:spPr bwMode="auto">
          <a:xfrm>
            <a:off x="0" y="8572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181270"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1271" name="Rectangle 2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20" name="Picture 19"/>
          <p:cNvPicPr/>
          <p:nvPr/>
        </p:nvPicPr>
        <p:blipFill>
          <a:blip r:embed="rId4" cstate="print"/>
          <a:srcRect l="14423" t="16212" r="10737" b="16372"/>
          <a:stretch>
            <a:fillRect/>
          </a:stretch>
        </p:blipFill>
        <p:spPr bwMode="auto">
          <a:xfrm>
            <a:off x="2362200" y="2667000"/>
            <a:ext cx="4052887" cy="3752850"/>
          </a:xfrm>
          <a:prstGeom prst="rect">
            <a:avLst/>
          </a:prstGeom>
          <a:noFill/>
          <a:ln w="9525">
            <a:noFill/>
            <a:miter lim="800000"/>
            <a:headEnd/>
            <a:tailEnd/>
          </a:ln>
        </p:spPr>
      </p:pic>
      <p:sp>
        <p:nvSpPr>
          <p:cNvPr id="21" name="TextBox 20"/>
          <p:cNvSpPr txBox="1"/>
          <p:nvPr/>
        </p:nvSpPr>
        <p:spPr>
          <a:xfrm>
            <a:off x="6629400" y="2667000"/>
            <a:ext cx="1282723" cy="276999"/>
          </a:xfrm>
          <a:prstGeom prst="rect">
            <a:avLst/>
          </a:prstGeom>
          <a:noFill/>
        </p:spPr>
        <p:txBody>
          <a:bodyPr wrap="none" rtlCol="0">
            <a:spAutoFit/>
          </a:bodyPr>
          <a:lstStyle/>
          <a:p>
            <a:r>
              <a:rPr lang="en-US" sz="1200" i="0" dirty="0" err="1" smtClean="0">
                <a:latin typeface="Cambria Math" pitchFamily="18" charset="0"/>
                <a:ea typeface="Cambria Math" pitchFamily="18" charset="0"/>
                <a:cs typeface="Tahoma" pitchFamily="34" charset="0"/>
              </a:rPr>
              <a:t>Gini</a:t>
            </a:r>
            <a:r>
              <a:rPr lang="en-US" sz="1200" i="0" dirty="0" smtClean="0">
                <a:latin typeface="Cambria Math" pitchFamily="18" charset="0"/>
                <a:ea typeface="Cambria Math" pitchFamily="18" charset="0"/>
                <a:cs typeface="Tahoma" pitchFamily="34" charset="0"/>
              </a:rPr>
              <a:t> = 145.3702</a:t>
            </a:r>
            <a:endParaRPr lang="en-US" sz="1200" i="0" dirty="0">
              <a:latin typeface="Cambria Math" pitchFamily="18" charset="0"/>
              <a:ea typeface="Cambria Math" pitchFamily="18" charset="0"/>
              <a:cs typeface="Tahoma" pitchFamily="34" charset="0"/>
            </a:endParaRPr>
          </a:p>
        </p:txBody>
      </p:sp>
      <p:sp>
        <p:nvSpPr>
          <p:cNvPr id="22" name="TextBox 21"/>
          <p:cNvSpPr txBox="1"/>
          <p:nvPr/>
        </p:nvSpPr>
        <p:spPr>
          <a:xfrm>
            <a:off x="6629400" y="2971800"/>
            <a:ext cx="1199367" cy="276999"/>
          </a:xfrm>
          <a:prstGeom prst="rect">
            <a:avLst/>
          </a:prstGeom>
          <a:noFill/>
        </p:spPr>
        <p:txBody>
          <a:bodyPr wrap="none" rtlCol="0">
            <a:spAutoFit/>
          </a:bodyPr>
          <a:lstStyle/>
          <a:p>
            <a:r>
              <a:rPr lang="en-US" sz="1200" i="0" dirty="0" err="1" smtClean="0">
                <a:latin typeface="Cambria Math" pitchFamily="18" charset="0"/>
                <a:ea typeface="Cambria Math" pitchFamily="18" charset="0"/>
                <a:cs typeface="Tahoma" pitchFamily="34" charset="0"/>
              </a:rPr>
              <a:t>Gini</a:t>
            </a:r>
            <a:r>
              <a:rPr lang="en-US" sz="1200" i="0" dirty="0" smtClean="0">
                <a:latin typeface="Cambria Math" pitchFamily="18" charset="0"/>
                <a:ea typeface="Cambria Math" pitchFamily="18" charset="0"/>
                <a:cs typeface="Tahoma" pitchFamily="34" charset="0"/>
              </a:rPr>
              <a:t> = 118.292</a:t>
            </a:r>
            <a:endParaRPr lang="en-US" sz="1200" i="0" dirty="0">
              <a:latin typeface="Cambria Math" pitchFamily="18" charset="0"/>
              <a:ea typeface="Cambria Math" pitchFamily="18" charset="0"/>
              <a:cs typeface="Tahoma" pitchFamily="34" charset="0"/>
            </a:endParaRPr>
          </a:p>
        </p:txBody>
      </p:sp>
      <p:sp>
        <p:nvSpPr>
          <p:cNvPr id="23" name="TextBox 22"/>
          <p:cNvSpPr txBox="1"/>
          <p:nvPr/>
        </p:nvSpPr>
        <p:spPr>
          <a:xfrm>
            <a:off x="6781800" y="4724400"/>
            <a:ext cx="1199367" cy="276999"/>
          </a:xfrm>
          <a:prstGeom prst="rect">
            <a:avLst/>
          </a:prstGeom>
          <a:noFill/>
        </p:spPr>
        <p:txBody>
          <a:bodyPr wrap="none" rtlCol="0">
            <a:spAutoFit/>
          </a:bodyPr>
          <a:lstStyle/>
          <a:p>
            <a:r>
              <a:rPr lang="en-US" sz="1200" i="0" dirty="0" err="1" smtClean="0">
                <a:latin typeface="Cambria Math" pitchFamily="18" charset="0"/>
                <a:ea typeface="Cambria Math" pitchFamily="18" charset="0"/>
                <a:cs typeface="Tahoma" pitchFamily="34" charset="0"/>
              </a:rPr>
              <a:t>Gini</a:t>
            </a:r>
            <a:r>
              <a:rPr lang="en-US" sz="1200" i="0" dirty="0" smtClean="0">
                <a:latin typeface="Cambria Math" pitchFamily="18" charset="0"/>
                <a:ea typeface="Cambria Math" pitchFamily="18" charset="0"/>
                <a:cs typeface="Tahoma" pitchFamily="34" charset="0"/>
              </a:rPr>
              <a:t> = 108.039</a:t>
            </a:r>
            <a:endParaRPr lang="en-US" sz="1200" i="0" dirty="0">
              <a:latin typeface="Cambria Math" pitchFamily="18" charset="0"/>
              <a:ea typeface="Cambria Math" pitchFamily="18" charset="0"/>
              <a:cs typeface="Tahoma" pitchFamily="34" charset="0"/>
            </a:endParaRPr>
          </a:p>
        </p:txBody>
      </p:sp>
      <p:sp>
        <p:nvSpPr>
          <p:cNvPr id="24" name="TextBox 23"/>
          <p:cNvSpPr txBox="1"/>
          <p:nvPr/>
        </p:nvSpPr>
        <p:spPr>
          <a:xfrm>
            <a:off x="6858000" y="6019800"/>
            <a:ext cx="1199367" cy="276999"/>
          </a:xfrm>
          <a:prstGeom prst="rect">
            <a:avLst/>
          </a:prstGeom>
          <a:noFill/>
        </p:spPr>
        <p:txBody>
          <a:bodyPr wrap="none" rtlCol="0">
            <a:spAutoFit/>
          </a:bodyPr>
          <a:lstStyle/>
          <a:p>
            <a:r>
              <a:rPr lang="en-US" sz="1200" i="0" dirty="0" err="1" smtClean="0">
                <a:latin typeface="Cambria Math" pitchFamily="18" charset="0"/>
                <a:ea typeface="Cambria Math" pitchFamily="18" charset="0"/>
                <a:cs typeface="Tahoma" pitchFamily="34" charset="0"/>
              </a:rPr>
              <a:t>Gini</a:t>
            </a:r>
            <a:r>
              <a:rPr lang="en-US" sz="1200" i="0" dirty="0" smtClean="0">
                <a:latin typeface="Cambria Math" pitchFamily="18" charset="0"/>
                <a:ea typeface="Cambria Math" pitchFamily="18" charset="0"/>
                <a:cs typeface="Tahoma" pitchFamily="34" charset="0"/>
              </a:rPr>
              <a:t> = 100.361</a:t>
            </a:r>
            <a:endParaRPr lang="en-US" sz="1200" i="0" dirty="0">
              <a:latin typeface="Cambria Math" pitchFamily="18" charset="0"/>
              <a:ea typeface="Cambria Math" pitchFamily="18" charset="0"/>
              <a:cs typeface="Tahom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95400"/>
            <a:ext cx="8534400" cy="5181600"/>
          </a:xfrm>
        </p:spPr>
        <p:txBody>
          <a:bodyPr/>
          <a:lstStyle/>
          <a:p>
            <a:pPr>
              <a:buNone/>
            </a:pPr>
            <a:r>
              <a:rPr lang="en-US" b="1" dirty="0" smtClean="0">
                <a:solidFill>
                  <a:srgbClr val="C00000"/>
                </a:solidFill>
                <a:effectLst>
                  <a:outerShdw blurRad="38100" dist="38100" dir="2700000" algn="tl">
                    <a:srgbClr val="000000">
                      <a:alpha val="43137"/>
                    </a:srgbClr>
                  </a:outerShdw>
                </a:effectLst>
              </a:rPr>
              <a:t>Partial dependence plots for </a:t>
            </a:r>
            <a:r>
              <a:rPr lang="en-US" b="1" i="1" dirty="0" err="1" smtClean="0">
                <a:solidFill>
                  <a:srgbClr val="C00000"/>
                </a:solidFill>
                <a:effectLst>
                  <a:outerShdw blurRad="38100" dist="38100" dir="2700000" algn="tl">
                    <a:srgbClr val="000000">
                      <a:alpha val="43137"/>
                    </a:srgbClr>
                  </a:outerShdw>
                </a:effectLst>
              </a:rPr>
              <a:t>Lobaria</a:t>
            </a:r>
            <a:r>
              <a:rPr lang="en-US" b="1" i="1" dirty="0" smtClean="0">
                <a:solidFill>
                  <a:srgbClr val="C00000"/>
                </a:solidFill>
                <a:effectLst>
                  <a:outerShdw blurRad="38100" dist="38100" dir="2700000" algn="tl">
                    <a:srgbClr val="000000">
                      <a:alpha val="43137"/>
                    </a:srgbClr>
                  </a:outerShdw>
                </a:effectLst>
              </a:rPr>
              <a:t> </a:t>
            </a:r>
            <a:r>
              <a:rPr lang="en-US" b="1" i="1" dirty="0" err="1" smtClean="0">
                <a:solidFill>
                  <a:srgbClr val="C00000"/>
                </a:solidFill>
                <a:effectLst>
                  <a:outerShdw blurRad="38100" dist="38100" dir="2700000" algn="tl">
                    <a:srgbClr val="000000">
                      <a:alpha val="43137"/>
                    </a:srgbClr>
                  </a:outerShdw>
                </a:effectLst>
              </a:rPr>
              <a:t>oregana</a:t>
            </a:r>
            <a:endParaRPr lang="en-US" b="1" i="1" dirty="0" smtClean="0">
              <a:solidFill>
                <a:srgbClr val="C00000"/>
              </a:solidFill>
              <a:effectLst>
                <a:outerShdw blurRad="38100" dist="38100" dir="2700000" algn="tl">
                  <a:srgbClr val="000000">
                    <a:alpha val="43137"/>
                  </a:srgbClr>
                </a:outerShdw>
              </a:effectLst>
            </a:endParaRPr>
          </a:p>
          <a:p>
            <a:pPr marL="457200" indent="-457200">
              <a:buSzPct val="125000"/>
              <a:buNone/>
            </a:pPr>
            <a:endParaRPr lang="en-US" sz="1000" dirty="0" smtClean="0"/>
          </a:p>
        </p:txBody>
      </p:sp>
      <p:pic>
        <p:nvPicPr>
          <p:cNvPr id="6146" name="Picture 2"/>
          <p:cNvPicPr>
            <a:picLocks noChangeAspect="1" noChangeArrowheads="1"/>
          </p:cNvPicPr>
          <p:nvPr/>
        </p:nvPicPr>
        <p:blipFill>
          <a:blip r:embed="rId3" cstate="print"/>
          <a:srcRect/>
          <a:stretch>
            <a:fillRect/>
          </a:stretch>
        </p:blipFill>
        <p:spPr bwMode="auto">
          <a:xfrm>
            <a:off x="381000" y="1909762"/>
            <a:ext cx="8473213" cy="4948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95400"/>
            <a:ext cx="8534400" cy="5181600"/>
          </a:xfrm>
        </p:spPr>
        <p:txBody>
          <a:bodyPr/>
          <a:lstStyle/>
          <a:p>
            <a:pPr>
              <a:buNone/>
            </a:pPr>
            <a:r>
              <a:rPr lang="en-US" b="1" dirty="0" smtClean="0">
                <a:solidFill>
                  <a:srgbClr val="C00000"/>
                </a:solidFill>
                <a:effectLst>
                  <a:outerShdw blurRad="38100" dist="38100" dir="2700000" algn="tl">
                    <a:srgbClr val="000000">
                      <a:alpha val="43137"/>
                    </a:srgbClr>
                  </a:outerShdw>
                </a:effectLst>
              </a:rPr>
              <a:t>Multidimensional scaling plot for </a:t>
            </a:r>
            <a:r>
              <a:rPr lang="en-US" b="1" i="1" dirty="0" err="1" smtClean="0">
                <a:solidFill>
                  <a:srgbClr val="C00000"/>
                </a:solidFill>
                <a:effectLst>
                  <a:outerShdw blurRad="38100" dist="38100" dir="2700000" algn="tl">
                    <a:srgbClr val="000000">
                      <a:alpha val="43137"/>
                    </a:srgbClr>
                  </a:outerShdw>
                </a:effectLst>
              </a:rPr>
              <a:t>Lobaria</a:t>
            </a:r>
            <a:r>
              <a:rPr lang="en-US" b="1" i="1" dirty="0" smtClean="0">
                <a:solidFill>
                  <a:srgbClr val="C00000"/>
                </a:solidFill>
                <a:effectLst>
                  <a:outerShdw blurRad="38100" dist="38100" dir="2700000" algn="tl">
                    <a:srgbClr val="000000">
                      <a:alpha val="43137"/>
                    </a:srgbClr>
                  </a:outerShdw>
                </a:effectLst>
              </a:rPr>
              <a:t> </a:t>
            </a:r>
            <a:r>
              <a:rPr lang="en-US" b="1" i="1" dirty="0" err="1" smtClean="0">
                <a:solidFill>
                  <a:srgbClr val="C00000"/>
                </a:solidFill>
                <a:effectLst>
                  <a:outerShdw blurRad="38100" dist="38100" dir="2700000" algn="tl">
                    <a:srgbClr val="000000">
                      <a:alpha val="43137"/>
                    </a:srgbClr>
                  </a:outerShdw>
                </a:effectLst>
              </a:rPr>
              <a:t>oregana</a:t>
            </a:r>
            <a:endParaRPr lang="en-US" b="1" i="1" dirty="0" smtClean="0">
              <a:solidFill>
                <a:srgbClr val="C00000"/>
              </a:solidFill>
              <a:effectLst>
                <a:outerShdw blurRad="38100" dist="38100" dir="2700000" algn="tl">
                  <a:srgbClr val="000000">
                    <a:alpha val="43137"/>
                  </a:srgbClr>
                </a:outerShdw>
              </a:effectLst>
            </a:endParaRPr>
          </a:p>
          <a:p>
            <a:pPr marL="457200" indent="-457200">
              <a:buSzPct val="125000"/>
              <a:buNone/>
            </a:pPr>
            <a:endParaRPr lang="en-US" sz="1000" dirty="0" smtClean="0"/>
          </a:p>
        </p:txBody>
      </p:sp>
      <p:pic>
        <p:nvPicPr>
          <p:cNvPr id="5" name="Picture 4"/>
          <p:cNvPicPr/>
          <p:nvPr/>
        </p:nvPicPr>
        <p:blipFill>
          <a:blip r:embed="rId3" cstate="print"/>
          <a:srcRect l="21635" t="6593" r="24359"/>
          <a:stretch>
            <a:fillRect/>
          </a:stretch>
        </p:blipFill>
        <p:spPr bwMode="auto">
          <a:xfrm>
            <a:off x="1447800" y="1809750"/>
            <a:ext cx="56388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9"/>
          <p:cNvSpPr>
            <a:spLocks noGrp="1" noChangeArrowheads="1"/>
          </p:cNvSpPr>
          <p:nvPr>
            <p:ph type="title"/>
          </p:nvPr>
        </p:nvSpPr>
        <p:spPr>
          <a:xfrm>
            <a:off x="533400" y="1600200"/>
            <a:ext cx="8153400" cy="5181600"/>
          </a:xfrm>
        </p:spPr>
        <p:txBody>
          <a:bodyPr/>
          <a:lstStyle/>
          <a:p>
            <a:pPr algn="ctr"/>
            <a:r>
              <a:rPr lang="en-US" sz="2800" dirty="0">
                <a:solidFill>
                  <a:schemeClr val="bg2"/>
                </a:solidFill>
                <a:latin typeface="Palatino" pitchFamily="18" charset="0"/>
              </a:rPr>
              <a:t/>
            </a:r>
            <a:br>
              <a:rPr lang="en-US" sz="2800" dirty="0">
                <a:solidFill>
                  <a:schemeClr val="bg2"/>
                </a:solidFill>
                <a:latin typeface="Palatino" pitchFamily="18" charset="0"/>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800" dirty="0">
                <a:solidFill>
                  <a:schemeClr val="bg2"/>
                </a:solidFill>
              </a:rPr>
              <a:t/>
            </a:r>
            <a:br>
              <a:rPr lang="en-US" sz="2800" dirty="0">
                <a:solidFill>
                  <a:schemeClr val="bg2"/>
                </a:solidFill>
              </a:rPr>
            </a:br>
            <a:r>
              <a:rPr lang="en-US" sz="2000" dirty="0">
                <a:solidFill>
                  <a:schemeClr val="bg2"/>
                </a:solidFill>
              </a:rPr>
              <a:t/>
            </a:r>
            <a:br>
              <a:rPr lang="en-US" sz="2000" dirty="0">
                <a:solidFill>
                  <a:schemeClr val="bg2"/>
                </a:solidFill>
              </a:rPr>
            </a:br>
            <a:r>
              <a:rPr lang="en-US" sz="2000" dirty="0">
                <a:solidFill>
                  <a:schemeClr val="bg2"/>
                </a:solidFill>
              </a:rPr>
              <a:t/>
            </a:r>
            <a:br>
              <a:rPr lang="en-US" sz="2000" dirty="0">
                <a:solidFill>
                  <a:schemeClr val="bg2"/>
                </a:solidFill>
              </a:rPr>
            </a:br>
            <a:r>
              <a:rPr lang="en-US" sz="2000" dirty="0">
                <a:solidFill>
                  <a:schemeClr val="bg2"/>
                </a:solidFill>
              </a:rPr>
              <a:t/>
            </a:r>
            <a:br>
              <a:rPr lang="en-US" sz="2000" dirty="0">
                <a:solidFill>
                  <a:schemeClr val="bg2"/>
                </a:solidFill>
              </a:rPr>
            </a:br>
            <a:r>
              <a:rPr lang="en-US" sz="2000" dirty="0">
                <a:solidFill>
                  <a:schemeClr val="bg2"/>
                </a:solidFill>
              </a:rPr>
              <a:t/>
            </a:r>
            <a:br>
              <a:rPr lang="en-US" sz="2000" dirty="0">
                <a:solidFill>
                  <a:schemeClr val="bg2"/>
                </a:solidFill>
              </a:rPr>
            </a:br>
            <a:r>
              <a:rPr lang="en-US" sz="2000" dirty="0">
                <a:solidFill>
                  <a:schemeClr val="bg2"/>
                </a:solidFill>
              </a:rPr>
              <a:t/>
            </a:r>
            <a:br>
              <a:rPr lang="en-US" sz="2000" dirty="0">
                <a:solidFill>
                  <a:schemeClr val="bg2"/>
                </a:solidFill>
              </a:rPr>
            </a:br>
            <a:r>
              <a:rPr lang="en-US" sz="2000" dirty="0">
                <a:solidFill>
                  <a:schemeClr val="bg2"/>
                </a:solidFill>
              </a:rPr>
              <a:t/>
            </a:r>
            <a:br>
              <a:rPr lang="en-US" sz="2000" dirty="0">
                <a:solidFill>
                  <a:schemeClr val="bg2"/>
                </a:solidFill>
              </a:rPr>
            </a:br>
            <a:r>
              <a:rPr lang="en-US" sz="2000" dirty="0">
                <a:solidFill>
                  <a:schemeClr val="bg2"/>
                </a:solidFill>
              </a:rPr>
              <a:t/>
            </a:r>
            <a:br>
              <a:rPr lang="en-US" sz="2000" dirty="0">
                <a:solidFill>
                  <a:schemeClr val="bg2"/>
                </a:solidFill>
              </a:rPr>
            </a:br>
            <a:r>
              <a:rPr lang="en-US" sz="2000" dirty="0">
                <a:solidFill>
                  <a:schemeClr val="bg2"/>
                </a:solidFill>
              </a:rPr>
              <a:t/>
            </a:r>
            <a:br>
              <a:rPr lang="en-US" sz="2000" dirty="0">
                <a:solidFill>
                  <a:schemeClr val="bg2"/>
                </a:solidFill>
              </a:rPr>
            </a:br>
            <a:r>
              <a:rPr lang="en-US" sz="2000" dirty="0" smtClean="0">
                <a:solidFill>
                  <a:schemeClr val="bg2"/>
                </a:solidFill>
              </a:rPr>
              <a:t/>
            </a:r>
            <a:br>
              <a:rPr lang="en-US" sz="2000" dirty="0" smtClean="0">
                <a:solidFill>
                  <a:schemeClr val="bg2"/>
                </a:solidFill>
              </a:rPr>
            </a:br>
            <a:r>
              <a:rPr lang="en-US" sz="2000" dirty="0">
                <a:solidFill>
                  <a:schemeClr val="bg2"/>
                </a:solidFill>
              </a:rPr>
              <a:t/>
            </a:r>
            <a:br>
              <a:rPr lang="en-US" sz="2000" dirty="0">
                <a:solidFill>
                  <a:schemeClr val="bg2"/>
                </a:solidFill>
              </a:rPr>
            </a:br>
            <a:r>
              <a:rPr lang="en-US" sz="1800" i="1" dirty="0">
                <a:solidFill>
                  <a:schemeClr val="tx1"/>
                </a:solidFill>
              </a:rPr>
              <a:t>Leo </a:t>
            </a:r>
            <a:r>
              <a:rPr lang="en-US" sz="1800" i="1" dirty="0" err="1" smtClean="0">
                <a:solidFill>
                  <a:schemeClr val="tx1"/>
                </a:solidFill>
              </a:rPr>
              <a:t>Breiman</a:t>
            </a:r>
            <a:r>
              <a:rPr lang="en-US" sz="1800" i="1" dirty="0">
                <a:solidFill>
                  <a:schemeClr val="tx1"/>
                </a:solidFill>
              </a:rPr>
              <a:t>, UC </a:t>
            </a:r>
            <a:r>
              <a:rPr lang="en-US" sz="1800" i="1" dirty="0" smtClean="0">
                <a:solidFill>
                  <a:schemeClr val="tx1"/>
                </a:solidFill>
              </a:rPr>
              <a:t>Berkeley           Adele </a:t>
            </a:r>
            <a:r>
              <a:rPr lang="en-US" sz="1800" i="1" dirty="0">
                <a:solidFill>
                  <a:schemeClr val="tx1"/>
                </a:solidFill>
              </a:rPr>
              <a:t>Cutler, Utah State </a:t>
            </a:r>
            <a:r>
              <a:rPr lang="en-US" sz="1800" i="1" dirty="0" smtClean="0">
                <a:solidFill>
                  <a:schemeClr val="tx1"/>
                </a:solidFill>
              </a:rPr>
              <a:t>University</a:t>
            </a:r>
            <a:endParaRPr lang="en-US" sz="1800" i="1" dirty="0">
              <a:solidFill>
                <a:schemeClr val="tx1"/>
              </a:solidFill>
            </a:endParaRPr>
          </a:p>
        </p:txBody>
      </p:sp>
      <p:pic>
        <p:nvPicPr>
          <p:cNvPr id="24581" name="Picture 5" descr="Forest3"/>
          <p:cNvPicPr>
            <a:picLocks noGrp="1" noChangeAspect="1" noChangeArrowheads="1"/>
          </p:cNvPicPr>
          <p:nvPr>
            <p:ph sz="quarter" idx="2"/>
          </p:nvPr>
        </p:nvPicPr>
        <p:blipFill>
          <a:blip r:embed="rId3" cstate="print"/>
          <a:srcRect r="600" b="581"/>
          <a:stretch>
            <a:fillRect/>
          </a:stretch>
        </p:blipFill>
        <p:spPr>
          <a:xfrm>
            <a:off x="2209800" y="1752600"/>
            <a:ext cx="4146550" cy="4336422"/>
          </a:xfrm>
          <a:noFill/>
          <a:ln/>
        </p:spPr>
      </p:pic>
      <p:sp>
        <p:nvSpPr>
          <p:cNvPr id="5" name="Rectangle 2"/>
          <p:cNvSpPr txBox="1">
            <a:spLocks noChangeArrowheads="1"/>
          </p:cNvSpPr>
          <p:nvPr/>
        </p:nvSpPr>
        <p:spPr bwMode="auto">
          <a:xfrm>
            <a:off x="304800" y="152400"/>
            <a:ext cx="86106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FF"/>
                </a:solidFill>
                <a:effectLst>
                  <a:outerShdw blurRad="38100" dist="38100" dir="2700000" algn="tl">
                    <a:srgbClr val="000000">
                      <a:alpha val="43137"/>
                    </a:srgbClr>
                  </a:outerShdw>
                </a:effectLst>
                <a:uLnTx/>
                <a:uFillTx/>
                <a:latin typeface="Tahoma" pitchFamily="34" charset="0"/>
                <a:ea typeface="+mj-ea"/>
                <a:cs typeface="Tahoma" pitchFamily="34" charset="0"/>
              </a:rPr>
              <a:t>Tree-based Methods for Classification &amp; Regression</a:t>
            </a:r>
            <a:endParaRPr kumimoji="0" lang="en-US" sz="2800" b="0" i="0" u="none" strike="noStrike" kern="0" cap="none" spc="0" normalizeH="0" baseline="0" noProof="0" dirty="0">
              <a:ln>
                <a:noFill/>
              </a:ln>
              <a:solidFill>
                <a:srgbClr val="0000FF"/>
              </a:solidFill>
              <a:effectLst>
                <a:outerShdw blurRad="38100" dist="38100" dir="2700000" algn="tl">
                  <a:srgbClr val="000000">
                    <a:alpha val="43137"/>
                  </a:srgbClr>
                </a:outerShdw>
              </a:effectLst>
              <a:uLnTx/>
              <a:uFillTx/>
              <a:latin typeface="Tahoma" pitchFamily="34" charset="0"/>
              <a:ea typeface="+mj-ea"/>
              <a:cs typeface="Tahoma" pitchFamily="34" charset="0"/>
            </a:endParaRPr>
          </a:p>
        </p:txBody>
      </p:sp>
      <p:sp>
        <p:nvSpPr>
          <p:cNvPr id="6" name="TextBox 5"/>
          <p:cNvSpPr txBox="1"/>
          <p:nvPr/>
        </p:nvSpPr>
        <p:spPr>
          <a:xfrm>
            <a:off x="3200400" y="1219200"/>
            <a:ext cx="2460930" cy="461665"/>
          </a:xfrm>
          <a:prstGeom prst="rect">
            <a:avLst/>
          </a:prstGeom>
          <a:noFill/>
        </p:spPr>
        <p:txBody>
          <a:bodyPr wrap="none" rtlCol="0">
            <a:spAutoFit/>
          </a:bodyPr>
          <a:lstStyle/>
          <a:p>
            <a:r>
              <a:rPr lang="en-US" b="1" i="0" dirty="0" smtClean="0">
                <a:solidFill>
                  <a:srgbClr val="C00000"/>
                </a:solidFill>
                <a:effectLst>
                  <a:outerShdw blurRad="38100" dist="38100" dir="2700000" algn="tl">
                    <a:srgbClr val="000000">
                      <a:alpha val="43137"/>
                    </a:srgbClr>
                  </a:outerShdw>
                </a:effectLst>
                <a:latin typeface="+mn-lt"/>
              </a:rPr>
              <a:t>Random Forests</a:t>
            </a:r>
            <a:endParaRPr lang="en-US" b="1" i="0" dirty="0">
              <a:solidFill>
                <a:srgbClr val="C00000"/>
              </a:solidFill>
              <a:effectLst>
                <a:outerShdw blurRad="38100" dist="38100" dir="2700000" algn="tl">
                  <a:srgbClr val="000000">
                    <a:alpha val="43137"/>
                  </a:srgbClr>
                </a:outerShdw>
              </a:effectLst>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676400"/>
            <a:ext cx="8686800" cy="4953000"/>
          </a:xfrm>
        </p:spPr>
        <p:txBody>
          <a:bodyPr/>
          <a:lstStyle/>
          <a:p>
            <a:pPr>
              <a:buNone/>
            </a:pPr>
            <a:r>
              <a:rPr lang="en-US" b="1" dirty="0" smtClean="0">
                <a:solidFill>
                  <a:srgbClr val="C00000"/>
                </a:solidFill>
                <a:effectLst>
                  <a:outerShdw blurRad="38100" dist="38100" dir="2700000" algn="tl">
                    <a:srgbClr val="000000">
                      <a:alpha val="43137"/>
                    </a:srgbClr>
                  </a:outerShdw>
                </a:effectLst>
              </a:rPr>
              <a:t>Random Forests Software</a:t>
            </a:r>
          </a:p>
          <a:p>
            <a:pPr>
              <a:buNone/>
            </a:pPr>
            <a:endParaRPr lang="en-US" dirty="0" smtClean="0"/>
          </a:p>
          <a:p>
            <a:r>
              <a:rPr lang="en-US" sz="2000" dirty="0" smtClean="0"/>
              <a:t>Free</a:t>
            </a:r>
            <a:r>
              <a:rPr lang="en-US" sz="2000" dirty="0"/>
              <a:t>, open-source code </a:t>
            </a:r>
            <a:r>
              <a:rPr lang="en-US" sz="2000" dirty="0" smtClean="0"/>
              <a:t>(FORTRAN, </a:t>
            </a:r>
            <a:r>
              <a:rPr lang="en-US" sz="2000" dirty="0"/>
              <a:t>java)</a:t>
            </a:r>
          </a:p>
          <a:p>
            <a:pPr>
              <a:buFontTx/>
              <a:buNone/>
            </a:pPr>
            <a:r>
              <a:rPr lang="en-US" sz="2000" dirty="0"/>
              <a:t>	</a:t>
            </a:r>
            <a:r>
              <a:rPr lang="en-US" sz="2000" dirty="0" smtClean="0">
                <a:hlinkClick r:id="rId3"/>
              </a:rPr>
              <a:t>www.math.usu.edu/~adele/forests</a:t>
            </a:r>
            <a:endParaRPr lang="en-US" sz="2000" dirty="0"/>
          </a:p>
          <a:p>
            <a:pPr>
              <a:buFontTx/>
              <a:buNone/>
            </a:pPr>
            <a:endParaRPr lang="en-US" sz="1400" dirty="0"/>
          </a:p>
          <a:p>
            <a:r>
              <a:rPr lang="en-US" sz="2000" dirty="0" err="1" smtClean="0"/>
              <a:t>Salford</a:t>
            </a:r>
            <a:r>
              <a:rPr lang="en-US" sz="2000" dirty="0" smtClean="0"/>
              <a:t> Systems (Now part of Minitab)</a:t>
            </a:r>
            <a:endParaRPr lang="en-US" sz="2000" dirty="0"/>
          </a:p>
          <a:p>
            <a:pPr>
              <a:buFontTx/>
              <a:buNone/>
            </a:pPr>
            <a:r>
              <a:rPr lang="en-US" sz="2000" dirty="0"/>
              <a:t>	</a:t>
            </a:r>
            <a:r>
              <a:rPr lang="en-US" sz="2000" dirty="0">
                <a:hlinkClick r:id="rId4"/>
              </a:rPr>
              <a:t>www.salford-systems.com</a:t>
            </a:r>
            <a:endParaRPr lang="en-US" sz="2000" dirty="0"/>
          </a:p>
          <a:p>
            <a:pPr>
              <a:buFontTx/>
              <a:buNone/>
            </a:pPr>
            <a:endParaRPr lang="en-US" sz="1400" dirty="0"/>
          </a:p>
          <a:p>
            <a:r>
              <a:rPr lang="en-US" sz="2000" dirty="0"/>
              <a:t>R interface, independent development (Andy </a:t>
            </a:r>
            <a:r>
              <a:rPr lang="en-US" sz="2000" dirty="0" err="1"/>
              <a:t>Liaw</a:t>
            </a:r>
            <a:r>
              <a:rPr lang="en-US" sz="2000" dirty="0"/>
              <a:t> and Matthew Wiener</a:t>
            </a:r>
            <a:r>
              <a:rPr lang="en-US" sz="2000" dirty="0" smtClean="0"/>
              <a:t>)</a:t>
            </a:r>
          </a:p>
          <a:p>
            <a:pPr marL="0" indent="0">
              <a:buNone/>
            </a:pPr>
            <a:endParaRPr lang="en-US" sz="1400" dirty="0" smtClean="0"/>
          </a:p>
          <a:p>
            <a:r>
              <a:rPr lang="en-US" sz="2000" dirty="0" smtClean="0"/>
              <a:t>SAS:  PROC HPFOREST</a:t>
            </a:r>
          </a:p>
          <a:p>
            <a:pPr marL="0" indent="0">
              <a:buNone/>
            </a:pPr>
            <a:endParaRPr lang="en-US" sz="1400" dirty="0" smtClean="0"/>
          </a:p>
          <a:p>
            <a:r>
              <a:rPr lang="en-US" sz="2000" dirty="0" smtClean="0"/>
              <a:t>Python</a:t>
            </a:r>
            <a:endParaRPr lang="en-US" sz="2000" dirty="0"/>
          </a:p>
          <a:p>
            <a:endParaRPr lang="en-US" dirty="0"/>
          </a:p>
          <a:p>
            <a:pPr>
              <a:buFontTx/>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81000" y="1447800"/>
            <a:ext cx="8534400" cy="4876800"/>
          </a:xfrm>
        </p:spPr>
        <p:txBody>
          <a:bodyPr/>
          <a:lstStyle/>
          <a:p>
            <a:pPr>
              <a:buNone/>
            </a:pPr>
            <a:r>
              <a:rPr lang="en-US" b="1" dirty="0" smtClean="0">
                <a:solidFill>
                  <a:srgbClr val="C00000"/>
                </a:solidFill>
                <a:effectLst>
                  <a:outerShdw blurRad="38100" dist="38100" dir="2700000" algn="tl">
                    <a:srgbClr val="000000">
                      <a:alpha val="43137"/>
                    </a:srgbClr>
                  </a:outerShdw>
                </a:effectLst>
              </a:rPr>
              <a:t>Random Forests</a:t>
            </a:r>
          </a:p>
          <a:p>
            <a:pPr>
              <a:buNone/>
            </a:pPr>
            <a:endParaRPr lang="en-US" sz="1000" b="1" dirty="0" smtClean="0"/>
          </a:p>
          <a:p>
            <a:pPr>
              <a:buSzPct val="125000"/>
            </a:pPr>
            <a:r>
              <a:rPr lang="en-US" sz="2000" dirty="0" smtClean="0"/>
              <a:t>General-purpose tool for classification and regression.</a:t>
            </a:r>
          </a:p>
          <a:p>
            <a:pPr>
              <a:buSzPct val="125000"/>
              <a:buNone/>
            </a:pPr>
            <a:endParaRPr lang="en-US" sz="1000" dirty="0" smtClean="0"/>
          </a:p>
          <a:p>
            <a:pPr>
              <a:buSzPct val="125000"/>
            </a:pPr>
            <a:r>
              <a:rPr lang="en-US" sz="2000" dirty="0" smtClean="0"/>
              <a:t>Very high accuracy - about as accurate as gradient boosting machines and support vector machines for classification.</a:t>
            </a:r>
          </a:p>
          <a:p>
            <a:pPr>
              <a:buSzPct val="125000"/>
              <a:buNone/>
            </a:pPr>
            <a:endParaRPr lang="en-US" sz="1000" dirty="0" smtClean="0"/>
          </a:p>
          <a:p>
            <a:pPr>
              <a:buSzPct val="125000"/>
            </a:pPr>
            <a:r>
              <a:rPr lang="en-US" sz="2000" dirty="0" smtClean="0"/>
              <a:t>Capable of handling large datasets.</a:t>
            </a:r>
          </a:p>
          <a:p>
            <a:pPr>
              <a:buSzPct val="125000"/>
              <a:buNone/>
            </a:pPr>
            <a:endParaRPr lang="en-US" sz="1000" dirty="0" smtClean="0"/>
          </a:p>
          <a:p>
            <a:pPr>
              <a:buSzPct val="125000"/>
            </a:pPr>
            <a:r>
              <a:rPr lang="en-US" sz="2000" dirty="0" smtClean="0"/>
              <a:t>Fully non-parametric—there are no distributional assumptions.</a:t>
            </a:r>
          </a:p>
          <a:p>
            <a:pPr>
              <a:buSzPct val="125000"/>
              <a:buNone/>
            </a:pPr>
            <a:endParaRPr lang="en-US" sz="1000" dirty="0" smtClean="0"/>
          </a:p>
          <a:p>
            <a:pPr>
              <a:buSzPct val="125000"/>
            </a:pPr>
            <a:r>
              <a:rPr lang="en-US" sz="2000" dirty="0" smtClean="0"/>
              <a:t>Effectively handles complex, non-linear interactions among predictors.</a:t>
            </a:r>
          </a:p>
          <a:p>
            <a:pPr>
              <a:buSzPct val="125000"/>
              <a:buNone/>
            </a:pPr>
            <a:endParaRPr lang="en-US" sz="1000" dirty="0" smtClean="0"/>
          </a:p>
          <a:p>
            <a:pPr>
              <a:buSzPct val="125000"/>
            </a:pPr>
            <a:r>
              <a:rPr lang="en-US" sz="2000" dirty="0" smtClean="0"/>
              <a:t>Effectively handles missing values.</a:t>
            </a:r>
          </a:p>
          <a:p>
            <a:pPr>
              <a:buSzPct val="125000"/>
              <a:buNone/>
            </a:pPr>
            <a:endParaRPr lang="en-US" sz="1000" dirty="0" smtClean="0"/>
          </a:p>
          <a:p>
            <a:pPr>
              <a:buSzPct val="125000"/>
            </a:pPr>
            <a:r>
              <a:rPr lang="en-US" sz="2000" dirty="0" smtClean="0"/>
              <a:t>For most applications, requires no tuning.  That is, Random Forests can be used “off the shelf.”</a:t>
            </a:r>
          </a:p>
          <a:p>
            <a:pPr>
              <a:buSzPct val="125000"/>
            </a:pPr>
            <a:endParaRPr lang="en-US" sz="2000" dirty="0" smtClean="0"/>
          </a:p>
          <a:p>
            <a:pPr>
              <a:buFontTx/>
              <a:buNone/>
            </a:pPr>
            <a:endParaRPr lang="en-US" dirty="0" smtClean="0"/>
          </a:p>
          <a:p>
            <a:pPr>
              <a:buFontTx/>
              <a:buNone/>
            </a:pPr>
            <a:endParaRPr lang="en-US" dirty="0" smtClean="0"/>
          </a:p>
          <a:p>
            <a:pPr>
              <a:buFontTx/>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81000" y="1447800"/>
            <a:ext cx="8534400" cy="4876800"/>
          </a:xfrm>
        </p:spPr>
        <p:txBody>
          <a:bodyPr/>
          <a:lstStyle/>
          <a:p>
            <a:pPr>
              <a:buNone/>
            </a:pPr>
            <a:r>
              <a:rPr lang="en-US" b="1" dirty="0" smtClean="0">
                <a:solidFill>
                  <a:srgbClr val="C00000"/>
                </a:solidFill>
              </a:rPr>
              <a:t>In addition to classification and regression, Random Forests may be used for</a:t>
            </a:r>
            <a:r>
              <a:rPr lang="en-US" b="1" dirty="0" smtClean="0"/>
              <a:t>:</a:t>
            </a:r>
          </a:p>
          <a:p>
            <a:pPr>
              <a:buNone/>
            </a:pPr>
            <a:endParaRPr lang="en-US" sz="1000" b="1" dirty="0" smtClean="0"/>
          </a:p>
          <a:p>
            <a:pPr>
              <a:buSzPct val="125000"/>
            </a:pPr>
            <a:r>
              <a:rPr lang="en-US" sz="2000" dirty="0" smtClean="0"/>
              <a:t>Missing data imputation.</a:t>
            </a:r>
          </a:p>
          <a:p>
            <a:pPr>
              <a:buSzPct val="125000"/>
              <a:buNone/>
            </a:pPr>
            <a:endParaRPr lang="en-US" sz="1000" dirty="0" smtClean="0"/>
          </a:p>
          <a:p>
            <a:pPr>
              <a:buSzPct val="125000"/>
            </a:pPr>
            <a:r>
              <a:rPr lang="en-US" sz="2000" dirty="0" smtClean="0"/>
              <a:t>Unsupervised learning (cluster analysis).</a:t>
            </a:r>
          </a:p>
          <a:p>
            <a:pPr>
              <a:buSzPct val="125000"/>
              <a:buNone/>
            </a:pPr>
            <a:endParaRPr lang="en-US" sz="1000" dirty="0" smtClean="0"/>
          </a:p>
          <a:p>
            <a:pPr>
              <a:buSzPct val="125000"/>
            </a:pPr>
            <a:r>
              <a:rPr lang="en-US" sz="2000" dirty="0" smtClean="0"/>
              <a:t>Survival analysis without making the proportional hazards assumption.</a:t>
            </a:r>
          </a:p>
          <a:p>
            <a:pPr>
              <a:buSzPct val="125000"/>
              <a:buNone/>
            </a:pPr>
            <a:endParaRPr lang="en-US" sz="1000" dirty="0" smtClean="0"/>
          </a:p>
          <a:p>
            <a:pPr>
              <a:buSzPct val="125000"/>
            </a:pPr>
            <a:r>
              <a:rPr lang="en-US" sz="2000" dirty="0" smtClean="0"/>
              <a:t>Data visualization.</a:t>
            </a:r>
          </a:p>
          <a:p>
            <a:pPr>
              <a:buSzPct val="125000"/>
              <a:buNone/>
            </a:pPr>
            <a:endParaRPr lang="en-US" sz="1000" dirty="0" smtClean="0"/>
          </a:p>
          <a:p>
            <a:pPr lvl="1">
              <a:buSzPct val="100000"/>
              <a:buFont typeface="Wingdings" pitchFamily="2" charset="2"/>
              <a:buChar char="Ø"/>
            </a:pPr>
            <a:r>
              <a:rPr lang="en-US" sz="2000" dirty="0" smtClean="0"/>
              <a:t>One variable and two variable partial dependence plots to evaluate the associations between predictors and response variables.</a:t>
            </a:r>
          </a:p>
          <a:p>
            <a:pPr lvl="1">
              <a:buSzPct val="100000"/>
              <a:buNone/>
            </a:pPr>
            <a:endParaRPr lang="en-US" sz="1000" dirty="0" smtClean="0"/>
          </a:p>
          <a:p>
            <a:pPr lvl="1">
              <a:buSzPct val="100000"/>
              <a:buFont typeface="Wingdings" pitchFamily="2" charset="2"/>
              <a:buChar char="Ø"/>
            </a:pPr>
            <a:r>
              <a:rPr lang="en-US" sz="2000" dirty="0" smtClean="0"/>
              <a:t>Multidimensional scaling plot to visualize proximities among observations</a:t>
            </a:r>
          </a:p>
          <a:p>
            <a:pPr>
              <a:buSzPct val="125000"/>
            </a:pPr>
            <a:endParaRPr lang="en-US" sz="2000" dirty="0" smtClean="0"/>
          </a:p>
          <a:p>
            <a:pPr>
              <a:buFontTx/>
              <a:buNone/>
            </a:pPr>
            <a:endParaRPr lang="en-US" dirty="0" smtClean="0"/>
          </a:p>
          <a:p>
            <a:pPr>
              <a:buFontTx/>
              <a:buNone/>
            </a:pPr>
            <a:endParaRPr lang="en-US" dirty="0" smtClean="0"/>
          </a:p>
          <a:p>
            <a:pPr>
              <a:buFontTx/>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81000" y="1219200"/>
            <a:ext cx="8305800" cy="5257800"/>
          </a:xfrm>
        </p:spPr>
        <p:txBody>
          <a:bodyPr/>
          <a:lstStyle/>
          <a:p>
            <a:pPr>
              <a:buNone/>
            </a:pPr>
            <a:r>
              <a:rPr lang="en-US" b="1" dirty="0" smtClean="0">
                <a:solidFill>
                  <a:srgbClr val="C00000"/>
                </a:solidFill>
                <a:effectLst>
                  <a:outerShdw blurRad="38100" dist="38100" dir="2700000" algn="tl">
                    <a:srgbClr val="000000">
                      <a:alpha val="43137"/>
                    </a:srgbClr>
                  </a:outerShdw>
                </a:effectLst>
              </a:rPr>
              <a:t>Random Forests</a:t>
            </a:r>
          </a:p>
          <a:p>
            <a:pPr>
              <a:buNone/>
            </a:pPr>
            <a:endParaRPr lang="en-US" sz="1000" b="1" dirty="0" smtClean="0"/>
          </a:p>
          <a:p>
            <a:pPr marL="457200" indent="-457200">
              <a:buSzPct val="125000"/>
              <a:buNone/>
            </a:pPr>
            <a:r>
              <a:rPr lang="en-US" sz="2000" dirty="0" smtClean="0"/>
              <a:t>Two key building blocks for Random Forests are:</a:t>
            </a:r>
          </a:p>
          <a:p>
            <a:pPr marL="457200" indent="-457200">
              <a:buSzPct val="125000"/>
              <a:buNone/>
            </a:pPr>
            <a:endParaRPr lang="en-US" sz="1000" dirty="0" smtClean="0"/>
          </a:p>
          <a:p>
            <a:pPr marL="457200" indent="-457200">
              <a:buSzPct val="100000"/>
              <a:buFont typeface="+mj-lt"/>
              <a:buAutoNum type="arabicPeriod"/>
            </a:pPr>
            <a:r>
              <a:rPr lang="en-US" sz="2000" dirty="0" smtClean="0"/>
              <a:t>Classification and regression trees.</a:t>
            </a:r>
          </a:p>
          <a:p>
            <a:pPr marL="457200" indent="-457200">
              <a:buSzPct val="100000"/>
              <a:buNone/>
            </a:pPr>
            <a:endParaRPr lang="en-US" sz="1000" dirty="0" smtClean="0"/>
          </a:p>
          <a:p>
            <a:pPr marL="457200" indent="-457200">
              <a:buSzPct val="100000"/>
              <a:buFont typeface="+mj-lt"/>
              <a:buAutoNum type="arabicPeriod" startAt="2"/>
            </a:pPr>
            <a:r>
              <a:rPr lang="en-US" sz="2000" dirty="0" smtClean="0"/>
              <a:t>Bootstrap samples.  A bootstrap sample is a sample of the same size as the original dataset drawn from the original dataset          </a:t>
            </a:r>
            <a:r>
              <a:rPr lang="en-US" sz="2000" b="1" dirty="0" smtClean="0">
                <a:solidFill>
                  <a:srgbClr val="C00000"/>
                </a:solidFill>
                <a:effectLst>
                  <a:outerShdw blurRad="38100" dist="38100" dir="2700000" algn="tl">
                    <a:srgbClr val="000000">
                      <a:alpha val="43137"/>
                    </a:srgbClr>
                  </a:outerShdw>
                </a:effectLst>
              </a:rPr>
              <a:t>with replacement</a:t>
            </a:r>
            <a:r>
              <a:rPr lang="en-US" sz="2000" b="1" dirty="0" smtClean="0"/>
              <a:t>.</a:t>
            </a:r>
          </a:p>
          <a:p>
            <a:pPr>
              <a:buSzPct val="125000"/>
              <a:buNone/>
            </a:pPr>
            <a:endParaRPr lang="en-US" sz="1000" dirty="0" smtClean="0"/>
          </a:p>
          <a:p>
            <a:pPr lvl="1">
              <a:buSzPct val="100000"/>
              <a:buFont typeface="Wingdings" pitchFamily="2" charset="2"/>
              <a:buChar char="Ø"/>
            </a:pPr>
            <a:r>
              <a:rPr lang="en-US" sz="1800" dirty="0" smtClean="0"/>
              <a:t>Each observation in the original dataset can occur in the bootstrap sample 0, 1, 2, 3, or more times.</a:t>
            </a:r>
          </a:p>
          <a:p>
            <a:pPr lvl="1">
              <a:buSzPct val="100000"/>
              <a:buNone/>
            </a:pPr>
            <a:endParaRPr lang="en-US" sz="1000" dirty="0" smtClean="0"/>
          </a:p>
          <a:p>
            <a:pPr lvl="1">
              <a:buSzPct val="100000"/>
              <a:buFont typeface="Wingdings" pitchFamily="2" charset="2"/>
              <a:buChar char="Ø"/>
            </a:pPr>
            <a:r>
              <a:rPr lang="en-US" sz="1800" dirty="0" smtClean="0"/>
              <a:t>In a typical bootstrap sample, 63% of the original data points occur one or more times.</a:t>
            </a:r>
          </a:p>
          <a:p>
            <a:pPr lvl="1">
              <a:buSzPct val="100000"/>
              <a:buNone/>
            </a:pPr>
            <a:endParaRPr lang="en-US" sz="1000" dirty="0" smtClean="0"/>
          </a:p>
          <a:p>
            <a:pPr lvl="1">
              <a:buSzPct val="100000"/>
              <a:buFont typeface="Wingdings" pitchFamily="2" charset="2"/>
              <a:buChar char="Ø"/>
            </a:pPr>
            <a:r>
              <a:rPr lang="en-US" sz="1800" dirty="0" smtClean="0"/>
              <a:t>In a typical bootstrap sample 37% of the original data points do not occur and are said to be </a:t>
            </a:r>
            <a:r>
              <a:rPr lang="en-US" sz="1800" b="1" dirty="0" smtClean="0">
                <a:solidFill>
                  <a:srgbClr val="C00000"/>
                </a:solidFill>
                <a:effectLst>
                  <a:outerShdw blurRad="38100" dist="38100" dir="2700000" algn="tl">
                    <a:srgbClr val="000000">
                      <a:alpha val="43137"/>
                    </a:srgbClr>
                  </a:outerShdw>
                </a:effectLst>
              </a:rPr>
              <a:t>out-of-bag</a:t>
            </a:r>
            <a:r>
              <a:rPr lang="en-US" sz="1800" dirty="0" smtClean="0"/>
              <a:t> with respect to the bootstrap sample.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228600"/>
            <a:ext cx="8458200" cy="762000"/>
          </a:xfrm>
        </p:spPr>
        <p:txBody>
          <a:bodyPr/>
          <a:lstStyle/>
          <a:p>
            <a:pPr lvl="0">
              <a:defRPr/>
            </a:pPr>
            <a:r>
              <a:rPr lang="en-US" sz="2800" dirty="0" smtClean="0">
                <a:solidFill>
                  <a:srgbClr val="0000FF"/>
                </a:solidFill>
                <a:effectLst>
                  <a:outerShdw blurRad="38100" dist="38100" dir="2700000" algn="tl">
                    <a:srgbClr val="000000">
                      <a:alpha val="43137"/>
                    </a:srgbClr>
                  </a:outerShdw>
                </a:effectLst>
                <a:latin typeface="Tahoma" pitchFamily="34" charset="0"/>
                <a:cs typeface="Tahoma" pitchFamily="34" charset="0"/>
              </a:rPr>
              <a:t>Tree-based Methods for Classification &amp; Regression</a:t>
            </a:r>
            <a:endParaRPr lang="en-US" sz="2800" dirty="0">
              <a:solidFill>
                <a:srgbClr val="0000FF"/>
              </a:solidFill>
              <a:effectLst>
                <a:outerShdw blurRad="38100" dist="38100" dir="2700000" algn="tl">
                  <a:srgbClr val="000000">
                    <a:alpha val="43137"/>
                  </a:srgbClr>
                </a:outerShdw>
              </a:effectLst>
              <a:latin typeface="Tahoma" pitchFamily="34" charset="0"/>
              <a:cs typeface="Tahoma" pitchFamily="34" charset="0"/>
            </a:endParaRPr>
          </a:p>
        </p:txBody>
      </p:sp>
      <p:sp>
        <p:nvSpPr>
          <p:cNvPr id="79875" name="Rectangle 3"/>
          <p:cNvSpPr>
            <a:spLocks noGrp="1" noChangeArrowheads="1"/>
          </p:cNvSpPr>
          <p:nvPr>
            <p:ph type="body" idx="1"/>
          </p:nvPr>
        </p:nvSpPr>
        <p:spPr>
          <a:xfrm>
            <a:off x="304800" y="1219200"/>
            <a:ext cx="8534400" cy="5257800"/>
          </a:xfrm>
        </p:spPr>
        <p:txBody>
          <a:bodyPr/>
          <a:lstStyle/>
          <a:p>
            <a:pPr>
              <a:buNone/>
            </a:pPr>
            <a:r>
              <a:rPr lang="en-US" b="1" dirty="0" smtClean="0">
                <a:solidFill>
                  <a:srgbClr val="C00000"/>
                </a:solidFill>
                <a:effectLst>
                  <a:outerShdw blurRad="38100" dist="38100" dir="2700000" algn="tl">
                    <a:srgbClr val="000000">
                      <a:alpha val="43137"/>
                    </a:srgbClr>
                  </a:outerShdw>
                </a:effectLst>
              </a:rPr>
              <a:t>Random Forests Algorithm</a:t>
            </a:r>
          </a:p>
          <a:p>
            <a:pPr marL="457200" indent="-457200">
              <a:buSzPct val="125000"/>
              <a:buNone/>
            </a:pPr>
            <a:endParaRPr lang="en-US" sz="1000" dirty="0" smtClean="0"/>
          </a:p>
          <a:p>
            <a:pPr marL="457200" indent="-457200">
              <a:buSzPct val="100000"/>
              <a:buFont typeface="+mj-lt"/>
              <a:buAutoNum type="arabicPeriod"/>
            </a:pPr>
            <a:r>
              <a:rPr lang="en-US" sz="2000" dirty="0" smtClean="0"/>
              <a:t>Many (in R the default is 500; in SAS it is 100) bootstrap samples are drawn from the data.</a:t>
            </a:r>
          </a:p>
          <a:p>
            <a:pPr marL="457200" indent="-457200">
              <a:buSzPct val="100000"/>
              <a:buNone/>
            </a:pPr>
            <a:endParaRPr lang="en-US" sz="1000" dirty="0" smtClean="0"/>
          </a:p>
          <a:p>
            <a:pPr marL="457200" indent="-457200">
              <a:buSzPct val="100000"/>
              <a:buFont typeface="+mj-lt"/>
              <a:buAutoNum type="arabicPeriod" startAt="2"/>
            </a:pPr>
            <a:r>
              <a:rPr lang="en-US" sz="2000" dirty="0" smtClean="0"/>
              <a:t>To each bootstrap sample a classification or regression tree is fit with the restriction that, at each node, only a random sample of variables is available to be split on</a:t>
            </a:r>
            <a:r>
              <a:rPr lang="en-US" sz="2000" b="1" dirty="0" smtClean="0"/>
              <a:t>.</a:t>
            </a:r>
          </a:p>
          <a:p>
            <a:pPr>
              <a:buSzPct val="125000"/>
              <a:buNone/>
            </a:pPr>
            <a:endParaRPr lang="en-US" sz="1000" dirty="0" smtClean="0"/>
          </a:p>
          <a:p>
            <a:pPr lvl="1">
              <a:buSzPct val="100000"/>
              <a:buFont typeface="Wingdings" pitchFamily="2" charset="2"/>
              <a:buChar char="Ø"/>
            </a:pPr>
            <a:r>
              <a:rPr lang="en-US" sz="1800" dirty="0" smtClean="0"/>
              <a:t>For regression, the default is </a:t>
            </a:r>
            <a:r>
              <a:rPr lang="en-US" sz="1800" b="1" dirty="0" smtClean="0"/>
              <a:t>one third</a:t>
            </a:r>
            <a:r>
              <a:rPr lang="en-US" sz="1800" dirty="0" smtClean="0"/>
              <a:t> of the number of predictor variables.</a:t>
            </a:r>
          </a:p>
          <a:p>
            <a:pPr lvl="1">
              <a:buSzPct val="100000"/>
              <a:buNone/>
            </a:pPr>
            <a:endParaRPr lang="en-US" sz="1000" dirty="0" smtClean="0"/>
          </a:p>
          <a:p>
            <a:pPr lvl="1">
              <a:buSzPct val="100000"/>
              <a:buFont typeface="Wingdings" pitchFamily="2" charset="2"/>
              <a:buChar char="Ø"/>
            </a:pPr>
            <a:r>
              <a:rPr lang="en-US" sz="1800" dirty="0" smtClean="0"/>
              <a:t>For classification, the default is the </a:t>
            </a:r>
            <a:r>
              <a:rPr lang="en-US" sz="1800" b="1" dirty="0" smtClean="0"/>
              <a:t>square root</a:t>
            </a:r>
            <a:r>
              <a:rPr lang="en-US" sz="1800" dirty="0" smtClean="0"/>
              <a:t> of the number of predictor variables.</a:t>
            </a:r>
          </a:p>
          <a:p>
            <a:pPr lvl="1">
              <a:buSzPct val="100000"/>
              <a:buNone/>
            </a:pPr>
            <a:endParaRPr lang="en-US" sz="1200" dirty="0" smtClean="0"/>
          </a:p>
          <a:p>
            <a:pPr>
              <a:buSzPct val="100000"/>
              <a:buFont typeface="+mj-lt"/>
              <a:buAutoNum type="arabicPeriod" startAt="3"/>
            </a:pPr>
            <a:r>
              <a:rPr lang="en-US" sz="2000" dirty="0" smtClean="0"/>
              <a:t>The trees are fully grown</a:t>
            </a:r>
            <a:r>
              <a:rPr lang="en-US" sz="2000" b="1" dirty="0" smtClean="0"/>
              <a:t>.  </a:t>
            </a:r>
            <a:r>
              <a:rPr lang="en-US" sz="2000" dirty="0" smtClean="0"/>
              <a:t>That is, no pruning of the fitted trees takes place.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Default Design">
      <a:majorFont>
        <a:latin typeface="Arial Unicode MS"/>
        <a:ea typeface=""/>
        <a:cs typeface=""/>
      </a:majorFont>
      <a:minorFont>
        <a:latin typeface="Arial Unicode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Palatino"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Palatino"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10235</TotalTime>
  <Words>4620</Words>
  <Application>Microsoft Office PowerPoint</Application>
  <PresentationFormat>On-screen Show (4:3)</PresentationFormat>
  <Paragraphs>735</Paragraphs>
  <Slides>37</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Cambria Math</vt:lpstr>
      <vt:lpstr>Palatino</vt:lpstr>
      <vt:lpstr>Tahoma</vt:lpstr>
      <vt:lpstr>Times New Roman</vt:lpstr>
      <vt:lpstr>Wingdings</vt:lpstr>
      <vt:lpstr>Default Design</vt:lpstr>
      <vt:lpstr>Tree-based Methods for Classification &amp; Regression</vt:lpstr>
      <vt:lpstr>Tree-based Methods for Classification &amp; Regression</vt:lpstr>
      <vt:lpstr>Tree-based Methods for Classification &amp; Regression</vt:lpstr>
      <vt:lpstr>              Leo Breiman, UC Berkeley           Adele Cutler, Utah State University</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lpstr>Tree-based Methods for Classification &amp; Regression</vt:lpstr>
    </vt:vector>
  </TitlesOfParts>
  <Company>Utah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Random Forests</dc:title>
  <dc:creator>adele</dc:creator>
  <cp:lastModifiedBy>Richard</cp:lastModifiedBy>
  <cp:revision>705</cp:revision>
  <cp:lastPrinted>2020-02-20T20:28:56Z</cp:lastPrinted>
  <dcterms:created xsi:type="dcterms:W3CDTF">2003-03-10T20:02:51Z</dcterms:created>
  <dcterms:modified xsi:type="dcterms:W3CDTF">2020-03-16T22:02:41Z</dcterms:modified>
</cp:coreProperties>
</file>