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fIMe8YBvV7kbhFIWrSIVdBFa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64D9D2-79C2-45E6-AD65-0F57D845B561}">
  <a:tblStyle styleId="{5364D9D2-79C2-45E6-AD65-0F57D845B5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1FB98EE-8428-4572-8E1E-2312CA04FA0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5c67cd8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625c67cd8c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e80eb74b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g78e80eb74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78e80eb74b_2_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e80eb74b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" name="Google Shape;247;g78e80eb74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78e80eb74b_1_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5c67cd8c_2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25c67cd8c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5c67cd8c_2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25c67cd8c_2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5c67cd8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625c67cd8c_2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5c67cd8c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Cloud server and database</a:t>
            </a:r>
            <a:endParaRPr/>
          </a:p>
        </p:txBody>
      </p:sp>
      <p:sp>
        <p:nvSpPr>
          <p:cNvPr id="155" name="Google Shape;155;g625c67cd8c_2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975bb8c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6f975bb8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f975bb8c0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5df4e4d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6f5df4e4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6f5df4e4d7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6a8efad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1" name="Google Shape;211;g756a8efa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756a8efad4_2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25c67cd8c_2_34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625c67cd8c_2_34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625c67cd8c_2_3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25c67cd8c_2_38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g625c67cd8c_2_3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5c67cd8c_2_38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g625c67cd8c_2_38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g625c67cd8c_2_3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5c67cd8c_2_3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25c67cd8c_2_34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g625c67cd8c_2_34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625c67cd8c_2_3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625c67cd8c_2_3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625c67cd8c_2_3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DLCOE_logo_HWHT.png" id="23" name="Google Shape;23;g625c67cd8c_2_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25c67cd8c_2_35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g625c67cd8c_2_3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25c67cd8c_2_3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625c67cd8c_2_3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g625c67cd8c_2_3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5c67cd8c_2_3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g625c67cd8c_2_36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625c67cd8c_2_36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625c67cd8c_2_3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25c67cd8c_2_3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625c67cd8c_2_3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25c67cd8c_2_36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625c67cd8c_2_36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625c67cd8c_2_3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25c67cd8c_2_37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g625c67cd8c_2_3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25c67cd8c_2_37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25c67cd8c_2_37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g625c67cd8c_2_37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g625c67cd8c_2_37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625c67cd8c_2_3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25c67cd8c_2_3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625c67cd8c_2_3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625c67cd8c_2_3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XtmCS2Ho3Lo" TargetMode="External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5c67cd8c_2_1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b="1" lang="en-US" sz="3600">
                <a:solidFill>
                  <a:schemeClr val="lt1"/>
                </a:solidFill>
              </a:rPr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</a:t>
            </a:r>
            <a:r>
              <a:rPr b="1" lang="en-US" sz="3600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141" name="Google Shape;141;g625c67cd8c_2_18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42" name="Google Shape;142;g625c67cd8c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5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625c67cd8c_2_18"/>
          <p:cNvSpPr txBox="1"/>
          <p:nvPr>
            <p:ph idx="1" type="subTitle"/>
          </p:nvPr>
        </p:nvSpPr>
        <p:spPr>
          <a:xfrm>
            <a:off x="311700" y="3306590"/>
            <a:ext cx="85206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</a:rPr>
              <a:t>Team 09</a:t>
            </a:r>
            <a:endParaRPr b="1" sz="3200"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</a:rPr>
              <a:t>Cardioid Fiber</a:t>
            </a:r>
            <a:r>
              <a:rPr b="1" i="0" lang="en-US" sz="3200" u="none" cap="none" strike="noStrike">
                <a:solidFill>
                  <a:srgbClr val="FFFFFF"/>
                </a:solidFill>
              </a:rPr>
              <a:t>: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Michael Jimenez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Ervin Lopez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Aaron Whitehead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Austin Whiteley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br>
              <a:rPr lang="en-US"/>
            </a:br>
            <a:endParaRPr/>
          </a:p>
        </p:txBody>
      </p:sp>
      <p:sp>
        <p:nvSpPr>
          <p:cNvPr id="144" name="Google Shape;144;g625c67cd8c_2_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e80eb74b_2_6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Subsystems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g78e80eb74b_2_6"/>
          <p:cNvGraphicFramePr/>
          <p:nvPr/>
        </p:nvGraphicFramePr>
        <p:xfrm>
          <a:off x="685800" y="9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{5364D9D2-79C2-45E6-AD65-0F57D845B561}</a:tableStyleId>
              </a:tblPr>
              <a:tblGrid>
                <a:gridCol w="4095300"/>
                <a:gridCol w="4095300"/>
              </a:tblGrid>
              <a:tr h="6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5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subsystems communicate with  microcontroller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Sew all subsystems on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clothing design (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 18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clothing design(Nov 18)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Video(Nov 20)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5" name="Google Shape;225;g78e80eb74b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6" y="4011366"/>
            <a:ext cx="1813495" cy="24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78e80eb74b_2_6"/>
          <p:cNvSpPr txBox="1"/>
          <p:nvPr/>
        </p:nvSpPr>
        <p:spPr>
          <a:xfrm>
            <a:off x="693975" y="6429375"/>
            <a:ext cx="1796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 1:ECG subsystem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78e80eb74b_2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242876" y="3758313"/>
            <a:ext cx="2193098" cy="29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78e80eb74b_2_6"/>
          <p:cNvSpPr txBox="1"/>
          <p:nvPr/>
        </p:nvSpPr>
        <p:spPr>
          <a:xfrm>
            <a:off x="3000063" y="6490575"/>
            <a:ext cx="2678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 2: Respirator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Subsystem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78e80eb74b_2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6899" y="3917813"/>
            <a:ext cx="2837100" cy="2605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g78e80eb74b_2_6"/>
          <p:cNvCxnSpPr>
            <a:stCxn id="227" idx="2"/>
            <a:endCxn id="229" idx="1"/>
          </p:cNvCxnSpPr>
          <p:nvPr/>
        </p:nvCxnSpPr>
        <p:spPr>
          <a:xfrm>
            <a:off x="5801488" y="5220376"/>
            <a:ext cx="5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/>
          </a:p>
        </p:txBody>
      </p:sp>
      <p:pic>
        <p:nvPicPr>
          <p:cNvPr id="236" name="Google Shape;2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738" y="1417637"/>
            <a:ext cx="7064531" cy="513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/>
        </p:nvSpPr>
        <p:spPr>
          <a:xfrm>
            <a:off x="685800" y="3612000"/>
            <a:ext cx="388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381000" y="228600"/>
            <a:ext cx="838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Clothing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" title="EC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874691"/>
            <a:ext cx="7615800" cy="57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e80eb74b_1_8"/>
          <p:cNvSpPr txBox="1"/>
          <p:nvPr/>
        </p:nvSpPr>
        <p:spPr>
          <a:xfrm>
            <a:off x="685800" y="3612000"/>
            <a:ext cx="388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78e80eb74b_1_8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Shirt					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 Whitehead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78e80eb74b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90" y="971550"/>
            <a:ext cx="7577428" cy="568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5c67cd8c_2_2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258" name="Google Shape;258;g625c67cd8c_2_210"/>
          <p:cNvSpPr txBox="1"/>
          <p:nvPr>
            <p:ph idx="12" type="sldNum"/>
          </p:nvPr>
        </p:nvSpPr>
        <p:spPr>
          <a:xfrm>
            <a:off x="6956000" y="6492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g625c67cd8c_2_210"/>
          <p:cNvGraphicFramePr/>
          <p:nvPr/>
        </p:nvGraphicFramePr>
        <p:xfrm>
          <a:off x="952500" y="24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{11FB98EE-8428-4572-8E1E-2312CA04FA0C}</a:tableStyleId>
              </a:tblPr>
              <a:tblGrid>
                <a:gridCol w="1888875"/>
                <a:gridCol w="1451625"/>
                <a:gridCol w="1402150"/>
                <a:gridCol w="1213000"/>
                <a:gridCol w="1384075"/>
              </a:tblGrid>
              <a:tr h="45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9/9/19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9/16/19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9/23/19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10/28/19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Electrocardiogram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/>
                        <a:t>PCB Ordered &amp; Parts Ordered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u="none" cap="none" strike="noStrike"/>
                        <a:t>(delayed-completed on OCT. 14))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highlight>
                            <a:srgbClr val="00FF00"/>
                          </a:highlight>
                        </a:rPr>
                        <a:t>ECG subsystem complete and ready for integration</a:t>
                      </a:r>
                      <a:endParaRPr sz="1000" u="none" cap="none" strike="noStrike">
                        <a:highlight>
                          <a:srgbClr val="00FF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highlight>
                            <a:srgbClr val="00FF00"/>
                          </a:highlight>
                        </a:rPr>
                        <a:t>(delayed-completed on Oct 19)</a:t>
                      </a:r>
                      <a:endParaRPr sz="9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ECG connects to microcontroller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(delayed-Started On Oct 19)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Other Subsystems communicate with microcontroller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Respiration Belt Sensor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Validate that averaging breathing rate is acceptable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New PCB Ordered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5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Microcontroller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Heart and breathing rate properly being read with waveform generator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Bluetooth connection with mobile app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Connection to ECG module for heart rate. Integration with application complete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Connection to respirator belt sensor for breathing rate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Application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Front End rebuilt using Cordova &amp; Ionic frameworks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Backend architecture completed. Updated specs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Application connectivity with MCU (send/receive data)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Full integration with system complete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5c67cd8c_2_39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265" name="Google Shape;265;g625c67cd8c_2_396"/>
          <p:cNvSpPr txBox="1"/>
          <p:nvPr>
            <p:ph idx="12" type="sldNum"/>
          </p:nvPr>
        </p:nvSpPr>
        <p:spPr>
          <a:xfrm>
            <a:off x="6956000" y="6492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266" name="Google Shape;266;g625c67cd8c_2_396"/>
          <p:cNvGraphicFramePr/>
          <p:nvPr/>
        </p:nvGraphicFramePr>
        <p:xfrm>
          <a:off x="952500" y="24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{11FB98EE-8428-4572-8E1E-2312CA04FA0C}</a:tableStyleId>
              </a:tblPr>
              <a:tblGrid>
                <a:gridCol w="1598700"/>
                <a:gridCol w="1228625"/>
                <a:gridCol w="1160200"/>
                <a:gridCol w="1053200"/>
                <a:gridCol w="1070175"/>
                <a:gridCol w="1128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11/</a:t>
                      </a:r>
                      <a:r>
                        <a:rPr b="1" lang="en-US" sz="1200"/>
                        <a:t>18</a:t>
                      </a:r>
                      <a:r>
                        <a:rPr b="1" lang="en-US" sz="1200" u="none" cap="none" strike="noStrike"/>
                        <a:t>/19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11/1</a:t>
                      </a:r>
                      <a:r>
                        <a:rPr b="1" lang="en-US" sz="1200"/>
                        <a:t>8</a:t>
                      </a:r>
                      <a:r>
                        <a:rPr b="1" lang="en-US" sz="1200" u="none" cap="none" strike="noStrike"/>
                        <a:t>/19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11/</a:t>
                      </a:r>
                      <a:r>
                        <a:rPr b="1" lang="en-US" sz="1200"/>
                        <a:t>18</a:t>
                      </a:r>
                      <a:r>
                        <a:rPr b="1" lang="en-US" sz="1200" u="none" cap="none" strike="noStrike"/>
                        <a:t>/2019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11/</a:t>
                      </a:r>
                      <a:r>
                        <a:rPr b="1" lang="en-US" sz="1200"/>
                        <a:t>18</a:t>
                      </a:r>
                      <a:r>
                        <a:rPr b="1" lang="en-US" sz="1200" u="none" cap="none" strike="noStrike"/>
                        <a:t>/2019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11/</a:t>
                      </a:r>
                      <a:r>
                        <a:rPr b="1" lang="en-US" sz="1200"/>
                        <a:t>21</a:t>
                      </a:r>
                      <a:r>
                        <a:rPr b="1" lang="en-US" sz="1200" u="none" cap="none" strike="noStrike"/>
                        <a:t>/2019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Electrocardiogram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/>
                        <a:t>ECG integrated with clothing apparel and begin test analysis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ECG Data Collection  &amp; Analyzation with other systems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Evaluate design and other ambiguities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Ongoing analysis if needed and completing the whole system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Respiration Belt Sensor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PCB &amp; integrate with microcontroller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Finish sewing support for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microcontroller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Make belt pretty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Finish sewing supports for power supply in suit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ew pockets for ECG System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Microcontroller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Validate connections to both hardware modules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Validate entire subsystem with all 3 external connections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Application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Assist with final shirt creation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Assist with final shirt creation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Finish final shirt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Last minute testing and bug fixes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5c67cd8c_2_7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/>
          </a:p>
        </p:txBody>
      </p:sp>
      <p:sp>
        <p:nvSpPr>
          <p:cNvPr id="150" name="Google Shape;150;g625c67cd8c_2_78"/>
          <p:cNvSpPr txBox="1"/>
          <p:nvPr>
            <p:ph idx="1" type="body"/>
          </p:nvPr>
        </p:nvSpPr>
        <p:spPr>
          <a:xfrm>
            <a:off x="457200" y="2049275"/>
            <a:ext cx="46404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Today heart disease is the leading cause of death in America. Roughly 630,000 Americans die from heart disease every year.</a:t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 heart attack is defined as damage to cardiac tissue due to the blocking of coronary arteries.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Our smart shirt will: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Track the user’s heart rate and breathing rate to predict a heart attack</a:t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Send out an emergency message to a person specified by the user if a heart attack is detected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g625c67cd8c_2_7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2" name="Google Shape;152;g625c67cd8c_2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000" y="2861077"/>
            <a:ext cx="3741600" cy="248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5c67cd8c_2_137"/>
          <p:cNvSpPr txBox="1"/>
          <p:nvPr>
            <p:ph type="title"/>
          </p:nvPr>
        </p:nvSpPr>
        <p:spPr>
          <a:xfrm>
            <a:off x="457200" y="9770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158" name="Google Shape;158;g625c67cd8c_2_137"/>
          <p:cNvSpPr txBox="1"/>
          <p:nvPr>
            <p:ph idx="12" type="sldNum"/>
          </p:nvPr>
        </p:nvSpPr>
        <p:spPr>
          <a:xfrm>
            <a:off x="7010400" y="6492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id="159" name="Google Shape;159;g625c67cd8c_2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3" y="1987450"/>
            <a:ext cx="8542772" cy="39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/>
        </p:nvSpPr>
        <p:spPr>
          <a:xfrm>
            <a:off x="381000" y="228600"/>
            <a:ext cx="838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ECG Subsystem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Jimenez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3"/>
          <p:cNvGraphicFramePr/>
          <p:nvPr/>
        </p:nvGraphicFramePr>
        <p:xfrm>
          <a:off x="685800" y="9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{5364D9D2-79C2-45E6-AD65-0F57D845B561}</a:tableStyleId>
              </a:tblPr>
              <a:tblGrid>
                <a:gridCol w="4095300"/>
                <a:gridCol w="4095300"/>
              </a:tblGrid>
              <a:tr h="6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Demo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5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subsystems communicate with  microcontroller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Fixed Comparator to have an output of 2.77 Voltage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Setup wiring for clothing design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Sew all subsystems on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clothing design (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 18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clothing design(Nov 18)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Video(Nov 20)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3"/>
          <p:cNvSpPr txBox="1"/>
          <p:nvPr/>
        </p:nvSpPr>
        <p:spPr>
          <a:xfrm>
            <a:off x="5220800" y="6327700"/>
            <a:ext cx="2978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2: PCB Board and Battery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476775" y="6327700"/>
            <a:ext cx="333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1: ECG (top) and Comparator(bottom) Schematic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775" y="0"/>
            <a:ext cx="1236387" cy="9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5" y="4827294"/>
            <a:ext cx="2223367" cy="15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4713" y="3909691"/>
            <a:ext cx="1813497" cy="241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5016" y="4615351"/>
            <a:ext cx="1737558" cy="1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924" y="3045785"/>
            <a:ext cx="3515399" cy="184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975bb8c0_0_1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6f975bb8c0_0_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1" name="Google Shape;181;g6f975bb8c0_0_19"/>
          <p:cNvSpPr txBox="1"/>
          <p:nvPr/>
        </p:nvSpPr>
        <p:spPr>
          <a:xfrm>
            <a:off x="334525" y="521675"/>
            <a:ext cx="6141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2:. ECG Signal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6f975bb8c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75" y="929825"/>
            <a:ext cx="7144776" cy="5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5df4e4d7_0_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6f5df4e4d7_0_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0" name="Google Shape;190;g6f5df4e4d7_0_11"/>
          <p:cNvSpPr txBox="1"/>
          <p:nvPr/>
        </p:nvSpPr>
        <p:spPr>
          <a:xfrm>
            <a:off x="382325" y="262850"/>
            <a:ext cx="5280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1: ECG Signal and Comparator Voltage Signal 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6f5df4e4d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00" y="585050"/>
            <a:ext cx="7845074" cy="61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4"/>
          <p:cNvGraphicFramePr/>
          <p:nvPr/>
        </p:nvGraphicFramePr>
        <p:xfrm>
          <a:off x="685800" y="42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{5364D9D2-79C2-45E6-AD65-0F57D845B561}</a:tableStyleId>
              </a:tblPr>
              <a:tblGrid>
                <a:gridCol w="4953650"/>
                <a:gridCol w="2818750"/>
              </a:tblGrid>
              <a:tr h="9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final wires and connections for plug and play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shirt pockets for boards and batteries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integration with ecg and microcontroller running simultaneously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full system on shirt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4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Breathing Sensor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Austin Whiteley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9116" y="452936"/>
            <a:ext cx="3179925" cy="42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/>
        </p:nvSpPr>
        <p:spPr>
          <a:xfrm>
            <a:off x="381000" y="228600"/>
            <a:ext cx="838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and Power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Ervin Lopez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280" y="1368150"/>
            <a:ext cx="4488719" cy="4121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5"/>
          <p:cNvGraphicFramePr/>
          <p:nvPr/>
        </p:nvGraphicFramePr>
        <p:xfrm>
          <a:off x="685800" y="8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{11FB98EE-8428-4572-8E1E-2312CA04FA0C}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Last Presentation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hrs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implemented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transfer from the ECG module to the microcontroller using the 16-bit ADC (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Had to greatly increase sampling rate to fix this)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integrated and validated both hardware connections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Fully integrated and validated software connection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5"/>
          <p:cNvGraphicFramePr/>
          <p:nvPr/>
        </p:nvGraphicFramePr>
        <p:xfrm>
          <a:off x="685800" y="45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{11FB98EE-8428-4572-8E1E-2312CA04FA0C}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 and Final Plans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the shirt with all the HW attached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the Final Report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6a8efad4_2_0"/>
          <p:cNvSpPr txBox="1"/>
          <p:nvPr/>
        </p:nvSpPr>
        <p:spPr>
          <a:xfrm>
            <a:off x="381000" y="228600"/>
            <a:ext cx="83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System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 Whitehead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756a8efad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75" y="874800"/>
            <a:ext cx="2488100" cy="47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756a8efad4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24" y="855375"/>
            <a:ext cx="2488100" cy="4835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756a8efad4_2_0"/>
          <p:cNvSpPr txBox="1"/>
          <p:nvPr/>
        </p:nvSpPr>
        <p:spPr>
          <a:xfrm>
            <a:off x="6069300" y="874800"/>
            <a:ext cx="27918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Cross-platform application that accepts data transmitted by the Pi.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Built in Apache Cordova to allow cross-platform functionality and utility that comes with JavaScript.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Updates data in real time.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Alerts the user if the Raspberry Pi detects an abnormality.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the alert is not dismissed, a text is sent to the emergency contact.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