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/>
    <p:restoredTop sz="96327"/>
  </p:normalViewPr>
  <p:slideViewPr>
    <p:cSldViewPr snapToGrid="0">
      <p:cViewPr varScale="1">
        <p:scale>
          <a:sx n="135" d="100"/>
          <a:sy n="135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9330-D9F3-2F3D-3E35-35B00EC6B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FE46C-FCA8-687C-3B00-4B1785A4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6768-14D1-5C1F-3032-4BC59C80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280A-E353-B116-0246-AE02B9AE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6C91-EF4E-8FA7-F1E7-50DAC8A6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2E33-F427-4A30-678D-7523B3EB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9F78A-9CC7-6928-2328-BF4AAED4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5B90-26A9-4984-504C-5ED6E279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8405-B722-7215-555B-71CAEC78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3E4E-A851-8EC3-FFE7-24D6CF43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1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87324-E9B7-7A68-34C4-CDC1BACB2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D0081-09C6-E674-CA93-E6EE7D0B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BA02-FE66-C07C-5A79-9ED8F6E1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70E3-02D5-CCE7-E575-83D4FB4E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D3B2-4457-326A-562B-17C29D2E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3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675A-8287-18B5-325D-8D8C57A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5B29-28AC-99B9-713A-045B1AFD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C103-2A93-2DAB-8111-FC0035FA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59B9-B965-C783-25E5-51CB2DDC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FC3F-3D95-9786-EC2B-A8FFD40B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73EF-13AB-B14F-1311-8A56AE8B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FBBC3-E0C5-692D-8FA1-897DCCFC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42D0-09B6-7DD1-420E-EAD7FF95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F22F-7D32-3F5C-6858-2D3C01F2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CF1A2-F592-9920-072B-26AA12B3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F220-43B3-9E5E-AD7C-5E217047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4727-244D-C95C-C2D9-6451D45B6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D8AB5-9468-DAB3-9E0D-EB15060F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73DDE-C6DE-C0EB-2B53-6464DE8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8EE29-BDD4-AB88-19DB-B9919A0D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629AA-0CED-25A7-AA93-4F51C01C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0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A40E-C896-4AA4-A28D-05CEB909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4787-89DD-B65F-71A8-203E50FC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1324A-0D82-F467-5965-39E9816CF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49F8-9CB9-C20F-C87F-405E22C3C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EB82C-3D53-4BE4-6357-D331C47F6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FCCB9-0FE9-16C6-14ED-608BC1B8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9D6A5-9219-1EE9-90BA-777A027A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03089-5F5F-7590-D7EE-C42B3AD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C328-AF0E-BD6B-7D10-EFD418EB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7730-9806-1BD4-1FCB-A777BB8C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954A-3794-0022-F67F-128106C8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18E65-5A6B-880E-A1EC-F27BE704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A3836-549C-A976-2402-BD1E4BC7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15AA4-DC2C-4C22-3FED-73507A2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42960-7092-77FA-16CF-36C7DAB3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3DD7-3485-FE42-D5F0-C6377AA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70CD-9D94-642D-5A6A-B0A7991A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48639-F806-6F97-6499-97628869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F188-B6BB-B3D9-A65B-17676B40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983A9-38D0-C70D-6FB8-B2CC4B8B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E0B92-B8BD-16F8-D2C2-E9F4B814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4844-F378-5DD1-5B5B-65C079A9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9BC2E-B6D7-869F-922C-2F78817FF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D7D3-DFA0-5045-2E11-7D50B5F36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86EAA-AD5F-02DB-C449-A650DA5F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ACF79-E3FD-76D9-F1F7-EB352328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53DB-0D7F-E745-E1AF-9102F711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5DD14-F0C0-7A00-2668-25E9162A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A9A4-5A8F-9D9C-984F-7D937865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CE3A-15C5-A839-FC92-BB8EC26B8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B537E-ABD2-0B44-98B2-868BBBFB9660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FFD4-3E80-1937-DD00-CFF87462A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BFBC3-4E0B-6C37-A5E7-90D081BD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0B56-C579-E89E-958D-F849B4BB1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P Radio Grotesk" pitchFamily="2" charset="77"/>
                <a:ea typeface="PP Radio Grotesk" pitchFamily="2" charset="77"/>
              </a:rPr>
              <a:t>Exercise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2EE5A-383E-14AE-52A5-3A9A54B40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P Radio Grotesk" pitchFamily="2" charset="77"/>
                <a:ea typeface="PP Radio Grotesk" pitchFamily="2" charset="77"/>
              </a:rPr>
              <a:t>Léo </a:t>
            </a:r>
            <a:r>
              <a:rPr lang="en-US" dirty="0" err="1">
                <a:latin typeface="PP Radio Grotesk" pitchFamily="2" charset="77"/>
                <a:ea typeface="PP Radio Grotesk" pitchFamily="2" charset="77"/>
              </a:rPr>
              <a:t>Wütschert</a:t>
            </a:r>
            <a:r>
              <a:rPr lang="en-US" dirty="0">
                <a:latin typeface="PP Radio Grotesk" pitchFamily="2" charset="77"/>
                <a:ea typeface="PP Radio Grotesk" pitchFamily="2" charset="77"/>
              </a:rPr>
              <a:t>, Reda </a:t>
            </a:r>
            <a:r>
              <a:rPr lang="en-US" dirty="0" err="1">
                <a:latin typeface="PP Radio Grotesk" pitchFamily="2" charset="77"/>
                <a:ea typeface="PP Radio Grotesk" pitchFamily="2" charset="77"/>
              </a:rPr>
              <a:t>Zahri</a:t>
            </a:r>
            <a:r>
              <a:rPr lang="en-US" dirty="0">
                <a:latin typeface="PP Radio Grotesk" pitchFamily="2" charset="77"/>
                <a:ea typeface="PP Radio Grotesk" pitchFamily="2" charset="77"/>
              </a:rPr>
              <a:t>, Michael Jopiti</a:t>
            </a:r>
          </a:p>
        </p:txBody>
      </p:sp>
    </p:spTree>
    <p:extLst>
      <p:ext uri="{BB962C8B-B14F-4D97-AF65-F5344CB8AC3E}">
        <p14:creationId xmlns:p14="http://schemas.microsoft.com/office/powerpoint/2010/main" val="282196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2E-5DBE-ED65-B781-432FEB05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10" y="615025"/>
            <a:ext cx="3932237" cy="1600200"/>
          </a:xfrm>
        </p:spPr>
        <p:txBody>
          <a:bodyPr>
            <a:normAutofit/>
          </a:bodyPr>
          <a:lstStyle/>
          <a:p>
            <a:r>
              <a:rPr lang="en-US" sz="4500" b="1" dirty="0"/>
              <a:t>Problem’s</a:t>
            </a:r>
            <a:br>
              <a:rPr lang="en-US" sz="4500" b="1" dirty="0"/>
            </a:br>
            <a:r>
              <a:rPr lang="en-US" sz="4500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4DF0-9F10-66B2-AA9E-FD88B1DB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84" y="615025"/>
            <a:ext cx="3794106" cy="4027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Table content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5 columns representing respectively:</a:t>
            </a:r>
          </a:p>
          <a:p>
            <a:pPr marL="0" indent="0">
              <a:buNone/>
            </a:pPr>
            <a:r>
              <a:rPr lang="en-US" sz="1600" u="sng" dirty="0"/>
              <a:t>Canton </a:t>
            </a:r>
            <a:br>
              <a:rPr lang="en-US" sz="1600" dirty="0"/>
            </a:br>
            <a:r>
              <a:rPr lang="en-US" sz="1600" dirty="0"/>
              <a:t>abbreviation of the canton</a:t>
            </a:r>
          </a:p>
          <a:p>
            <a:pPr marL="0" indent="0">
              <a:buNone/>
            </a:pPr>
            <a:r>
              <a:rPr lang="en-US" sz="1600" u="sng" dirty="0"/>
              <a:t>Yes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acceptance (fraction of “Yes” votes) in % 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response variable</a:t>
            </a:r>
          </a:p>
          <a:p>
            <a:pPr marL="0" indent="0">
              <a:buNone/>
            </a:pPr>
            <a:r>
              <a:rPr lang="en-US" sz="1600" u="sng" dirty="0"/>
              <a:t>Area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area in km2 inhabitants </a:t>
            </a:r>
          </a:p>
          <a:p>
            <a:pPr marL="0" indent="0">
              <a:buNone/>
            </a:pPr>
            <a:r>
              <a:rPr lang="en-US" sz="1600" u="sng" dirty="0"/>
              <a:t>Inhabitants</a:t>
            </a:r>
            <a:br>
              <a:rPr lang="en-US" sz="1600" dirty="0"/>
            </a:br>
            <a:r>
              <a:rPr lang="en-US" sz="1600" dirty="0"/>
              <a:t>inhabitants of the canton</a:t>
            </a:r>
          </a:p>
          <a:p>
            <a:pPr marL="0" indent="0">
              <a:buNone/>
            </a:pPr>
            <a:r>
              <a:rPr lang="en-US" sz="1600" u="sng" dirty="0"/>
              <a:t>Foreigners</a:t>
            </a:r>
            <a:br>
              <a:rPr lang="en-US" sz="1600" dirty="0"/>
            </a:br>
            <a:r>
              <a:rPr lang="en-US" sz="1600" dirty="0"/>
              <a:t>fraction of foreigners in %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BA81-448F-DD88-0AD6-35D27ED1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934" y="2950111"/>
            <a:ext cx="3932237" cy="3176558"/>
          </a:xfrm>
        </p:spPr>
        <p:txBody>
          <a:bodyPr/>
          <a:lstStyle/>
          <a:p>
            <a:r>
              <a:rPr lang="en-US" dirty="0"/>
              <a:t>On February 9, 2014, Swiss voters accepted the initiative “Against Mass Immigration”. In this exercise, we will try to predict the acceptance in each canton based on geographic and demographic data.</a:t>
            </a:r>
          </a:p>
          <a:p>
            <a:endParaRPr lang="en-US" dirty="0"/>
          </a:p>
          <a:p>
            <a:r>
              <a:rPr lang="en-US" dirty="0"/>
              <a:t>Dataset: </a:t>
            </a:r>
            <a:r>
              <a:rPr lang="en-US" dirty="0" err="1"/>
              <a:t>massimmigration.csv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F72E1-7D1D-B572-341B-6FFF2FBE48BF}"/>
              </a:ext>
            </a:extLst>
          </p:cNvPr>
          <p:cNvSpPr txBox="1"/>
          <p:nvPr/>
        </p:nvSpPr>
        <p:spPr>
          <a:xfrm>
            <a:off x="5811769" y="4729075"/>
            <a:ext cx="5952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 &lt;-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read.table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(‘/Path/to/your/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massimmigration.csv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="", header = T)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canton &lt;-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immigration$canton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yes &lt;-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immigration$yes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area &lt;-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immigration$area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inhabitants &lt;-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immigration$inhabitants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foreigners &lt;-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immigration$foreigners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4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2E-5DBE-ED65-B781-432FEB05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10" y="615025"/>
            <a:ext cx="3932237" cy="1600200"/>
          </a:xfrm>
        </p:spPr>
        <p:txBody>
          <a:bodyPr>
            <a:normAutofit/>
          </a:bodyPr>
          <a:lstStyle/>
          <a:p>
            <a:r>
              <a:rPr lang="en-US" sz="4500" b="1" dirty="0"/>
              <a:t>Task 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BA81-448F-DD88-0AD6-35D27ED1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934" y="2950111"/>
            <a:ext cx="3932237" cy="3176558"/>
          </a:xfrm>
        </p:spPr>
        <p:txBody>
          <a:bodyPr/>
          <a:lstStyle/>
          <a:p>
            <a:r>
              <a:rPr lang="en-US" dirty="0"/>
              <a:t>Plot acceptance versus the fraction of foreigners and fit a linear model to the data.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Does the model fit well?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Analyse</a:t>
            </a:r>
            <a:r>
              <a:rPr lang="en-US" dirty="0"/>
              <a:t> the residuals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894501-02B6-09C7-A91A-4E1869ADC1F2}"/>
              </a:ext>
            </a:extLst>
          </p:cNvPr>
          <p:cNvSpPr txBox="1">
            <a:spLocks/>
          </p:cNvSpPr>
          <p:nvPr/>
        </p:nvSpPr>
        <p:spPr>
          <a:xfrm>
            <a:off x="5706629" y="1068465"/>
            <a:ext cx="5125317" cy="4711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800" b="1"/>
              <a:t>Code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plot(foreigners, yes, xlab = "fraction of foreigners in %", ylab = "acceptance in % ")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with the plot only, difficult to asses any linear relationship between these two variables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model1 &lt;- lm(yes ~ foreigners)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summary(model1)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Even if we don't explain a lot of variance of the model (0.2629), overall p-value is significant and our foreigner variable significantly explain the response variable in our simple model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abline(model1)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linear model shows a negative slope: the more fraction of foreigners, the less yes we have according to the simple mode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#residuals analysis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tx2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library</a:t>
            </a: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(car)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par(mfrow = c(1, 2))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plot(fitted(model1), resid(model1), xlab = "Fitted values",</a:t>
            </a:r>
            <a:b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ylab = "Residuals", main = "Tukey Ascombes plot")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qqPlot(resid(model1), dist = "norm",</a:t>
            </a:r>
            <a:b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mean = mean(resid(model1)), sd = sd(resid(model1)),</a:t>
            </a:r>
            <a:b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xlab = "Theoretical quantiles", ylab = "Empirical quantiles", main = "Q-Q plot of residuals")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#seems valid -&gt; no pattern, qqplot: one value that is higher than we could expect but still in the ICF -&gt; respect normal assumptions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6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4DF0-9F10-66B2-AA9E-FD88B1DB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12" y="1073228"/>
            <a:ext cx="5125317" cy="47115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800" b="1" dirty="0"/>
              <a:t>Code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plot(foreigners, yes,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"fraction of foreigners in %",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"acceptance in % 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with the plot only, difficult to asses any linear relationship between these two variables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model1 &lt;-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(yes ~ foreigners)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summary(model1)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Even if we don't explain a lot of variance of the model (0.2629), overall p-value is significant and our foreigner variable significantly explain the response variable in our simple model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abline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linear model shows a negative slope: the more fraction of foreigners, the less yes we have according to the simple mode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#residuals analysis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chemeClr val="tx2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library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(car)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par(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mfrow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c(1, 2))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plot(fitted(model1),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"Fitted values",</a:t>
            </a:r>
            <a:b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"Residuals", main = "Tukey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Ascombes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plot")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qqPlot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"norm",</a:t>
            </a:r>
            <a:b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mean = mean(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(model1)),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(model1)),</a:t>
            </a:r>
            <a:b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"Theoretical quantiles",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"Empirical quantiles", main = "Q-Q plot of residuals")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#seems valid -&gt; no pattern,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qqplot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one value that is higher than we could expect but still in the ICF -&gt; respect normal assumptions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E59A50-122E-F47A-2C97-D3CC5045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223" y="1429100"/>
            <a:ext cx="5333065" cy="39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2E-5DBE-ED65-B781-432FEB05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10" y="615025"/>
            <a:ext cx="3932237" cy="1600200"/>
          </a:xfrm>
        </p:spPr>
        <p:txBody>
          <a:bodyPr>
            <a:normAutofit/>
          </a:bodyPr>
          <a:lstStyle/>
          <a:p>
            <a:r>
              <a:rPr lang="en-US" sz="4500" b="1" dirty="0"/>
              <a:t>Task 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BA81-448F-DD88-0AD6-35D27ED1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934" y="2950111"/>
            <a:ext cx="3932237" cy="3176558"/>
          </a:xfrm>
        </p:spPr>
        <p:txBody>
          <a:bodyPr/>
          <a:lstStyle/>
          <a:p>
            <a:r>
              <a:rPr lang="en-US" dirty="0"/>
              <a:t>Plot a confidence band and prediction intervals into the plot of a), both for a confidence level of 90%.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the difference between the two?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94F7D-9613-D412-0008-98A207E0B48A}"/>
              </a:ext>
            </a:extLst>
          </p:cNvPr>
          <p:cNvSpPr txBox="1">
            <a:spLocks/>
          </p:cNvSpPr>
          <p:nvPr/>
        </p:nvSpPr>
        <p:spPr>
          <a:xfrm>
            <a:off x="5699573" y="1415125"/>
            <a:ext cx="5125317" cy="471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Code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seq(0, 40) # values used to predict new data points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predict(model1,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newdata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data.frame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(foreigners =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interval = "confidence", level = 0.9)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pred_band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predict(model1,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newdata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data.frame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(foreigners =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interval = "prediction", level = 0.9)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lines(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[,2], col="blue",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lty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=2) #plot lower bound of confidence band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lines(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[,3], col="blue",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lty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=2) #plot higher bound of confidence band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lines(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pred_band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[,2], col="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darkred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lty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=2) #plot lower bound of prediction band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lines(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pred_band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[,3], col="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darkred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lty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=2) #plot higher bound of prediction band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confidence band: indicates accuracy of estimation of true regression line (directly linked to our linear model).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prediction band: indicates distribution of a new measurement Y at position x (at a confidence level of 90% here -&gt; alpha = 0.1).</a:t>
            </a:r>
          </a:p>
        </p:txBody>
      </p:sp>
    </p:spTree>
    <p:extLst>
      <p:ext uri="{BB962C8B-B14F-4D97-AF65-F5344CB8AC3E}">
        <p14:creationId xmlns:p14="http://schemas.microsoft.com/office/powerpoint/2010/main" val="299120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2E-5DBE-ED65-B781-432FEB05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10" y="615025"/>
            <a:ext cx="3932237" cy="1600200"/>
          </a:xfrm>
        </p:spPr>
        <p:txBody>
          <a:bodyPr>
            <a:normAutofit/>
          </a:bodyPr>
          <a:lstStyle/>
          <a:p>
            <a:r>
              <a:rPr lang="en-US" sz="4500" b="1" dirty="0"/>
              <a:t>Task c)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BA81-448F-DD88-0AD6-35D27ED1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934" y="2950111"/>
            <a:ext cx="3932237" cy="3176558"/>
          </a:xfrm>
        </p:spPr>
        <p:txBody>
          <a:bodyPr/>
          <a:lstStyle/>
          <a:p>
            <a:r>
              <a:rPr lang="en-US" dirty="0"/>
              <a:t>How well does the fraction of foreigners explain the acceptance in the different cantons?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Calculate the coefficient of determination R2 and the F statistic “by hand”, i.e. only using the R functions </a:t>
            </a:r>
            <a:r>
              <a:rPr lang="en-US" dirty="0" err="1"/>
              <a:t>resid</a:t>
            </a:r>
            <a:r>
              <a:rPr lang="en-US" dirty="0"/>
              <a:t>, fitted and mean.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Check your results with the output of summary.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AE61AD-1D62-86A2-EF68-D5359F9BD70D}"/>
              </a:ext>
            </a:extLst>
          </p:cNvPr>
          <p:cNvSpPr txBox="1">
            <a:spLocks/>
          </p:cNvSpPr>
          <p:nvPr/>
        </p:nvSpPr>
        <p:spPr>
          <a:xfrm>
            <a:off x="5699573" y="1415125"/>
            <a:ext cx="5125317" cy="471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Code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summary(model1)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y_hat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fitted(model1)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y_bar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mean(yes)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SSreg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sum((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y_hat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y_bar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&lt;- yes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SStot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sum((y 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y_bar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R_squared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SSreg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SStot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 &lt;- 2 #intercept + foreigners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&lt;- length(yes)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MSreg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sum((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y_hat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y_bar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)^2)/(q-1)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MStot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sum((y 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y_hat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)^2)/(n-q)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F_stat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MSreg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MStot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2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2E-5DBE-ED65-B781-432FEB05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10" y="615025"/>
            <a:ext cx="3932237" cy="1600200"/>
          </a:xfrm>
        </p:spPr>
        <p:txBody>
          <a:bodyPr>
            <a:normAutofit/>
          </a:bodyPr>
          <a:lstStyle/>
          <a:p>
            <a:r>
              <a:rPr lang="en-US" sz="4500" b="1" dirty="0"/>
              <a:t>Task 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4DF0-9F10-66B2-AA9E-FD88B1DB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84" y="1415125"/>
            <a:ext cx="3794106" cy="4027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Table content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5 columns representing respectively:</a:t>
            </a:r>
          </a:p>
          <a:p>
            <a:pPr marL="0" indent="0">
              <a:buNone/>
            </a:pPr>
            <a:r>
              <a:rPr lang="en-US" sz="1600" u="sng" dirty="0"/>
              <a:t>Canton </a:t>
            </a:r>
            <a:br>
              <a:rPr lang="en-US" sz="1600" dirty="0"/>
            </a:br>
            <a:r>
              <a:rPr lang="en-US" sz="1600" dirty="0"/>
              <a:t>abbreviation of the canton</a:t>
            </a:r>
          </a:p>
          <a:p>
            <a:pPr marL="0" indent="0">
              <a:buNone/>
            </a:pPr>
            <a:r>
              <a:rPr lang="en-US" sz="1600" u="sng" dirty="0"/>
              <a:t>Yes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acceptance (fraction of “Yes” votes) in % 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response variable</a:t>
            </a:r>
          </a:p>
          <a:p>
            <a:pPr marL="0" indent="0">
              <a:buNone/>
            </a:pPr>
            <a:r>
              <a:rPr lang="en-US" sz="1600" u="sng" dirty="0"/>
              <a:t>Area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area in km2 inhabitants </a:t>
            </a:r>
          </a:p>
          <a:p>
            <a:pPr marL="0" indent="0">
              <a:buNone/>
            </a:pPr>
            <a:r>
              <a:rPr lang="en-US" sz="1600" u="sng" dirty="0"/>
              <a:t>Inhabitants</a:t>
            </a:r>
            <a:br>
              <a:rPr lang="en-US" sz="1600" dirty="0"/>
            </a:br>
            <a:r>
              <a:rPr lang="en-US" sz="1600" dirty="0"/>
              <a:t>inhabitants of the canton</a:t>
            </a:r>
          </a:p>
          <a:p>
            <a:pPr marL="0" indent="0">
              <a:buNone/>
            </a:pPr>
            <a:r>
              <a:rPr lang="en-US" sz="1600" u="sng" dirty="0"/>
              <a:t>Foreigners</a:t>
            </a:r>
            <a:br>
              <a:rPr lang="en-US" sz="1600" dirty="0"/>
            </a:br>
            <a:r>
              <a:rPr lang="en-US" sz="1600" dirty="0"/>
              <a:t>fraction of foreigners in %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BA81-448F-DD88-0AD6-35D27ED1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934" y="2950111"/>
            <a:ext cx="3932237" cy="3292864"/>
          </a:xfrm>
        </p:spPr>
        <p:txBody>
          <a:bodyPr/>
          <a:lstStyle/>
          <a:p>
            <a:r>
              <a:rPr lang="en-US" dirty="0"/>
              <a:t>Select the best linear model as follows: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variable density to the data set, defined as the number of inhabitants per area.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with the full regression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long as there is an explanatory variable with a p-value above 5%: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Remove the least significant variable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Keep the new model if the larger model is not significantly better based on an F-test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5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1219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Menlo</vt:lpstr>
      <vt:lpstr>PP Radio Grotesk</vt:lpstr>
      <vt:lpstr>Office Theme</vt:lpstr>
      <vt:lpstr>Exercise 5</vt:lpstr>
      <vt:lpstr>Problem’s statement</vt:lpstr>
      <vt:lpstr>Task a)</vt:lpstr>
      <vt:lpstr>PowerPoint Presentation</vt:lpstr>
      <vt:lpstr>Task b)</vt:lpstr>
      <vt:lpstr>Task c)</vt:lpstr>
      <vt:lpstr>Task 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JOPITI Michael</dc:creator>
  <cp:lastModifiedBy>JOPITI Michael</cp:lastModifiedBy>
  <cp:revision>12</cp:revision>
  <dcterms:created xsi:type="dcterms:W3CDTF">2024-03-10T17:36:35Z</dcterms:created>
  <dcterms:modified xsi:type="dcterms:W3CDTF">2024-03-11T09:29:18Z</dcterms:modified>
</cp:coreProperties>
</file>