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38D99B-8AD9-4F04-A098-EBEAF62D43D7}">
  <a:tblStyle styleId="{FD38D99B-8AD9-4F04-A098-EBEAF62D4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AllOps = Platform towards startups to help with the growth of their business by handling bureaucratic task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1e7c127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1e7c127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28f123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28f123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28f1230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28f1230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28f1230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28f1230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8b58f83a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8b58f83a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2810ac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2810ac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competition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pressure for economical gains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organisation does not scale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2810ace2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2810ace2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17307f9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17307f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2810ace2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2810ace2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53dba5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53dba5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1e7c12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1e7c12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1e7c127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1e7c127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1e7c127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1e7c127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S40VLV3_cbiWmhudFyv2HISs7Kwl2Zgm/view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CdTVYY0Y-4cB_-lZ-tDIWeg2V1RVbSMU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0" l="0" r="31586" t="5624"/>
          <a:stretch/>
        </p:blipFill>
        <p:spPr>
          <a:xfrm>
            <a:off x="3551525" y="0"/>
            <a:ext cx="5592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600"/>
              <a:t>AllOps</a:t>
            </a:r>
            <a:endParaRPr sz="5600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2944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/>
              <a:t>Speed up your business</a:t>
            </a:r>
            <a:endParaRPr i="1"/>
          </a:p>
        </p:txBody>
      </p:sp>
      <p:sp>
        <p:nvSpPr>
          <p:cNvPr id="280" name="Google Shape;280;p13"/>
          <p:cNvSpPr txBox="1"/>
          <p:nvPr/>
        </p:nvSpPr>
        <p:spPr>
          <a:xfrm>
            <a:off x="148150" y="4423850"/>
            <a:ext cx="4255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Project Proposal Presentation 2023/12/11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Michael Kleefisch, Aghiles Gasselin, Luoshan Rosan Zheng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6244775" y="4685200"/>
            <a:ext cx="278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CS459 Introduction to Service Computing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300" y="3774875"/>
            <a:ext cx="875625" cy="8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575"/>
            <a:ext cx="5003826" cy="389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 rotWithShape="1">
          <a:blip r:embed="rId4">
            <a:alphaModFix/>
          </a:blip>
          <a:srcRect b="25065" l="19124" r="8047" t="8022"/>
          <a:stretch/>
        </p:blipFill>
        <p:spPr>
          <a:xfrm>
            <a:off x="2301875" y="0"/>
            <a:ext cx="6842124" cy="29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/>
          <p:nvPr/>
        </p:nvSpPr>
        <p:spPr>
          <a:xfrm>
            <a:off x="437225" y="624575"/>
            <a:ext cx="921300" cy="6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Evaluation : </a:t>
            </a:r>
            <a:r>
              <a:rPr lang="de">
                <a:solidFill>
                  <a:srgbClr val="93C47D"/>
                </a:solidFill>
              </a:rPr>
              <a:t>The Pros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269625" y="1403375"/>
            <a:ext cx="45213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Unified Platform:</a:t>
            </a:r>
            <a:r>
              <a:rPr lang="de"/>
              <a:t> various business functions into a single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Customizable &amp; Scalable:</a:t>
            </a:r>
            <a:r>
              <a:rPr lang="de"/>
              <a:t> specific needs and growth of startups and small enterprises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Enhanced Security:</a:t>
            </a:r>
            <a:r>
              <a:rPr lang="de"/>
              <a:t> IoT technologies for secure access control and monitoring + login (data secured)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Operational Efficiency:</a:t>
            </a:r>
            <a:r>
              <a:rPr lang="de"/>
              <a:t> Streamlines administrative processes, saving time and resources.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Data-Driven Insights:</a:t>
            </a:r>
            <a:r>
              <a:rPr lang="de"/>
              <a:t> analytics for informed decision-making.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de"/>
              <a:t>Cloud Deployment:</a:t>
            </a:r>
            <a:r>
              <a:rPr lang="de"/>
              <a:t> high availability and scalability of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6052800" y="4475375"/>
            <a:ext cx="162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"/>
              <a:t>IoT devices controlling the entrance in the building</a:t>
            </a:r>
            <a:endParaRPr sz="500"/>
          </a:p>
        </p:txBody>
      </p:sp>
      <p:pic>
        <p:nvPicPr>
          <p:cNvPr id="369" name="Google Shape;3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925" y="1597875"/>
            <a:ext cx="27622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820"/>
              <a:t>System Evaluation : </a:t>
            </a:r>
            <a:r>
              <a:rPr lang="de" sz="2820">
                <a:solidFill>
                  <a:schemeClr val="accent2"/>
                </a:solidFill>
              </a:rPr>
              <a:t>The Cons</a:t>
            </a:r>
            <a:endParaRPr sz="282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4742525" y="1312575"/>
            <a:ext cx="40410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Complexity in Integration:</a:t>
            </a:r>
            <a:r>
              <a:rPr lang="de"/>
              <a:t> merging various functionalities into one system == challenges.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Learning Curve: </a:t>
            </a:r>
            <a:r>
              <a:rPr lang="de"/>
              <a:t>new dev may require more knowledge on each tech.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Hardware Reliability:</a:t>
            </a:r>
            <a:r>
              <a:rPr lang="de"/>
              <a:t> IoT devices == performance and reliability have to be perfect.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Limited Real-World Testing:</a:t>
            </a:r>
            <a:r>
              <a:rPr lang="de"/>
              <a:t> platform not tested and proven in real life scenarios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Adaptation to Rapid Changes: </a:t>
            </a:r>
            <a:r>
              <a:rPr lang="de"/>
              <a:t> fast-evolving business world -&gt; keeping the platform updated can be a challenge.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/>
              <a:t>Inflexibility on Services:</a:t>
            </a:r>
            <a:r>
              <a:rPr lang="de"/>
              <a:t> modularity cannot be infinite</a:t>
            </a:r>
            <a:endParaRPr/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50" y="1750275"/>
            <a:ext cx="4430825" cy="237492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/>
        </p:nvSpPr>
        <p:spPr>
          <a:xfrm>
            <a:off x="650150" y="4231250"/>
            <a:ext cx="38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https://www.google.com/url?sa=i&amp;url=https%3A%2F%2Fpestleanalysis.com%2Fpros-and-cons-list-make-decisions%2F&amp;psig=AOvVaw2DQYVpxcA_fHB_wad0U-r7&amp;ust=1701394194589000&amp;source=images&amp;cd=vfe&amp;opi=89978449&amp;ved=0CBIQjRxqFwoTCNj88bbJ6oIDFQAAAAAdAAAAABAt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- Lessons Learned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577900" y="1328250"/>
            <a:ext cx="49803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Use of </a:t>
            </a:r>
            <a:r>
              <a:rPr b="1" lang="de"/>
              <a:t>web services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Integration not always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UML Diagrams</a:t>
            </a:r>
            <a:r>
              <a:rPr lang="de"/>
              <a:t> for visualization and general understanding but </a:t>
            </a:r>
            <a:r>
              <a:rPr b="1" lang="de"/>
              <a:t>time consuming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How to </a:t>
            </a:r>
            <a:r>
              <a:rPr b="1" lang="de"/>
              <a:t>apply SOA</a:t>
            </a:r>
            <a:r>
              <a:rPr lang="de"/>
              <a:t> (top down &amp; bottom up)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Existing code / library -&gt; make development faster and easier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Learn </a:t>
            </a:r>
            <a:r>
              <a:rPr b="1" lang="de"/>
              <a:t>new technologies</a:t>
            </a:r>
            <a:r>
              <a:rPr lang="de"/>
              <a:t> (React, Express, Adafruit </a:t>
            </a:r>
            <a:r>
              <a:rPr lang="de"/>
              <a:t>library)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Fast project setup</a:t>
            </a:r>
            <a:r>
              <a:rPr lang="de"/>
              <a:t> from template but less lessons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Work as a team in a </a:t>
            </a:r>
            <a:r>
              <a:rPr b="1" lang="de"/>
              <a:t>relatively short time frame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Expectations</a:t>
            </a:r>
            <a:r>
              <a:rPr lang="de"/>
              <a:t> between teammates (questions on technologie/design)</a:t>
            </a:r>
            <a:endParaRPr/>
          </a:p>
        </p:txBody>
      </p:sp>
      <p:sp>
        <p:nvSpPr>
          <p:cNvPr id="385" name="Google Shape;385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86" name="Google Shape;3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00" y="1328250"/>
            <a:ext cx="3139100" cy="3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/>
        </p:nvSpPr>
        <p:spPr>
          <a:xfrm>
            <a:off x="5765650" y="45351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https://www.google.com/url?sa=i&amp;url=https%3A%2F%2Fwww.pragmaticpmo.com%2Flessons-learned-specific-or-universal%2F&amp;psig=AOvVaw2tD1ed69NxP_xjcRtz3Iwu&amp;ust=1701394997604000&amp;source=images&amp;cd=vfe&amp;opi=89978449&amp;ved=0CBIQjRxqFwoTCMiW4bXM6oIDFQAAAAAdAAAAABAE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300"/>
              <a:t>Thank </a:t>
            </a:r>
            <a:r>
              <a:rPr lang="de" sz="6300"/>
              <a:t>you for your attention!</a:t>
            </a:r>
            <a:endParaRPr sz="6300"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400"/>
              <a:t>Any Questions?</a:t>
            </a:r>
            <a:endParaRPr sz="2400"/>
          </a:p>
        </p:txBody>
      </p:sp>
      <p:sp>
        <p:nvSpPr>
          <p:cNvPr id="394" name="Google Shape;39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 amt="22000"/>
          </a:blip>
          <a:srcRect b="0" l="20057" r="0" t="11832"/>
          <a:stretch/>
        </p:blipFill>
        <p:spPr>
          <a:xfrm flipH="1">
            <a:off x="4480225" y="0"/>
            <a:ext cx="4663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>
            <p:ph type="title"/>
          </p:nvPr>
        </p:nvSpPr>
        <p:spPr>
          <a:xfrm>
            <a:off x="833025" y="322225"/>
            <a:ext cx="5316000" cy="9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Issues and Problems in  </a:t>
            </a:r>
            <a:r>
              <a:rPr lang="de">
                <a:solidFill>
                  <a:schemeClr val="accent3"/>
                </a:solidFill>
              </a:rPr>
              <a:t>Startups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290" name="Google Shape;290;p14"/>
          <p:cNvGraphicFramePr/>
          <p:nvPr/>
        </p:nvGraphicFramePr>
        <p:xfrm>
          <a:off x="762975" y="22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{FD38D99B-8AD9-4F04-A098-EBEAF62D43D7}</a:tableStyleId>
              </a:tblPr>
              <a:tblGrid>
                <a:gridCol w="2539350"/>
                <a:gridCol w="2539350"/>
                <a:gridCol w="2539350"/>
              </a:tblGrid>
              <a:tr h="5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Lack of Organisational Structure</a:t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Limited Resources</a:t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Scaling and Time to Market Requirements</a:t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Multiple roles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one entity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Undefined processes and scattered tools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internal organisation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Inefficiencies 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as a result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A </a:t>
                      </a: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handful of employees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that are mainly responsible for revenue-related activities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Limited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financial resources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to invest in expensive assistance tools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Pressure of </a:t>
                      </a: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revenue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generation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Organisational structure needs to </a:t>
                      </a:r>
                      <a:r>
                        <a:rPr b="1"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scale with growth</a:t>
                      </a:r>
                      <a:r>
                        <a:rPr lang="d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of the business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1" name="Google Shape;2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0" y="15010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5175" y="1501075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475" y="1501075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AllOps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477225" y="1774675"/>
            <a:ext cx="33120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 Management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Leave Requests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Worked Hours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Financial Documentation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Spendings and </a:t>
            </a:r>
            <a:r>
              <a:rPr lang="de"/>
              <a:t>Income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Daily Dashboard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Task Overview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Team Attendance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Daily Information (Inbox, Weather)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Access Management Service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Soft- and Hardware</a:t>
            </a:r>
            <a:endParaRPr/>
          </a:p>
        </p:txBody>
      </p:sp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50" y="1225832"/>
            <a:ext cx="3376300" cy="310346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6000375" y="1331100"/>
            <a:ext cx="1219200" cy="393600"/>
          </a:xfrm>
          <a:prstGeom prst="wedgeRoundRectCallout">
            <a:avLst>
              <a:gd fmla="val -18428" name="adj1"/>
              <a:gd fmla="val 10532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Employee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7863350" y="1331100"/>
            <a:ext cx="1136400" cy="393600"/>
          </a:xfrm>
          <a:prstGeom prst="wedgeRoundRectCallout">
            <a:avLst>
              <a:gd fmla="val -31864" name="adj1"/>
              <a:gd fmla="val 8694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Manager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4406650" y="4225875"/>
            <a:ext cx="1663500" cy="795600"/>
          </a:xfrm>
          <a:prstGeom prst="wedgeRoundRectCallout">
            <a:avLst>
              <a:gd fmla="val 35404" name="adj1"/>
              <a:gd fmla="val -7532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Finance Management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Company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6950975" y="4274950"/>
            <a:ext cx="1663500" cy="550200"/>
          </a:xfrm>
          <a:prstGeom prst="wedgeRoundRectCallout">
            <a:avLst>
              <a:gd fmla="val -22514" name="adj1"/>
              <a:gd fmla="val -8084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HR Department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3448325" y="1959625"/>
            <a:ext cx="1663500" cy="393600"/>
          </a:xfrm>
          <a:prstGeom prst="wedgeRoundRectCallout">
            <a:avLst>
              <a:gd fmla="val 32145" name="adj1"/>
              <a:gd fmla="val -8323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Nunito"/>
                <a:ea typeface="Nunito"/>
                <a:cs typeface="Nunito"/>
                <a:sym typeface="Nunito"/>
              </a:rPr>
              <a:t>IoT Devices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SOA Characteristics through Design Choices in </a:t>
            </a:r>
            <a:r>
              <a:rPr lang="de">
                <a:solidFill>
                  <a:schemeClr val="accent3"/>
                </a:solidFill>
              </a:rPr>
              <a:t>AllOps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4354200" y="1776925"/>
            <a:ext cx="47898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Adapting </a:t>
            </a:r>
            <a:r>
              <a:rPr b="1" lang="de"/>
              <a:t>Web Service architectural style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Message orientation through REST utilization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de"/>
              <a:t>Middle-Tier Architecture for connecting to external services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Architecture facilitates </a:t>
            </a:r>
            <a:r>
              <a:rPr b="1" lang="de"/>
              <a:t>independent deployments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Platform independent services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Identification of necessary services via </a:t>
            </a:r>
            <a:r>
              <a:rPr b="1" lang="de"/>
              <a:t>top-down analysis</a:t>
            </a:r>
            <a:r>
              <a:rPr lang="de"/>
              <a:t> of </a:t>
            </a:r>
            <a:r>
              <a:rPr b="1" lang="de"/>
              <a:t>daily business processes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Service granularity</a:t>
            </a:r>
            <a:endParaRPr/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8300" y="1776913"/>
            <a:ext cx="4695930" cy="31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SOA Design in </a:t>
            </a:r>
            <a:r>
              <a:rPr lang="de">
                <a:solidFill>
                  <a:schemeClr val="accent3"/>
                </a:solidFill>
              </a:rPr>
              <a:t>AllOps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0" name="Google Shape;32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75" y="1330725"/>
            <a:ext cx="6523850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SOA Goals in </a:t>
            </a:r>
            <a:r>
              <a:rPr lang="de">
                <a:solidFill>
                  <a:schemeClr val="accent3"/>
                </a:solidFill>
              </a:rPr>
              <a:t>AllOps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7" name="Google Shape;32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Focus on business idea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Reduce bureaucracy</a:t>
            </a:r>
            <a:endParaRPr b="1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more efficient workflows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Reduce organizational tasks</a:t>
            </a:r>
            <a:endParaRPr b="1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more time for the business itself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de"/>
              <a:t>Bundled information</a:t>
            </a:r>
            <a:endParaRPr b="1"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de"/>
              <a:t>Less tabs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</a:t>
            </a:r>
            <a:r>
              <a:rPr lang="de"/>
              <a:t>tandardised </a:t>
            </a:r>
            <a:r>
              <a:rPr lang="de"/>
              <a:t>flows</a:t>
            </a:r>
            <a:endParaRPr/>
          </a:p>
        </p:txBody>
      </p:sp>
      <p:sp>
        <p:nvSpPr>
          <p:cNvPr id="328" name="Google Shape;32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36" name="Google Shape;336;p19" title="DailyDashboard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44" name="Google Shape;344;p20" title="Company dashboard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780"/>
            <a:ext cx="9144000" cy="4255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D3861F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