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4"/>
  </p:notesMasterIdLst>
  <p:sldIdLst>
    <p:sldId id="256" r:id="rId2"/>
    <p:sldId id="258" r:id="rId3"/>
    <p:sldId id="262" r:id="rId4"/>
    <p:sldId id="266" r:id="rId5"/>
    <p:sldId id="275" r:id="rId6"/>
    <p:sldId id="268" r:id="rId7"/>
    <p:sldId id="269" r:id="rId8"/>
    <p:sldId id="270"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guide id="3" pos="6144" userDrawn="1">
          <p15:clr>
            <a:srgbClr val="A4A3A4"/>
          </p15:clr>
        </p15:guide>
        <p15:guide id="4" pos="187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1"/>
    <p:restoredTop sz="76712"/>
  </p:normalViewPr>
  <p:slideViewPr>
    <p:cSldViewPr snapToGrid="0">
      <p:cViewPr varScale="1">
        <p:scale>
          <a:sx n="91" d="100"/>
          <a:sy n="91" d="100"/>
        </p:scale>
        <p:origin x="1792" y="192"/>
      </p:cViewPr>
      <p:guideLst>
        <p:guide orient="horz" pos="2208"/>
        <p:guide pos="3864"/>
        <p:guide pos="6144"/>
        <p:guide pos="187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4240"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15687-4E0E-F84F-AFE0-1F1A52F58F6A}" type="datetimeFigureOut">
              <a:rPr lang="en-US" smtClean="0"/>
              <a:t>10/31/18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3CAB0-BBB4-B94F-9BB9-10D6CE331DF9}" type="slidenum">
              <a:rPr lang="en-US" smtClean="0"/>
              <a:t>‹#›</a:t>
            </a:fld>
            <a:endParaRPr lang="en-US"/>
          </a:p>
        </p:txBody>
      </p:sp>
    </p:spTree>
    <p:extLst>
      <p:ext uri="{BB962C8B-B14F-4D97-AF65-F5344CB8AC3E}">
        <p14:creationId xmlns:p14="http://schemas.microsoft.com/office/powerpoint/2010/main" val="1471980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CWL is a way to describe command line tools and connect them together to create workflows.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CWL is a specification and not a specific piece of software, tools and workflows described using CWL are portable across a variety of platforms that support the CWL standard.</a:t>
            </a:r>
            <a:endParaRPr lang="en-US" dirty="0"/>
          </a:p>
        </p:txBody>
      </p:sp>
      <p:sp>
        <p:nvSpPr>
          <p:cNvPr id="4" name="Slide Number Placeholder 3"/>
          <p:cNvSpPr>
            <a:spLocks noGrp="1"/>
          </p:cNvSpPr>
          <p:nvPr>
            <p:ph type="sldNum" sz="quarter" idx="10"/>
          </p:nvPr>
        </p:nvSpPr>
        <p:spPr/>
        <p:txBody>
          <a:bodyPr/>
          <a:lstStyle/>
          <a:p>
            <a:fld id="{3B33CAB0-BBB4-B94F-9BB9-10D6CE331DF9}" type="slidenum">
              <a:rPr lang="en-US" smtClean="0"/>
              <a:t>1</a:t>
            </a:fld>
            <a:endParaRPr lang="en-US"/>
          </a:p>
        </p:txBody>
      </p:sp>
    </p:spTree>
    <p:extLst>
      <p:ext uri="{BB962C8B-B14F-4D97-AF65-F5344CB8AC3E}">
        <p14:creationId xmlns:p14="http://schemas.microsoft.com/office/powerpoint/2010/main" val="41238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Rabix Composer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an open-source development kit for creating computational workflows in the Common Workflow Language (CWL).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provides an intuitive, visual editor to view and edit CWL tools and workflows.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install the latest stable version of Rabix Composer</a:t>
            </a:r>
            <a:r>
              <a:rPr lang="en-US" sz="1200" b="0" i="0" kern="1200" baseline="0" dirty="0" smtClean="0">
                <a:solidFill>
                  <a:schemeClr val="tx1"/>
                </a:solidFill>
                <a:effectLst/>
                <a:latin typeface="+mn-lt"/>
                <a:ea typeface="+mn-ea"/>
                <a:cs typeface="+mn-cs"/>
              </a:rPr>
              <a:t> follow the provided links. Chose the link depending on the Operating System you use.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a:t>
            </a:r>
            <a:r>
              <a:rPr lang="en-US" sz="1200" b="0" i="0" kern="1200" baseline="0" dirty="0" smtClean="0">
                <a:solidFill>
                  <a:schemeClr val="tx1"/>
                </a:solidFill>
                <a:effectLst/>
                <a:latin typeface="+mn-lt"/>
                <a:ea typeface="+mn-ea"/>
                <a:cs typeface="+mn-cs"/>
              </a:rPr>
              <a:t> latest version </a:t>
            </a:r>
            <a:r>
              <a:rPr lang="en-US" sz="1200" b="0" i="0" kern="1200" dirty="0" smtClean="0">
                <a:solidFill>
                  <a:schemeClr val="tx1"/>
                </a:solidFill>
                <a:effectLst/>
                <a:latin typeface="+mn-lt"/>
                <a:ea typeface="+mn-ea"/>
                <a:cs typeface="+mn-cs"/>
              </a:rPr>
              <a:t>Rabix Composer</a:t>
            </a:r>
            <a:r>
              <a:rPr lang="en-US" sz="1200" b="0" i="0" kern="1200" baseline="0" dirty="0" smtClean="0">
                <a:solidFill>
                  <a:schemeClr val="tx1"/>
                </a:solidFill>
                <a:effectLst/>
                <a:latin typeface="+mn-lt"/>
                <a:ea typeface="+mn-ea"/>
                <a:cs typeface="+mn-cs"/>
              </a:rPr>
              <a:t> also includes Rabix Executor that allows to run workflows on your local machine.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===CLICK===</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Rabix Executor is written on Java. Therefore to execute CWL workflows Java Development Kit should be installed. Open the provided link and chose the version that corresponds to you Operating System Type.</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Additionally, Docker must be present in your system. </a:t>
            </a:r>
            <a:r>
              <a:rPr lang="en-US" sz="1200" b="0" i="0" kern="1200" dirty="0" smtClean="0">
                <a:solidFill>
                  <a:schemeClr val="tx1"/>
                </a:solidFill>
                <a:effectLst/>
                <a:latin typeface="+mn-lt"/>
                <a:ea typeface="+mn-ea"/>
                <a:cs typeface="+mn-cs"/>
              </a:rPr>
              <a:t>Docker is a computer program that performs operating-system-level virtualization, also known as "containerization”.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is used to run software packages called "containers”</a:t>
            </a:r>
            <a:r>
              <a:rPr lang="en-US" sz="1200" b="0" i="0" kern="1200" baseline="0" dirty="0" smtClean="0">
                <a:solidFill>
                  <a:schemeClr val="tx1"/>
                </a:solidFill>
                <a:effectLst/>
                <a:latin typeface="+mn-lt"/>
                <a:ea typeface="+mn-ea"/>
                <a:cs typeface="+mn-cs"/>
              </a:rPr>
              <a:t> in isolated environments. To make it clearer, lets assume that it works like any other virtual machine that you might use in Virtual Box, for example.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We are not going to use it in our examples, but it’s a required dependency for Rabix Composer to work. To install Docker follow one of the links depending on your Operating System Type.</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And if you are one of those who “feels the force”, you can install all these programs using your console. However, we will not cover how to become a Jedi in this workshop.</a:t>
            </a:r>
          </a:p>
        </p:txBody>
      </p:sp>
      <p:sp>
        <p:nvSpPr>
          <p:cNvPr id="4" name="Slide Number Placeholder 3"/>
          <p:cNvSpPr>
            <a:spLocks noGrp="1"/>
          </p:cNvSpPr>
          <p:nvPr>
            <p:ph type="sldNum" sz="quarter" idx="10"/>
          </p:nvPr>
        </p:nvSpPr>
        <p:spPr/>
        <p:txBody>
          <a:bodyPr/>
          <a:lstStyle/>
          <a:p>
            <a:fld id="{3B33CAB0-BBB4-B94F-9BB9-10D6CE331DF9}" type="slidenum">
              <a:rPr lang="en-US" smtClean="0"/>
              <a:t>2</a:t>
            </a:fld>
            <a:endParaRPr lang="en-US"/>
          </a:p>
        </p:txBody>
      </p:sp>
    </p:spTree>
    <p:extLst>
      <p:ext uri="{BB962C8B-B14F-4D97-AF65-F5344CB8AC3E}">
        <p14:creationId xmlns:p14="http://schemas.microsoft.com/office/powerpoint/2010/main" val="102508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err="1" smtClean="0"/>
              <a:t>undestand</a:t>
            </a:r>
            <a:r>
              <a:rPr lang="en-US" baseline="0" dirty="0" smtClean="0"/>
              <a:t> what it’s all about and how to use it, let’s look at the examples.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p>
          <a:p>
            <a:endParaRPr lang="en-US" dirty="0" smtClean="0"/>
          </a:p>
          <a:p>
            <a:r>
              <a:rPr lang="en-US" dirty="0" smtClean="0"/>
              <a:t>Let’s say we want</a:t>
            </a:r>
            <a:r>
              <a:rPr lang="en-US" baseline="0" dirty="0" smtClean="0"/>
              <a:t> to wrap in CWL the simplest command </a:t>
            </a:r>
            <a:r>
              <a:rPr lang="mr-IN" baseline="0" dirty="0" smtClean="0"/>
              <a:t>–</a:t>
            </a:r>
            <a:r>
              <a:rPr lang="en-US" baseline="0" dirty="0" smtClean="0"/>
              <a:t> "echo".</a:t>
            </a:r>
          </a:p>
          <a:p>
            <a:endParaRPr lang="en-US" baseline="0" dirty="0" smtClean="0"/>
          </a:p>
          <a:p>
            <a:r>
              <a:rPr lang="en-US" baseline="0" dirty="0" smtClean="0"/>
              <a:t>If you type this in your console, the “Hello World” will be saved into the file “</a:t>
            </a:r>
            <a:r>
              <a:rPr lang="en-US" baseline="0" dirty="0" err="1" smtClean="0"/>
              <a:t>echo.txt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p>
          <a:p>
            <a:endParaRPr lang="en-US" baseline="0" dirty="0" smtClean="0"/>
          </a:p>
          <a:p>
            <a:r>
              <a:rPr lang="en-US" baseline="0" dirty="0" smtClean="0"/>
              <a:t>First thing we need to do if we want to wrap our "echo" command in CWL is to decide what are our inputs and outputs.</a:t>
            </a:r>
          </a:p>
          <a:p>
            <a:endParaRPr lang="en-US" baseline="0" dirty="0" smtClean="0"/>
          </a:p>
          <a:p>
            <a:r>
              <a:rPr lang="en-US" baseline="0" dirty="0" smtClean="0"/>
              <a:t>Also, we need to chose the names for these inputs and outputs.</a:t>
            </a:r>
          </a:p>
          <a:p>
            <a:endParaRPr lang="en-US" baseline="0" dirty="0" smtClean="0"/>
          </a:p>
          <a:p>
            <a:r>
              <a:rPr lang="en-US" baseline="0" dirty="0" smtClean="0"/>
              <a:t>As you can see, we have only on input (let’s call it “message”) and only one output (let’s call it "</a:t>
            </a:r>
            <a:r>
              <a:rPr lang="en-US" baseline="0" dirty="0" err="1" smtClean="0"/>
              <a:t>echo_file</a:t>
            </a:r>
            <a:r>
              <a:rPr lang="en-US" baseline="0" dirty="0" smtClean="0"/>
              <a:t>").</a:t>
            </a:r>
          </a:p>
          <a:p>
            <a:endParaRPr lang="en-US" baseline="0" dirty="0" smtClean="0"/>
          </a:p>
          <a:p>
            <a:r>
              <a:rPr lang="en-US" baseline="0" dirty="0" smtClean="0"/>
              <a:t>We will use “message” to pass our “Hello World” to the </a:t>
            </a:r>
            <a:r>
              <a:rPr lang="en-US" baseline="0" dirty="0" err="1" smtClean="0"/>
              <a:t>baseCommand</a:t>
            </a:r>
            <a:r>
              <a:rPr lang="en-US" baseline="0" dirty="0" smtClean="0"/>
              <a:t> “echo”, and “</a:t>
            </a:r>
            <a:r>
              <a:rPr lang="en-US" baseline="0" dirty="0" err="1" smtClean="0"/>
              <a:t>echo_file</a:t>
            </a:r>
            <a:r>
              <a:rPr lang="en-US" baseline="0" dirty="0" smtClean="0"/>
              <a:t>” to return the results to the text file.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p>
          <a:p>
            <a:endParaRPr lang="en-US" baseline="0" dirty="0" smtClean="0"/>
          </a:p>
          <a:p>
            <a:r>
              <a:rPr lang="en-US" baseline="0" dirty="0" smtClean="0"/>
              <a:t>Next step is to figure out how to pass the value to our input “message”.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endParaRPr lang="en-US" baseline="0" dirty="0" smtClean="0"/>
          </a:p>
          <a:p>
            <a:endParaRPr lang="en-US" baseline="0" dirty="0" smtClean="0"/>
          </a:p>
          <a:p>
            <a:r>
              <a:rPr lang="en-US" baseline="0" dirty="0" smtClean="0"/>
              <a:t>The simplest way is to read it from the so called job file. In our case this file has name “</a:t>
            </a:r>
            <a:r>
              <a:rPr lang="en-US" baseline="0" dirty="0" err="1" smtClean="0"/>
              <a:t>echo.yml</a:t>
            </a:r>
            <a:r>
              <a:rPr lang="en-US" baseline="0" dirty="0" smtClean="0"/>
              <a:t>”.</a:t>
            </a:r>
          </a:p>
          <a:p>
            <a:endParaRPr lang="en-US" baseline="0" dirty="0" smtClean="0"/>
          </a:p>
          <a:p>
            <a:r>
              <a:rPr lang="en-US" baseline="0" dirty="0" smtClean="0"/>
              <a:t>You don</a:t>
            </a:r>
            <a:r>
              <a:rPr lang="mr-IN" baseline="0" dirty="0" smtClean="0"/>
              <a:t>’</a:t>
            </a:r>
            <a:r>
              <a:rPr lang="en-US" baseline="0" dirty="0" smtClean="0"/>
              <a:t>t need any job files in the exercises you will do later, because Rabix Composer will do it for you.</a:t>
            </a:r>
          </a:p>
          <a:p>
            <a:endParaRPr lang="en-US" baseline="0" dirty="0" smtClean="0"/>
          </a:p>
          <a:p>
            <a:r>
              <a:rPr lang="en-US" baseline="0" dirty="0" smtClean="0"/>
              <a:t>However, it’s always good to know how it’s all organized on the lower level.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endParaRPr lang="en-US" baseline="0" dirty="0" smtClean="0"/>
          </a:p>
          <a:p>
            <a:endParaRPr lang="en-US" baseline="0" dirty="0" smtClean="0"/>
          </a:p>
          <a:p>
            <a:r>
              <a:rPr lang="en-US" baseline="0" dirty="0" smtClean="0"/>
              <a:t>The results will be always saved into the text file “</a:t>
            </a:r>
            <a:r>
              <a:rPr lang="en-US" baseline="0" dirty="0" err="1" smtClean="0"/>
              <a:t>echo.txt</a:t>
            </a:r>
            <a:r>
              <a:rPr lang="en-US" baseline="0" dirty="0" smtClean="0"/>
              <a:t>”. The output filename is hardcoded.</a:t>
            </a:r>
          </a:p>
          <a:p>
            <a:endParaRPr lang="en-US" baseline="0" dirty="0" smtClean="0"/>
          </a:p>
          <a:p>
            <a:r>
              <a:rPr lang="en-US" baseline="0" dirty="0" smtClean="0"/>
              <a:t>It was made intentionally to simplify the example.</a:t>
            </a:r>
          </a:p>
          <a:p>
            <a:endParaRPr lang="en-US" baseline="0" dirty="0" smtClean="0"/>
          </a:p>
          <a:p>
            <a:r>
              <a:rPr lang="en-US" baseline="0" dirty="0" smtClean="0"/>
              <a:t>Later we will have the separate workflow step to save the output with the custom name.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endParaRPr lang="en-US" baseline="0" dirty="0" smtClean="0"/>
          </a:p>
          <a:p>
            <a:endParaRPr lang="en-US" baseline="0" dirty="0" smtClean="0"/>
          </a:p>
          <a:p>
            <a:r>
              <a:rPr lang="en-US" baseline="0" dirty="0" smtClean="0"/>
              <a:t>Once we have an idea how the CWL version of ”echo” command should look like, we can start writing the code of our CWL file.</a:t>
            </a:r>
          </a:p>
          <a:p>
            <a:endParaRPr lang="en-US" baseline="0" dirty="0" smtClean="0"/>
          </a:p>
          <a:p>
            <a:r>
              <a:rPr lang="en-US" baseline="0" dirty="0" smtClean="0"/>
              <a:t>I’ll briefly explain every line of the code.</a:t>
            </a:r>
          </a:p>
          <a:p>
            <a:endParaRPr lang="en-US" baseline="0" dirty="0" smtClean="0"/>
          </a:p>
          <a:p>
            <a:r>
              <a:rPr lang="en-US" baseline="0" dirty="0" smtClean="0"/>
              <a:t>We always start our CWL file with the </a:t>
            </a:r>
            <a:r>
              <a:rPr lang="en-US" dirty="0" smtClean="0"/>
              <a:t>cwlVersion</a:t>
            </a:r>
            <a:r>
              <a:rPr lang="en-US" sz="1200" b="0" i="0" kern="1200" dirty="0" smtClean="0">
                <a:solidFill>
                  <a:schemeClr val="tx1"/>
                </a:solidFill>
                <a:effectLst/>
                <a:latin typeface="+mn-lt"/>
                <a:ea typeface="+mn-ea"/>
                <a:cs typeface="+mn-cs"/>
              </a:rPr>
              <a:t> field</a:t>
            </a:r>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indicates the version of the CWL</a:t>
            </a:r>
            <a:r>
              <a:rPr lang="en-US" sz="1200" b="0" i="0" kern="1200" baseline="0" dirty="0" smtClean="0">
                <a:solidFill>
                  <a:schemeClr val="tx1"/>
                </a:solidFill>
                <a:effectLst/>
                <a:latin typeface="+mn-lt"/>
                <a:ea typeface="+mn-ea"/>
                <a:cs typeface="+mn-cs"/>
              </a:rPr>
              <a:t> we are going to use.</a:t>
            </a:r>
          </a:p>
          <a:p>
            <a:endParaRPr lang="en-US" baseline="0" dirty="0" smtClean="0"/>
          </a:p>
          <a:p>
            <a:r>
              <a:rPr lang="en-US" baseline="0" dirty="0" smtClean="0"/>
              <a:t>The latest stable version is v1.0. Different versions might have slightly different syntax.</a:t>
            </a:r>
          </a:p>
          <a:p>
            <a:endParaRPr lang="en-US" baseline="0" dirty="0" smtClean="0"/>
          </a:p>
          <a:p>
            <a:r>
              <a:rPr lang="en-US" sz="1200" b="0" i="0" kern="1200" dirty="0" smtClean="0">
                <a:solidFill>
                  <a:schemeClr val="tx1"/>
                </a:solidFill>
                <a:effectLst/>
                <a:latin typeface="+mn-lt"/>
                <a:ea typeface="+mn-ea"/>
                <a:cs typeface="+mn-cs"/>
              </a:rPr>
              <a:t>The </a:t>
            </a:r>
            <a:r>
              <a:rPr lang="en-US" dirty="0" smtClean="0"/>
              <a:t>class</a:t>
            </a:r>
            <a:r>
              <a:rPr lang="en-US" sz="1200" b="0" i="0" kern="1200" dirty="0" smtClean="0">
                <a:solidFill>
                  <a:schemeClr val="tx1"/>
                </a:solidFill>
                <a:effectLst/>
                <a:latin typeface="+mn-lt"/>
                <a:ea typeface="+mn-ea"/>
                <a:cs typeface="+mn-cs"/>
              </a:rPr>
              <a:t> field indicates that this document describes a CommandLineTool.</a:t>
            </a:r>
            <a:endParaRPr lang="en-US" baseline="0" dirty="0" smtClean="0"/>
          </a:p>
          <a:p>
            <a:endParaRPr lang="en-US" baseline="0" dirty="0" smtClean="0"/>
          </a:p>
          <a:p>
            <a:r>
              <a:rPr lang="en-US" baseline="0" dirty="0" smtClean="0"/>
              <a:t>It means that we are going to describe one single command, not the workflow.</a:t>
            </a:r>
          </a:p>
          <a:p>
            <a:endParaRPr lang="en-US" baseline="0" dirty="0" smtClean="0"/>
          </a:p>
          <a:p>
            <a:r>
              <a:rPr lang="en-US" baseline="0" dirty="0" smtClean="0"/>
              <a:t>Workflows may sequentially (or sometimes in parallel) run several commands.</a:t>
            </a:r>
          </a:p>
          <a:p>
            <a:endParaRPr lang="en-US" baseline="0" dirty="0" smtClean="0"/>
          </a:p>
          <a:p>
            <a:r>
              <a:rPr lang="en-US" baseline="0" dirty="0" smtClean="0"/>
              <a:t>We’ll see how to write the Workflow in the next example.</a:t>
            </a:r>
          </a:p>
          <a:p>
            <a:endParaRPr lang="en-US" baseline="0" dirty="0" smtClean="0"/>
          </a:p>
          <a:p>
            <a:r>
              <a:rPr lang="en-US" sz="1200" b="0" i="0" kern="1200" dirty="0" smtClean="0">
                <a:solidFill>
                  <a:schemeClr val="tx1"/>
                </a:solidFill>
                <a:effectLst/>
                <a:latin typeface="+mn-lt"/>
                <a:ea typeface="+mn-ea"/>
                <a:cs typeface="+mn-cs"/>
              </a:rPr>
              <a:t>The </a:t>
            </a:r>
            <a:r>
              <a:rPr lang="en-US" dirty="0" err="1" smtClean="0"/>
              <a:t>baseCommand</a:t>
            </a:r>
            <a:r>
              <a:rPr lang="en-US" sz="1200" b="0" i="0" kern="1200" dirty="0" smtClean="0">
                <a:solidFill>
                  <a:schemeClr val="tx1"/>
                </a:solidFill>
                <a:effectLst/>
                <a:latin typeface="+mn-lt"/>
                <a:ea typeface="+mn-ea"/>
                <a:cs typeface="+mn-cs"/>
              </a:rPr>
              <a:t> provides the name of the program that will actually run.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 our case it’s “echo”.</a:t>
            </a:r>
            <a:endParaRPr lang="en-US" baseline="0" dirty="0" smtClean="0"/>
          </a:p>
          <a:p>
            <a:endParaRPr lang="en-US" baseline="0" dirty="0" smtClean="0"/>
          </a:p>
          <a:p>
            <a:r>
              <a:rPr lang="en-US" sz="1200" b="0" i="0" kern="1200" dirty="0" smtClean="0">
                <a:solidFill>
                  <a:schemeClr val="tx1"/>
                </a:solidFill>
                <a:effectLst/>
                <a:latin typeface="+mn-lt"/>
                <a:ea typeface="+mn-ea"/>
                <a:cs typeface="+mn-cs"/>
              </a:rPr>
              <a:t>The </a:t>
            </a:r>
            <a:r>
              <a:rPr lang="en-US" dirty="0" smtClean="0"/>
              <a:t>inputs</a:t>
            </a:r>
            <a:r>
              <a:rPr lang="en-US" sz="1200" b="0" i="0" kern="1200" dirty="0" smtClean="0">
                <a:solidFill>
                  <a:schemeClr val="tx1"/>
                </a:solidFill>
                <a:effectLst/>
                <a:latin typeface="+mn-lt"/>
                <a:ea typeface="+mn-ea"/>
                <a:cs typeface="+mn-cs"/>
              </a:rPr>
              <a:t> section describes the inputs of the tool.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we have list of inputs that</a:t>
            </a:r>
            <a:r>
              <a:rPr lang="en-US" sz="1200" b="0" i="0" kern="1200" baseline="0" dirty="0" smtClean="0">
                <a:solidFill>
                  <a:schemeClr val="tx1"/>
                </a:solidFill>
                <a:effectLst/>
                <a:latin typeface="+mn-lt"/>
                <a:ea typeface="+mn-ea"/>
                <a:cs typeface="+mn-cs"/>
              </a:rPr>
              <a:t> includes only </a:t>
            </a:r>
            <a:r>
              <a:rPr lang="en-US" sz="1200" b="0" i="0" kern="1200" dirty="0" smtClean="0">
                <a:solidFill>
                  <a:schemeClr val="tx1"/>
                </a:solidFill>
                <a:effectLst/>
                <a:latin typeface="+mn-lt"/>
                <a:ea typeface="+mn-ea"/>
                <a:cs typeface="+mn-cs"/>
              </a:rPr>
              <a:t>one input.</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input has</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identifier  “message”</a:t>
            </a:r>
            <a:r>
              <a:rPr lang="en-US" sz="1200" b="0" i="0" kern="1200" baseline="0" dirty="0" smtClean="0">
                <a:solidFill>
                  <a:schemeClr val="tx1"/>
                </a:solidFill>
                <a:effectLst/>
                <a:latin typeface="+mn-lt"/>
                <a:ea typeface="+mn-ea"/>
                <a:cs typeface="+mn-cs"/>
              </a:rPr>
              <a:t> with the</a:t>
            </a:r>
            <a:r>
              <a:rPr lang="en-US" sz="1200" b="0" i="0" kern="1200" dirty="0" smtClean="0">
                <a:solidFill>
                  <a:schemeClr val="tx1"/>
                </a:solidFill>
                <a:effectLst/>
                <a:latin typeface="+mn-lt"/>
                <a:ea typeface="+mn-ea"/>
                <a:cs typeface="+mn-cs"/>
              </a:rPr>
              <a:t> data type “string”.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also use other data</a:t>
            </a:r>
            <a:r>
              <a:rPr lang="en-US" sz="1200" b="0" i="0" kern="1200" baseline="0" dirty="0" smtClean="0">
                <a:solidFill>
                  <a:schemeClr val="tx1"/>
                </a:solidFill>
                <a:effectLst/>
                <a:latin typeface="+mn-lt"/>
                <a:ea typeface="+mn-ea"/>
                <a:cs typeface="+mn-cs"/>
              </a:rPr>
              <a:t> types such as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long, float, double, null, File,</a:t>
            </a:r>
            <a:r>
              <a:rPr lang="en-US" sz="1200" b="0" i="0" kern="1200" baseline="0" dirty="0" smtClean="0">
                <a:solidFill>
                  <a:schemeClr val="tx1"/>
                </a:solidFill>
                <a:effectLst/>
                <a:latin typeface="+mn-lt"/>
                <a:ea typeface="+mn-ea"/>
                <a:cs typeface="+mn-cs"/>
              </a:rPr>
              <a:t> Directory.</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err="1" smtClean="0"/>
              <a:t>inputBinding</a:t>
            </a:r>
            <a:r>
              <a:rPr lang="en-US" dirty="0" smtClean="0"/>
              <a:t> field</a:t>
            </a:r>
            <a:r>
              <a:rPr lang="en-US" sz="1200" b="0" i="0" kern="1200" dirty="0" smtClean="0">
                <a:solidFill>
                  <a:schemeClr val="tx1"/>
                </a:solidFill>
                <a:effectLst/>
                <a:latin typeface="+mn-lt"/>
                <a:ea typeface="+mn-ea"/>
                <a:cs typeface="+mn-cs"/>
              </a:rPr>
              <a:t> describes how this input parameter should appear on the command line.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the </a:t>
            </a:r>
            <a:r>
              <a:rPr lang="en-US" dirty="0" smtClean="0"/>
              <a:t>position</a:t>
            </a:r>
            <a:r>
              <a:rPr lang="en-US" sz="1200" b="0" i="0" kern="1200" dirty="0" smtClean="0">
                <a:solidFill>
                  <a:schemeClr val="tx1"/>
                </a:solidFill>
                <a:effectLst/>
                <a:latin typeface="+mn-lt"/>
                <a:ea typeface="+mn-ea"/>
                <a:cs typeface="+mn-cs"/>
              </a:rPr>
              <a:t> field indicates that the value</a:t>
            </a:r>
            <a:r>
              <a:rPr lang="en-US" sz="1200" b="0" i="0" kern="1200" baseline="0" dirty="0" smtClean="0">
                <a:solidFill>
                  <a:schemeClr val="tx1"/>
                </a:solidFill>
                <a:effectLst/>
                <a:latin typeface="+mn-lt"/>
                <a:ea typeface="+mn-ea"/>
                <a:cs typeface="+mn-cs"/>
              </a:rPr>
              <a:t> passed to “message” input</a:t>
            </a:r>
            <a:r>
              <a:rPr lang="en-US" sz="1200" b="0" i="0" kern="1200" dirty="0" smtClean="0">
                <a:solidFill>
                  <a:schemeClr val="tx1"/>
                </a:solidFill>
                <a:effectLst/>
                <a:latin typeface="+mn-lt"/>
                <a:ea typeface="+mn-ea"/>
                <a:cs typeface="+mn-cs"/>
              </a:rPr>
              <a:t> should appear on the first position after</a:t>
            </a:r>
            <a:r>
              <a:rPr lang="en-US" sz="1200" b="0" i="0" kern="1200" baseline="0" dirty="0" smtClean="0">
                <a:solidFill>
                  <a:schemeClr val="tx1"/>
                </a:solidFill>
                <a:effectLst/>
                <a:latin typeface="+mn-lt"/>
                <a:ea typeface="+mn-ea"/>
                <a:cs typeface="+mn-cs"/>
              </a:rPr>
              <a:t> “echo" </a:t>
            </a:r>
            <a:r>
              <a:rPr lang="en-US" sz="1200" b="0" i="0" kern="1200" baseline="0" dirty="0" err="1" smtClean="0">
                <a:solidFill>
                  <a:schemeClr val="tx1"/>
                </a:solidFill>
                <a:effectLst/>
                <a:latin typeface="+mn-lt"/>
                <a:ea typeface="+mn-ea"/>
                <a:cs typeface="+mn-cs"/>
              </a:rPr>
              <a:t>baseCommand</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baseline="0" dirty="0" smtClean="0"/>
              <a:t>Position field is optional. There are other alternatives that you can use instead of position field, but you cannot avoid using </a:t>
            </a:r>
            <a:r>
              <a:rPr lang="en-US" dirty="0" err="1" smtClean="0"/>
              <a:t>inputBinding</a:t>
            </a:r>
            <a:r>
              <a:rPr lang="en-US" dirty="0" smtClean="0"/>
              <a:t> field.</a:t>
            </a:r>
          </a:p>
          <a:p>
            <a:endParaRPr lang="en-US" baseline="0" dirty="0" smtClean="0"/>
          </a:p>
          <a:p>
            <a:r>
              <a:rPr lang="en-US" baseline="0" dirty="0" smtClean="0"/>
              <a:t>Otherwise, this input will not appear in your command line. </a:t>
            </a:r>
          </a:p>
          <a:p>
            <a:endParaRPr lang="en-US" baseline="0" dirty="0" smtClean="0"/>
          </a:p>
          <a:p>
            <a:r>
              <a:rPr lang="en-US" sz="1200" b="0" i="0" kern="1200" dirty="0" smtClean="0">
                <a:solidFill>
                  <a:schemeClr val="tx1"/>
                </a:solidFill>
                <a:effectLst/>
                <a:latin typeface="+mn-lt"/>
                <a:ea typeface="+mn-ea"/>
                <a:cs typeface="+mn-cs"/>
              </a:rPr>
              <a:t>The </a:t>
            </a:r>
            <a:r>
              <a:rPr lang="en-US" dirty="0" smtClean="0"/>
              <a:t>outputs</a:t>
            </a:r>
            <a:r>
              <a:rPr lang="en-US" sz="1200" b="0" i="0" kern="1200" dirty="0" smtClean="0">
                <a:solidFill>
                  <a:schemeClr val="tx1"/>
                </a:solidFill>
                <a:effectLst/>
                <a:latin typeface="+mn-lt"/>
                <a:ea typeface="+mn-ea"/>
                <a:cs typeface="+mn-cs"/>
              </a:rPr>
              <a:t> of a tool is a list of output parameters that should be returned after running the tool.</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 out case we have only one output with the name “</a:t>
            </a:r>
            <a:r>
              <a:rPr lang="en-US" sz="1200" b="0" i="0" kern="1200" baseline="0" dirty="0" err="1" smtClean="0">
                <a:solidFill>
                  <a:schemeClr val="tx1"/>
                </a:solidFill>
                <a:effectLst/>
                <a:latin typeface="+mn-lt"/>
                <a:ea typeface="+mn-ea"/>
                <a:cs typeface="+mn-cs"/>
              </a:rPr>
              <a:t>echo_file</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Every output should also have a </a:t>
            </a:r>
            <a:r>
              <a:rPr lang="en-US" dirty="0" smtClean="0"/>
              <a:t>type</a:t>
            </a:r>
            <a:r>
              <a:rPr lang="en-US" sz="1200" b="0" i="0" kern="1200" dirty="0" smtClean="0">
                <a:solidFill>
                  <a:schemeClr val="tx1"/>
                </a:solidFill>
                <a:effectLst/>
                <a:latin typeface="+mn-lt"/>
                <a:ea typeface="+mn-ea"/>
                <a:cs typeface="+mn-cs"/>
              </a:rPr>
              <a:t> describing what type</a:t>
            </a:r>
            <a:r>
              <a:rPr lang="en-US" sz="1200" b="0" i="0" kern="1200" baseline="0" dirty="0" smtClean="0">
                <a:solidFill>
                  <a:schemeClr val="tx1"/>
                </a:solidFill>
                <a:effectLst/>
                <a:latin typeface="+mn-lt"/>
                <a:ea typeface="+mn-ea"/>
                <a:cs typeface="+mn-cs"/>
              </a:rPr>
              <a:t> of data should be returned from the tool.</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 our case the data type is File</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field </a:t>
            </a:r>
            <a:r>
              <a:rPr lang="en-US" dirty="0" smtClean="0"/>
              <a:t>outputBinding</a:t>
            </a:r>
            <a:r>
              <a:rPr lang="en-US" sz="1200" b="0" i="0" kern="1200" dirty="0" smtClean="0">
                <a:solidFill>
                  <a:schemeClr val="tx1"/>
                </a:solidFill>
                <a:effectLst/>
                <a:latin typeface="+mn-lt"/>
                <a:ea typeface="+mn-ea"/>
                <a:cs typeface="+mn-cs"/>
              </a:rPr>
              <a:t> describes how to to set the value of our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echo_file</a:t>
            </a:r>
            <a:r>
              <a:rPr lang="en-US" sz="1200" b="0" i="0" kern="1200" baseline="0" dirty="0" smtClean="0">
                <a:solidFill>
                  <a:schemeClr val="tx1"/>
                </a:solidFill>
                <a:effectLst/>
                <a:latin typeface="+mn-lt"/>
                <a:ea typeface="+mn-ea"/>
                <a:cs typeface="+mn-cs"/>
              </a:rPr>
              <a:t>” output.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 this particular example we use the field “glob” with the </a:t>
            </a:r>
            <a:r>
              <a:rPr lang="en-US" sz="1200" b="0" i="0" kern="1200" dirty="0" smtClean="0">
                <a:solidFill>
                  <a:schemeClr val="tx1"/>
                </a:solidFill>
                <a:effectLst/>
                <a:latin typeface="+mn-lt"/>
                <a:ea typeface="+mn-ea"/>
                <a:cs typeface="+mn-cs"/>
              </a:rPr>
              <a:t>wildcard pattern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It will return any file generated by our “echo” </a:t>
            </a:r>
            <a:r>
              <a:rPr lang="en-US" sz="1200" b="0" i="0" kern="1200" baseline="0" dirty="0" err="1" smtClean="0">
                <a:solidFill>
                  <a:schemeClr val="tx1"/>
                </a:solidFill>
                <a:effectLst/>
                <a:latin typeface="+mn-lt"/>
                <a:ea typeface="+mn-ea"/>
                <a:cs typeface="+mn-cs"/>
              </a:rPr>
              <a:t>basecCommand</a:t>
            </a:r>
            <a:r>
              <a:rPr lang="en-US" sz="1200" b="0" i="0" kern="1200" baseline="0" dirty="0" smtClean="0">
                <a:solidFill>
                  <a:schemeClr val="tx1"/>
                </a:solidFill>
                <a:effectLst/>
                <a:latin typeface="+mn-lt"/>
                <a:ea typeface="+mn-ea"/>
                <a:cs typeface="+mn-cs"/>
              </a:rPr>
              <a:t>.</a:t>
            </a:r>
            <a:endParaRPr lang="en-US" baseline="0" dirty="0" smtClean="0"/>
          </a:p>
          <a:p>
            <a:r>
              <a:rPr lang="en-US" dirty="0" smtClean="0"/>
              <a:t/>
            </a:r>
            <a:br>
              <a:rPr lang="en-US" dirty="0" smtClean="0"/>
            </a:br>
            <a:r>
              <a:rPr lang="en-US" dirty="0" smtClean="0"/>
              <a:t>The </a:t>
            </a:r>
            <a:r>
              <a:rPr lang="en-US" dirty="0" err="1" smtClean="0"/>
              <a:t>stdout</a:t>
            </a:r>
            <a:r>
              <a:rPr lang="en-US" dirty="0" smtClean="0"/>
              <a:t> field</a:t>
            </a:r>
            <a:r>
              <a:rPr lang="en-US" baseline="0" dirty="0" smtClean="0"/>
              <a:t> is used </a:t>
            </a:r>
            <a:r>
              <a:rPr lang="en-US" sz="1200" b="0" i="0" kern="1200" baseline="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o capture a tool’s standard output stream</a:t>
            </a:r>
            <a:r>
              <a:rPr lang="en-US" sz="1200" b="0" i="0" kern="1200" baseline="0" dirty="0" smtClean="0">
                <a:solidFill>
                  <a:schemeClr val="tx1"/>
                </a:solidFill>
                <a:effectLst/>
                <a:latin typeface="+mn-lt"/>
                <a:ea typeface="+mn-ea"/>
                <a:cs typeface="+mn-cs"/>
              </a:rPr>
              <a:t> and redirect it to the file “</a:t>
            </a:r>
            <a:r>
              <a:rPr lang="en-US" sz="1200" b="0" i="0" kern="1200" baseline="0" dirty="0" err="1" smtClean="0">
                <a:solidFill>
                  <a:schemeClr val="tx1"/>
                </a:solidFill>
                <a:effectLst/>
                <a:latin typeface="+mn-lt"/>
                <a:ea typeface="+mn-ea"/>
                <a:cs typeface="+mn-cs"/>
              </a:rPr>
              <a:t>echo.txt</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endParaRPr lang="en-US" baseline="0" dirty="0" smtClean="0"/>
          </a:p>
          <a:p>
            <a:endParaRPr lang="en-US" dirty="0" smtClean="0"/>
          </a:p>
          <a:p>
            <a:r>
              <a:rPr lang="en-US" dirty="0" smtClean="0"/>
              <a:t>Here we can see how our</a:t>
            </a:r>
            <a:r>
              <a:rPr lang="en-US" baseline="0" dirty="0" smtClean="0"/>
              <a:t> job file may look like.</a:t>
            </a:r>
          </a:p>
          <a:p>
            <a:endParaRPr lang="en-US" baseline="0" dirty="0" smtClean="0"/>
          </a:p>
          <a:p>
            <a:r>
              <a:rPr lang="en-US" baseline="0" dirty="0" smtClean="0"/>
              <a:t>It’s a simple YAML file where you set the value for our input "message".</a:t>
            </a:r>
          </a:p>
          <a:p>
            <a:endParaRPr lang="en-US" baseline="0" dirty="0" smtClean="0"/>
          </a:p>
          <a:p>
            <a:r>
              <a:rPr lang="en-US" baseline="0" dirty="0" smtClean="0"/>
              <a:t>Alternatively you can use JSON formatted job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===CLICK===</a:t>
            </a:r>
            <a:endParaRPr lang="en-US" baseline="0" dirty="0" smtClean="0"/>
          </a:p>
          <a:p>
            <a:endParaRPr lang="en-US" dirty="0" smtClean="0"/>
          </a:p>
          <a:p>
            <a:r>
              <a:rPr lang="en-US" dirty="0" smtClean="0"/>
              <a:t>And</a:t>
            </a:r>
            <a:r>
              <a:rPr lang="en-US" baseline="0" dirty="0" smtClean="0"/>
              <a:t> t</a:t>
            </a:r>
            <a:r>
              <a:rPr lang="en-US" dirty="0" smtClean="0"/>
              <a:t>his is how</a:t>
            </a:r>
            <a:r>
              <a:rPr lang="en-US" baseline="0" dirty="0" smtClean="0"/>
              <a:t> the output file may look like.</a:t>
            </a:r>
            <a:endParaRPr lang="en-US" dirty="0" smtClean="0"/>
          </a:p>
          <a:p>
            <a:endParaRPr lang="en-US" dirty="0"/>
          </a:p>
        </p:txBody>
      </p:sp>
      <p:sp>
        <p:nvSpPr>
          <p:cNvPr id="4" name="Slide Number Placeholder 3"/>
          <p:cNvSpPr>
            <a:spLocks noGrp="1"/>
          </p:cNvSpPr>
          <p:nvPr>
            <p:ph type="sldNum" sz="quarter" idx="10"/>
          </p:nvPr>
        </p:nvSpPr>
        <p:spPr/>
        <p:txBody>
          <a:bodyPr/>
          <a:lstStyle/>
          <a:p>
            <a:fld id="{3B33CAB0-BBB4-B94F-9BB9-10D6CE331DF9}" type="slidenum">
              <a:rPr lang="en-US" smtClean="0"/>
              <a:t>3</a:t>
            </a:fld>
            <a:endParaRPr lang="en-US"/>
          </a:p>
        </p:txBody>
      </p:sp>
    </p:spTree>
    <p:extLst>
      <p:ext uri="{BB962C8B-B14F-4D97-AF65-F5344CB8AC3E}">
        <p14:creationId xmlns:p14="http://schemas.microsoft.com/office/powerpoint/2010/main" val="119206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example illustrates</a:t>
            </a:r>
            <a:r>
              <a:rPr lang="en-US" baseline="0" dirty="0" smtClean="0"/>
              <a:t> you how to combine two command line tools in a workflow.</a:t>
            </a:r>
          </a:p>
          <a:p>
            <a:endParaRPr lang="en-US" baseline="0" dirty="0" smtClean="0"/>
          </a:p>
          <a:p>
            <a:r>
              <a:rPr lang="en-US" dirty="0" smtClean="0"/>
              <a:t>We already have our echo command line</a:t>
            </a:r>
            <a:r>
              <a:rPr lang="en-US" baseline="0" dirty="0" smtClean="0"/>
              <a:t> </a:t>
            </a:r>
            <a:r>
              <a:rPr lang="en-US" dirty="0" smtClean="0"/>
              <a:t>tool that exports results into</a:t>
            </a:r>
            <a:r>
              <a:rPr lang="en-US" baseline="0" dirty="0" smtClean="0"/>
              <a:t> the </a:t>
            </a:r>
            <a:r>
              <a:rPr lang="en-US" baseline="0" dirty="0" err="1" smtClean="0"/>
              <a:t>echo.txt</a:t>
            </a:r>
            <a:r>
              <a:rPr lang="en-US" baseline="0" dirty="0" smtClean="0"/>
              <a:t> file.</a:t>
            </a:r>
          </a:p>
          <a:p>
            <a:endParaRPr lang="en-US" baseline="0" dirty="0" smtClean="0"/>
          </a:p>
          <a:p>
            <a:r>
              <a:rPr lang="en-US" baseline="0" dirty="0" smtClean="0"/>
              <a:t>What if we want to save results with the different name?</a:t>
            </a:r>
          </a:p>
          <a:p>
            <a:endParaRPr lang="en-US" baseline="0" dirty="0" smtClean="0"/>
          </a:p>
          <a:p>
            <a:r>
              <a:rPr lang="en-US" baseline="0" dirty="0" smtClean="0"/>
              <a:t>Moreover, what if we want to chose the output filename every time we execute our workflow.</a:t>
            </a:r>
          </a:p>
          <a:p>
            <a:endParaRPr lang="en-US" baseline="0" dirty="0" smtClean="0"/>
          </a:p>
          <a:p>
            <a:r>
              <a:rPr lang="en-US" baseline="0" dirty="0" smtClean="0"/>
              <a:t>Of course, the easiest way is to add another input into our echo command line tool, but that is too easy.</a:t>
            </a:r>
          </a:p>
          <a:p>
            <a:endParaRPr lang="en-US" baseline="0" dirty="0" smtClean="0"/>
          </a:p>
          <a:p>
            <a:r>
              <a:rPr lang="en-US" baseline="0" dirty="0" smtClean="0"/>
              <a:t>Instead, we will create another command line tool, that will rename the results of the echo step.</a:t>
            </a:r>
          </a:p>
          <a:p>
            <a:endParaRPr lang="en-US" baseline="0" dirty="0" smtClean="0"/>
          </a:p>
          <a:p>
            <a:r>
              <a:rPr lang="en-US" baseline="0" dirty="0" smtClean="0"/>
              <a:t>Later, both command line tools will be combined in a workflow.</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Let's look at the structure of this workflow</a:t>
            </a:r>
          </a:p>
          <a:p>
            <a:endParaRPr lang="en-US" baseline="0" dirty="0" smtClean="0"/>
          </a:p>
          <a:p>
            <a:r>
              <a:rPr lang="en-US" baseline="0" dirty="0" smtClean="0"/>
              <a:t>We have two inputs. The first one (”message”) will be used to set the text we want to save into the output file.</a:t>
            </a:r>
          </a:p>
          <a:p>
            <a:endParaRPr lang="en-US" baseline="0" dirty="0" smtClean="0"/>
          </a:p>
          <a:p>
            <a:r>
              <a:rPr lang="en-US" baseline="0" dirty="0" smtClean="0"/>
              <a:t>This is the input we use to pass our “Hello World” string.</a:t>
            </a:r>
          </a:p>
          <a:p>
            <a:endParaRPr lang="en-US" baseline="0" dirty="0" smtClean="0"/>
          </a:p>
          <a:p>
            <a:r>
              <a:rPr lang="en-US" baseline="0" dirty="0" smtClean="0"/>
              <a:t>Another input “</a:t>
            </a:r>
            <a:r>
              <a:rPr lang="en-US" baseline="0" dirty="0" err="1" smtClean="0"/>
              <a:t>trgt_filename</a:t>
            </a:r>
            <a:r>
              <a:rPr lang="en-US" baseline="0" dirty="0" smtClean="0"/>
              <a:t>” should be used to set the name of the output file (instead of our “</a:t>
            </a:r>
            <a:r>
              <a:rPr lang="en-US" baseline="0" dirty="0" err="1" smtClean="0"/>
              <a:t>echo.txt</a:t>
            </a:r>
            <a:r>
              <a:rPr lang="en-US" baseline="0" dirty="0" smtClean="0"/>
              <a:t>”)</a:t>
            </a:r>
          </a:p>
          <a:p>
            <a:endParaRPr lang="en-US" baseline="0" dirty="0" smtClean="0"/>
          </a:p>
          <a:p>
            <a:r>
              <a:rPr lang="en-US" baseline="0" dirty="0" smtClean="0"/>
              <a:t>Workflow should have two steps. Let’s call then “echo” and “rename”.</a:t>
            </a:r>
          </a:p>
          <a:p>
            <a:endParaRPr lang="en-US" baseline="0" dirty="0" smtClean="0"/>
          </a:p>
          <a:p>
            <a:r>
              <a:rPr lang="en-US" baseline="0" dirty="0" smtClean="0"/>
              <a:t>“rename” step should get the output of the “echo” step and also the “</a:t>
            </a:r>
            <a:r>
              <a:rPr lang="en-US" baseline="0" dirty="0" err="1" smtClean="0"/>
              <a:t>trgt_filename</a:t>
            </a:r>
            <a:r>
              <a:rPr lang="en-US" baseline="0" dirty="0" smtClean="0"/>
              <a:t>” from the workflow inputs.</a:t>
            </a:r>
          </a:p>
          <a:p>
            <a:endParaRPr lang="en-US" baseline="0" dirty="0" smtClean="0"/>
          </a:p>
          <a:p>
            <a:r>
              <a:rPr lang="en-US" baseline="0" dirty="0" smtClean="0"/>
              <a:t>The workflow results will be returned using the output with the name “</a:t>
            </a:r>
            <a:r>
              <a:rPr lang="en-US" baseline="0" dirty="0" err="1" smtClean="0"/>
              <a:t>renamed_file</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endParaRPr lang="en-US" baseline="0" dirty="0" smtClean="0"/>
          </a:p>
          <a:p>
            <a:r>
              <a:rPr lang="en-US" baseline="0" dirty="0" smtClean="0"/>
              <a:t>We already have “echo” command line tool that we created on the previous slide.</a:t>
            </a:r>
          </a:p>
          <a:p>
            <a:endParaRPr lang="en-US" baseline="0" dirty="0" smtClean="0"/>
          </a:p>
          <a:p>
            <a:r>
              <a:rPr lang="en-US" baseline="0" dirty="0" smtClean="0"/>
              <a:t>However, we need another tool tool that will rename the file we get from “echo” step.</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endParaRPr lang="en-US" baseline="0" dirty="0" smtClean="0"/>
          </a:p>
          <a:p>
            <a:r>
              <a:rPr lang="en-US" baseline="0" dirty="0" smtClean="0"/>
              <a:t>This is how the "rename" command line tool should look like.</a:t>
            </a:r>
          </a:p>
          <a:p>
            <a:endParaRPr lang="en-US" baseline="0" dirty="0" smtClean="0"/>
          </a:p>
          <a:p>
            <a:r>
              <a:rPr lang="en-US" baseline="0" dirty="0" smtClean="0"/>
              <a:t>The major difference between "echo" and "rename" tools is that the later has two inputs instead of one.</a:t>
            </a:r>
          </a:p>
          <a:p>
            <a:endParaRPr lang="en-US" baseline="0" dirty="0" smtClean="0"/>
          </a:p>
          <a:p>
            <a:r>
              <a:rPr lang="en-US" baseline="0" dirty="0" smtClean="0"/>
              <a:t>Input “</a:t>
            </a:r>
            <a:r>
              <a:rPr lang="en-US" baseline="0" dirty="0" err="1" smtClean="0"/>
              <a:t>src_file</a:t>
            </a:r>
            <a:r>
              <a:rPr lang="en-US" baseline="0" dirty="0" smtClean="0"/>
              <a:t>” defines the file we want to rename. It has a type set to "File".</a:t>
            </a:r>
          </a:p>
          <a:p>
            <a:endParaRPr lang="en-US" baseline="0" dirty="0" smtClean="0"/>
          </a:p>
          <a:p>
            <a:r>
              <a:rPr lang="en-US" baseline="0" dirty="0" smtClean="0"/>
              <a:t>Another input “</a:t>
            </a:r>
            <a:r>
              <a:rPr lang="en-US" baseline="0" dirty="0" err="1" smtClean="0"/>
              <a:t>trgt_filename</a:t>
            </a:r>
            <a:r>
              <a:rPr lang="en-US" baseline="0" dirty="0" smtClean="0"/>
              <a:t>” has a string type. It’s used to set new name for “</a:t>
            </a:r>
            <a:r>
              <a:rPr lang="en-US" baseline="0" dirty="0" err="1" smtClean="0"/>
              <a:t>echo.txt</a:t>
            </a:r>
            <a:r>
              <a:rPr lang="en-US" baseline="0" dirty="0" smtClean="0"/>
              <a:t>” file.</a:t>
            </a:r>
          </a:p>
          <a:p>
            <a:endParaRPr lang="en-US" baseline="0" dirty="0" smtClean="0"/>
          </a:p>
          <a:p>
            <a:r>
              <a:rPr lang="en-US" baseline="0" dirty="0" smtClean="0"/>
              <a:t>The "</a:t>
            </a:r>
            <a:r>
              <a:rPr lang="en-US" baseline="0" dirty="0" err="1" smtClean="0"/>
              <a:t>baseCommand</a:t>
            </a:r>
            <a:r>
              <a:rPr lang="en-US" baseline="0" dirty="0" smtClean="0"/>
              <a:t>" here is a simple “cp”.</a:t>
            </a:r>
          </a:p>
          <a:p>
            <a:endParaRPr lang="en-US" baseline="0" dirty="0" smtClean="0"/>
          </a:p>
          <a:p>
            <a:r>
              <a:rPr lang="en-US" baseline="0" dirty="0" smtClean="0"/>
              <a:t>Renamed file is returned as "</a:t>
            </a:r>
            <a:r>
              <a:rPr lang="en-US" baseline="0" dirty="0" err="1" smtClean="0"/>
              <a:t>renamed_file</a:t>
            </a:r>
            <a:r>
              <a:rPr lang="en-US" baseline="0" dirty="0" smtClean="0"/>
              <a:t>" output, that has data type "File" and "outputBinding" field with the "glob" set to “*”</a:t>
            </a:r>
          </a:p>
          <a:p>
            <a:endParaRPr lang="en-US" baseline="0" dirty="0" smtClean="0"/>
          </a:p>
        </p:txBody>
      </p:sp>
      <p:sp>
        <p:nvSpPr>
          <p:cNvPr id="4" name="Slide Number Placeholder 3"/>
          <p:cNvSpPr>
            <a:spLocks noGrp="1"/>
          </p:cNvSpPr>
          <p:nvPr>
            <p:ph type="sldNum" sz="quarter" idx="10"/>
          </p:nvPr>
        </p:nvSpPr>
        <p:spPr/>
        <p:txBody>
          <a:bodyPr/>
          <a:lstStyle/>
          <a:p>
            <a:fld id="{3B33CAB0-BBB4-B94F-9BB9-10D6CE331DF9}" type="slidenum">
              <a:rPr lang="en-US" smtClean="0"/>
              <a:t>4</a:t>
            </a:fld>
            <a:endParaRPr lang="en-US"/>
          </a:p>
        </p:txBody>
      </p:sp>
    </p:spTree>
    <p:extLst>
      <p:ext uri="{BB962C8B-B14F-4D97-AF65-F5344CB8AC3E}">
        <p14:creationId xmlns:p14="http://schemas.microsoft.com/office/powerpoint/2010/main" val="1709835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a:t>
            </a:r>
            <a:r>
              <a:rPr lang="en-US" baseline="0" dirty="0" smtClean="0"/>
              <a:t> a</a:t>
            </a:r>
            <a:r>
              <a:rPr lang="en-US" dirty="0" smtClean="0"/>
              <a:t> closer look at this workflow</a:t>
            </a:r>
          </a:p>
          <a:p>
            <a:endParaRPr lang="en-US" dirty="0" smtClean="0"/>
          </a:p>
          <a:p>
            <a:r>
              <a:rPr lang="en-US" dirty="0" smtClean="0"/>
              <a:t>===CLICK===</a:t>
            </a:r>
          </a:p>
          <a:p>
            <a:endParaRPr lang="en-US" dirty="0" smtClean="0"/>
          </a:p>
          <a:p>
            <a:r>
              <a:rPr lang="en-US" baseline="0" dirty="0" smtClean="0"/>
              <a:t>Here we can see our workflow that consists of two steps: "echo" and "rename".</a:t>
            </a:r>
          </a:p>
          <a:p>
            <a:endParaRPr lang="en-US" baseline="0" dirty="0" smtClean="0"/>
          </a:p>
          <a:p>
            <a:r>
              <a:rPr lang="en-US" baseline="0" dirty="0" smtClean="0"/>
              <a:t>It has two inputs: "message" and "</a:t>
            </a:r>
            <a:r>
              <a:rPr lang="en-US" baseline="0" dirty="0" err="1" smtClean="0"/>
              <a:t>trgt_filename</a:t>
            </a:r>
            <a:r>
              <a:rPr lang="en-US" baseline="0" dirty="0" smtClean="0"/>
              <a:t>", and only one output </a:t>
            </a:r>
            <a:r>
              <a:rPr lang="mr-IN" baseline="0" dirty="0" smtClean="0"/>
              <a:t>–</a:t>
            </a:r>
            <a:r>
              <a:rPr lang="en-US" baseline="0" dirty="0" smtClean="0"/>
              <a:t> "</a:t>
            </a:r>
            <a:r>
              <a:rPr lang="en-US" baseline="0" dirty="0" err="1" smtClean="0"/>
              <a:t>renamed_file</a:t>
            </a:r>
            <a:r>
              <a:rPr lang="en-US" baseline="0" dirty="0" smtClean="0"/>
              <a:t>".</a:t>
            </a:r>
          </a:p>
          <a:p>
            <a:endParaRPr lang="en-US" baseline="0" dirty="0" smtClean="0"/>
          </a:p>
          <a:p>
            <a:r>
              <a:rPr lang="en-US" baseline="0" dirty="0" smtClean="0"/>
              <a:t>There isn’t any "</a:t>
            </a:r>
            <a:r>
              <a:rPr lang="en-US" baseline="0" dirty="0" err="1" smtClean="0"/>
              <a:t>baseCommand</a:t>
            </a:r>
            <a:r>
              <a:rPr lang="en-US" baseline="0" dirty="0" smtClean="0"/>
              <a:t>" </a:t>
            </a:r>
            <a:r>
              <a:rPr lang="en-US" baseline="0" dirty="0" err="1" smtClean="0"/>
              <a:t>fileds</a:t>
            </a:r>
            <a:r>
              <a:rPr lang="en-US" baseline="0" dirty="0" smtClean="0"/>
              <a:t>, because each step has its own command to run.</a:t>
            </a:r>
          </a:p>
          <a:p>
            <a:endParaRPr lang="en-US" baseline="0" dirty="0" smtClean="0"/>
          </a:p>
          <a:p>
            <a:r>
              <a:rPr lang="en-US" baseline="0" dirty="0" smtClean="0"/>
              <a:t>Every step has also a special field ”run” that points to the location of </a:t>
            </a:r>
            <a:r>
              <a:rPr lang="en-US" baseline="0" dirty="0" err="1" smtClean="0"/>
              <a:t>correposndent</a:t>
            </a:r>
            <a:r>
              <a:rPr lang="en-US" baseline="0" dirty="0" smtClean="0"/>
              <a:t> CWL command line tool file.</a:t>
            </a:r>
          </a:p>
          <a:p>
            <a:endParaRPr lang="en-US" baseline="0" dirty="0" smtClean="0"/>
          </a:p>
          <a:p>
            <a:r>
              <a:rPr lang="en-US" baseline="0" dirty="0" smtClean="0"/>
              <a:t>Another difference that you might notice is that the "class"  is now set to "Workflow."</a:t>
            </a:r>
          </a:p>
          <a:p>
            <a:endParaRPr lang="en-US" baseline="0" dirty="0" smtClean="0"/>
          </a:p>
          <a:p>
            <a:r>
              <a:rPr lang="en-US" baseline="0" dirty="0" smtClean="0"/>
              <a:t>We also have slightly different structure of our inputs and outputs.</a:t>
            </a:r>
          </a:p>
          <a:p>
            <a:endParaRPr lang="en-US" baseline="0" dirty="0" smtClean="0"/>
          </a:p>
          <a:p>
            <a:r>
              <a:rPr lang="en-US" baseline="0" dirty="0" smtClean="0"/>
              <a:t>For inputs we don’t need to specify "</a:t>
            </a:r>
            <a:r>
              <a:rPr lang="en-US" baseline="0" dirty="0" err="1" smtClean="0"/>
              <a:t>inputBinding</a:t>
            </a:r>
            <a:r>
              <a:rPr lang="en-US" baseline="0" dirty="0" smtClean="0"/>
              <a:t>" anymore, because we don’t have any "</a:t>
            </a:r>
            <a:r>
              <a:rPr lang="en-US" baseline="0" dirty="0" err="1" smtClean="0"/>
              <a:t>baseCommand"s</a:t>
            </a:r>
            <a:r>
              <a:rPr lang="en-US" baseline="0" dirty="0" smtClean="0"/>
              <a:t> to run.</a:t>
            </a:r>
          </a:p>
          <a:p>
            <a:endParaRPr lang="en-US" baseline="0" dirty="0" smtClean="0"/>
          </a:p>
          <a:p>
            <a:r>
              <a:rPr lang="en-US" baseline="0" dirty="0" smtClean="0"/>
              <a:t>Outputs don’t have any "outputBinding" </a:t>
            </a:r>
            <a:r>
              <a:rPr lang="en-US" baseline="0" dirty="0" err="1" smtClean="0"/>
              <a:t>fileds</a:t>
            </a:r>
            <a:r>
              <a:rPr lang="en-US" baseline="0" dirty="0" smtClean="0"/>
              <a:t>. Instead we use "</a:t>
            </a:r>
            <a:r>
              <a:rPr lang="en-US" baseline="0" dirty="0" err="1" smtClean="0"/>
              <a:t>outputSource</a:t>
            </a:r>
            <a:r>
              <a:rPr lang="en-US" baseline="0" dirty="0" smtClean="0"/>
              <a:t>" that points the the name of the step and name of the output from that step to return value from.</a:t>
            </a:r>
          </a:p>
          <a:p>
            <a:endParaRPr lang="en-US" baseline="0" dirty="0" smtClean="0"/>
          </a:p>
          <a:p>
            <a:r>
              <a:rPr lang="en-US" baseline="0" dirty="0" smtClean="0"/>
              <a:t>When we run our workflow the value from the input “message” is passed as an input ”message” of the echo step.</a:t>
            </a:r>
          </a:p>
          <a:p>
            <a:endParaRPr lang="en-US" baseline="0" dirty="0" smtClean="0"/>
          </a:p>
          <a:p>
            <a:r>
              <a:rPr lang="en-US" baseline="0" dirty="0" smtClean="0"/>
              <a:t>When echo step is finished, it’s output "</a:t>
            </a:r>
            <a:r>
              <a:rPr lang="en-US" baseline="0" dirty="0" err="1" smtClean="0"/>
              <a:t>echo_file</a:t>
            </a:r>
            <a:r>
              <a:rPr lang="en-US" baseline="0" dirty="0" smtClean="0"/>
              <a:t>" is passed to the "rename" step as “</a:t>
            </a:r>
            <a:r>
              <a:rPr lang="en-US" baseline="0" dirty="0" err="1" smtClean="0"/>
              <a:t>src_file</a:t>
            </a:r>
            <a:r>
              <a:rPr lang="en-US" baseline="0" dirty="0" smtClean="0"/>
              <a:t>” input.</a:t>
            </a:r>
          </a:p>
          <a:p>
            <a:endParaRPr lang="en-US" baseline="0" dirty="0" smtClean="0"/>
          </a:p>
          <a:p>
            <a:r>
              <a:rPr lang="en-US" baseline="0" dirty="0" smtClean="0"/>
              <a:t>Additionally </a:t>
            </a:r>
            <a:r>
              <a:rPr lang="en-US" baseline="0" dirty="0" err="1" smtClean="0"/>
              <a:t>wokflow</a:t>
            </a:r>
            <a:r>
              <a:rPr lang="en-US" baseline="0" dirty="0" smtClean="0"/>
              <a:t> input “</a:t>
            </a:r>
            <a:r>
              <a:rPr lang="en-US" baseline="0" dirty="0" err="1" smtClean="0"/>
              <a:t>trgt_filename</a:t>
            </a:r>
            <a:r>
              <a:rPr lang="en-US" baseline="0" dirty="0" smtClean="0"/>
              <a:t>” is also passed to the "rename" step as “</a:t>
            </a:r>
            <a:r>
              <a:rPr lang="en-US" baseline="0" dirty="0" err="1" smtClean="0"/>
              <a:t>trgt_filename</a:t>
            </a:r>
            <a:r>
              <a:rPr lang="en-US" baseline="0" dirty="0" smtClean="0"/>
              <a:t>” input.</a:t>
            </a:r>
          </a:p>
          <a:p>
            <a:endParaRPr lang="en-US" baseline="0" dirty="0" smtClean="0"/>
          </a:p>
          <a:p>
            <a:r>
              <a:rPr lang="en-US" baseline="0" dirty="0" smtClean="0"/>
              <a:t>When "rename" step is finished, it</a:t>
            </a:r>
            <a:r>
              <a:rPr lang="mr-IN" baseline="0" dirty="0" smtClean="0"/>
              <a:t>’</a:t>
            </a:r>
            <a:r>
              <a:rPr lang="en-US" baseline="0" dirty="0" smtClean="0"/>
              <a:t>s results "</a:t>
            </a:r>
            <a:r>
              <a:rPr lang="en-US" baseline="0" dirty="0" err="1" smtClean="0"/>
              <a:t>renamed_file</a:t>
            </a:r>
            <a:r>
              <a:rPr lang="en-US" baseline="0" dirty="0" smtClean="0"/>
              <a:t>" is returned from the workflow as “</a:t>
            </a:r>
            <a:r>
              <a:rPr lang="en-US" baseline="0" dirty="0" err="1" smtClean="0"/>
              <a:t>rename_file</a:t>
            </a:r>
            <a:r>
              <a:rPr lang="en-US" baseline="0" dirty="0" smtClean="0"/>
              <a:t>” (using "</a:t>
            </a:r>
            <a:r>
              <a:rPr lang="en-US" baseline="0" dirty="0" err="1" smtClean="0"/>
              <a:t>outputSouce</a:t>
            </a:r>
            <a:r>
              <a:rPr lang="en-US" baseline="0" dirty="0" smtClean="0"/>
              <a:t>" field)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p>
            <a:endParaRPr lang="en-US" dirty="0" smtClean="0"/>
          </a:p>
          <a:p>
            <a:r>
              <a:rPr lang="en-US" dirty="0" smtClean="0"/>
              <a:t>This is</a:t>
            </a:r>
            <a:r>
              <a:rPr lang="en-US" baseline="0" dirty="0" smtClean="0"/>
              <a:t> an example of how the input job file may look like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p>
            <a:endParaRPr lang="en-US" baseline="0" dirty="0" smtClean="0"/>
          </a:p>
          <a:p>
            <a:r>
              <a:rPr lang="en-US" baseline="0" dirty="0" smtClean="0"/>
              <a:t>And this is how the workflow output file may look like if we had used our job file.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B33CAB0-BBB4-B94F-9BB9-10D6CE331DF9}" type="slidenum">
              <a:rPr lang="en-US" smtClean="0"/>
              <a:t>5</a:t>
            </a:fld>
            <a:endParaRPr lang="en-US"/>
          </a:p>
        </p:txBody>
      </p:sp>
    </p:spTree>
    <p:extLst>
      <p:ext uri="{BB962C8B-B14F-4D97-AF65-F5344CB8AC3E}">
        <p14:creationId xmlns:p14="http://schemas.microsoft.com/office/powerpoint/2010/main" val="2115162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B33CAB0-BBB4-B94F-9BB9-10D6CE331DF9}" type="slidenum">
              <a:rPr lang="en-US" smtClean="0"/>
              <a:t>6</a:t>
            </a:fld>
            <a:endParaRPr lang="en-US"/>
          </a:p>
        </p:txBody>
      </p:sp>
    </p:spTree>
    <p:extLst>
      <p:ext uri="{BB962C8B-B14F-4D97-AF65-F5344CB8AC3E}">
        <p14:creationId xmlns:p14="http://schemas.microsoft.com/office/powerpoint/2010/main" val="89065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10/31/18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10/31/18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10/31/18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10/31/18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10/31/18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mmonwl.org/" TargetMode="External"/><Relationship Id="rId3" Type="http://schemas.openxmlformats.org/officeDocument/2006/relationships/hyperlink" Target="https://github.com/Barski-lab/workflows" TargetMode="External"/></Relationships>
</file>

<file path=ppt/slides/_rels/slide2.xml.rels><?xml version="1.0" encoding="UTF-8" standalone="yes"?>
<Relationships xmlns="http://schemas.openxmlformats.org/package/2006/relationships"><Relationship Id="rId11" Type="http://schemas.openxmlformats.org/officeDocument/2006/relationships/hyperlink" Target="https://download.docker.com/mac/stable/Docker.dmg" TargetMode="External"/><Relationship Id="rId12" Type="http://schemas.openxmlformats.org/officeDocument/2006/relationships/hyperlink" Target="https://docs.docker.com/install/linux/docker-ce/ubuntu/"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rabix/composer/releases/download/1.0.0/rabix-composer.Setup.1.0.0.exe" TargetMode="External"/><Relationship Id="rId4" Type="http://schemas.openxmlformats.org/officeDocument/2006/relationships/hyperlink" Target="https://github.com/rabix/composer/releases/download/1.0.0/rabix-composer-1.0.0.dmg" TargetMode="External"/><Relationship Id="rId5" Type="http://schemas.openxmlformats.org/officeDocument/2006/relationships/hyperlink" Target="https://github.com/rabix/composer/releases/download/1.0.0/rabix-composer-1.0.0-x86_64.AppImage" TargetMode="External"/><Relationship Id="rId6" Type="http://schemas.openxmlformats.org/officeDocument/2006/relationships/hyperlink" Target="http://www.oracle.com/technetwork/java/javase/downloads/jdk8-downloads-2133151.html" TargetMode="External"/><Relationship Id="rId7" Type="http://schemas.openxmlformats.org/officeDocument/2006/relationships/hyperlink" Target="NULL" TargetMode="External"/><Relationship Id="rId8" Type="http://schemas.openxmlformats.org/officeDocument/2006/relationships/hyperlink" Target="NULL" TargetMode="External"/><Relationship Id="rId9" Type="http://schemas.openxmlformats.org/officeDocument/2006/relationships/hyperlink" Target="NULL" TargetMode="External"/><Relationship Id="rId10" Type="http://schemas.openxmlformats.org/officeDocument/2006/relationships/hyperlink" Target="https://download.docker.com/win/stable/DockerToolbox.ex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6853"/>
            <a:ext cx="12191999" cy="1358347"/>
          </a:xfrm>
        </p:spPr>
        <p:txBody>
          <a:bodyPr>
            <a:normAutofit fontScale="90000"/>
          </a:bodyPr>
          <a:lstStyle/>
          <a:p>
            <a:r>
              <a:rPr lang="en-US" sz="2800" dirty="0"/>
              <a:t>Building portable and scalable </a:t>
            </a:r>
            <a:r>
              <a:rPr lang="en-US" sz="2800" dirty="0" smtClean="0"/>
              <a:t>bioinformatics </a:t>
            </a:r>
            <a:r>
              <a:rPr lang="en-US" sz="2800" dirty="0"/>
              <a:t>workflows </a:t>
            </a:r>
            <a:r>
              <a:rPr lang="en-US" sz="2800" dirty="0" smtClean="0"/>
              <a:t>using</a:t>
            </a:r>
            <a:br>
              <a:rPr lang="en-US" sz="2800" dirty="0" smtClean="0"/>
            </a:br>
            <a:r>
              <a:rPr lang="en-US" sz="2800" dirty="0" smtClean="0"/>
              <a:t>Common </a:t>
            </a:r>
            <a:r>
              <a:rPr lang="en-US" sz="2800" dirty="0"/>
              <a:t>Workflow </a:t>
            </a:r>
            <a:r>
              <a:rPr lang="en-US" sz="2800" dirty="0" smtClean="0"/>
              <a:t>Language</a:t>
            </a:r>
            <a:endParaRPr lang="en-US" sz="2800" dirty="0"/>
          </a:p>
        </p:txBody>
      </p:sp>
      <p:sp>
        <p:nvSpPr>
          <p:cNvPr id="3" name="Subtitle 2"/>
          <p:cNvSpPr>
            <a:spLocks noGrp="1"/>
          </p:cNvSpPr>
          <p:nvPr>
            <p:ph type="subTitle" idx="1"/>
          </p:nvPr>
        </p:nvSpPr>
        <p:spPr>
          <a:xfrm>
            <a:off x="8841766" y="3831148"/>
            <a:ext cx="2913368" cy="2139584"/>
          </a:xfrm>
        </p:spPr>
        <p:txBody>
          <a:bodyPr>
            <a:normAutofit lnSpcReduction="10000"/>
          </a:bodyPr>
          <a:lstStyle/>
          <a:p>
            <a:pPr algn="r"/>
            <a:r>
              <a:rPr lang="en-US" b="1" dirty="0" smtClean="0"/>
              <a:t>Michael Kotliar</a:t>
            </a:r>
          </a:p>
          <a:p>
            <a:pPr algn="r"/>
            <a:r>
              <a:rPr lang="en-US" b="1" dirty="0" smtClean="0"/>
              <a:t>Andrey </a:t>
            </a:r>
            <a:r>
              <a:rPr lang="en-US" b="1" dirty="0" err="1" smtClean="0"/>
              <a:t>Kartashov</a:t>
            </a:r>
            <a:endParaRPr lang="en-US" b="1" dirty="0" smtClean="0"/>
          </a:p>
          <a:p>
            <a:pPr algn="r"/>
            <a:r>
              <a:rPr lang="en-US" b="1" dirty="0" err="1" smtClean="0"/>
              <a:t>Artem</a:t>
            </a:r>
            <a:r>
              <a:rPr lang="en-US" b="1" dirty="0" smtClean="0"/>
              <a:t> Barski </a:t>
            </a:r>
          </a:p>
          <a:p>
            <a:pPr algn="r"/>
            <a:r>
              <a:rPr lang="en-US" dirty="0" smtClean="0"/>
              <a:t>Barski Lab</a:t>
            </a:r>
          </a:p>
          <a:p>
            <a:pPr algn="r"/>
            <a:r>
              <a:rPr lang="en-US" dirty="0" smtClean="0"/>
              <a:t>CCHMC</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56" y="5399510"/>
            <a:ext cx="3680177" cy="1207098"/>
          </a:xfrm>
          <a:prstGeom prst="rect">
            <a:avLst/>
          </a:prstGeom>
        </p:spPr>
      </p:pic>
      <p:sp>
        <p:nvSpPr>
          <p:cNvPr id="5" name="Subtitle 2"/>
          <p:cNvSpPr txBox="1">
            <a:spLocks/>
          </p:cNvSpPr>
          <p:nvPr/>
        </p:nvSpPr>
        <p:spPr>
          <a:xfrm>
            <a:off x="7387639" y="6164115"/>
            <a:ext cx="4589212" cy="496666"/>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en-US" dirty="0" smtClean="0"/>
              <a:t>Thanks Erica </a:t>
            </a:r>
            <a:r>
              <a:rPr lang="en-US" dirty="0" err="1" smtClean="0"/>
              <a:t>Depasquale</a:t>
            </a:r>
            <a:r>
              <a:rPr lang="en-US" dirty="0" smtClean="0"/>
              <a:t> for the R scripts</a:t>
            </a:r>
            <a:endParaRPr lang="en-US" dirty="0"/>
          </a:p>
        </p:txBody>
      </p:sp>
    </p:spTree>
    <p:extLst>
      <p:ext uri="{BB962C8B-B14F-4D97-AF65-F5344CB8AC3E}">
        <p14:creationId xmlns:p14="http://schemas.microsoft.com/office/powerpoint/2010/main" val="98131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12192000" cy="622995"/>
          </a:xfrm>
        </p:spPr>
        <p:txBody>
          <a:bodyPr>
            <a:normAutofit fontScale="90000"/>
          </a:bodyPr>
          <a:lstStyle/>
          <a:p>
            <a:pPr algn="l"/>
            <a:r>
              <a:rPr lang="en-US" b="1" dirty="0" smtClean="0"/>
              <a:t>Step 7.2:</a:t>
            </a:r>
            <a:endParaRPr lang="en-US" b="1" dirty="0"/>
          </a:p>
        </p:txBody>
      </p:sp>
      <p:sp>
        <p:nvSpPr>
          <p:cNvPr id="9"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dirty="0" smtClean="0"/>
              <a:t>update your </a:t>
            </a:r>
            <a:r>
              <a:rPr lang="en-US" sz="2400" dirty="0" err="1" smtClean="0"/>
              <a:t>wokrflow</a:t>
            </a:r>
            <a:r>
              <a:rPr lang="en-US" sz="2400" dirty="0" smtClean="0"/>
              <a:t>. </a:t>
            </a:r>
            <a:r>
              <a:rPr lang="en-US" sz="2400" dirty="0" smtClean="0">
                <a:solidFill>
                  <a:schemeClr val="tx1">
                    <a:lumMod val="50000"/>
                    <a:lumOff val="50000"/>
                  </a:schemeClr>
                </a:solidFill>
              </a:rPr>
              <a:t>fix </a:t>
            </a:r>
            <a:r>
              <a:rPr lang="en-US" sz="2400" dirty="0" err="1" smtClean="0">
                <a:solidFill>
                  <a:schemeClr val="tx1">
                    <a:lumMod val="50000"/>
                    <a:lumOff val="50000"/>
                  </a:schemeClr>
                </a:solidFill>
              </a:rPr>
              <a:t>make_heatmap</a:t>
            </a:r>
            <a:r>
              <a:rPr lang="en-US" sz="2400" dirty="0" smtClean="0">
                <a:solidFill>
                  <a:schemeClr val="tx1">
                    <a:lumMod val="50000"/>
                    <a:lumOff val="50000"/>
                  </a:schemeClr>
                </a:solidFill>
              </a:rPr>
              <a:t> tool</a:t>
            </a:r>
            <a:endParaRPr lang="en-US" sz="2500" dirty="0">
              <a:solidFill>
                <a:schemeClr val="tx1">
                  <a:lumMod val="50000"/>
                  <a:lumOff val="50000"/>
                </a:schemeClr>
              </a:solidFill>
            </a:endParaRPr>
          </a:p>
        </p:txBody>
      </p:sp>
      <p:sp>
        <p:nvSpPr>
          <p:cNvPr id="13" name="TextBox 12"/>
          <p:cNvSpPr txBox="1"/>
          <p:nvPr/>
        </p:nvSpPr>
        <p:spPr>
          <a:xfrm>
            <a:off x="1294217" y="1270127"/>
            <a:ext cx="3200400" cy="5262979"/>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bg1">
                    <a:lumMod val="50000"/>
                  </a:schemeClr>
                </a:solidFill>
                <a:latin typeface="Menlo" charset="0"/>
                <a:ea typeface="Menlo" charset="0"/>
                <a:cs typeface="Menlo" charset="0"/>
              </a:rPr>
              <a:t>&lt;some lines of code&gt;</a:t>
            </a:r>
          </a:p>
          <a:p>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b="1" dirty="0">
                <a:solidFill>
                  <a:schemeClr val="tx1"/>
                </a:solidFill>
                <a:latin typeface="Menlo" charset="0"/>
                <a:ea typeface="Menlo" charset="0"/>
                <a:cs typeface="Menlo" charset="0"/>
              </a:rPr>
              <a:t>inputs: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cleaned_gct_file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File</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inputBinding</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position: 5</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p_value_file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File</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inputBinding</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position: </a:t>
            </a:r>
            <a:r>
              <a:rPr lang="en-US" sz="1400" dirty="0" smtClean="0">
                <a:solidFill>
                  <a:schemeClr val="tx1"/>
                </a:solidFill>
                <a:latin typeface="Menlo" charset="0"/>
                <a:ea typeface="Menlo" charset="0"/>
                <a:cs typeface="Menlo" charset="0"/>
              </a:rPr>
              <a:t>6</a:t>
            </a:r>
          </a:p>
          <a:p>
            <a:endParaRPr lang="en-US" sz="1400" dirty="0">
              <a:solidFill>
                <a:schemeClr val="tx1"/>
              </a:solidFill>
              <a:latin typeface="Menlo" charset="0"/>
              <a:ea typeface="Menlo" charset="0"/>
              <a:cs typeface="Menlo" charset="0"/>
            </a:endParaRPr>
          </a:p>
          <a:p>
            <a:endParaRPr lang="en-US" sz="1400" dirty="0" smtClean="0">
              <a:solidFill>
                <a:schemeClr val="tx1"/>
              </a:solidFill>
              <a:latin typeface="Menlo" charset="0"/>
              <a:ea typeface="Menlo" charset="0"/>
              <a:cs typeface="Menlo" charset="0"/>
            </a:endParaRPr>
          </a:p>
          <a:p>
            <a:endParaRPr lang="en-US" sz="1400" dirty="0">
              <a:solidFill>
                <a:schemeClr val="tx1"/>
              </a:solidFill>
              <a:latin typeface="Menlo" charset="0"/>
              <a:ea typeface="Menlo" charset="0"/>
              <a:cs typeface="Menlo" charset="0"/>
            </a:endParaRPr>
          </a:p>
          <a:p>
            <a:endParaRPr lang="en-US" sz="1400" dirty="0" smtClean="0">
              <a:solidFill>
                <a:schemeClr val="tx1"/>
              </a:solidFill>
              <a:latin typeface="Menlo" charset="0"/>
              <a:ea typeface="Menlo" charset="0"/>
              <a:cs typeface="Menlo" charset="0"/>
            </a:endParaRPr>
          </a:p>
          <a:p>
            <a:endParaRPr lang="en-US" sz="1400" dirty="0" smtClean="0">
              <a:solidFill>
                <a:schemeClr val="tx1"/>
              </a:solidFill>
              <a:latin typeface="Menlo" charset="0"/>
              <a:ea typeface="Menlo" charset="0"/>
              <a:cs typeface="Menlo" charset="0"/>
            </a:endParaRPr>
          </a:p>
          <a:p>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bg1">
                    <a:lumMod val="50000"/>
                  </a:schemeClr>
                </a:solidFill>
                <a:latin typeface="Menlo" charset="0"/>
                <a:ea typeface="Menlo" charset="0"/>
                <a:cs typeface="Menlo" charset="0"/>
              </a:rPr>
              <a:t>&lt;some lines of code&gt;</a:t>
            </a:r>
          </a:p>
          <a:p>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b="1" dirty="0" err="1">
                <a:solidFill>
                  <a:schemeClr val="tx1"/>
                </a:solidFill>
                <a:latin typeface="Menlo" charset="0"/>
                <a:ea typeface="Menlo" charset="0"/>
                <a:cs typeface="Menlo" charset="0"/>
              </a:rPr>
              <a:t>baseCommand</a:t>
            </a:r>
            <a:r>
              <a:rPr lang="en-US" sz="1400" b="1" dirty="0">
                <a:solidFill>
                  <a:schemeClr val="tx1"/>
                </a:solidFill>
                <a:latin typeface="Menlo" charset="0"/>
                <a:ea typeface="Menlo" charset="0"/>
                <a:cs typeface="Menlo" charset="0"/>
              </a:rPr>
              <a:t>:</a:t>
            </a:r>
            <a:br>
              <a:rPr lang="en-US" sz="1400" b="1"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 </a:t>
            </a:r>
            <a:r>
              <a:rPr lang="en-US" sz="1400" dirty="0" err="1">
                <a:solidFill>
                  <a:schemeClr val="tx1"/>
                </a:solidFill>
                <a:latin typeface="Menlo" charset="0"/>
                <a:ea typeface="Menlo" charset="0"/>
                <a:cs typeface="Menlo" charset="0"/>
              </a:rPr>
              <a:t>Rscript</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 </a:t>
            </a:r>
            <a:r>
              <a:rPr lang="en-US" sz="1400" dirty="0" smtClean="0">
                <a:solidFill>
                  <a:schemeClr val="tx1"/>
                </a:solidFill>
                <a:latin typeface="Menlo" charset="0"/>
                <a:ea typeface="Menlo" charset="0"/>
                <a:cs typeface="Menlo" charset="0"/>
              </a:rPr>
              <a:t>/path/to/</a:t>
            </a:r>
            <a:r>
              <a:rPr lang="en-US" sz="1400" dirty="0" err="1" smtClean="0">
                <a:solidFill>
                  <a:schemeClr val="tx1"/>
                </a:solidFill>
                <a:latin typeface="Menlo" charset="0"/>
                <a:ea typeface="Menlo" charset="0"/>
                <a:cs typeface="Menlo" charset="0"/>
              </a:rPr>
              <a:t>make_heatmap.R</a:t>
            </a:r>
            <a:endParaRPr lang="en-US" sz="1400" dirty="0">
              <a:solidFill>
                <a:schemeClr val="tx1"/>
              </a:solidFill>
              <a:latin typeface="Menlo" charset="0"/>
              <a:ea typeface="Menlo" charset="0"/>
              <a:cs typeface="Menlo" charset="0"/>
            </a:endParaRPr>
          </a:p>
        </p:txBody>
      </p:sp>
      <p:sp>
        <p:nvSpPr>
          <p:cNvPr id="14" name="Rounded Rectangle 13"/>
          <p:cNvSpPr/>
          <p:nvPr/>
        </p:nvSpPr>
        <p:spPr>
          <a:xfrm>
            <a:off x="1294218" y="835045"/>
            <a:ext cx="3200399"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err="1" smtClean="0">
                <a:solidFill>
                  <a:schemeClr val="bg1">
                    <a:lumMod val="85000"/>
                  </a:schemeClr>
                </a:solidFill>
                <a:latin typeface="Menlo" charset="0"/>
                <a:ea typeface="Menlo" charset="0"/>
                <a:cs typeface="Menlo" charset="0"/>
              </a:rPr>
              <a:t>make_heatmap.cwl</a:t>
            </a:r>
            <a:endParaRPr lang="en-US" dirty="0">
              <a:solidFill>
                <a:schemeClr val="bg1">
                  <a:lumMod val="85000"/>
                </a:schemeClr>
              </a:solidFill>
              <a:latin typeface="Menlo" charset="0"/>
              <a:ea typeface="Menlo" charset="0"/>
              <a:cs typeface="Menlo" charset="0"/>
            </a:endParaRPr>
          </a:p>
        </p:txBody>
      </p:sp>
      <p:sp>
        <p:nvSpPr>
          <p:cNvPr id="15" name="TextBox 14"/>
          <p:cNvSpPr txBox="1"/>
          <p:nvPr/>
        </p:nvSpPr>
        <p:spPr>
          <a:xfrm>
            <a:off x="6828250" y="1270127"/>
            <a:ext cx="4069535" cy="5262979"/>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bg1">
                    <a:lumMod val="50000"/>
                  </a:schemeClr>
                </a:solidFill>
                <a:latin typeface="Menlo" charset="0"/>
                <a:ea typeface="Menlo" charset="0"/>
                <a:cs typeface="Menlo" charset="0"/>
              </a:rPr>
              <a:t>&lt;some lines of code&gt;</a:t>
            </a:r>
          </a:p>
          <a:p>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b="1" dirty="0">
                <a:solidFill>
                  <a:schemeClr val="tx1"/>
                </a:solidFill>
                <a:latin typeface="Menlo" charset="0"/>
                <a:ea typeface="Menlo" charset="0"/>
                <a:cs typeface="Menlo" charset="0"/>
              </a:rPr>
              <a:t>inputs: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cleaned_gct_file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File</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inputBinding</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position: 5</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p_value_file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File</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inputBinding</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position: </a:t>
            </a:r>
            <a:r>
              <a:rPr lang="en-US" sz="1400" dirty="0" smtClean="0">
                <a:solidFill>
                  <a:schemeClr val="tx1"/>
                </a:solidFill>
                <a:latin typeface="Menlo" charset="0"/>
                <a:ea typeface="Menlo" charset="0"/>
                <a:cs typeface="Menlo" charset="0"/>
              </a:rPr>
              <a:t>6</a:t>
            </a:r>
          </a:p>
          <a:p>
            <a:endParaRPr lang="en-US" sz="1400" dirty="0">
              <a:solidFill>
                <a:schemeClr val="tx1"/>
              </a:solidFill>
              <a:latin typeface="Menlo" charset="0"/>
              <a:ea typeface="Menlo" charset="0"/>
              <a:cs typeface="Menlo" charset="0"/>
            </a:endParaRPr>
          </a:p>
          <a:p>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max_p_value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type</a:t>
            </a:r>
            <a:r>
              <a:rPr lang="en-US" sz="1400" dirty="0">
                <a:solidFill>
                  <a:schemeClr val="tx1"/>
                </a:solidFill>
                <a:latin typeface="Menlo" charset="0"/>
                <a:ea typeface="Menlo" charset="0"/>
                <a:cs typeface="Menlo" charset="0"/>
              </a:rPr>
              <a:t>: float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inputBinding</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position</a:t>
            </a:r>
            <a:r>
              <a:rPr lang="en-US" sz="1400" dirty="0">
                <a:solidFill>
                  <a:schemeClr val="tx1"/>
                </a:solidFill>
                <a:latin typeface="Menlo" charset="0"/>
                <a:ea typeface="Menlo" charset="0"/>
                <a:cs typeface="Menlo" charset="0"/>
              </a:rPr>
              <a:t>: 7</a:t>
            </a:r>
          </a:p>
          <a:p>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bg1">
                    <a:lumMod val="50000"/>
                  </a:schemeClr>
                </a:solidFill>
                <a:latin typeface="Menlo" charset="0"/>
                <a:ea typeface="Menlo" charset="0"/>
                <a:cs typeface="Menlo" charset="0"/>
              </a:rPr>
              <a:t>&lt;some lines of code&gt;</a:t>
            </a:r>
          </a:p>
          <a:p>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b="1" dirty="0" err="1">
                <a:solidFill>
                  <a:schemeClr val="tx1"/>
                </a:solidFill>
                <a:latin typeface="Menlo" charset="0"/>
                <a:ea typeface="Menlo" charset="0"/>
                <a:cs typeface="Menlo" charset="0"/>
              </a:rPr>
              <a:t>baseCommand</a:t>
            </a:r>
            <a:r>
              <a:rPr lang="en-US" sz="1400" b="1" dirty="0">
                <a:solidFill>
                  <a:schemeClr val="tx1"/>
                </a:solidFill>
                <a:latin typeface="Menlo" charset="0"/>
                <a:ea typeface="Menlo" charset="0"/>
                <a:cs typeface="Menlo" charset="0"/>
              </a:rPr>
              <a:t>:</a:t>
            </a:r>
            <a:br>
              <a:rPr lang="en-US" sz="1400" b="1"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 </a:t>
            </a:r>
            <a:r>
              <a:rPr lang="en-US" sz="1400" dirty="0" err="1">
                <a:solidFill>
                  <a:schemeClr val="tx1"/>
                </a:solidFill>
                <a:latin typeface="Menlo" charset="0"/>
                <a:ea typeface="Menlo" charset="0"/>
                <a:cs typeface="Menlo" charset="0"/>
              </a:rPr>
              <a:t>Rscript</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 </a:t>
            </a:r>
            <a:r>
              <a:rPr lang="en-US" sz="1400" dirty="0" smtClean="0">
                <a:solidFill>
                  <a:schemeClr val="tx1"/>
                </a:solidFill>
                <a:latin typeface="Menlo" charset="0"/>
                <a:ea typeface="Menlo" charset="0"/>
                <a:cs typeface="Menlo" charset="0"/>
              </a:rPr>
              <a:t>/path/to/</a:t>
            </a:r>
            <a:r>
              <a:rPr lang="en-US" sz="1400" dirty="0" err="1" smtClean="0">
                <a:solidFill>
                  <a:schemeClr val="tx1"/>
                </a:solidFill>
                <a:latin typeface="Menlo" charset="0"/>
                <a:ea typeface="Menlo" charset="0"/>
                <a:cs typeface="Menlo" charset="0"/>
              </a:rPr>
              <a:t>make_heatmap_updated.R</a:t>
            </a:r>
            <a:endParaRPr lang="en-US" sz="1400" dirty="0">
              <a:solidFill>
                <a:schemeClr val="tx1"/>
              </a:solidFill>
              <a:latin typeface="Menlo" charset="0"/>
              <a:ea typeface="Menlo" charset="0"/>
              <a:cs typeface="Menlo" charset="0"/>
            </a:endParaRPr>
          </a:p>
        </p:txBody>
      </p:sp>
      <p:sp>
        <p:nvSpPr>
          <p:cNvPr id="18" name="Rounded Rectangle 17"/>
          <p:cNvSpPr/>
          <p:nvPr/>
        </p:nvSpPr>
        <p:spPr>
          <a:xfrm>
            <a:off x="6828252" y="835045"/>
            <a:ext cx="4069533"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err="1" smtClean="0">
                <a:solidFill>
                  <a:schemeClr val="bg1">
                    <a:lumMod val="85000"/>
                  </a:schemeClr>
                </a:solidFill>
                <a:latin typeface="Menlo" charset="0"/>
                <a:ea typeface="Menlo" charset="0"/>
                <a:cs typeface="Menlo" charset="0"/>
              </a:rPr>
              <a:t>make_heatmap_updated.cwl</a:t>
            </a:r>
            <a:endParaRPr lang="en-US" dirty="0">
              <a:solidFill>
                <a:schemeClr val="bg1">
                  <a:lumMod val="85000"/>
                </a:schemeClr>
              </a:solidFill>
              <a:latin typeface="Menlo" charset="0"/>
              <a:ea typeface="Menlo" charset="0"/>
              <a:cs typeface="Menlo" charset="0"/>
            </a:endParaRPr>
          </a:p>
        </p:txBody>
      </p:sp>
      <p:sp>
        <p:nvSpPr>
          <p:cNvPr id="20" name="Rounded Rectangle 19"/>
          <p:cNvSpPr/>
          <p:nvPr/>
        </p:nvSpPr>
        <p:spPr>
          <a:xfrm>
            <a:off x="1294217" y="4234967"/>
            <a:ext cx="3200400" cy="996287"/>
          </a:xfrm>
          <a:prstGeom prst="roundRect">
            <a:avLst>
              <a:gd name="adj" fmla="val 7078"/>
            </a:avLst>
          </a:prstGeom>
          <a:pattFill prst="wdUpDiag">
            <a:fgClr>
              <a:schemeClr val="accent2">
                <a:lumMod val="60000"/>
                <a:lumOff val="40000"/>
              </a:schemeClr>
            </a:fgClr>
            <a:bgClr>
              <a:schemeClr val="bg1">
                <a:lumMod val="75000"/>
              </a:schemeClr>
            </a:bgClr>
          </a:pattFill>
          <a:ln w="635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21" name="Rounded Rectangle 20"/>
          <p:cNvSpPr/>
          <p:nvPr/>
        </p:nvSpPr>
        <p:spPr>
          <a:xfrm>
            <a:off x="1294216" y="6218155"/>
            <a:ext cx="9603569" cy="236406"/>
          </a:xfrm>
          <a:prstGeom prst="roundRect">
            <a:avLst>
              <a:gd name="adj" fmla="val 7078"/>
            </a:avLst>
          </a:prstGeom>
          <a:noFill/>
          <a:ln w="635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 name="Right Arrow 2"/>
          <p:cNvSpPr/>
          <p:nvPr/>
        </p:nvSpPr>
        <p:spPr>
          <a:xfrm>
            <a:off x="4450739" y="2556675"/>
            <a:ext cx="2443749" cy="699548"/>
          </a:xfrm>
          <a:prstGeom prst="rightArrow">
            <a:avLst/>
          </a:prstGeom>
          <a:solidFill>
            <a:schemeClr val="bg1">
              <a:lumMod val="9500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494617" y="4471500"/>
            <a:ext cx="2333633" cy="523220"/>
          </a:xfrm>
          <a:prstGeom prst="rect">
            <a:avLst/>
          </a:prstGeom>
          <a:noFill/>
        </p:spPr>
        <p:txBody>
          <a:bodyPr wrap="square" rtlCol="0">
            <a:spAutoFit/>
          </a:bodyPr>
          <a:lstStyle/>
          <a:p>
            <a:pPr algn="ctr"/>
            <a:r>
              <a:rPr lang="en-US" sz="1400" dirty="0" smtClean="0">
                <a:latin typeface="Menlo" charset="0"/>
                <a:ea typeface="Menlo" charset="0"/>
                <a:cs typeface="Menlo" charset="0"/>
              </a:rPr>
              <a:t>Add input to set desired p-value</a:t>
            </a:r>
            <a:endParaRPr lang="en-US" sz="1400" dirty="0">
              <a:latin typeface="Menlo" charset="0"/>
              <a:ea typeface="Menlo" charset="0"/>
              <a:cs typeface="Menlo" charset="0"/>
            </a:endParaRPr>
          </a:p>
        </p:txBody>
      </p:sp>
      <p:sp>
        <p:nvSpPr>
          <p:cNvPr id="19" name="Rounded Rectangle 18"/>
          <p:cNvSpPr/>
          <p:nvPr/>
        </p:nvSpPr>
        <p:spPr>
          <a:xfrm>
            <a:off x="1294216" y="4234967"/>
            <a:ext cx="9603569" cy="996287"/>
          </a:xfrm>
          <a:prstGeom prst="roundRect">
            <a:avLst>
              <a:gd name="adj" fmla="val 7078"/>
            </a:avLst>
          </a:prstGeom>
          <a:noFill/>
          <a:ln w="635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25" name="TextBox 24"/>
          <p:cNvSpPr txBox="1"/>
          <p:nvPr/>
        </p:nvSpPr>
        <p:spPr>
          <a:xfrm>
            <a:off x="4494617" y="6189708"/>
            <a:ext cx="2333633" cy="307777"/>
          </a:xfrm>
          <a:prstGeom prst="rect">
            <a:avLst/>
          </a:prstGeom>
          <a:noFill/>
        </p:spPr>
        <p:txBody>
          <a:bodyPr wrap="square" rtlCol="0">
            <a:spAutoFit/>
          </a:bodyPr>
          <a:lstStyle/>
          <a:p>
            <a:pPr algn="ctr"/>
            <a:r>
              <a:rPr lang="en-US" sz="1400" dirty="0" smtClean="0">
                <a:latin typeface="Menlo" charset="0"/>
                <a:ea typeface="Menlo" charset="0"/>
                <a:cs typeface="Menlo" charset="0"/>
              </a:rPr>
              <a:t>Update </a:t>
            </a:r>
            <a:r>
              <a:rPr lang="en-US" sz="1400" dirty="0" err="1" smtClean="0">
                <a:latin typeface="Menlo" charset="0"/>
                <a:ea typeface="Menlo" charset="0"/>
                <a:cs typeface="Menlo" charset="0"/>
              </a:rPr>
              <a:t>baseCommand</a:t>
            </a:r>
            <a:endParaRPr lang="en-US" sz="1400" dirty="0" smtClean="0">
              <a:latin typeface="Menlo" charset="0"/>
              <a:ea typeface="Menlo" charset="0"/>
              <a:cs typeface="Menlo" charset="0"/>
            </a:endParaRPr>
          </a:p>
        </p:txBody>
      </p:sp>
    </p:spTree>
    <p:extLst>
      <p:ext uri="{BB962C8B-B14F-4D97-AF65-F5344CB8AC3E}">
        <p14:creationId xmlns:p14="http://schemas.microsoft.com/office/powerpoint/2010/main" val="196131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8" grpId="0" animBg="1"/>
      <p:bldP spid="20" grpId="0" animBg="1"/>
      <p:bldP spid="21" grpId="0" animBg="1"/>
      <p:bldP spid="3" grpId="0" animBg="1"/>
      <p:bldP spid="23" grpId="0"/>
      <p:bldP spid="19"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12192000" cy="622995"/>
          </a:xfrm>
        </p:spPr>
        <p:txBody>
          <a:bodyPr>
            <a:normAutofit fontScale="90000"/>
          </a:bodyPr>
          <a:lstStyle/>
          <a:p>
            <a:pPr algn="l"/>
            <a:r>
              <a:rPr lang="en-US" b="1" dirty="0" smtClean="0"/>
              <a:t>Step 7.3:</a:t>
            </a:r>
            <a:endParaRPr lang="en-US" b="1" dirty="0"/>
          </a:p>
        </p:txBody>
      </p:sp>
      <p:sp>
        <p:nvSpPr>
          <p:cNvPr id="9"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dirty="0" smtClean="0"/>
              <a:t>update your </a:t>
            </a:r>
            <a:r>
              <a:rPr lang="en-US" sz="2400" dirty="0" err="1" smtClean="0"/>
              <a:t>wokrflow</a:t>
            </a:r>
            <a:r>
              <a:rPr lang="en-US" sz="2400" dirty="0" smtClean="0"/>
              <a:t>. </a:t>
            </a:r>
            <a:r>
              <a:rPr lang="en-US" sz="2400" dirty="0" smtClean="0">
                <a:solidFill>
                  <a:schemeClr val="tx1">
                    <a:lumMod val="50000"/>
                    <a:lumOff val="50000"/>
                  </a:schemeClr>
                </a:solidFill>
              </a:rPr>
              <a:t>fix </a:t>
            </a:r>
            <a:r>
              <a:rPr lang="en-US" sz="2400" dirty="0" err="1" smtClean="0">
                <a:solidFill>
                  <a:schemeClr val="tx1">
                    <a:lumMod val="50000"/>
                    <a:lumOff val="50000"/>
                  </a:schemeClr>
                </a:solidFill>
              </a:rPr>
              <a:t>heatmap</a:t>
            </a:r>
            <a:r>
              <a:rPr lang="en-US" sz="2400" dirty="0" smtClean="0">
                <a:solidFill>
                  <a:schemeClr val="tx1">
                    <a:lumMod val="50000"/>
                    <a:lumOff val="50000"/>
                  </a:schemeClr>
                </a:solidFill>
              </a:rPr>
              <a:t> workflow</a:t>
            </a:r>
            <a:endParaRPr lang="en-US" sz="2500" dirty="0">
              <a:solidFill>
                <a:schemeClr val="tx1">
                  <a:lumMod val="50000"/>
                  <a:lumOff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39" y="622995"/>
            <a:ext cx="11667122" cy="6466919"/>
          </a:xfrm>
          <a:prstGeom prst="rect">
            <a:avLst/>
          </a:prstGeom>
        </p:spPr>
      </p:pic>
      <p:sp>
        <p:nvSpPr>
          <p:cNvPr id="26" name="Rounded Rectangle 25"/>
          <p:cNvSpPr/>
          <p:nvPr/>
        </p:nvSpPr>
        <p:spPr>
          <a:xfrm>
            <a:off x="1056364" y="3708874"/>
            <a:ext cx="1257628" cy="182880"/>
          </a:xfrm>
          <a:prstGeom prst="round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27" name="Rounded Rectangle 26"/>
          <p:cNvSpPr/>
          <p:nvPr/>
        </p:nvSpPr>
        <p:spPr>
          <a:xfrm>
            <a:off x="1056364" y="4315626"/>
            <a:ext cx="1700832" cy="182880"/>
          </a:xfrm>
          <a:prstGeom prst="roundRect">
            <a:avLst/>
          </a:prstGeom>
          <a:noFill/>
          <a:ln w="44450" cmpd="sng">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28" name="Rounded Rectangle 27"/>
          <p:cNvSpPr/>
          <p:nvPr/>
        </p:nvSpPr>
        <p:spPr>
          <a:xfrm>
            <a:off x="1056364" y="4716843"/>
            <a:ext cx="1064055" cy="182880"/>
          </a:xfrm>
          <a:prstGeom prst="roundRect">
            <a:avLst/>
          </a:prstGeom>
          <a:noFill/>
          <a:ln w="44450" cmpd="sng">
            <a:solidFill>
              <a:srgbClr val="92D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29" name="Rounded Rectangle 28"/>
          <p:cNvSpPr/>
          <p:nvPr/>
        </p:nvSpPr>
        <p:spPr>
          <a:xfrm>
            <a:off x="4536002" y="4254568"/>
            <a:ext cx="832104" cy="182880"/>
          </a:xfrm>
          <a:prstGeom prst="round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0" name="Rounded Rectangle 29"/>
          <p:cNvSpPr/>
          <p:nvPr/>
        </p:nvSpPr>
        <p:spPr>
          <a:xfrm>
            <a:off x="5459607" y="3294330"/>
            <a:ext cx="706734" cy="182880"/>
          </a:xfrm>
          <a:prstGeom prst="roundRect">
            <a:avLst/>
          </a:prstGeom>
          <a:noFill/>
          <a:ln w="44450" cmpd="sng">
            <a:solidFill>
              <a:srgbClr val="92D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2" name="Rounded Rectangle 31"/>
          <p:cNvSpPr/>
          <p:nvPr/>
        </p:nvSpPr>
        <p:spPr>
          <a:xfrm>
            <a:off x="6013940" y="4142793"/>
            <a:ext cx="1351501" cy="182880"/>
          </a:xfrm>
          <a:prstGeom prst="roundRect">
            <a:avLst/>
          </a:prstGeom>
          <a:noFill/>
          <a:ln w="44450" cmpd="sng">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3" name="Rounded Rectangle 32"/>
          <p:cNvSpPr/>
          <p:nvPr/>
        </p:nvSpPr>
        <p:spPr>
          <a:xfrm>
            <a:off x="8904753" y="2518466"/>
            <a:ext cx="2504080" cy="584568"/>
          </a:xfrm>
          <a:prstGeom prst="roundRect">
            <a:avLst>
              <a:gd name="adj" fmla="val 8701"/>
            </a:avLst>
          </a:prstGeom>
          <a:noFill/>
          <a:ln w="444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4" name="Rounded Rectangle 33"/>
          <p:cNvSpPr/>
          <p:nvPr/>
        </p:nvSpPr>
        <p:spPr>
          <a:xfrm>
            <a:off x="3441893" y="3275280"/>
            <a:ext cx="866581" cy="182880"/>
          </a:xfrm>
          <a:prstGeom prst="roundRect">
            <a:avLst/>
          </a:prstGeom>
          <a:noFill/>
          <a:ln w="444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5" name="Rounded Rectangle 34"/>
          <p:cNvSpPr/>
          <p:nvPr/>
        </p:nvSpPr>
        <p:spPr>
          <a:xfrm>
            <a:off x="5184159" y="1063110"/>
            <a:ext cx="2331065" cy="315442"/>
          </a:xfrm>
          <a:prstGeom prst="roundRect">
            <a:avLst/>
          </a:prstGeom>
          <a:noFill/>
          <a:ln w="4445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16" name="Rounded Rectangle 15"/>
          <p:cNvSpPr/>
          <p:nvPr/>
        </p:nvSpPr>
        <p:spPr>
          <a:xfrm>
            <a:off x="1056364" y="5519890"/>
            <a:ext cx="1384182" cy="182880"/>
          </a:xfrm>
          <a:prstGeom prst="roundRect">
            <a:avLst/>
          </a:prstGeom>
          <a:noFill/>
          <a:ln w="4445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Tree>
    <p:extLst>
      <p:ext uri="{BB962C8B-B14F-4D97-AF65-F5344CB8AC3E}">
        <p14:creationId xmlns:p14="http://schemas.microsoft.com/office/powerpoint/2010/main" val="176083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2" grpId="0" animBg="1"/>
      <p:bldP spid="33" grpId="0" animBg="1"/>
      <p:bldP spid="34" grpId="0" animBg="1"/>
      <p:bldP spid="3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12192000" cy="622995"/>
          </a:xfrm>
        </p:spPr>
        <p:txBody>
          <a:bodyPr>
            <a:normAutofit fontScale="90000"/>
          </a:bodyPr>
          <a:lstStyle/>
          <a:p>
            <a:pPr algn="l"/>
            <a:r>
              <a:rPr lang="en-US" b="1" dirty="0" smtClean="0"/>
              <a:t>Step </a:t>
            </a:r>
            <a:r>
              <a:rPr lang="en-US" b="1" dirty="0"/>
              <a:t>8</a:t>
            </a:r>
            <a:r>
              <a:rPr lang="en-US" b="1" dirty="0" smtClean="0"/>
              <a:t>:</a:t>
            </a:r>
            <a:endParaRPr lang="en-US" b="1" dirty="0"/>
          </a:p>
        </p:txBody>
      </p:sp>
      <p:sp>
        <p:nvSpPr>
          <p:cNvPr id="9"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dirty="0" smtClean="0"/>
              <a:t>for those who wants to know more</a:t>
            </a:r>
            <a:endParaRPr lang="en-US" sz="2500" dirty="0">
              <a:solidFill>
                <a:schemeClr val="tx1">
                  <a:lumMod val="50000"/>
                  <a:lumOff val="50000"/>
                </a:schemeClr>
              </a:solidFill>
            </a:endParaRPr>
          </a:p>
        </p:txBody>
      </p:sp>
      <p:sp>
        <p:nvSpPr>
          <p:cNvPr id="16" name="Rounded Rectangle 15"/>
          <p:cNvSpPr/>
          <p:nvPr/>
        </p:nvSpPr>
        <p:spPr>
          <a:xfrm>
            <a:off x="7745791" y="965621"/>
            <a:ext cx="4114800"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a:solidFill>
                  <a:schemeClr val="bg1">
                    <a:lumMod val="85000"/>
                  </a:schemeClr>
                </a:solidFill>
                <a:latin typeface="Menlo" charset="0"/>
                <a:ea typeface="Menlo" charset="0"/>
                <a:cs typeface="Menlo" charset="0"/>
              </a:rPr>
              <a:t>CWL </a:t>
            </a:r>
            <a:r>
              <a:rPr lang="en-US" b="1" dirty="0" smtClean="0">
                <a:solidFill>
                  <a:schemeClr val="bg1">
                    <a:lumMod val="85000"/>
                  </a:schemeClr>
                </a:solidFill>
                <a:latin typeface="Menlo" charset="0"/>
                <a:ea typeface="Menlo" charset="0"/>
                <a:cs typeface="Menlo" charset="0"/>
              </a:rPr>
              <a:t>standards           *</a:t>
            </a:r>
            <a:endParaRPr lang="en-US" dirty="0">
              <a:solidFill>
                <a:schemeClr val="bg1">
                  <a:lumMod val="85000"/>
                </a:schemeClr>
              </a:solidFill>
              <a:latin typeface="Menlo" charset="0"/>
              <a:ea typeface="Menlo" charset="0"/>
              <a:cs typeface="Menlo" charset="0"/>
            </a:endParaRPr>
          </a:p>
        </p:txBody>
      </p:sp>
      <p:sp>
        <p:nvSpPr>
          <p:cNvPr id="17" name="TextBox 16"/>
          <p:cNvSpPr txBox="1"/>
          <p:nvPr/>
        </p:nvSpPr>
        <p:spPr>
          <a:xfrm>
            <a:off x="7745791" y="1393485"/>
            <a:ext cx="4114800" cy="30777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err="1">
                <a:solidFill>
                  <a:schemeClr val="tx1"/>
                </a:solidFill>
                <a:latin typeface="Menlo" charset="0"/>
                <a:ea typeface="Menlo" charset="0"/>
                <a:cs typeface="Menlo" charset="0"/>
              </a:rPr>
              <a:t>www.commonwl.org</a:t>
            </a:r>
            <a:r>
              <a:rPr lang="en-US" sz="1400" dirty="0" smtClean="0">
                <a:solidFill>
                  <a:schemeClr val="tx1"/>
                </a:solidFill>
                <a:latin typeface="Menlo" charset="0"/>
                <a:ea typeface="Menlo" charset="0"/>
                <a:cs typeface="Menlo" charset="0"/>
              </a:rPr>
              <a:t>/</a:t>
            </a:r>
            <a:endParaRPr lang="en-US" sz="1400" dirty="0" smtClean="0">
              <a:solidFill>
                <a:schemeClr val="tx1"/>
              </a:solidFill>
              <a:latin typeface="Menlo" charset="0"/>
              <a:ea typeface="Menlo" charset="0"/>
              <a:cs typeface="Menlo" charset="0"/>
              <a:hlinkClick r:id="rId2"/>
            </a:endParaRPr>
          </a:p>
        </p:txBody>
      </p:sp>
      <p:sp>
        <p:nvSpPr>
          <p:cNvPr id="18" name="Rounded Rectangle 17"/>
          <p:cNvSpPr/>
          <p:nvPr/>
        </p:nvSpPr>
        <p:spPr>
          <a:xfrm>
            <a:off x="323663" y="965621"/>
            <a:ext cx="7091140"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smtClean="0">
                <a:solidFill>
                  <a:schemeClr val="bg1">
                    <a:lumMod val="85000"/>
                  </a:schemeClr>
                </a:solidFill>
                <a:latin typeface="Menlo" charset="0"/>
                <a:ea typeface="Menlo" charset="0"/>
                <a:cs typeface="Menlo" charset="0"/>
              </a:rPr>
              <a:t>CWL executors</a:t>
            </a:r>
            <a:endParaRPr lang="en-US" dirty="0">
              <a:solidFill>
                <a:schemeClr val="bg1">
                  <a:lumMod val="85000"/>
                </a:schemeClr>
              </a:solidFill>
              <a:latin typeface="Menlo" charset="0"/>
              <a:ea typeface="Menlo" charset="0"/>
              <a:cs typeface="Menlo" charset="0"/>
            </a:endParaRPr>
          </a:p>
        </p:txBody>
      </p:sp>
      <p:sp>
        <p:nvSpPr>
          <p:cNvPr id="19" name="TextBox 18"/>
          <p:cNvSpPr txBox="1"/>
          <p:nvPr/>
        </p:nvSpPr>
        <p:spPr>
          <a:xfrm>
            <a:off x="323663" y="1394068"/>
            <a:ext cx="7091140" cy="95410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latin typeface="Menlo" charset="0"/>
                <a:ea typeface="Menlo" charset="0"/>
                <a:cs typeface="Menlo" charset="0"/>
              </a:rPr>
              <a:t>cwltool</a:t>
            </a:r>
            <a:r>
              <a:rPr lang="en-US" sz="1400" b="1" dirty="0">
                <a:solidFill>
                  <a:schemeClr val="tx1"/>
                </a:solidFill>
                <a:latin typeface="Menlo" charset="0"/>
                <a:ea typeface="Menlo" charset="0"/>
                <a:cs typeface="Menlo" charset="0"/>
              </a:rPr>
              <a:t> </a:t>
            </a:r>
            <a:r>
              <a:rPr lang="en-US" sz="1400" b="1" dirty="0" smtClean="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a:t>
            </a:r>
            <a:r>
              <a:rPr lang="en-US" sz="1400" dirty="0">
                <a:solidFill>
                  <a:schemeClr val="tx1"/>
                </a:solidFill>
                <a:latin typeface="Menlo" charset="0"/>
                <a:ea typeface="Menlo" charset="0"/>
                <a:cs typeface="Menlo" charset="0"/>
              </a:rPr>
              <a:t>https://github.com/common-workflow-language/cwltool</a:t>
            </a:r>
          </a:p>
          <a:p>
            <a:r>
              <a:rPr lang="en-US" sz="1400" b="1" dirty="0" smtClean="0">
                <a:solidFill>
                  <a:schemeClr val="tx1"/>
                </a:solidFill>
                <a:latin typeface="Menlo" charset="0"/>
                <a:ea typeface="Menlo" charset="0"/>
                <a:cs typeface="Menlo" charset="0"/>
              </a:rPr>
              <a:t>CWL-Airflow  </a:t>
            </a:r>
            <a:r>
              <a:rPr lang="en-US" sz="1400" dirty="0">
                <a:solidFill>
                  <a:schemeClr val="tx1"/>
                </a:solidFill>
                <a:latin typeface="Menlo" charset="0"/>
                <a:ea typeface="Menlo" charset="0"/>
                <a:cs typeface="Menlo" charset="0"/>
              </a:rPr>
              <a:t>https://</a:t>
            </a:r>
            <a:r>
              <a:rPr lang="en-US" sz="1400" dirty="0" err="1" smtClean="0">
                <a:solidFill>
                  <a:schemeClr val="tx1"/>
                </a:solidFill>
                <a:latin typeface="Menlo" charset="0"/>
                <a:ea typeface="Menlo" charset="0"/>
                <a:cs typeface="Menlo" charset="0"/>
              </a:rPr>
              <a:t>github.com</a:t>
            </a:r>
            <a:r>
              <a:rPr lang="en-US" sz="1400" dirty="0" smtClean="0">
                <a:solidFill>
                  <a:schemeClr val="tx1"/>
                </a:solidFill>
                <a:latin typeface="Menlo" charset="0"/>
                <a:ea typeface="Menlo" charset="0"/>
                <a:cs typeface="Menlo" charset="0"/>
              </a:rPr>
              <a:t>/Barski-lab/cwl-airflow</a:t>
            </a:r>
            <a:endParaRPr lang="en-US" sz="1400" b="1" dirty="0" smtClean="0">
              <a:solidFill>
                <a:schemeClr val="tx1"/>
              </a:solidFill>
              <a:latin typeface="Menlo" charset="0"/>
              <a:ea typeface="Menlo" charset="0"/>
              <a:cs typeface="Menlo" charset="0"/>
            </a:endParaRPr>
          </a:p>
          <a:p>
            <a:r>
              <a:rPr lang="en-US" sz="1400" b="1" dirty="0" err="1" smtClean="0">
                <a:solidFill>
                  <a:schemeClr val="tx1"/>
                </a:solidFill>
                <a:latin typeface="Menlo" charset="0"/>
                <a:ea typeface="Menlo" charset="0"/>
                <a:cs typeface="Menlo" charset="0"/>
              </a:rPr>
              <a:t>rabix</a:t>
            </a:r>
            <a:r>
              <a:rPr lang="en-US" sz="1400" b="1" dirty="0">
                <a:solidFill>
                  <a:schemeClr val="tx1"/>
                </a:solidFill>
                <a:latin typeface="Menlo" charset="0"/>
                <a:ea typeface="Menlo" charset="0"/>
                <a:cs typeface="Menlo" charset="0"/>
              </a:rPr>
              <a:t> </a:t>
            </a:r>
            <a:r>
              <a:rPr lang="en-US" sz="1400" b="1" dirty="0" smtClean="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http</a:t>
            </a:r>
            <a:r>
              <a:rPr lang="en-US" sz="1400" dirty="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rabix.io</a:t>
            </a:r>
            <a:endParaRPr lang="en-US" sz="1400" dirty="0" smtClean="0">
              <a:solidFill>
                <a:schemeClr val="tx1"/>
              </a:solidFill>
              <a:latin typeface="Menlo" charset="0"/>
              <a:ea typeface="Menlo" charset="0"/>
              <a:cs typeface="Menlo" charset="0"/>
            </a:endParaRPr>
          </a:p>
          <a:p>
            <a:r>
              <a:rPr lang="en-US" sz="1400" b="1" dirty="0" smtClean="0">
                <a:solidFill>
                  <a:schemeClr val="tx1"/>
                </a:solidFill>
                <a:latin typeface="Menlo" charset="0"/>
                <a:ea typeface="Menlo" charset="0"/>
                <a:cs typeface="Menlo" charset="0"/>
              </a:rPr>
              <a:t>toil     </a:t>
            </a:r>
            <a:r>
              <a:rPr lang="en-US" sz="1400" dirty="0" smtClean="0">
                <a:solidFill>
                  <a:schemeClr val="tx1"/>
                </a:solidFill>
                <a:latin typeface="Menlo" charset="0"/>
                <a:ea typeface="Menlo" charset="0"/>
                <a:cs typeface="Menlo" charset="0"/>
              </a:rPr>
              <a:t>    https</a:t>
            </a:r>
            <a:r>
              <a:rPr lang="en-US" sz="1400" dirty="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github.com</a:t>
            </a:r>
            <a:r>
              <a:rPr lang="en-US" sz="1400" dirty="0" smtClean="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DataBiosphere</a:t>
            </a:r>
            <a:r>
              <a:rPr lang="en-US" sz="1400" dirty="0" smtClean="0">
                <a:solidFill>
                  <a:schemeClr val="tx1"/>
                </a:solidFill>
                <a:latin typeface="Menlo" charset="0"/>
                <a:ea typeface="Menlo" charset="0"/>
                <a:cs typeface="Menlo" charset="0"/>
              </a:rPr>
              <a:t>/toil</a:t>
            </a:r>
          </a:p>
        </p:txBody>
      </p:sp>
      <p:sp>
        <p:nvSpPr>
          <p:cNvPr id="20" name="Rounded Rectangle 19"/>
          <p:cNvSpPr/>
          <p:nvPr/>
        </p:nvSpPr>
        <p:spPr>
          <a:xfrm>
            <a:off x="323663" y="2491943"/>
            <a:ext cx="7091140"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a:solidFill>
                  <a:schemeClr val="bg1">
                    <a:lumMod val="85000"/>
                  </a:schemeClr>
                </a:solidFill>
                <a:latin typeface="Menlo" charset="0"/>
                <a:ea typeface="Menlo" charset="0"/>
                <a:cs typeface="Menlo" charset="0"/>
              </a:rPr>
              <a:t>CWL </a:t>
            </a:r>
            <a:r>
              <a:rPr lang="en-US" b="1" dirty="0" smtClean="0">
                <a:solidFill>
                  <a:schemeClr val="bg1">
                    <a:lumMod val="85000"/>
                  </a:schemeClr>
                </a:solidFill>
                <a:latin typeface="Menlo" charset="0"/>
                <a:ea typeface="Menlo" charset="0"/>
                <a:cs typeface="Menlo" charset="0"/>
              </a:rPr>
              <a:t>workflows</a:t>
            </a:r>
            <a:endParaRPr lang="en-US" dirty="0">
              <a:solidFill>
                <a:schemeClr val="bg1">
                  <a:lumMod val="85000"/>
                </a:schemeClr>
              </a:solidFill>
              <a:latin typeface="Menlo" charset="0"/>
              <a:ea typeface="Menlo" charset="0"/>
              <a:cs typeface="Menlo" charset="0"/>
            </a:endParaRPr>
          </a:p>
        </p:txBody>
      </p:sp>
      <p:sp>
        <p:nvSpPr>
          <p:cNvPr id="21" name="TextBox 20"/>
          <p:cNvSpPr txBox="1"/>
          <p:nvPr/>
        </p:nvSpPr>
        <p:spPr>
          <a:xfrm>
            <a:off x="323663" y="2920390"/>
            <a:ext cx="7091140" cy="738664"/>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latin typeface="Menlo" charset="0"/>
                <a:ea typeface="Menlo" charset="0"/>
                <a:cs typeface="Menlo" charset="0"/>
              </a:rPr>
              <a:t>Barski Lab  </a:t>
            </a:r>
            <a:r>
              <a:rPr lang="en-US" sz="1400" dirty="0" smtClean="0">
                <a:solidFill>
                  <a:schemeClr val="tx1"/>
                </a:solidFill>
                <a:latin typeface="Menlo" charset="0"/>
                <a:ea typeface="Menlo" charset="0"/>
                <a:cs typeface="Menlo" charset="0"/>
              </a:rPr>
              <a:t>            https</a:t>
            </a:r>
            <a:r>
              <a:rPr lang="en-US" sz="1400" dirty="0">
                <a:solidFill>
                  <a:schemeClr val="tx1"/>
                </a:solidFill>
                <a:latin typeface="Menlo" charset="0"/>
                <a:ea typeface="Menlo" charset="0"/>
                <a:cs typeface="Menlo" charset="0"/>
              </a:rPr>
              <a:t>://</a:t>
            </a:r>
            <a:r>
              <a:rPr lang="en-US" sz="1400" dirty="0" smtClean="0">
                <a:solidFill>
                  <a:schemeClr val="tx1"/>
                </a:solidFill>
                <a:latin typeface="Menlo" charset="0"/>
                <a:ea typeface="Menlo" charset="0"/>
                <a:cs typeface="Menlo" charset="0"/>
              </a:rPr>
              <a:t>github.com/Barski-lab/workflows</a:t>
            </a:r>
            <a:endParaRPr lang="en-US" sz="1400" dirty="0">
              <a:solidFill>
                <a:schemeClr val="tx1"/>
              </a:solidFill>
              <a:latin typeface="Menlo" charset="0"/>
              <a:ea typeface="Menlo" charset="0"/>
              <a:cs typeface="Menlo" charset="0"/>
            </a:endParaRPr>
          </a:p>
          <a:p>
            <a:r>
              <a:rPr lang="en-US" sz="1400" b="1" dirty="0" smtClean="0">
                <a:solidFill>
                  <a:schemeClr val="tx1"/>
                </a:solidFill>
                <a:latin typeface="Menlo" charset="0"/>
                <a:ea typeface="Menlo" charset="0"/>
                <a:cs typeface="Menlo" charset="0"/>
              </a:rPr>
              <a:t>Cancer Genomics Cloud   </a:t>
            </a:r>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smtClean="0">
                <a:solidFill>
                  <a:schemeClr val="tx1"/>
                </a:solidFill>
                <a:latin typeface="Menlo" charset="0"/>
                <a:ea typeface="Menlo" charset="0"/>
                <a:cs typeface="Menlo" charset="0"/>
              </a:rPr>
              <a:t>cgc.sbgenomics.com/public/apps</a:t>
            </a:r>
          </a:p>
          <a:p>
            <a:r>
              <a:rPr lang="en-US" sz="1400" b="1" dirty="0" err="1" smtClean="0">
                <a:solidFill>
                  <a:schemeClr val="tx1"/>
                </a:solidFill>
                <a:latin typeface="Menlo" charset="0"/>
                <a:ea typeface="Menlo" charset="0"/>
                <a:cs typeface="Menlo" charset="0"/>
              </a:rPr>
              <a:t>Dockstore</a:t>
            </a:r>
            <a:r>
              <a:rPr lang="en-US" sz="1400" b="1" dirty="0">
                <a:solidFill>
                  <a:schemeClr val="tx1"/>
                </a:solidFill>
                <a:latin typeface="Menlo" charset="0"/>
                <a:ea typeface="Menlo" charset="0"/>
                <a:cs typeface="Menlo" charset="0"/>
              </a:rPr>
              <a:t> </a:t>
            </a:r>
            <a:r>
              <a:rPr lang="en-US" sz="1400" b="1" dirty="0" smtClean="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https</a:t>
            </a:r>
            <a:r>
              <a:rPr lang="en-US" sz="1400" dirty="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dockstore.org</a:t>
            </a:r>
            <a:endParaRPr lang="en-US" sz="1400" dirty="0" smtClean="0">
              <a:solidFill>
                <a:schemeClr val="tx1"/>
              </a:solidFill>
              <a:latin typeface="Menlo" charset="0"/>
              <a:ea typeface="Menlo" charset="0"/>
              <a:cs typeface="Menlo" charset="0"/>
              <a:hlinkClick r:id="rId3"/>
            </a:endParaRPr>
          </a:p>
        </p:txBody>
      </p:sp>
      <p:sp>
        <p:nvSpPr>
          <p:cNvPr id="24" name="Rounded Rectangle 23"/>
          <p:cNvSpPr/>
          <p:nvPr/>
        </p:nvSpPr>
        <p:spPr>
          <a:xfrm>
            <a:off x="323663" y="3800755"/>
            <a:ext cx="7091140"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smtClean="0">
                <a:solidFill>
                  <a:schemeClr val="bg1">
                    <a:lumMod val="85000"/>
                  </a:schemeClr>
                </a:solidFill>
                <a:latin typeface="Menlo" charset="0"/>
                <a:ea typeface="Menlo" charset="0"/>
                <a:cs typeface="Menlo" charset="0"/>
              </a:rPr>
              <a:t>Containerized tools</a:t>
            </a:r>
            <a:endParaRPr lang="en-US" dirty="0">
              <a:solidFill>
                <a:schemeClr val="bg1">
                  <a:lumMod val="85000"/>
                </a:schemeClr>
              </a:solidFill>
              <a:latin typeface="Menlo" charset="0"/>
              <a:ea typeface="Menlo" charset="0"/>
              <a:cs typeface="Menlo" charset="0"/>
            </a:endParaRPr>
          </a:p>
        </p:txBody>
      </p:sp>
      <p:sp>
        <p:nvSpPr>
          <p:cNvPr id="25" name="TextBox 24"/>
          <p:cNvSpPr txBox="1"/>
          <p:nvPr/>
        </p:nvSpPr>
        <p:spPr>
          <a:xfrm>
            <a:off x="323663" y="4229202"/>
            <a:ext cx="7091140" cy="738664"/>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latin typeface="Menlo" charset="0"/>
                <a:ea typeface="Menlo" charset="0"/>
                <a:cs typeface="Menlo" charset="0"/>
              </a:rPr>
              <a:t>Docker Hub      </a:t>
            </a:r>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hub.docker.com</a:t>
            </a:r>
            <a:endParaRPr lang="en-US" sz="1400" dirty="0" smtClean="0">
              <a:solidFill>
                <a:schemeClr val="tx1"/>
              </a:solidFill>
              <a:latin typeface="Menlo" charset="0"/>
              <a:ea typeface="Menlo" charset="0"/>
              <a:cs typeface="Menlo" charset="0"/>
            </a:endParaRPr>
          </a:p>
          <a:p>
            <a:r>
              <a:rPr lang="en-US" sz="1400" b="1" dirty="0" err="1" smtClean="0">
                <a:solidFill>
                  <a:schemeClr val="tx1"/>
                </a:solidFill>
                <a:latin typeface="Menlo" charset="0"/>
                <a:ea typeface="Menlo" charset="0"/>
                <a:cs typeface="Menlo" charset="0"/>
              </a:rPr>
              <a:t>Biocontainers</a:t>
            </a:r>
            <a:r>
              <a:rPr lang="en-US" sz="1400" b="1" dirty="0" smtClean="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biocontainers.pro</a:t>
            </a:r>
            <a:endParaRPr lang="en-US" sz="1400" dirty="0" smtClean="0">
              <a:solidFill>
                <a:schemeClr val="tx1"/>
              </a:solidFill>
              <a:latin typeface="Menlo" charset="0"/>
              <a:ea typeface="Menlo" charset="0"/>
              <a:cs typeface="Menlo" charset="0"/>
            </a:endParaRPr>
          </a:p>
          <a:p>
            <a:r>
              <a:rPr lang="en-US" sz="1400" b="1" dirty="0" smtClean="0">
                <a:solidFill>
                  <a:schemeClr val="tx1"/>
                </a:solidFill>
                <a:latin typeface="Menlo" charset="0"/>
                <a:ea typeface="Menlo" charset="0"/>
                <a:cs typeface="Menlo" charset="0"/>
              </a:rPr>
              <a:t>QUAY            </a:t>
            </a:r>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quay.io</a:t>
            </a:r>
            <a:endParaRPr lang="en-US" sz="1400" dirty="0" smtClean="0">
              <a:solidFill>
                <a:schemeClr val="tx1"/>
              </a:solidFill>
              <a:latin typeface="Menlo" charset="0"/>
              <a:ea typeface="Menlo" charset="0"/>
              <a:cs typeface="Menlo" charset="0"/>
              <a:hlinkClick r:id="rId3"/>
            </a:endParaRPr>
          </a:p>
        </p:txBody>
      </p:sp>
      <p:sp>
        <p:nvSpPr>
          <p:cNvPr id="31" name="Rounded Rectangle 30"/>
          <p:cNvSpPr/>
          <p:nvPr/>
        </p:nvSpPr>
        <p:spPr>
          <a:xfrm>
            <a:off x="323663" y="5116901"/>
            <a:ext cx="7091140"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smtClean="0">
                <a:solidFill>
                  <a:schemeClr val="bg1">
                    <a:lumMod val="85000"/>
                  </a:schemeClr>
                </a:solidFill>
                <a:latin typeface="Menlo" charset="0"/>
                <a:ea typeface="Menlo" charset="0"/>
                <a:cs typeface="Menlo" charset="0"/>
              </a:rPr>
              <a:t>Useful links</a:t>
            </a:r>
            <a:endParaRPr lang="en-US" dirty="0">
              <a:solidFill>
                <a:schemeClr val="bg1">
                  <a:lumMod val="85000"/>
                </a:schemeClr>
              </a:solidFill>
              <a:latin typeface="Menlo" charset="0"/>
              <a:ea typeface="Menlo" charset="0"/>
              <a:cs typeface="Menlo" charset="0"/>
            </a:endParaRPr>
          </a:p>
        </p:txBody>
      </p:sp>
      <p:sp>
        <p:nvSpPr>
          <p:cNvPr id="36" name="TextBox 35"/>
          <p:cNvSpPr txBox="1"/>
          <p:nvPr/>
        </p:nvSpPr>
        <p:spPr>
          <a:xfrm>
            <a:off x="323662" y="5545348"/>
            <a:ext cx="7091141" cy="95410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latin typeface="Menlo" charset="0"/>
                <a:ea typeface="Menlo" charset="0"/>
                <a:cs typeface="Menlo" charset="0"/>
              </a:rPr>
              <a:t>CWL Viewer      </a:t>
            </a:r>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view.commonwl.org</a:t>
            </a:r>
            <a:r>
              <a:rPr lang="en-US" sz="1400" dirty="0" smtClean="0">
                <a:solidFill>
                  <a:schemeClr val="tx1"/>
                </a:solidFill>
                <a:latin typeface="Menlo" charset="0"/>
                <a:ea typeface="Menlo" charset="0"/>
                <a:cs typeface="Menlo" charset="0"/>
              </a:rPr>
              <a:t>/workflows</a:t>
            </a:r>
            <a:endParaRPr lang="en-US" sz="1400" b="1" dirty="0" smtClean="0">
              <a:solidFill>
                <a:schemeClr val="tx1"/>
              </a:solidFill>
              <a:latin typeface="Menlo" charset="0"/>
              <a:ea typeface="Menlo" charset="0"/>
              <a:cs typeface="Menlo" charset="0"/>
            </a:endParaRPr>
          </a:p>
          <a:p>
            <a:r>
              <a:rPr lang="en-US" sz="1400" b="1" dirty="0" smtClean="0">
                <a:solidFill>
                  <a:schemeClr val="tx1"/>
                </a:solidFill>
                <a:latin typeface="Menlo" charset="0"/>
                <a:ea typeface="Menlo" charset="0"/>
                <a:cs typeface="Menlo" charset="0"/>
              </a:rPr>
              <a:t>Atom Plugin     </a:t>
            </a:r>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github.com</a:t>
            </a:r>
            <a:r>
              <a:rPr lang="en-US" sz="1400" dirty="0" smtClean="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manabuishii</a:t>
            </a:r>
            <a:r>
              <a:rPr lang="en-US" sz="1400" dirty="0" smtClean="0">
                <a:solidFill>
                  <a:schemeClr val="tx1"/>
                </a:solidFill>
                <a:latin typeface="Menlo" charset="0"/>
                <a:ea typeface="Menlo" charset="0"/>
                <a:cs typeface="Menlo" charset="0"/>
              </a:rPr>
              <a:t>/language-cwl</a:t>
            </a:r>
            <a:endParaRPr lang="en-US" sz="1400" b="1" dirty="0" smtClean="0">
              <a:solidFill>
                <a:schemeClr val="tx1"/>
              </a:solidFill>
              <a:latin typeface="Menlo" charset="0"/>
              <a:ea typeface="Menlo" charset="0"/>
              <a:cs typeface="Menlo" charset="0"/>
            </a:endParaRPr>
          </a:p>
          <a:p>
            <a:r>
              <a:rPr lang="en-US" sz="1400" b="1" dirty="0" smtClean="0">
                <a:solidFill>
                  <a:schemeClr val="tx1"/>
                </a:solidFill>
                <a:latin typeface="Menlo" charset="0"/>
                <a:ea typeface="Menlo" charset="0"/>
                <a:cs typeface="Menlo" charset="0"/>
              </a:rPr>
              <a:t>VS Code Plugin  </a:t>
            </a:r>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err="1">
                <a:solidFill>
                  <a:schemeClr val="tx1"/>
                </a:solidFill>
                <a:latin typeface="Menlo" charset="0"/>
                <a:ea typeface="Menlo" charset="0"/>
                <a:cs typeface="Menlo" charset="0"/>
              </a:rPr>
              <a:t>github.com</a:t>
            </a:r>
            <a:r>
              <a:rPr lang="en-US" sz="1400" dirty="0">
                <a:solidFill>
                  <a:schemeClr val="tx1"/>
                </a:solidFill>
                <a:latin typeface="Menlo" charset="0"/>
                <a:ea typeface="Menlo" charset="0"/>
                <a:cs typeface="Menlo" charset="0"/>
              </a:rPr>
              <a:t>/</a:t>
            </a:r>
            <a:r>
              <a:rPr lang="en-US" sz="1400" dirty="0" err="1">
                <a:solidFill>
                  <a:schemeClr val="tx1"/>
                </a:solidFill>
                <a:latin typeface="Menlo" charset="0"/>
                <a:ea typeface="Menlo" charset="0"/>
                <a:cs typeface="Menlo" charset="0"/>
              </a:rPr>
              <a:t>manabuishii</a:t>
            </a:r>
            <a:r>
              <a:rPr lang="en-US" sz="1400" dirty="0">
                <a:solidFill>
                  <a:schemeClr val="tx1"/>
                </a:solidFill>
                <a:latin typeface="Menlo" charset="0"/>
                <a:ea typeface="Menlo" charset="0"/>
                <a:cs typeface="Menlo" charset="0"/>
              </a:rPr>
              <a:t>/</a:t>
            </a:r>
            <a:r>
              <a:rPr lang="en-US" sz="1400" dirty="0" err="1">
                <a:solidFill>
                  <a:schemeClr val="tx1"/>
                </a:solidFill>
                <a:latin typeface="Menlo" charset="0"/>
                <a:ea typeface="Menlo" charset="0"/>
                <a:cs typeface="Menlo" charset="0"/>
              </a:rPr>
              <a:t>vscode</a:t>
            </a:r>
            <a:r>
              <a:rPr lang="en-US" sz="1400" dirty="0">
                <a:solidFill>
                  <a:schemeClr val="tx1"/>
                </a:solidFill>
                <a:latin typeface="Menlo" charset="0"/>
                <a:ea typeface="Menlo" charset="0"/>
                <a:cs typeface="Menlo" charset="0"/>
              </a:rPr>
              <a:t>-cwl</a:t>
            </a:r>
            <a:endParaRPr lang="en-US" sz="1400" dirty="0" smtClean="0">
              <a:solidFill>
                <a:schemeClr val="tx1"/>
              </a:solidFill>
              <a:latin typeface="Menlo" charset="0"/>
              <a:ea typeface="Menlo" charset="0"/>
              <a:cs typeface="Menlo" charset="0"/>
            </a:endParaRPr>
          </a:p>
          <a:p>
            <a:r>
              <a:rPr lang="en-US" sz="1400" b="1" dirty="0" smtClean="0">
                <a:solidFill>
                  <a:schemeClr val="tx1"/>
                </a:solidFill>
                <a:latin typeface="Menlo" charset="0"/>
                <a:ea typeface="Menlo" charset="0"/>
                <a:cs typeface="Menlo" charset="0"/>
              </a:rPr>
              <a:t>IntelliJ Plugin </a:t>
            </a:r>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gitlab.com</a:t>
            </a:r>
            <a:r>
              <a:rPr lang="en-US" sz="1400" dirty="0" smtClean="0">
                <a:solidFill>
                  <a:schemeClr val="tx1"/>
                </a:solidFill>
                <a:latin typeface="Menlo" charset="0"/>
                <a:ea typeface="Menlo" charset="0"/>
                <a:cs typeface="Menlo" charset="0"/>
              </a:rPr>
              <a:t>/</a:t>
            </a:r>
            <a:r>
              <a:rPr lang="en-US" sz="1400" dirty="0" err="1" smtClean="0">
                <a:solidFill>
                  <a:schemeClr val="tx1"/>
                </a:solidFill>
                <a:latin typeface="Menlo" charset="0"/>
                <a:ea typeface="Menlo" charset="0"/>
                <a:cs typeface="Menlo" charset="0"/>
              </a:rPr>
              <a:t>AleksandrSl</a:t>
            </a:r>
            <a:r>
              <a:rPr lang="en-US" sz="1400" dirty="0" smtClean="0">
                <a:solidFill>
                  <a:schemeClr val="tx1"/>
                </a:solidFill>
                <a:latin typeface="Menlo" charset="0"/>
                <a:ea typeface="Menlo" charset="0"/>
                <a:cs typeface="Menlo" charset="0"/>
              </a:rPr>
              <a:t>/cwl-plugin</a:t>
            </a:r>
          </a:p>
        </p:txBody>
      </p:sp>
      <p:sp>
        <p:nvSpPr>
          <p:cNvPr id="37" name="Rounded Rectangle 36"/>
          <p:cNvSpPr/>
          <p:nvPr/>
        </p:nvSpPr>
        <p:spPr>
          <a:xfrm>
            <a:off x="7745791" y="1845030"/>
            <a:ext cx="4114800"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a:solidFill>
                  <a:schemeClr val="bg1">
                    <a:lumMod val="85000"/>
                  </a:schemeClr>
                </a:solidFill>
                <a:latin typeface="Menlo" charset="0"/>
                <a:ea typeface="Menlo" charset="0"/>
                <a:cs typeface="Menlo" charset="0"/>
              </a:rPr>
              <a:t>H</a:t>
            </a:r>
            <a:r>
              <a:rPr lang="en-US" b="1" dirty="0" smtClean="0">
                <a:solidFill>
                  <a:schemeClr val="bg1">
                    <a:lumMod val="85000"/>
                  </a:schemeClr>
                </a:solidFill>
                <a:latin typeface="Menlo" charset="0"/>
                <a:ea typeface="Menlo" charset="0"/>
                <a:cs typeface="Menlo" charset="0"/>
              </a:rPr>
              <a:t>ave a question?</a:t>
            </a:r>
            <a:endParaRPr lang="en-US" dirty="0">
              <a:solidFill>
                <a:schemeClr val="bg1">
                  <a:lumMod val="85000"/>
                </a:schemeClr>
              </a:solidFill>
              <a:latin typeface="Menlo" charset="0"/>
              <a:ea typeface="Menlo" charset="0"/>
              <a:cs typeface="Menlo" charset="0"/>
            </a:endParaRPr>
          </a:p>
        </p:txBody>
      </p:sp>
      <p:sp>
        <p:nvSpPr>
          <p:cNvPr id="38" name="TextBox 37"/>
          <p:cNvSpPr txBox="1"/>
          <p:nvPr/>
        </p:nvSpPr>
        <p:spPr>
          <a:xfrm>
            <a:off x="7745791" y="2273477"/>
            <a:ext cx="4114801" cy="2246769"/>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err="1" smtClean="0">
                <a:solidFill>
                  <a:schemeClr val="tx1"/>
                </a:solidFill>
                <a:latin typeface="Menlo" charset="0"/>
                <a:ea typeface="Menlo" charset="0"/>
                <a:cs typeface="Menlo" charset="0"/>
              </a:rPr>
              <a:t>Gitter</a:t>
            </a:r>
            <a:endParaRPr lang="en-US" sz="1400" b="1" dirty="0">
              <a:solidFill>
                <a:schemeClr val="tx1"/>
              </a:solidFill>
              <a:latin typeface="Menlo" charset="0"/>
              <a:ea typeface="Menlo" charset="0"/>
              <a:cs typeface="Menlo" charset="0"/>
            </a:endParaRPr>
          </a:p>
          <a:p>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a:t>
            </a:r>
            <a:r>
              <a:rPr lang="en-US" sz="1400" dirty="0" smtClean="0">
                <a:solidFill>
                  <a:schemeClr val="tx1"/>
                </a:solidFill>
                <a:latin typeface="Menlo" charset="0"/>
                <a:ea typeface="Menlo" charset="0"/>
                <a:cs typeface="Menlo" charset="0"/>
              </a:rPr>
              <a:t>gitter.im/common-workflow-language/common-workflow-language</a:t>
            </a:r>
          </a:p>
          <a:p>
            <a:endParaRPr lang="en-US" sz="1400" b="1" dirty="0" smtClean="0">
              <a:solidFill>
                <a:schemeClr val="tx1"/>
              </a:solidFill>
              <a:latin typeface="Menlo" charset="0"/>
              <a:ea typeface="Menlo" charset="0"/>
              <a:cs typeface="Menlo" charset="0"/>
            </a:endParaRPr>
          </a:p>
          <a:p>
            <a:r>
              <a:rPr lang="en-US" sz="1400" b="1" dirty="0" err="1" smtClean="0">
                <a:solidFill>
                  <a:schemeClr val="tx1"/>
                </a:solidFill>
                <a:latin typeface="Menlo" charset="0"/>
                <a:ea typeface="Menlo" charset="0"/>
                <a:cs typeface="Menlo" charset="0"/>
              </a:rPr>
              <a:t>Biostars</a:t>
            </a:r>
            <a:endParaRPr lang="en-US" sz="1400" b="1" dirty="0" smtClean="0">
              <a:solidFill>
                <a:schemeClr val="tx1"/>
              </a:solidFill>
              <a:latin typeface="Menlo" charset="0"/>
              <a:ea typeface="Menlo" charset="0"/>
              <a:cs typeface="Menlo" charset="0"/>
            </a:endParaRPr>
          </a:p>
          <a:p>
            <a:r>
              <a:rPr lang="en-US" sz="1400" dirty="0">
                <a:solidFill>
                  <a:schemeClr val="tx1"/>
                </a:solidFill>
                <a:latin typeface="Menlo" charset="0"/>
                <a:ea typeface="Menlo" charset="0"/>
                <a:cs typeface="Menlo" charset="0"/>
              </a:rPr>
              <a:t>https://</a:t>
            </a:r>
            <a:r>
              <a:rPr lang="en-US" sz="1400" dirty="0" err="1" smtClean="0">
                <a:solidFill>
                  <a:schemeClr val="tx1"/>
                </a:solidFill>
                <a:latin typeface="Menlo" charset="0"/>
                <a:ea typeface="Menlo" charset="0"/>
                <a:cs typeface="Menlo" charset="0"/>
              </a:rPr>
              <a:t>www.biostars.org</a:t>
            </a:r>
            <a:r>
              <a:rPr lang="en-US" sz="1400" dirty="0" smtClean="0">
                <a:solidFill>
                  <a:schemeClr val="tx1"/>
                </a:solidFill>
                <a:latin typeface="Menlo" charset="0"/>
                <a:ea typeface="Menlo" charset="0"/>
                <a:cs typeface="Menlo" charset="0"/>
              </a:rPr>
              <a:t>/t/cwl</a:t>
            </a:r>
            <a:endParaRPr lang="en-US" sz="1400" dirty="0">
              <a:solidFill>
                <a:schemeClr val="tx1"/>
              </a:solidFill>
              <a:latin typeface="Menlo" charset="0"/>
              <a:ea typeface="Menlo" charset="0"/>
              <a:cs typeface="Menlo" charset="0"/>
            </a:endParaRPr>
          </a:p>
          <a:p>
            <a:endParaRPr lang="en-US" sz="1400" b="1" dirty="0" smtClean="0">
              <a:solidFill>
                <a:schemeClr val="tx1"/>
              </a:solidFill>
              <a:latin typeface="Menlo" charset="0"/>
              <a:ea typeface="Menlo" charset="0"/>
              <a:cs typeface="Menlo" charset="0"/>
            </a:endParaRPr>
          </a:p>
          <a:p>
            <a:r>
              <a:rPr lang="en-US" sz="1400" b="1" dirty="0" smtClean="0">
                <a:solidFill>
                  <a:schemeClr val="tx1"/>
                </a:solidFill>
                <a:latin typeface="Menlo" charset="0"/>
                <a:ea typeface="Menlo" charset="0"/>
                <a:cs typeface="Menlo" charset="0"/>
              </a:rPr>
              <a:t>Google Groups</a:t>
            </a:r>
          </a:p>
          <a:p>
            <a:r>
              <a:rPr lang="en-US" sz="1400" dirty="0" smtClean="0">
                <a:solidFill>
                  <a:schemeClr val="tx1"/>
                </a:solidFill>
                <a:latin typeface="Menlo" charset="0"/>
                <a:ea typeface="Menlo" charset="0"/>
                <a:cs typeface="Menlo" charset="0"/>
              </a:rPr>
              <a:t>https</a:t>
            </a:r>
            <a:r>
              <a:rPr lang="en-US" sz="1400" dirty="0">
                <a:solidFill>
                  <a:schemeClr val="tx1"/>
                </a:solidFill>
                <a:latin typeface="Menlo" charset="0"/>
                <a:ea typeface="Menlo" charset="0"/>
                <a:cs typeface="Menlo" charset="0"/>
              </a:rPr>
              <a:t>://groups.google.com/forum/#!forum/common-workflow-language</a:t>
            </a:r>
            <a:endParaRPr lang="en-US" sz="1400" dirty="0" smtClean="0">
              <a:solidFill>
                <a:schemeClr val="tx1"/>
              </a:solidFill>
              <a:latin typeface="Menlo" charset="0"/>
              <a:ea typeface="Menlo" charset="0"/>
              <a:cs typeface="Menlo" charset="0"/>
              <a:hlinkClick r:id="rId2"/>
            </a:endParaRPr>
          </a:p>
        </p:txBody>
      </p:sp>
    </p:spTree>
    <p:extLst>
      <p:ext uri="{BB962C8B-B14F-4D97-AF65-F5344CB8AC3E}">
        <p14:creationId xmlns:p14="http://schemas.microsoft.com/office/powerpoint/2010/main" val="133948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up)">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up)">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up)">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4" grpId="0" animBg="1"/>
      <p:bldP spid="25" grpId="0" animBg="1"/>
      <p:bldP spid="31" grpId="0" animBg="1"/>
      <p:bldP spid="36" grpId="0" animBg="1"/>
      <p:bldP spid="37"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0" y="0"/>
            <a:ext cx="12192000" cy="622995"/>
          </a:xfrm>
        </p:spPr>
        <p:txBody>
          <a:bodyPr>
            <a:normAutofit fontScale="90000"/>
          </a:bodyPr>
          <a:lstStyle/>
          <a:p>
            <a:pPr algn="l"/>
            <a:r>
              <a:rPr lang="en-US" b="1" dirty="0" smtClean="0"/>
              <a:t>STEP 1:</a:t>
            </a:r>
            <a:endParaRPr lang="en-US" dirty="0"/>
          </a:p>
        </p:txBody>
      </p:sp>
      <p:sp>
        <p:nvSpPr>
          <p:cNvPr id="18" name="TextBox 17"/>
          <p:cNvSpPr txBox="1"/>
          <p:nvPr/>
        </p:nvSpPr>
        <p:spPr>
          <a:xfrm>
            <a:off x="358582" y="1437970"/>
            <a:ext cx="11385182" cy="954107"/>
          </a:xfrm>
          <a:prstGeom prst="rect">
            <a:avLst/>
          </a:prstGeom>
          <a:noFill/>
        </p:spPr>
        <p:txBody>
          <a:bodyPr wrap="square" rtlCol="0">
            <a:spAutoFit/>
          </a:bodyPr>
          <a:lstStyle/>
          <a:p>
            <a:r>
              <a:rPr lang="en-US" sz="1400" b="1" dirty="0" smtClean="0">
                <a:latin typeface="Menlo" charset="0"/>
                <a:ea typeface="Menlo" charset="0"/>
                <a:cs typeface="Menlo" charset="0"/>
              </a:rPr>
              <a:t>Rabix Composer</a:t>
            </a:r>
          </a:p>
          <a:p>
            <a:r>
              <a:rPr lang="en-US" sz="1400" dirty="0" smtClean="0">
                <a:latin typeface="Menlo" charset="0"/>
                <a:ea typeface="Menlo" charset="0"/>
                <a:cs typeface="Menlo" charset="0"/>
              </a:rPr>
              <a:t>Windows       </a:t>
            </a:r>
            <a:r>
              <a:rPr lang="en-US" sz="1200" dirty="0" smtClean="0">
                <a:latin typeface="Menlo" charset="0"/>
                <a:ea typeface="Menlo" charset="0"/>
                <a:cs typeface="Menlo" charset="0"/>
                <a:hlinkClick r:id="rId3"/>
              </a:rPr>
              <a:t>https://github.com/rabix/composer/releases/download/1.0.0/rabix-composer.Setup.1.0.0.exe</a:t>
            </a:r>
            <a:endParaRPr lang="en-US" sz="1200" dirty="0" smtClean="0">
              <a:latin typeface="Menlo" charset="0"/>
              <a:ea typeface="Menlo" charset="0"/>
              <a:cs typeface="Menlo" charset="0"/>
            </a:endParaRPr>
          </a:p>
          <a:p>
            <a:r>
              <a:rPr lang="en-US" sz="1400" dirty="0" smtClean="0">
                <a:latin typeface="Menlo" charset="0"/>
                <a:ea typeface="Menlo" charset="0"/>
                <a:cs typeface="Menlo" charset="0"/>
              </a:rPr>
              <a:t>MacOS         </a:t>
            </a:r>
            <a:r>
              <a:rPr lang="en-US" sz="1200" dirty="0" smtClean="0">
                <a:latin typeface="Menlo" charset="0"/>
                <a:ea typeface="Menlo" charset="0"/>
                <a:cs typeface="Menlo" charset="0"/>
                <a:hlinkClick r:id="rId4"/>
              </a:rPr>
              <a:t>https</a:t>
            </a:r>
            <a:r>
              <a:rPr lang="en-US" sz="1200" dirty="0">
                <a:latin typeface="Menlo" charset="0"/>
                <a:ea typeface="Menlo" charset="0"/>
                <a:cs typeface="Menlo" charset="0"/>
                <a:hlinkClick r:id="rId4"/>
              </a:rPr>
              <a:t>://</a:t>
            </a:r>
            <a:r>
              <a:rPr lang="en-US" sz="1200" dirty="0" smtClean="0">
                <a:latin typeface="Menlo" charset="0"/>
                <a:ea typeface="Menlo" charset="0"/>
                <a:cs typeface="Menlo" charset="0"/>
                <a:hlinkClick r:id="rId4"/>
              </a:rPr>
              <a:t>github.com/rabix/composer/releases/download/1.0.0/rabix-composer-1.0.0.dmg</a:t>
            </a:r>
            <a:endParaRPr lang="en-US" sz="1200" dirty="0" smtClean="0">
              <a:latin typeface="Menlo" charset="0"/>
              <a:ea typeface="Menlo" charset="0"/>
              <a:cs typeface="Menlo" charset="0"/>
            </a:endParaRPr>
          </a:p>
          <a:p>
            <a:r>
              <a:rPr lang="en-US" sz="1400" dirty="0" smtClean="0">
                <a:latin typeface="Menlo" charset="0"/>
                <a:ea typeface="Menlo" charset="0"/>
                <a:cs typeface="Menlo" charset="0"/>
              </a:rPr>
              <a:t>Ubuntu        </a:t>
            </a:r>
            <a:r>
              <a:rPr lang="en-US" sz="1200" dirty="0" smtClean="0">
                <a:latin typeface="Menlo" charset="0"/>
                <a:ea typeface="Menlo" charset="0"/>
                <a:cs typeface="Menlo" charset="0"/>
                <a:hlinkClick r:id="rId5"/>
              </a:rPr>
              <a:t>https</a:t>
            </a:r>
            <a:r>
              <a:rPr lang="en-US" sz="1200" dirty="0">
                <a:latin typeface="Menlo" charset="0"/>
                <a:ea typeface="Menlo" charset="0"/>
                <a:cs typeface="Menlo" charset="0"/>
                <a:hlinkClick r:id="rId5"/>
              </a:rPr>
              <a:t>://</a:t>
            </a:r>
            <a:r>
              <a:rPr lang="en-US" sz="1200" dirty="0" smtClean="0">
                <a:latin typeface="Menlo" charset="0"/>
                <a:ea typeface="Menlo" charset="0"/>
                <a:cs typeface="Menlo" charset="0"/>
                <a:hlinkClick r:id="rId5"/>
              </a:rPr>
              <a:t>github.com/rabix/composer/releases/download/1.0.0/rabix-composer-1.0.0-x86_64.AppImage</a:t>
            </a:r>
            <a:endParaRPr lang="en-US" sz="1200" dirty="0" smtClean="0">
              <a:latin typeface="Menlo" charset="0"/>
              <a:ea typeface="Menlo" charset="0"/>
              <a:cs typeface="Menlo" charset="0"/>
            </a:endParaRPr>
          </a:p>
        </p:txBody>
      </p:sp>
      <p:sp>
        <p:nvSpPr>
          <p:cNvPr id="4" name="TextBox 3"/>
          <p:cNvSpPr txBox="1"/>
          <p:nvPr/>
        </p:nvSpPr>
        <p:spPr>
          <a:xfrm>
            <a:off x="358582" y="2563533"/>
            <a:ext cx="11385182" cy="707886"/>
          </a:xfrm>
          <a:prstGeom prst="rect">
            <a:avLst/>
          </a:prstGeom>
          <a:noFill/>
        </p:spPr>
        <p:txBody>
          <a:bodyPr wrap="square" rtlCol="0">
            <a:spAutoFit/>
          </a:bodyPr>
          <a:lstStyle/>
          <a:p>
            <a:r>
              <a:rPr lang="en-US" sz="1400" b="1" dirty="0" smtClean="0">
                <a:latin typeface="Menlo" charset="0"/>
                <a:ea typeface="Menlo" charset="0"/>
                <a:cs typeface="Menlo" charset="0"/>
              </a:rPr>
              <a:t>Java Development </a:t>
            </a:r>
            <a:r>
              <a:rPr lang="en-US" sz="1400" b="1" dirty="0">
                <a:latin typeface="Menlo" charset="0"/>
                <a:ea typeface="Menlo" charset="0"/>
                <a:cs typeface="Menlo" charset="0"/>
              </a:rPr>
              <a:t>Kit 8+ </a:t>
            </a:r>
          </a:p>
          <a:p>
            <a:r>
              <a:rPr lang="en-US" sz="1400" dirty="0" smtClean="0">
                <a:latin typeface="Menlo" charset="0"/>
                <a:ea typeface="Menlo" charset="0"/>
                <a:cs typeface="Menlo" charset="0"/>
              </a:rPr>
              <a:t>Windows/MacOS/Ubuntu</a:t>
            </a:r>
          </a:p>
          <a:p>
            <a:pPr indent="1497013"/>
            <a:r>
              <a:rPr lang="en-US" sz="1200" dirty="0" smtClean="0">
                <a:latin typeface="Menlo" charset="0"/>
                <a:ea typeface="Menlo" charset="0"/>
                <a:cs typeface="Menlo" charset="0"/>
                <a:hlinkClick r:id="rId6"/>
              </a:rPr>
              <a:t>http</a:t>
            </a:r>
            <a:r>
              <a:rPr lang="en-US" sz="1200" dirty="0">
                <a:latin typeface="Menlo" charset="0"/>
                <a:ea typeface="Menlo" charset="0"/>
                <a:cs typeface="Menlo" charset="0"/>
                <a:hlinkClick r:id="rId6"/>
              </a:rPr>
              <a:t>://</a:t>
            </a:r>
            <a:r>
              <a:rPr lang="en-US" sz="1200" dirty="0" smtClean="0">
                <a:latin typeface="Menlo" charset="0"/>
                <a:ea typeface="Menlo" charset="0"/>
                <a:cs typeface="Menlo" charset="0"/>
                <a:hlinkClick r:id="rId6"/>
              </a:rPr>
              <a:t>www.oracle.com/technetwork/java/javase/downloads/jdk8-downloads-2133151.html</a:t>
            </a:r>
            <a:endParaRPr lang="en-US" sz="1200" dirty="0">
              <a:latin typeface="Menlo" charset="0"/>
              <a:ea typeface="Menlo" charset="0"/>
              <a:cs typeface="Menlo" charset="0"/>
            </a:endParaRPr>
          </a:p>
        </p:txBody>
      </p:sp>
      <p:sp>
        <p:nvSpPr>
          <p:cNvPr id="5" name="TextBox 4"/>
          <p:cNvSpPr txBox="1"/>
          <p:nvPr/>
        </p:nvSpPr>
        <p:spPr>
          <a:xfrm>
            <a:off x="358583" y="4158716"/>
            <a:ext cx="11385181" cy="1169551"/>
          </a:xfrm>
          <a:prstGeom prst="rect">
            <a:avLst/>
          </a:prstGeom>
          <a:noFill/>
        </p:spPr>
        <p:txBody>
          <a:bodyPr wrap="square" rtlCol="0">
            <a:spAutoFit/>
          </a:bodyPr>
          <a:lstStyle/>
          <a:p>
            <a:r>
              <a:rPr lang="en-US" sz="1400" b="1" dirty="0" smtClean="0">
                <a:latin typeface="Menlo" charset="0"/>
                <a:ea typeface="Menlo" charset="0"/>
                <a:cs typeface="Menlo" charset="0"/>
              </a:rPr>
              <a:t>Docker </a:t>
            </a:r>
            <a:endParaRPr lang="en-US" sz="1400" b="1" dirty="0">
              <a:latin typeface="Menlo" charset="0"/>
              <a:ea typeface="Menlo" charset="0"/>
              <a:cs typeface="Menlo" charset="0"/>
            </a:endParaRPr>
          </a:p>
          <a:p>
            <a:r>
              <a:rPr lang="en-US" sz="1400" dirty="0" smtClean="0">
                <a:latin typeface="Menlo" charset="0"/>
                <a:ea typeface="Menlo" charset="0"/>
                <a:cs typeface="Menlo" charset="0"/>
              </a:rPr>
              <a:t>Windows 10    </a:t>
            </a:r>
            <a:r>
              <a:rPr lang="en-US" sz="1200" dirty="0" smtClean="0">
                <a:latin typeface="Menlo" charset="0"/>
                <a:ea typeface="Menlo" charset="0"/>
                <a:cs typeface="Menlo" charset="0"/>
                <a:hlinkClick r:id="rId7" invalidUrl="https://download.docker.com/win/stable/Docker for Windows Installer.exe"/>
              </a:rPr>
              <a:t>https</a:t>
            </a:r>
            <a:r>
              <a:rPr lang="en-US" sz="1200" dirty="0">
                <a:latin typeface="Menlo" charset="0"/>
                <a:ea typeface="Menlo" charset="0"/>
                <a:cs typeface="Menlo" charset="0"/>
                <a:hlinkClick r:id="rId8" invalidUrl="https://download.docker.com/win/stable/Docker for Windows Installer.exe"/>
              </a:rPr>
              <a:t>://</a:t>
            </a:r>
            <a:r>
              <a:rPr lang="en-US" sz="1200" dirty="0" smtClean="0">
                <a:latin typeface="Menlo" charset="0"/>
                <a:ea typeface="Menlo" charset="0"/>
                <a:cs typeface="Menlo" charset="0"/>
                <a:hlinkClick r:id="rId9" invalidUrl="https://download.docker.com/win/stable/Docker for Windows Installer.exe"/>
              </a:rPr>
              <a:t>download.docker.com/win/stable/Docker%20for%20Windows%20Installer.exe</a:t>
            </a:r>
            <a:endParaRPr lang="en-US" sz="1200" dirty="0" smtClean="0">
              <a:latin typeface="Menlo" charset="0"/>
              <a:ea typeface="Menlo" charset="0"/>
              <a:cs typeface="Menlo" charset="0"/>
            </a:endParaRPr>
          </a:p>
          <a:p>
            <a:r>
              <a:rPr lang="en-US" sz="1400" dirty="0" smtClean="0">
                <a:latin typeface="Menlo" charset="0"/>
                <a:ea typeface="Menlo" charset="0"/>
                <a:cs typeface="Menlo" charset="0"/>
              </a:rPr>
              <a:t>Windows &lt; 10  </a:t>
            </a:r>
            <a:r>
              <a:rPr lang="en-US" sz="1200" dirty="0" smtClean="0">
                <a:latin typeface="Menlo" charset="0"/>
                <a:ea typeface="Menlo" charset="0"/>
                <a:cs typeface="Menlo" charset="0"/>
                <a:hlinkClick r:id="rId10"/>
              </a:rPr>
              <a:t>https</a:t>
            </a:r>
            <a:r>
              <a:rPr lang="en-US" sz="1200" dirty="0">
                <a:latin typeface="Menlo" charset="0"/>
                <a:ea typeface="Menlo" charset="0"/>
                <a:cs typeface="Menlo" charset="0"/>
                <a:hlinkClick r:id="rId10"/>
              </a:rPr>
              <a:t>://</a:t>
            </a:r>
            <a:r>
              <a:rPr lang="en-US" sz="1200" dirty="0" smtClean="0">
                <a:latin typeface="Menlo" charset="0"/>
                <a:ea typeface="Menlo" charset="0"/>
                <a:cs typeface="Menlo" charset="0"/>
                <a:hlinkClick r:id="rId10"/>
              </a:rPr>
              <a:t>download.docker.com/win/stable/DockerToolbox.exe</a:t>
            </a:r>
            <a:endParaRPr lang="en-US" sz="1200" dirty="0" smtClean="0">
              <a:latin typeface="Menlo" charset="0"/>
              <a:ea typeface="Menlo" charset="0"/>
              <a:cs typeface="Menlo" charset="0"/>
            </a:endParaRPr>
          </a:p>
          <a:p>
            <a:r>
              <a:rPr lang="en-US" sz="1400" dirty="0" smtClean="0">
                <a:latin typeface="Menlo" charset="0"/>
                <a:ea typeface="Menlo" charset="0"/>
                <a:cs typeface="Menlo" charset="0"/>
              </a:rPr>
              <a:t>MacOS         </a:t>
            </a:r>
            <a:r>
              <a:rPr lang="en-US" sz="1200" dirty="0" smtClean="0">
                <a:latin typeface="Menlo" charset="0"/>
                <a:ea typeface="Menlo" charset="0"/>
                <a:cs typeface="Menlo" charset="0"/>
                <a:hlinkClick r:id="rId11"/>
              </a:rPr>
              <a:t>https</a:t>
            </a:r>
            <a:r>
              <a:rPr lang="en-US" sz="1200" dirty="0">
                <a:latin typeface="Menlo" charset="0"/>
                <a:ea typeface="Menlo" charset="0"/>
                <a:cs typeface="Menlo" charset="0"/>
                <a:hlinkClick r:id="rId11"/>
              </a:rPr>
              <a:t>://</a:t>
            </a:r>
            <a:r>
              <a:rPr lang="en-US" sz="1200" dirty="0" smtClean="0">
                <a:latin typeface="Menlo" charset="0"/>
                <a:ea typeface="Menlo" charset="0"/>
                <a:cs typeface="Menlo" charset="0"/>
                <a:hlinkClick r:id="rId11"/>
              </a:rPr>
              <a:t>download.docker.com/mac/stable/Docker.dmg</a:t>
            </a:r>
            <a:endParaRPr lang="en-US" sz="1200" dirty="0" smtClean="0">
              <a:latin typeface="Menlo" charset="0"/>
              <a:ea typeface="Menlo" charset="0"/>
              <a:cs typeface="Menlo" charset="0"/>
            </a:endParaRPr>
          </a:p>
          <a:p>
            <a:r>
              <a:rPr lang="en-US" sz="1400" dirty="0" smtClean="0">
                <a:latin typeface="Menlo" charset="0"/>
                <a:ea typeface="Menlo" charset="0"/>
                <a:cs typeface="Menlo" charset="0"/>
              </a:rPr>
              <a:t>Ubuntu        </a:t>
            </a:r>
            <a:r>
              <a:rPr lang="en-US" sz="1200" dirty="0" smtClean="0">
                <a:latin typeface="Menlo" charset="0"/>
                <a:ea typeface="Menlo" charset="0"/>
                <a:cs typeface="Menlo" charset="0"/>
                <a:hlinkClick r:id="rId12"/>
              </a:rPr>
              <a:t>https</a:t>
            </a:r>
            <a:r>
              <a:rPr lang="en-US" sz="1200" dirty="0">
                <a:latin typeface="Menlo" charset="0"/>
                <a:ea typeface="Menlo" charset="0"/>
                <a:cs typeface="Menlo" charset="0"/>
                <a:hlinkClick r:id="rId12"/>
              </a:rPr>
              <a:t>://docs.docker.com/install/linux/docker-ce/ubuntu</a:t>
            </a:r>
            <a:r>
              <a:rPr lang="en-US" sz="1200" dirty="0" smtClean="0">
                <a:latin typeface="Menlo" charset="0"/>
                <a:ea typeface="Menlo" charset="0"/>
                <a:cs typeface="Menlo" charset="0"/>
                <a:hlinkClick r:id="rId12"/>
              </a:rPr>
              <a:t>/</a:t>
            </a:r>
            <a:endParaRPr lang="en-US" sz="1200" dirty="0" smtClean="0">
              <a:latin typeface="Menlo" charset="0"/>
              <a:ea typeface="Menlo" charset="0"/>
              <a:cs typeface="Menlo" charset="0"/>
            </a:endParaRPr>
          </a:p>
        </p:txBody>
      </p:sp>
      <p:sp>
        <p:nvSpPr>
          <p:cNvPr id="2" name="Rounded Rectangle 1"/>
          <p:cNvSpPr/>
          <p:nvPr/>
        </p:nvSpPr>
        <p:spPr>
          <a:xfrm>
            <a:off x="563533" y="871257"/>
            <a:ext cx="2632842"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a:t>
            </a:r>
            <a:r>
              <a:rPr lang="en-US" dirty="0" smtClean="0">
                <a:solidFill>
                  <a:schemeClr val="bg1">
                    <a:lumMod val="85000"/>
                  </a:schemeClr>
                </a:solidFill>
                <a:latin typeface="Menlo" charset="0"/>
                <a:ea typeface="Menlo" charset="0"/>
                <a:cs typeface="Menlo" charset="0"/>
              </a:rPr>
              <a:t> </a:t>
            </a:r>
            <a:r>
              <a:rPr lang="en-US" b="1" dirty="0" smtClean="0">
                <a:solidFill>
                  <a:schemeClr val="bg1">
                    <a:lumMod val="85000"/>
                  </a:schemeClr>
                </a:solidFill>
                <a:latin typeface="Menlo" charset="0"/>
                <a:ea typeface="Menlo" charset="0"/>
                <a:cs typeface="Menlo" charset="0"/>
              </a:rPr>
              <a:t>beginner level</a:t>
            </a:r>
            <a:endParaRPr lang="en-US" dirty="0">
              <a:solidFill>
                <a:schemeClr val="bg1">
                  <a:lumMod val="85000"/>
                </a:schemeClr>
              </a:solidFill>
              <a:latin typeface="Menlo" charset="0"/>
              <a:ea typeface="Menlo" charset="0"/>
              <a:cs typeface="Menlo" charset="0"/>
            </a:endParaRPr>
          </a:p>
        </p:txBody>
      </p:sp>
      <p:sp>
        <p:nvSpPr>
          <p:cNvPr id="8" name="Rounded Rectangle 7"/>
          <p:cNvSpPr/>
          <p:nvPr/>
        </p:nvSpPr>
        <p:spPr>
          <a:xfrm>
            <a:off x="563533" y="3555381"/>
            <a:ext cx="2632842"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a:t>
            </a:r>
            <a:r>
              <a:rPr lang="en-US" dirty="0" smtClean="0">
                <a:solidFill>
                  <a:schemeClr val="bg1">
                    <a:lumMod val="85000"/>
                  </a:schemeClr>
                </a:solidFill>
                <a:latin typeface="Menlo" charset="0"/>
                <a:ea typeface="Menlo" charset="0"/>
                <a:cs typeface="Menlo" charset="0"/>
              </a:rPr>
              <a:t> </a:t>
            </a:r>
            <a:r>
              <a:rPr lang="en-US" b="1" dirty="0" smtClean="0">
                <a:solidFill>
                  <a:schemeClr val="bg1">
                    <a:lumMod val="85000"/>
                  </a:schemeClr>
                </a:solidFill>
                <a:latin typeface="Menlo" charset="0"/>
                <a:ea typeface="Menlo" charset="0"/>
                <a:cs typeface="Menlo" charset="0"/>
              </a:rPr>
              <a:t>advanced level</a:t>
            </a:r>
            <a:endParaRPr lang="en-US" dirty="0">
              <a:solidFill>
                <a:schemeClr val="bg1">
                  <a:lumMod val="85000"/>
                </a:schemeClr>
              </a:solidFill>
              <a:latin typeface="Menlo" charset="0"/>
              <a:ea typeface="Menlo" charset="0"/>
              <a:cs typeface="Menlo" charset="0"/>
            </a:endParaRPr>
          </a:p>
        </p:txBody>
      </p:sp>
      <p:sp>
        <p:nvSpPr>
          <p:cNvPr id="9" name="Rounded Rectangle 8"/>
          <p:cNvSpPr/>
          <p:nvPr/>
        </p:nvSpPr>
        <p:spPr>
          <a:xfrm>
            <a:off x="563533" y="5537464"/>
            <a:ext cx="2632842"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a:t>
            </a:r>
            <a:r>
              <a:rPr lang="en-US" dirty="0" smtClean="0">
                <a:solidFill>
                  <a:schemeClr val="bg1">
                    <a:lumMod val="85000"/>
                  </a:schemeClr>
                </a:solidFill>
                <a:latin typeface="Menlo" charset="0"/>
                <a:ea typeface="Menlo" charset="0"/>
                <a:cs typeface="Menlo" charset="0"/>
              </a:rPr>
              <a:t> </a:t>
            </a:r>
            <a:r>
              <a:rPr lang="en-US" b="1" dirty="0" err="1" smtClean="0">
                <a:solidFill>
                  <a:schemeClr val="bg1">
                    <a:lumMod val="85000"/>
                  </a:schemeClr>
                </a:solidFill>
                <a:latin typeface="Menlo" charset="0"/>
                <a:ea typeface="Menlo" charset="0"/>
                <a:cs typeface="Menlo" charset="0"/>
              </a:rPr>
              <a:t>jedi</a:t>
            </a:r>
            <a:r>
              <a:rPr lang="en-US" b="1" dirty="0" smtClean="0">
                <a:solidFill>
                  <a:schemeClr val="bg1">
                    <a:lumMod val="85000"/>
                  </a:schemeClr>
                </a:solidFill>
                <a:latin typeface="Menlo" charset="0"/>
                <a:ea typeface="Menlo" charset="0"/>
                <a:cs typeface="Menlo" charset="0"/>
              </a:rPr>
              <a:t> level</a:t>
            </a:r>
            <a:endParaRPr lang="en-US" dirty="0">
              <a:solidFill>
                <a:schemeClr val="bg1">
                  <a:lumMod val="85000"/>
                </a:schemeClr>
              </a:solidFill>
              <a:latin typeface="Menlo" charset="0"/>
              <a:ea typeface="Menlo" charset="0"/>
              <a:cs typeface="Menlo" charset="0"/>
            </a:endParaRPr>
          </a:p>
        </p:txBody>
      </p:sp>
      <p:sp>
        <p:nvSpPr>
          <p:cNvPr id="10" name="TextBox 9"/>
          <p:cNvSpPr txBox="1"/>
          <p:nvPr/>
        </p:nvSpPr>
        <p:spPr>
          <a:xfrm>
            <a:off x="358582" y="6132777"/>
            <a:ext cx="3566160" cy="523220"/>
          </a:xfrm>
          <a:prstGeom prst="rect">
            <a:avLst/>
          </a:prstGeom>
          <a:noFill/>
        </p:spPr>
        <p:txBody>
          <a:bodyPr wrap="square" rtlCol="0">
            <a:spAutoFit/>
          </a:bodyPr>
          <a:lstStyle/>
          <a:p>
            <a:r>
              <a:rPr lang="en-US" sz="1400" b="1" dirty="0" smtClean="0">
                <a:latin typeface="Menlo" charset="0"/>
                <a:ea typeface="Menlo" charset="0"/>
                <a:cs typeface="Menlo" charset="0"/>
              </a:rPr>
              <a:t>cwltool </a:t>
            </a:r>
            <a:endParaRPr lang="en-US" sz="1400" b="1" dirty="0">
              <a:latin typeface="Menlo" charset="0"/>
              <a:ea typeface="Menlo" charset="0"/>
              <a:cs typeface="Menlo" charset="0"/>
            </a:endParaRPr>
          </a:p>
          <a:p>
            <a:r>
              <a:rPr lang="en-US" sz="1400" dirty="0" smtClean="0">
                <a:latin typeface="Menlo" charset="0"/>
                <a:ea typeface="Menlo" charset="0"/>
                <a:cs typeface="Menlo" charset="0"/>
              </a:rPr>
              <a:t>MacOS</a:t>
            </a:r>
            <a:r>
              <a:rPr lang="en-US" sz="1200" dirty="0" smtClean="0">
                <a:latin typeface="Menlo" charset="0"/>
                <a:ea typeface="Menlo" charset="0"/>
                <a:cs typeface="Menlo" charset="0"/>
              </a:rPr>
              <a:t>  </a:t>
            </a:r>
            <a:r>
              <a:rPr lang="en-US" sz="1200" i="1" dirty="0" smtClean="0">
                <a:solidFill>
                  <a:schemeClr val="tx1">
                    <a:lumMod val="65000"/>
                    <a:lumOff val="35000"/>
                  </a:schemeClr>
                </a:solidFill>
                <a:latin typeface="Menlo" charset="0"/>
                <a:ea typeface="Menlo" charset="0"/>
                <a:cs typeface="Menlo" charset="0"/>
              </a:rPr>
              <a:t>pip </a:t>
            </a:r>
            <a:r>
              <a:rPr lang="en-US" sz="1200" i="1" dirty="0">
                <a:solidFill>
                  <a:schemeClr val="tx1">
                    <a:lumMod val="65000"/>
                    <a:lumOff val="35000"/>
                  </a:schemeClr>
                </a:solidFill>
                <a:latin typeface="Menlo" charset="0"/>
                <a:ea typeface="Menlo" charset="0"/>
                <a:cs typeface="Menlo" charset="0"/>
              </a:rPr>
              <a:t>install </a:t>
            </a:r>
            <a:r>
              <a:rPr lang="en-US" sz="1200" i="1" dirty="0" smtClean="0">
                <a:solidFill>
                  <a:schemeClr val="tx1">
                    <a:lumMod val="65000"/>
                    <a:lumOff val="35000"/>
                  </a:schemeClr>
                </a:solidFill>
                <a:latin typeface="Menlo" charset="0"/>
                <a:ea typeface="Menlo" charset="0"/>
                <a:cs typeface="Menlo" charset="0"/>
              </a:rPr>
              <a:t>cwltool</a:t>
            </a:r>
          </a:p>
        </p:txBody>
      </p:sp>
      <p:sp>
        <p:nvSpPr>
          <p:cNvPr id="11"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500" dirty="0" smtClean="0"/>
              <a:t>software installation</a:t>
            </a:r>
            <a:endParaRPr lang="en-US" sz="2500" dirty="0"/>
          </a:p>
        </p:txBody>
      </p:sp>
      <p:sp>
        <p:nvSpPr>
          <p:cNvPr id="12" name="TextBox 11"/>
          <p:cNvSpPr txBox="1"/>
          <p:nvPr/>
        </p:nvSpPr>
        <p:spPr>
          <a:xfrm>
            <a:off x="4268093" y="6132777"/>
            <a:ext cx="3566160" cy="523220"/>
          </a:xfrm>
          <a:prstGeom prst="rect">
            <a:avLst/>
          </a:prstGeom>
          <a:noFill/>
        </p:spPr>
        <p:txBody>
          <a:bodyPr wrap="square" rtlCol="0">
            <a:spAutoFit/>
          </a:bodyPr>
          <a:lstStyle/>
          <a:p>
            <a:r>
              <a:rPr lang="en-US" sz="1400" b="1" dirty="0" smtClean="0">
                <a:latin typeface="Menlo" charset="0"/>
                <a:ea typeface="Menlo" charset="0"/>
                <a:cs typeface="Menlo" charset="0"/>
              </a:rPr>
              <a:t>Java </a:t>
            </a:r>
            <a:r>
              <a:rPr lang="en-US" sz="1400" b="1" dirty="0">
                <a:latin typeface="Menlo" charset="0"/>
                <a:ea typeface="Menlo" charset="0"/>
                <a:cs typeface="Menlo" charset="0"/>
              </a:rPr>
              <a:t>Development Kit 8+ </a:t>
            </a:r>
          </a:p>
          <a:p>
            <a:r>
              <a:rPr lang="en-US" sz="1400" dirty="0" smtClean="0">
                <a:latin typeface="Menlo" charset="0"/>
                <a:ea typeface="Menlo" charset="0"/>
                <a:cs typeface="Menlo" charset="0"/>
              </a:rPr>
              <a:t>MacOS</a:t>
            </a:r>
            <a:r>
              <a:rPr lang="en-US" sz="1200" dirty="0" smtClean="0">
                <a:latin typeface="Menlo" charset="0"/>
                <a:ea typeface="Menlo" charset="0"/>
                <a:cs typeface="Menlo" charset="0"/>
              </a:rPr>
              <a:t>  </a:t>
            </a:r>
            <a:r>
              <a:rPr lang="en-US" sz="1200" i="1" dirty="0" smtClean="0">
                <a:solidFill>
                  <a:schemeClr val="tx1">
                    <a:lumMod val="65000"/>
                    <a:lumOff val="35000"/>
                  </a:schemeClr>
                </a:solidFill>
                <a:latin typeface="Menlo" charset="0"/>
                <a:ea typeface="Menlo" charset="0"/>
                <a:cs typeface="Menlo" charset="0"/>
              </a:rPr>
              <a:t>brew </a:t>
            </a:r>
            <a:r>
              <a:rPr lang="en-US" sz="1200" i="1" dirty="0">
                <a:solidFill>
                  <a:schemeClr val="tx1">
                    <a:lumMod val="65000"/>
                    <a:lumOff val="35000"/>
                  </a:schemeClr>
                </a:solidFill>
                <a:latin typeface="Menlo" charset="0"/>
                <a:ea typeface="Menlo" charset="0"/>
                <a:cs typeface="Menlo" charset="0"/>
              </a:rPr>
              <a:t>cask install java</a:t>
            </a:r>
          </a:p>
        </p:txBody>
      </p:sp>
      <p:sp>
        <p:nvSpPr>
          <p:cNvPr id="14" name="TextBox 13"/>
          <p:cNvSpPr txBox="1"/>
          <p:nvPr/>
        </p:nvSpPr>
        <p:spPr>
          <a:xfrm>
            <a:off x="8177604" y="6132777"/>
            <a:ext cx="3566160" cy="523220"/>
          </a:xfrm>
          <a:prstGeom prst="rect">
            <a:avLst/>
          </a:prstGeom>
          <a:noFill/>
        </p:spPr>
        <p:txBody>
          <a:bodyPr wrap="square" rtlCol="0">
            <a:spAutoFit/>
          </a:bodyPr>
          <a:lstStyle/>
          <a:p>
            <a:r>
              <a:rPr lang="en-US" sz="1400" b="1" dirty="0" smtClean="0">
                <a:latin typeface="Menlo" charset="0"/>
                <a:ea typeface="Menlo" charset="0"/>
                <a:cs typeface="Menlo" charset="0"/>
              </a:rPr>
              <a:t>Docker </a:t>
            </a:r>
            <a:endParaRPr lang="en-US" sz="1400" b="1" dirty="0">
              <a:latin typeface="Menlo" charset="0"/>
              <a:ea typeface="Menlo" charset="0"/>
              <a:cs typeface="Menlo" charset="0"/>
            </a:endParaRPr>
          </a:p>
          <a:p>
            <a:r>
              <a:rPr lang="en-US" sz="1400" dirty="0" smtClean="0">
                <a:latin typeface="Menlo" charset="0"/>
                <a:ea typeface="Menlo" charset="0"/>
                <a:cs typeface="Menlo" charset="0"/>
              </a:rPr>
              <a:t>MacOS</a:t>
            </a:r>
            <a:r>
              <a:rPr lang="en-US" sz="1200" dirty="0" smtClean="0">
                <a:latin typeface="Menlo" charset="0"/>
                <a:ea typeface="Menlo" charset="0"/>
                <a:cs typeface="Menlo" charset="0"/>
              </a:rPr>
              <a:t>  </a:t>
            </a:r>
            <a:r>
              <a:rPr lang="en-US" sz="1200" i="1" dirty="0" smtClean="0">
                <a:solidFill>
                  <a:schemeClr val="tx1">
                    <a:lumMod val="65000"/>
                    <a:lumOff val="35000"/>
                  </a:schemeClr>
                </a:solidFill>
                <a:latin typeface="Menlo" charset="0"/>
                <a:ea typeface="Menlo" charset="0"/>
                <a:cs typeface="Menlo" charset="0"/>
              </a:rPr>
              <a:t>brew </a:t>
            </a:r>
            <a:r>
              <a:rPr lang="en-US" sz="1200" i="1" dirty="0">
                <a:solidFill>
                  <a:schemeClr val="tx1">
                    <a:lumMod val="65000"/>
                    <a:lumOff val="35000"/>
                  </a:schemeClr>
                </a:solidFill>
                <a:latin typeface="Menlo" charset="0"/>
                <a:ea typeface="Menlo" charset="0"/>
                <a:cs typeface="Menlo" charset="0"/>
              </a:rPr>
              <a:t>cask install </a:t>
            </a:r>
            <a:r>
              <a:rPr lang="en-US" sz="1200" i="1" dirty="0" smtClean="0">
                <a:solidFill>
                  <a:schemeClr val="tx1">
                    <a:lumMod val="65000"/>
                    <a:lumOff val="35000"/>
                  </a:schemeClr>
                </a:solidFill>
                <a:latin typeface="Menlo" charset="0"/>
                <a:ea typeface="Menlo" charset="0"/>
                <a:cs typeface="Menlo" charset="0"/>
              </a:rPr>
              <a:t>docker</a:t>
            </a:r>
            <a:endParaRPr lang="en-US" sz="1200" i="1" dirty="0">
              <a:solidFill>
                <a:schemeClr val="tx1">
                  <a:lumMod val="65000"/>
                  <a:lumOff val="35000"/>
                </a:schemeClr>
              </a:solidFill>
              <a:latin typeface="Menlo" charset="0"/>
              <a:ea typeface="Menlo" charset="0"/>
              <a:cs typeface="Menlo" charset="0"/>
            </a:endParaRPr>
          </a:p>
        </p:txBody>
      </p:sp>
    </p:spTree>
    <p:extLst>
      <p:ext uri="{BB962C8B-B14F-4D97-AF65-F5344CB8AC3E}">
        <p14:creationId xmlns:p14="http://schemas.microsoft.com/office/powerpoint/2010/main" val="8806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5" grpId="0"/>
      <p:bldP spid="2" grpId="0" animBg="1"/>
      <p:bldP spid="8" grpId="0" animBg="1"/>
      <p:bldP spid="9" grpId="0" animBg="1"/>
      <p:bldP spid="10"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622995"/>
          </a:xfrm>
        </p:spPr>
        <p:txBody>
          <a:bodyPr>
            <a:normAutofit fontScale="90000"/>
          </a:bodyPr>
          <a:lstStyle/>
          <a:p>
            <a:pPr algn="l"/>
            <a:r>
              <a:rPr lang="en-US" b="1" dirty="0" smtClean="0"/>
              <a:t>Step 2:</a:t>
            </a:r>
            <a:endParaRPr lang="en-US" dirty="0"/>
          </a:p>
        </p:txBody>
      </p:sp>
      <p:grpSp>
        <p:nvGrpSpPr>
          <p:cNvPr id="10" name="Group 9"/>
          <p:cNvGrpSpPr/>
          <p:nvPr/>
        </p:nvGrpSpPr>
        <p:grpSpPr>
          <a:xfrm>
            <a:off x="6748631" y="811337"/>
            <a:ext cx="3657600" cy="681240"/>
            <a:chOff x="6748631" y="811337"/>
            <a:chExt cx="3657600" cy="681240"/>
          </a:xfrm>
        </p:grpSpPr>
        <p:sp>
          <p:nvSpPr>
            <p:cNvPr id="41" name="TextBox 40"/>
            <p:cNvSpPr txBox="1"/>
            <p:nvPr/>
          </p:nvSpPr>
          <p:spPr>
            <a:xfrm>
              <a:off x="6748631" y="1123245"/>
              <a:ext cx="3657600" cy="369332"/>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solidFill>
                    <a:schemeClr val="tx1"/>
                  </a:solidFill>
                  <a:latin typeface="Menlo" charset="0"/>
                  <a:ea typeface="Menlo" charset="0"/>
                  <a:cs typeface="Menlo" charset="0"/>
                </a:rPr>
                <a:t>message</a:t>
              </a:r>
              <a:r>
                <a:rPr lang="en-US" dirty="0">
                  <a:solidFill>
                    <a:schemeClr val="tx1"/>
                  </a:solidFill>
                  <a:latin typeface="Menlo" charset="0"/>
                  <a:ea typeface="Menlo" charset="0"/>
                  <a:cs typeface="Menlo" charset="0"/>
                </a:rPr>
                <a:t>: Hello W</a:t>
              </a:r>
              <a:r>
                <a:rPr lang="en-US" dirty="0" smtClean="0">
                  <a:solidFill>
                    <a:schemeClr val="tx1"/>
                  </a:solidFill>
                  <a:latin typeface="Menlo" charset="0"/>
                  <a:ea typeface="Menlo" charset="0"/>
                  <a:cs typeface="Menlo" charset="0"/>
                </a:rPr>
                <a:t>orld</a:t>
              </a:r>
              <a:endParaRPr lang="en-US" dirty="0">
                <a:solidFill>
                  <a:schemeClr val="tx1"/>
                </a:solidFill>
                <a:latin typeface="Menlo" charset="0"/>
                <a:ea typeface="Menlo" charset="0"/>
                <a:cs typeface="Menlo" charset="0"/>
              </a:endParaRPr>
            </a:p>
          </p:txBody>
        </p:sp>
        <p:sp>
          <p:nvSpPr>
            <p:cNvPr id="27" name="TextBox 26"/>
            <p:cNvSpPr txBox="1"/>
            <p:nvPr/>
          </p:nvSpPr>
          <p:spPr>
            <a:xfrm>
              <a:off x="6748631" y="811337"/>
              <a:ext cx="3657600" cy="307777"/>
            </a:xfrm>
            <a:prstGeom prst="rect">
              <a:avLst/>
            </a:prstGeom>
            <a:noFill/>
          </p:spPr>
          <p:txBody>
            <a:bodyPr wrap="square" rtlCol="0">
              <a:spAutoFit/>
            </a:bodyPr>
            <a:lstStyle/>
            <a:p>
              <a:r>
                <a:rPr lang="en-US" sz="1400" dirty="0" err="1" smtClean="0">
                  <a:latin typeface="Menlo" charset="0"/>
                  <a:ea typeface="Menlo" charset="0"/>
                  <a:cs typeface="Menlo" charset="0"/>
                </a:rPr>
                <a:t>echo.yml</a:t>
              </a:r>
              <a:endParaRPr lang="en-US" sz="1400" dirty="0">
                <a:latin typeface="Menlo" charset="0"/>
                <a:ea typeface="Menlo" charset="0"/>
                <a:cs typeface="Menlo" charset="0"/>
              </a:endParaRPr>
            </a:p>
          </p:txBody>
        </p:sp>
      </p:grpSp>
      <p:grpSp>
        <p:nvGrpSpPr>
          <p:cNvPr id="7" name="Group 6"/>
          <p:cNvGrpSpPr/>
          <p:nvPr/>
        </p:nvGrpSpPr>
        <p:grpSpPr>
          <a:xfrm>
            <a:off x="6748631" y="1513622"/>
            <a:ext cx="3657600" cy="4288382"/>
            <a:chOff x="6748631" y="1513622"/>
            <a:chExt cx="3657600" cy="4288382"/>
          </a:xfrm>
        </p:grpSpPr>
        <p:sp>
          <p:nvSpPr>
            <p:cNvPr id="39" name="TextBox 38"/>
            <p:cNvSpPr txBox="1"/>
            <p:nvPr/>
          </p:nvSpPr>
          <p:spPr>
            <a:xfrm>
              <a:off x="6748631" y="1831686"/>
              <a:ext cx="3657600" cy="3970318"/>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solidFill>
                    <a:schemeClr val="tx1"/>
                  </a:solidFill>
                  <a:latin typeface="Menlo" charset="0"/>
                  <a:ea typeface="Menlo" charset="0"/>
                  <a:cs typeface="Menlo" charset="0"/>
                </a:rPr>
                <a:t>cwlVersion: </a:t>
              </a:r>
              <a:r>
                <a:rPr lang="en-US" dirty="0" smtClean="0">
                  <a:solidFill>
                    <a:schemeClr val="tx1"/>
                  </a:solidFill>
                  <a:latin typeface="Menlo" charset="0"/>
                  <a:ea typeface="Menlo" charset="0"/>
                  <a:cs typeface="Menlo" charset="0"/>
                </a:rPr>
                <a:t>v1.0</a:t>
              </a:r>
            </a:p>
            <a:p>
              <a:r>
                <a:rPr lang="en-US" dirty="0" smtClean="0">
                  <a:solidFill>
                    <a:schemeClr val="tx1"/>
                  </a:solidFill>
                  <a:latin typeface="Menlo" charset="0"/>
                  <a:ea typeface="Menlo" charset="0"/>
                  <a:cs typeface="Menlo" charset="0"/>
                </a:rPr>
                <a:t>class</a:t>
              </a:r>
              <a:r>
                <a:rPr lang="en-US" dirty="0">
                  <a:solidFill>
                    <a:schemeClr val="tx1"/>
                  </a:solidFill>
                  <a:latin typeface="Menlo" charset="0"/>
                  <a:ea typeface="Menlo" charset="0"/>
                  <a:cs typeface="Menlo" charset="0"/>
                </a:rPr>
                <a:t>: </a:t>
              </a:r>
              <a:r>
                <a:rPr lang="en-US" dirty="0" smtClean="0">
                  <a:solidFill>
                    <a:schemeClr val="tx1"/>
                  </a:solidFill>
                  <a:latin typeface="Menlo" charset="0"/>
                  <a:ea typeface="Menlo" charset="0"/>
                  <a:cs typeface="Menlo" charset="0"/>
                </a:rPr>
                <a:t>CommandLineTool</a:t>
              </a:r>
            </a:p>
            <a:p>
              <a:r>
                <a:rPr lang="en-US" b="1" dirty="0" smtClean="0">
                  <a:solidFill>
                    <a:schemeClr val="tx1"/>
                  </a:solidFill>
                  <a:latin typeface="Menlo" charset="0"/>
                  <a:ea typeface="Menlo" charset="0"/>
                  <a:cs typeface="Menlo" charset="0"/>
                </a:rPr>
                <a:t>inputs</a:t>
              </a:r>
              <a:r>
                <a:rPr lang="en-US" dirty="0" smtClean="0">
                  <a:solidFill>
                    <a:schemeClr val="tx1"/>
                  </a:solidFill>
                  <a:latin typeface="Menlo" charset="0"/>
                  <a:ea typeface="Menlo" charset="0"/>
                  <a:cs typeface="Menlo" charset="0"/>
                </a:rPr>
                <a:t>:</a:t>
              </a:r>
            </a:p>
            <a:p>
              <a:r>
                <a:rPr lang="en-US" dirty="0" smtClean="0">
                  <a:solidFill>
                    <a:schemeClr val="tx1"/>
                  </a:solidFill>
                  <a:latin typeface="Menlo" charset="0"/>
                  <a:ea typeface="Menlo" charset="0"/>
                  <a:cs typeface="Menlo" charset="0"/>
                </a:rPr>
                <a:t>	message:</a:t>
              </a:r>
            </a:p>
            <a:p>
              <a:r>
                <a:rPr lang="en-US" dirty="0" smtClean="0">
                  <a:solidFill>
                    <a:schemeClr val="tx1"/>
                  </a:solidFill>
                  <a:latin typeface="Menlo" charset="0"/>
                  <a:ea typeface="Menlo" charset="0"/>
                  <a:cs typeface="Menlo" charset="0"/>
                </a:rPr>
                <a:t>		type</a:t>
              </a:r>
              <a:r>
                <a:rPr lang="en-US" dirty="0">
                  <a:solidFill>
                    <a:schemeClr val="tx1"/>
                  </a:solidFill>
                  <a:latin typeface="Menlo" charset="0"/>
                  <a:ea typeface="Menlo" charset="0"/>
                  <a:cs typeface="Menlo" charset="0"/>
                </a:rPr>
                <a:t>: </a:t>
              </a:r>
              <a:r>
                <a:rPr lang="en-US" dirty="0" smtClean="0">
                  <a:solidFill>
                    <a:schemeClr val="tx1"/>
                  </a:solidFill>
                  <a:latin typeface="Menlo" charset="0"/>
                  <a:ea typeface="Menlo" charset="0"/>
                  <a:cs typeface="Menlo" charset="0"/>
                </a:rPr>
                <a:t>string</a:t>
              </a:r>
            </a:p>
            <a:p>
              <a:r>
                <a:rPr lang="en-US" dirty="0" smtClean="0">
                  <a:solidFill>
                    <a:schemeClr val="tx1"/>
                  </a:solidFill>
                  <a:latin typeface="Menlo" charset="0"/>
                  <a:ea typeface="Menlo" charset="0"/>
                  <a:cs typeface="Menlo" charset="0"/>
                </a:rPr>
                <a:t>		inputBinding:</a:t>
              </a:r>
            </a:p>
            <a:p>
              <a:r>
                <a:rPr lang="en-US" dirty="0" smtClean="0">
                  <a:solidFill>
                    <a:schemeClr val="tx1"/>
                  </a:solidFill>
                  <a:latin typeface="Menlo" charset="0"/>
                  <a:ea typeface="Menlo" charset="0"/>
                  <a:cs typeface="Menlo" charset="0"/>
                </a:rPr>
                <a:t>			position</a:t>
              </a:r>
              <a:r>
                <a:rPr lang="en-US" dirty="0">
                  <a:solidFill>
                    <a:schemeClr val="tx1"/>
                  </a:solidFill>
                  <a:latin typeface="Menlo" charset="0"/>
                  <a:ea typeface="Menlo" charset="0"/>
                  <a:cs typeface="Menlo" charset="0"/>
                </a:rPr>
                <a:t>: </a:t>
              </a:r>
              <a:r>
                <a:rPr lang="en-US" dirty="0" smtClean="0">
                  <a:solidFill>
                    <a:schemeClr val="tx1"/>
                  </a:solidFill>
                  <a:latin typeface="Menlo" charset="0"/>
                  <a:ea typeface="Menlo" charset="0"/>
                  <a:cs typeface="Menlo" charset="0"/>
                </a:rPr>
                <a:t>1</a:t>
              </a:r>
            </a:p>
            <a:p>
              <a:r>
                <a:rPr lang="en-US" b="1" dirty="0">
                  <a:solidFill>
                    <a:schemeClr val="tx1"/>
                  </a:solidFill>
                  <a:latin typeface="Menlo" charset="0"/>
                  <a:ea typeface="Menlo" charset="0"/>
                  <a:cs typeface="Menlo" charset="0"/>
                </a:rPr>
                <a:t>outputs:</a:t>
              </a:r>
              <a:r>
                <a:rPr lang="en-US" dirty="0">
                  <a:solidFill>
                    <a:schemeClr val="tx1"/>
                  </a:solidFill>
                  <a:latin typeface="Menlo" charset="0"/>
                  <a:ea typeface="Menlo" charset="0"/>
                  <a:cs typeface="Menlo" charset="0"/>
                </a:rPr>
                <a:t/>
              </a:r>
              <a:br>
                <a:rPr lang="en-US" dirty="0">
                  <a:solidFill>
                    <a:schemeClr val="tx1"/>
                  </a:solidFill>
                  <a:latin typeface="Menlo" charset="0"/>
                  <a:ea typeface="Menlo" charset="0"/>
                  <a:cs typeface="Menlo" charset="0"/>
                </a:rPr>
              </a:br>
              <a:r>
                <a:rPr lang="en-US" dirty="0">
                  <a:solidFill>
                    <a:schemeClr val="tx1"/>
                  </a:solidFill>
                  <a:latin typeface="Menlo" charset="0"/>
                  <a:ea typeface="Menlo" charset="0"/>
                  <a:cs typeface="Menlo" charset="0"/>
                </a:rPr>
                <a:t>  </a:t>
              </a:r>
              <a:r>
                <a:rPr lang="en-US" dirty="0" err="1">
                  <a:solidFill>
                    <a:schemeClr val="tx1"/>
                  </a:solidFill>
                  <a:latin typeface="Menlo" charset="0"/>
                  <a:ea typeface="Menlo" charset="0"/>
                  <a:cs typeface="Menlo" charset="0"/>
                </a:rPr>
                <a:t>echo_file</a:t>
              </a:r>
              <a:r>
                <a:rPr lang="en-US" dirty="0">
                  <a:solidFill>
                    <a:schemeClr val="tx1"/>
                  </a:solidFill>
                  <a:latin typeface="Menlo" charset="0"/>
                  <a:ea typeface="Menlo" charset="0"/>
                  <a:cs typeface="Menlo" charset="0"/>
                </a:rPr>
                <a:t>:</a:t>
              </a:r>
              <a:br>
                <a:rPr lang="en-US" dirty="0">
                  <a:solidFill>
                    <a:schemeClr val="tx1"/>
                  </a:solidFill>
                  <a:latin typeface="Menlo" charset="0"/>
                  <a:ea typeface="Menlo" charset="0"/>
                  <a:cs typeface="Menlo" charset="0"/>
                </a:rPr>
              </a:br>
              <a:r>
                <a:rPr lang="en-US" dirty="0">
                  <a:solidFill>
                    <a:schemeClr val="tx1"/>
                  </a:solidFill>
                  <a:latin typeface="Menlo" charset="0"/>
                  <a:ea typeface="Menlo" charset="0"/>
                  <a:cs typeface="Menlo" charset="0"/>
                </a:rPr>
                <a:t>    type: </a:t>
              </a:r>
              <a:r>
                <a:rPr lang="en-US" dirty="0" smtClean="0">
                  <a:solidFill>
                    <a:schemeClr val="tx1"/>
                  </a:solidFill>
                  <a:latin typeface="Menlo" charset="0"/>
                  <a:ea typeface="Menlo" charset="0"/>
                  <a:cs typeface="Menlo" charset="0"/>
                </a:rPr>
                <a:t>File</a:t>
              </a:r>
            </a:p>
            <a:p>
              <a:r>
                <a:rPr lang="en-US" dirty="0" smtClean="0">
                  <a:solidFill>
                    <a:schemeClr val="tx1"/>
                  </a:solidFill>
                  <a:latin typeface="Menlo" charset="0"/>
                  <a:ea typeface="Menlo" charset="0"/>
                  <a:cs typeface="Menlo" charset="0"/>
                </a:rPr>
                <a:t>    outputBinding</a:t>
              </a:r>
              <a:r>
                <a:rPr lang="en-US" dirty="0">
                  <a:solidFill>
                    <a:schemeClr val="tx1"/>
                  </a:solidFill>
                  <a:latin typeface="Menlo" charset="0"/>
                  <a:ea typeface="Menlo" charset="0"/>
                  <a:cs typeface="Menlo" charset="0"/>
                </a:rPr>
                <a:t>:</a:t>
              </a:r>
              <a:br>
                <a:rPr lang="en-US" dirty="0">
                  <a:solidFill>
                    <a:schemeClr val="tx1"/>
                  </a:solidFill>
                  <a:latin typeface="Menlo" charset="0"/>
                  <a:ea typeface="Menlo" charset="0"/>
                  <a:cs typeface="Menlo" charset="0"/>
                </a:rPr>
              </a:br>
              <a:r>
                <a:rPr lang="en-US" dirty="0">
                  <a:solidFill>
                    <a:schemeClr val="tx1"/>
                  </a:solidFill>
                  <a:latin typeface="Menlo" charset="0"/>
                  <a:ea typeface="Menlo" charset="0"/>
                  <a:cs typeface="Menlo" charset="0"/>
                </a:rPr>
                <a:t>  </a:t>
              </a:r>
              <a:r>
                <a:rPr lang="en-US" dirty="0" smtClean="0">
                  <a:solidFill>
                    <a:schemeClr val="tx1"/>
                  </a:solidFill>
                  <a:latin typeface="Menlo" charset="0"/>
                  <a:ea typeface="Menlo" charset="0"/>
                  <a:cs typeface="Menlo" charset="0"/>
                </a:rPr>
                <a:t>    glob</a:t>
              </a:r>
              <a:r>
                <a:rPr lang="en-US" dirty="0">
                  <a:solidFill>
                    <a:schemeClr val="tx1"/>
                  </a:solidFill>
                  <a:latin typeface="Menlo" charset="0"/>
                  <a:ea typeface="Menlo" charset="0"/>
                  <a:cs typeface="Menlo" charset="0"/>
                </a:rPr>
                <a:t>: "*"</a:t>
              </a:r>
              <a:br>
                <a:rPr lang="en-US" dirty="0">
                  <a:solidFill>
                    <a:schemeClr val="tx1"/>
                  </a:solidFill>
                  <a:latin typeface="Menlo" charset="0"/>
                  <a:ea typeface="Menlo" charset="0"/>
                  <a:cs typeface="Menlo" charset="0"/>
                </a:rPr>
              </a:br>
              <a:r>
                <a:rPr lang="en-US" b="1" dirty="0" err="1">
                  <a:solidFill>
                    <a:schemeClr val="tx1"/>
                  </a:solidFill>
                  <a:latin typeface="Menlo" charset="0"/>
                  <a:ea typeface="Menlo" charset="0"/>
                  <a:cs typeface="Menlo" charset="0"/>
                </a:rPr>
                <a:t>stdout</a:t>
              </a:r>
              <a:r>
                <a:rPr lang="en-US" b="1" dirty="0">
                  <a:solidFill>
                    <a:schemeClr val="tx1"/>
                  </a:solidFill>
                  <a:latin typeface="Menlo" charset="0"/>
                  <a:ea typeface="Menlo" charset="0"/>
                  <a:cs typeface="Menlo" charset="0"/>
                </a:rPr>
                <a:t>:</a:t>
              </a:r>
              <a:r>
                <a:rPr lang="en-US" dirty="0">
                  <a:solidFill>
                    <a:schemeClr val="tx1"/>
                  </a:solidFill>
                  <a:latin typeface="Menlo" charset="0"/>
                  <a:ea typeface="Menlo" charset="0"/>
                  <a:cs typeface="Menlo" charset="0"/>
                </a:rPr>
                <a:t> "</a:t>
              </a:r>
              <a:r>
                <a:rPr lang="en-US" dirty="0" err="1" smtClean="0">
                  <a:solidFill>
                    <a:schemeClr val="tx1"/>
                  </a:solidFill>
                  <a:latin typeface="Menlo" charset="0"/>
                  <a:ea typeface="Menlo" charset="0"/>
                  <a:cs typeface="Menlo" charset="0"/>
                </a:rPr>
                <a:t>echo.txt</a:t>
              </a:r>
              <a:r>
                <a:rPr lang="en-US" dirty="0" smtClean="0">
                  <a:solidFill>
                    <a:schemeClr val="tx1"/>
                  </a:solidFill>
                  <a:latin typeface="Menlo" charset="0"/>
                  <a:ea typeface="Menlo" charset="0"/>
                  <a:cs typeface="Menlo" charset="0"/>
                </a:rPr>
                <a:t>”</a:t>
              </a:r>
            </a:p>
            <a:p>
              <a:r>
                <a:rPr lang="en-US" b="1" dirty="0" err="1">
                  <a:solidFill>
                    <a:schemeClr val="tx1"/>
                  </a:solidFill>
                  <a:latin typeface="Menlo" charset="0"/>
                  <a:ea typeface="Menlo" charset="0"/>
                  <a:cs typeface="Menlo" charset="0"/>
                </a:rPr>
                <a:t>baseCommand</a:t>
              </a:r>
              <a:r>
                <a:rPr lang="en-US" dirty="0">
                  <a:solidFill>
                    <a:schemeClr val="tx1"/>
                  </a:solidFill>
                  <a:latin typeface="Menlo" charset="0"/>
                  <a:ea typeface="Menlo" charset="0"/>
                  <a:cs typeface="Menlo" charset="0"/>
                </a:rPr>
                <a:t>: echo</a:t>
              </a:r>
            </a:p>
          </p:txBody>
        </p:sp>
        <p:sp>
          <p:nvSpPr>
            <p:cNvPr id="42" name="TextBox 41"/>
            <p:cNvSpPr txBox="1"/>
            <p:nvPr/>
          </p:nvSpPr>
          <p:spPr>
            <a:xfrm>
              <a:off x="6748631" y="1513622"/>
              <a:ext cx="3657600" cy="307777"/>
            </a:xfrm>
            <a:prstGeom prst="rect">
              <a:avLst/>
            </a:prstGeom>
            <a:noFill/>
          </p:spPr>
          <p:txBody>
            <a:bodyPr wrap="square" rtlCol="0">
              <a:spAutoFit/>
            </a:bodyPr>
            <a:lstStyle/>
            <a:p>
              <a:r>
                <a:rPr lang="en-US" sz="1400" dirty="0" err="1" smtClean="0">
                  <a:latin typeface="Menlo" charset="0"/>
                  <a:ea typeface="Menlo" charset="0"/>
                  <a:cs typeface="Menlo" charset="0"/>
                </a:rPr>
                <a:t>echo.cwl</a:t>
              </a:r>
              <a:endParaRPr lang="en-US" sz="1400" dirty="0">
                <a:latin typeface="Menlo" charset="0"/>
                <a:ea typeface="Menlo" charset="0"/>
                <a:cs typeface="Menlo" charset="0"/>
              </a:endParaRPr>
            </a:p>
          </p:txBody>
        </p:sp>
      </p:grpSp>
      <p:grpSp>
        <p:nvGrpSpPr>
          <p:cNvPr id="11" name="Group 10"/>
          <p:cNvGrpSpPr/>
          <p:nvPr/>
        </p:nvGrpSpPr>
        <p:grpSpPr>
          <a:xfrm>
            <a:off x="6748631" y="5815137"/>
            <a:ext cx="3657600" cy="678399"/>
            <a:chOff x="6748631" y="5815137"/>
            <a:chExt cx="3657600" cy="678399"/>
          </a:xfrm>
        </p:grpSpPr>
        <p:sp>
          <p:nvSpPr>
            <p:cNvPr id="56" name="TextBox 55"/>
            <p:cNvSpPr txBox="1"/>
            <p:nvPr/>
          </p:nvSpPr>
          <p:spPr>
            <a:xfrm>
              <a:off x="6748631" y="6124204"/>
              <a:ext cx="3657600" cy="369332"/>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solidFill>
                    <a:schemeClr val="tx1"/>
                  </a:solidFill>
                  <a:latin typeface="Menlo" charset="0"/>
                  <a:ea typeface="Menlo" charset="0"/>
                  <a:cs typeface="Menlo" charset="0"/>
                </a:rPr>
                <a:t>Hello World </a:t>
              </a:r>
              <a:endParaRPr lang="en-US" dirty="0">
                <a:solidFill>
                  <a:schemeClr val="tx1"/>
                </a:solidFill>
                <a:latin typeface="Menlo" charset="0"/>
                <a:ea typeface="Menlo" charset="0"/>
                <a:cs typeface="Menlo" charset="0"/>
              </a:endParaRPr>
            </a:p>
          </p:txBody>
        </p:sp>
        <p:sp>
          <p:nvSpPr>
            <p:cNvPr id="45" name="TextBox 44"/>
            <p:cNvSpPr txBox="1"/>
            <p:nvPr/>
          </p:nvSpPr>
          <p:spPr>
            <a:xfrm>
              <a:off x="6748631" y="5815137"/>
              <a:ext cx="3657600" cy="307777"/>
            </a:xfrm>
            <a:prstGeom prst="rect">
              <a:avLst/>
            </a:prstGeom>
            <a:noFill/>
          </p:spPr>
          <p:txBody>
            <a:bodyPr wrap="square" rtlCol="0">
              <a:spAutoFit/>
            </a:bodyPr>
            <a:lstStyle/>
            <a:p>
              <a:r>
                <a:rPr lang="en-US" sz="1400" dirty="0" err="1" smtClean="0">
                  <a:latin typeface="Menlo" charset="0"/>
                  <a:ea typeface="Menlo" charset="0"/>
                  <a:cs typeface="Menlo" charset="0"/>
                </a:rPr>
                <a:t>echo.txt</a:t>
              </a:r>
              <a:r>
                <a:rPr lang="en-US" sz="1400" dirty="0" smtClean="0">
                  <a:latin typeface="Menlo" charset="0"/>
                  <a:ea typeface="Menlo" charset="0"/>
                  <a:cs typeface="Menlo" charset="0"/>
                </a:rPr>
                <a:t> </a:t>
              </a:r>
              <a:endParaRPr lang="en-US" sz="1400" dirty="0">
                <a:latin typeface="Menlo" charset="0"/>
                <a:ea typeface="Menlo" charset="0"/>
                <a:cs typeface="Menlo" charset="0"/>
              </a:endParaRPr>
            </a:p>
          </p:txBody>
        </p:sp>
      </p:grpSp>
      <p:grpSp>
        <p:nvGrpSpPr>
          <p:cNvPr id="8" name="Group 7"/>
          <p:cNvGrpSpPr/>
          <p:nvPr/>
        </p:nvGrpSpPr>
        <p:grpSpPr>
          <a:xfrm>
            <a:off x="2479283" y="1295767"/>
            <a:ext cx="2260288" cy="911175"/>
            <a:chOff x="2479283" y="1295767"/>
            <a:chExt cx="2260288" cy="911175"/>
          </a:xfrm>
        </p:grpSpPr>
        <p:sp>
          <p:nvSpPr>
            <p:cNvPr id="53" name="Rounded Rectangle 52"/>
            <p:cNvSpPr/>
            <p:nvPr/>
          </p:nvSpPr>
          <p:spPr>
            <a:xfrm>
              <a:off x="2479283" y="1295767"/>
              <a:ext cx="2260288" cy="501989"/>
            </a:xfrm>
            <a:prstGeom prst="roundRect">
              <a:avLst/>
            </a:prstGeom>
            <a:solidFill>
              <a:schemeClr val="accent4">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err="1" smtClean="0">
                  <a:solidFill>
                    <a:schemeClr val="tx1"/>
                  </a:solidFill>
                </a:rPr>
                <a:t>echo.yml</a:t>
              </a:r>
              <a:endParaRPr lang="en-US" dirty="0" smtClean="0">
                <a:solidFill>
                  <a:schemeClr val="tx1"/>
                </a:solidFill>
              </a:endParaRPr>
            </a:p>
          </p:txBody>
        </p:sp>
        <p:cxnSp>
          <p:nvCxnSpPr>
            <p:cNvPr id="54" name="Elbow Connector 53"/>
            <p:cNvCxnSpPr>
              <a:stCxn id="53" idx="2"/>
              <a:endCxn id="52" idx="0"/>
            </p:cNvCxnSpPr>
            <p:nvPr/>
          </p:nvCxnSpPr>
          <p:spPr>
            <a:xfrm rot="16200000" flipH="1">
              <a:off x="3404834" y="2002348"/>
              <a:ext cx="409186" cy="1"/>
            </a:xfrm>
            <a:prstGeom prst="bentConnector3">
              <a:avLst>
                <a:gd name="adj1" fmla="val 50000"/>
              </a:avLst>
            </a:prstGeom>
            <a:ln w="63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2479283" y="5359429"/>
            <a:ext cx="2260288" cy="891458"/>
            <a:chOff x="2479283" y="5359429"/>
            <a:chExt cx="2260288" cy="891458"/>
          </a:xfrm>
        </p:grpSpPr>
        <p:sp>
          <p:nvSpPr>
            <p:cNvPr id="55" name="Rounded Rectangle 54"/>
            <p:cNvSpPr/>
            <p:nvPr/>
          </p:nvSpPr>
          <p:spPr>
            <a:xfrm>
              <a:off x="2479283" y="5748898"/>
              <a:ext cx="2260288" cy="501989"/>
            </a:xfrm>
            <a:prstGeom prst="roundRect">
              <a:avLst/>
            </a:prstGeom>
            <a:solidFill>
              <a:schemeClr val="accent4">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err="1" smtClean="0">
                  <a:solidFill>
                    <a:schemeClr val="tx1"/>
                  </a:solidFill>
                </a:rPr>
                <a:t>echo.txt</a:t>
              </a:r>
              <a:endParaRPr lang="en-US" dirty="0" smtClean="0">
                <a:solidFill>
                  <a:schemeClr val="tx1"/>
                </a:solidFill>
              </a:endParaRPr>
            </a:p>
          </p:txBody>
        </p:sp>
        <p:cxnSp>
          <p:nvCxnSpPr>
            <p:cNvPr id="59" name="Elbow Connector 58"/>
            <p:cNvCxnSpPr>
              <a:stCxn id="52" idx="2"/>
              <a:endCxn id="55" idx="0"/>
            </p:cNvCxnSpPr>
            <p:nvPr/>
          </p:nvCxnSpPr>
          <p:spPr>
            <a:xfrm rot="5400000">
              <a:off x="3414694" y="5554163"/>
              <a:ext cx="389469" cy="1"/>
            </a:xfrm>
            <a:prstGeom prst="bentConnector3">
              <a:avLst>
                <a:gd name="adj1" fmla="val 50000"/>
              </a:avLst>
            </a:prstGeom>
            <a:ln w="63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1833504" y="2206942"/>
            <a:ext cx="3551847" cy="3152487"/>
            <a:chOff x="3165828" y="2483007"/>
            <a:chExt cx="3551847" cy="3152487"/>
          </a:xfrm>
        </p:grpSpPr>
        <p:sp>
          <p:nvSpPr>
            <p:cNvPr id="52" name="Rounded Rectangle 51"/>
            <p:cNvSpPr/>
            <p:nvPr/>
          </p:nvSpPr>
          <p:spPr>
            <a:xfrm>
              <a:off x="3165828" y="2483007"/>
              <a:ext cx="3551847" cy="3152487"/>
            </a:xfrm>
            <a:prstGeom prst="roundRect">
              <a:avLst>
                <a:gd name="adj" fmla="val 8823"/>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smtClean="0">
                  <a:solidFill>
                    <a:schemeClr val="tx1"/>
                  </a:solidFill>
                </a:rPr>
                <a:t>CommandLineTool</a:t>
              </a:r>
              <a:endParaRPr lang="en-US" dirty="0">
                <a:solidFill>
                  <a:schemeClr val="tx1"/>
                </a:solidFill>
              </a:endParaRPr>
            </a:p>
          </p:txBody>
        </p:sp>
        <p:grpSp>
          <p:nvGrpSpPr>
            <p:cNvPr id="62" name="Group 61"/>
            <p:cNvGrpSpPr/>
            <p:nvPr/>
          </p:nvGrpSpPr>
          <p:grpSpPr>
            <a:xfrm>
              <a:off x="3493113" y="2986285"/>
              <a:ext cx="2897277" cy="708095"/>
              <a:chOff x="1644242" y="2766624"/>
              <a:chExt cx="2897277" cy="708095"/>
            </a:xfrm>
          </p:grpSpPr>
          <p:sp>
            <p:nvSpPr>
              <p:cNvPr id="63" name="Rounded Rectangle 62"/>
              <p:cNvSpPr/>
              <p:nvPr/>
            </p:nvSpPr>
            <p:spPr>
              <a:xfrm>
                <a:off x="1644242" y="2766624"/>
                <a:ext cx="2897277" cy="7080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solidFill>
                      <a:schemeClr val="tx1">
                        <a:lumMod val="75000"/>
                        <a:lumOff val="25000"/>
                      </a:schemeClr>
                    </a:solidFill>
                  </a:rPr>
                  <a:t>i</a:t>
                </a:r>
                <a:r>
                  <a:rPr lang="en-US" dirty="0" smtClean="0">
                    <a:solidFill>
                      <a:schemeClr val="tx1">
                        <a:lumMod val="75000"/>
                        <a:lumOff val="25000"/>
                      </a:schemeClr>
                    </a:solidFill>
                  </a:rPr>
                  <a:t>nputs</a:t>
                </a:r>
                <a:endParaRPr lang="en-US" dirty="0">
                  <a:solidFill>
                    <a:schemeClr val="tx1">
                      <a:lumMod val="75000"/>
                      <a:lumOff val="25000"/>
                    </a:schemeClr>
                  </a:solidFill>
                </a:endParaRPr>
              </a:p>
            </p:txBody>
          </p:sp>
          <p:sp>
            <p:nvSpPr>
              <p:cNvPr id="64" name="Rounded Rectangle 63"/>
              <p:cNvSpPr/>
              <p:nvPr/>
            </p:nvSpPr>
            <p:spPr>
              <a:xfrm>
                <a:off x="3439486" y="2873125"/>
                <a:ext cx="997354" cy="495092"/>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smtClean="0">
                    <a:solidFill>
                      <a:schemeClr val="tx1">
                        <a:lumMod val="75000"/>
                        <a:lumOff val="25000"/>
                      </a:schemeClr>
                    </a:solidFill>
                  </a:rPr>
                  <a:t>message</a:t>
                </a:r>
                <a:endParaRPr lang="en-US" dirty="0">
                  <a:solidFill>
                    <a:schemeClr val="tx1">
                      <a:lumMod val="75000"/>
                      <a:lumOff val="25000"/>
                    </a:schemeClr>
                  </a:solidFill>
                </a:endParaRPr>
              </a:p>
            </p:txBody>
          </p:sp>
        </p:grpSp>
        <p:grpSp>
          <p:nvGrpSpPr>
            <p:cNvPr id="65" name="Group 64"/>
            <p:cNvGrpSpPr/>
            <p:nvPr/>
          </p:nvGrpSpPr>
          <p:grpSpPr>
            <a:xfrm>
              <a:off x="3493113" y="3809804"/>
              <a:ext cx="2897277" cy="708095"/>
              <a:chOff x="4187505" y="1702620"/>
              <a:chExt cx="2897277" cy="708095"/>
            </a:xfrm>
          </p:grpSpPr>
          <p:sp>
            <p:nvSpPr>
              <p:cNvPr id="66" name="Rounded Rectangle 65"/>
              <p:cNvSpPr/>
              <p:nvPr/>
            </p:nvSpPr>
            <p:spPr>
              <a:xfrm>
                <a:off x="4187505" y="1702620"/>
                <a:ext cx="2897277" cy="7080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solidFill>
                      <a:schemeClr val="tx1">
                        <a:lumMod val="75000"/>
                        <a:lumOff val="25000"/>
                      </a:schemeClr>
                    </a:solidFill>
                  </a:rPr>
                  <a:t>baseCommand</a:t>
                </a:r>
              </a:p>
            </p:txBody>
          </p:sp>
          <p:sp>
            <p:nvSpPr>
              <p:cNvPr id="67" name="Rounded Rectangle 66"/>
              <p:cNvSpPr/>
              <p:nvPr/>
            </p:nvSpPr>
            <p:spPr>
              <a:xfrm>
                <a:off x="5982749" y="1809121"/>
                <a:ext cx="997354" cy="495092"/>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75000"/>
                        <a:lumOff val="25000"/>
                      </a:schemeClr>
                    </a:solidFill>
                  </a:rPr>
                  <a:t>echo</a:t>
                </a:r>
              </a:p>
            </p:txBody>
          </p:sp>
        </p:grpSp>
        <p:grpSp>
          <p:nvGrpSpPr>
            <p:cNvPr id="68" name="Group 67"/>
            <p:cNvGrpSpPr/>
            <p:nvPr/>
          </p:nvGrpSpPr>
          <p:grpSpPr>
            <a:xfrm>
              <a:off x="3493113" y="4650101"/>
              <a:ext cx="2897277" cy="708095"/>
              <a:chOff x="4776132" y="2870088"/>
              <a:chExt cx="2897277" cy="708095"/>
            </a:xfrm>
          </p:grpSpPr>
          <p:sp>
            <p:nvSpPr>
              <p:cNvPr id="69" name="Rounded Rectangle 68"/>
              <p:cNvSpPr/>
              <p:nvPr/>
            </p:nvSpPr>
            <p:spPr>
              <a:xfrm>
                <a:off x="4776132" y="2870088"/>
                <a:ext cx="2897277" cy="7080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solidFill>
                      <a:schemeClr val="tx1">
                        <a:lumMod val="75000"/>
                        <a:lumOff val="25000"/>
                      </a:schemeClr>
                    </a:solidFill>
                  </a:rPr>
                  <a:t>outputs</a:t>
                </a:r>
              </a:p>
            </p:txBody>
          </p:sp>
          <p:sp>
            <p:nvSpPr>
              <p:cNvPr id="70" name="Rounded Rectangle 69"/>
              <p:cNvSpPr/>
              <p:nvPr/>
            </p:nvSpPr>
            <p:spPr>
              <a:xfrm>
                <a:off x="6406706" y="2976589"/>
                <a:ext cx="1162024" cy="495092"/>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err="1" smtClean="0">
                    <a:solidFill>
                      <a:schemeClr val="tx1"/>
                    </a:solidFill>
                    <a:ea typeface="Menlo" charset="0"/>
                    <a:cs typeface="Menlo" charset="0"/>
                  </a:rPr>
                  <a:t>echo_file</a:t>
                </a:r>
                <a:r>
                  <a:rPr lang="en-US" dirty="0" smtClean="0">
                    <a:solidFill>
                      <a:schemeClr val="tx1">
                        <a:lumMod val="75000"/>
                        <a:lumOff val="25000"/>
                      </a:schemeClr>
                    </a:solidFill>
                  </a:rPr>
                  <a:t> </a:t>
                </a:r>
                <a:endParaRPr lang="en-US" dirty="0">
                  <a:solidFill>
                    <a:schemeClr val="tx1">
                      <a:lumMod val="75000"/>
                      <a:lumOff val="25000"/>
                    </a:schemeClr>
                  </a:solidFill>
                </a:endParaRPr>
              </a:p>
            </p:txBody>
          </p:sp>
        </p:grpSp>
      </p:grpSp>
      <p:grpSp>
        <p:nvGrpSpPr>
          <p:cNvPr id="5" name="Group 4"/>
          <p:cNvGrpSpPr/>
          <p:nvPr/>
        </p:nvGrpSpPr>
        <p:grpSpPr>
          <a:xfrm>
            <a:off x="904791" y="1081356"/>
            <a:ext cx="4480560" cy="716400"/>
            <a:chOff x="584443" y="1081356"/>
            <a:chExt cx="4480560" cy="716400"/>
          </a:xfrm>
        </p:grpSpPr>
        <p:sp>
          <p:nvSpPr>
            <p:cNvPr id="32" name="Rounded Rectangle 31"/>
            <p:cNvSpPr/>
            <p:nvPr/>
          </p:nvSpPr>
          <p:spPr>
            <a:xfrm>
              <a:off x="584443" y="1389133"/>
              <a:ext cx="4480560" cy="40862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dirty="0" smtClean="0">
                  <a:solidFill>
                    <a:srgbClr val="FFFF00"/>
                  </a:solidFill>
                  <a:latin typeface="Menlo" charset="0"/>
                  <a:ea typeface="Menlo" charset="0"/>
                  <a:cs typeface="Menlo" charset="0"/>
                </a:rPr>
                <a:t>&gt;_</a:t>
              </a:r>
              <a:r>
                <a:rPr lang="en-US" dirty="0" smtClean="0">
                  <a:solidFill>
                    <a:schemeClr val="bg1">
                      <a:lumMod val="85000"/>
                    </a:schemeClr>
                  </a:solidFill>
                  <a:latin typeface="Menlo" charset="0"/>
                  <a:ea typeface="Menlo" charset="0"/>
                  <a:cs typeface="Menlo" charset="0"/>
                </a:rPr>
                <a:t> </a:t>
              </a:r>
              <a:r>
                <a:rPr lang="en-US" b="1" dirty="0">
                  <a:solidFill>
                    <a:schemeClr val="bg1">
                      <a:lumMod val="85000"/>
                    </a:schemeClr>
                  </a:solidFill>
                  <a:latin typeface="Menlo" charset="0"/>
                  <a:ea typeface="Menlo" charset="0"/>
                  <a:cs typeface="Menlo" charset="0"/>
                </a:rPr>
                <a:t>echo</a:t>
              </a:r>
              <a:r>
                <a:rPr lang="en-US" dirty="0">
                  <a:solidFill>
                    <a:schemeClr val="bg1">
                      <a:lumMod val="85000"/>
                    </a:schemeClr>
                  </a:solidFill>
                  <a:latin typeface="Menlo" charset="0"/>
                  <a:ea typeface="Menlo" charset="0"/>
                  <a:cs typeface="Menlo" charset="0"/>
                </a:rPr>
                <a:t> Hello </a:t>
              </a:r>
              <a:r>
                <a:rPr lang="en-US" dirty="0" smtClean="0">
                  <a:solidFill>
                    <a:schemeClr val="bg1">
                      <a:lumMod val="85000"/>
                    </a:schemeClr>
                  </a:solidFill>
                  <a:latin typeface="Menlo" charset="0"/>
                  <a:ea typeface="Menlo" charset="0"/>
                  <a:cs typeface="Menlo" charset="0"/>
                </a:rPr>
                <a:t>World &gt; </a:t>
              </a:r>
              <a:r>
                <a:rPr lang="en-US" dirty="0" err="1" smtClean="0">
                  <a:solidFill>
                    <a:schemeClr val="bg1">
                      <a:lumMod val="85000"/>
                    </a:schemeClr>
                  </a:solidFill>
                  <a:latin typeface="Menlo" charset="0"/>
                  <a:ea typeface="Menlo" charset="0"/>
                  <a:cs typeface="Menlo" charset="0"/>
                </a:rPr>
                <a:t>echo.txt</a:t>
              </a:r>
              <a:endParaRPr lang="en-US" dirty="0">
                <a:solidFill>
                  <a:schemeClr val="bg1">
                    <a:lumMod val="85000"/>
                  </a:schemeClr>
                </a:solidFill>
                <a:latin typeface="Menlo" charset="0"/>
                <a:ea typeface="Menlo" charset="0"/>
                <a:cs typeface="Menlo" charset="0"/>
              </a:endParaRPr>
            </a:p>
          </p:txBody>
        </p:sp>
        <p:sp>
          <p:nvSpPr>
            <p:cNvPr id="30" name="TextBox 29"/>
            <p:cNvSpPr txBox="1"/>
            <p:nvPr/>
          </p:nvSpPr>
          <p:spPr>
            <a:xfrm>
              <a:off x="584443" y="1081356"/>
              <a:ext cx="2779660" cy="307777"/>
            </a:xfrm>
            <a:prstGeom prst="rect">
              <a:avLst/>
            </a:prstGeom>
            <a:noFill/>
          </p:spPr>
          <p:txBody>
            <a:bodyPr wrap="square" rtlCol="0">
              <a:spAutoFit/>
            </a:bodyPr>
            <a:lstStyle/>
            <a:p>
              <a:r>
                <a:rPr lang="en-US" sz="1400" dirty="0" smtClean="0">
                  <a:latin typeface="Menlo" charset="0"/>
                  <a:ea typeface="Menlo" charset="0"/>
                  <a:cs typeface="Menlo" charset="0"/>
                </a:rPr>
                <a:t>Type in the console</a:t>
              </a:r>
              <a:endParaRPr lang="en-US" sz="1400" dirty="0">
                <a:latin typeface="Menlo" charset="0"/>
                <a:ea typeface="Menlo" charset="0"/>
                <a:cs typeface="Menlo" charset="0"/>
              </a:endParaRPr>
            </a:p>
          </p:txBody>
        </p:sp>
      </p:grpSp>
      <p:sp>
        <p:nvSpPr>
          <p:cNvPr id="18" name="Right Arrow 17"/>
          <p:cNvSpPr/>
          <p:nvPr/>
        </p:nvSpPr>
        <p:spPr>
          <a:xfrm>
            <a:off x="5285037" y="2950174"/>
            <a:ext cx="1689020" cy="785629"/>
          </a:xfrm>
          <a:prstGeom prst="rightArrow">
            <a:avLst/>
          </a:prstGeom>
          <a:solidFill>
            <a:schemeClr val="bg1">
              <a:lumMod val="95000"/>
            </a:schemeClr>
          </a:solidFill>
          <a:ln w="635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a:t>wrap “ECHO” command in cwl</a:t>
            </a:r>
            <a:endParaRPr lang="en-US" sz="2500" dirty="0"/>
          </a:p>
        </p:txBody>
      </p:sp>
    </p:spTree>
    <p:extLst>
      <p:ext uri="{BB962C8B-B14F-4D97-AF65-F5344CB8AC3E}">
        <p14:creationId xmlns:p14="http://schemas.microsoft.com/office/powerpoint/2010/main" val="14465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320077" y="1329919"/>
            <a:ext cx="3551847" cy="4833190"/>
            <a:chOff x="4320077" y="1329919"/>
            <a:chExt cx="3551847" cy="4833190"/>
          </a:xfrm>
        </p:grpSpPr>
        <p:sp>
          <p:nvSpPr>
            <p:cNvPr id="28" name="Rounded Rectangle 27"/>
            <p:cNvSpPr/>
            <p:nvPr/>
          </p:nvSpPr>
          <p:spPr>
            <a:xfrm>
              <a:off x="4320077" y="1329919"/>
              <a:ext cx="3551847" cy="4833190"/>
            </a:xfrm>
            <a:prstGeom prst="roundRect">
              <a:avLst>
                <a:gd name="adj" fmla="val 5497"/>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smtClean="0">
                  <a:solidFill>
                    <a:schemeClr val="tx1"/>
                  </a:solidFill>
                </a:rPr>
                <a:t>echo-</a:t>
              </a:r>
              <a:r>
                <a:rPr lang="en-US" dirty="0" err="1" smtClean="0">
                  <a:solidFill>
                    <a:schemeClr val="tx1"/>
                  </a:solidFill>
                </a:rPr>
                <a:t>rename.cwl</a:t>
              </a:r>
              <a:endParaRPr lang="en-US" dirty="0">
                <a:solidFill>
                  <a:schemeClr val="tx1"/>
                </a:solidFill>
              </a:endParaRPr>
            </a:p>
          </p:txBody>
        </p:sp>
        <p:sp>
          <p:nvSpPr>
            <p:cNvPr id="49" name="Rounded Rectangle 48"/>
            <p:cNvSpPr/>
            <p:nvPr/>
          </p:nvSpPr>
          <p:spPr>
            <a:xfrm>
              <a:off x="4417303" y="2311871"/>
              <a:ext cx="3346704" cy="3227293"/>
            </a:xfrm>
            <a:prstGeom prst="roundRect">
              <a:avLst>
                <a:gd name="adj" fmla="val 8585"/>
              </a:avLst>
            </a:prstGeom>
          </p:spPr>
          <p:style>
            <a:lnRef idx="2">
              <a:schemeClr val="accent2">
                <a:shade val="50000"/>
              </a:schemeClr>
            </a:lnRef>
            <a:fillRef idx="1">
              <a:schemeClr val="accent2"/>
            </a:fillRef>
            <a:effectRef idx="0">
              <a:schemeClr val="accent2"/>
            </a:effectRef>
            <a:fontRef idx="minor">
              <a:schemeClr val="lt1"/>
            </a:fontRef>
          </p:style>
          <p:txBody>
            <a:bodyPr vert="vert270" lIns="0" rtlCol="0" anchor="t" anchorCtr="0"/>
            <a:lstStyle/>
            <a:p>
              <a:pPr algn="ctr"/>
              <a:r>
                <a:rPr lang="en-US" sz="1400" b="1" dirty="0" smtClean="0">
                  <a:solidFill>
                    <a:schemeClr val="tx1">
                      <a:lumMod val="75000"/>
                      <a:lumOff val="25000"/>
                    </a:schemeClr>
                  </a:solidFill>
                </a:rPr>
                <a:t>STEPS</a:t>
              </a:r>
              <a:endParaRPr lang="en-US" sz="1400" b="1" dirty="0">
                <a:solidFill>
                  <a:schemeClr val="tx1">
                    <a:lumMod val="75000"/>
                    <a:lumOff val="25000"/>
                  </a:schemeClr>
                </a:solidFill>
              </a:endParaRPr>
            </a:p>
          </p:txBody>
        </p:sp>
        <p:sp>
          <p:nvSpPr>
            <p:cNvPr id="43" name="Rounded Rectangle 42"/>
            <p:cNvSpPr/>
            <p:nvPr/>
          </p:nvSpPr>
          <p:spPr>
            <a:xfrm>
              <a:off x="4417303" y="5639156"/>
              <a:ext cx="3346704" cy="411480"/>
            </a:xfrm>
            <a:prstGeom prst="roundRect">
              <a:avLst/>
            </a:prstGeom>
            <a:solidFill>
              <a:schemeClr val="accent1">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solidFill>
                    <a:schemeClr val="tx1">
                      <a:lumMod val="75000"/>
                      <a:lumOff val="25000"/>
                    </a:schemeClr>
                  </a:solidFill>
                </a:rPr>
                <a:t>outputs</a:t>
              </a:r>
            </a:p>
          </p:txBody>
        </p:sp>
        <p:sp>
          <p:nvSpPr>
            <p:cNvPr id="34" name="Rounded Rectangle 33"/>
            <p:cNvSpPr/>
            <p:nvPr/>
          </p:nvSpPr>
          <p:spPr>
            <a:xfrm>
              <a:off x="4417303" y="1801456"/>
              <a:ext cx="3346704" cy="411480"/>
            </a:xfrm>
            <a:prstGeom prst="roundRect">
              <a:avLst/>
            </a:prstGeom>
            <a:solidFill>
              <a:schemeClr val="accent1">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solidFill>
                    <a:schemeClr val="tx1">
                      <a:lumMod val="75000"/>
                      <a:lumOff val="25000"/>
                    </a:schemeClr>
                  </a:solidFill>
                </a:rPr>
                <a:t>i</a:t>
              </a:r>
              <a:r>
                <a:rPr lang="en-US" dirty="0" smtClean="0">
                  <a:solidFill>
                    <a:schemeClr val="tx1">
                      <a:lumMod val="75000"/>
                      <a:lumOff val="25000"/>
                    </a:schemeClr>
                  </a:solidFill>
                </a:rPr>
                <a:t>nputs</a:t>
              </a:r>
              <a:endParaRPr lang="en-US" dirty="0">
                <a:solidFill>
                  <a:schemeClr val="tx1">
                    <a:lumMod val="75000"/>
                    <a:lumOff val="25000"/>
                  </a:schemeClr>
                </a:solidFill>
              </a:endParaRPr>
            </a:p>
          </p:txBody>
        </p:sp>
        <p:sp>
          <p:nvSpPr>
            <p:cNvPr id="35" name="Rounded Rectangle 34"/>
            <p:cNvSpPr/>
            <p:nvPr/>
          </p:nvSpPr>
          <p:spPr>
            <a:xfrm>
              <a:off x="6448914" y="1870036"/>
              <a:ext cx="1240993" cy="27432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500" dirty="0" err="1" smtClean="0">
                  <a:solidFill>
                    <a:schemeClr val="tx1">
                      <a:lumMod val="75000"/>
                      <a:lumOff val="25000"/>
                    </a:schemeClr>
                  </a:solidFill>
                </a:rPr>
                <a:t>trgt_filename</a:t>
              </a:r>
              <a:endParaRPr lang="en-US" sz="1500" dirty="0">
                <a:solidFill>
                  <a:schemeClr val="tx1">
                    <a:lumMod val="75000"/>
                    <a:lumOff val="25000"/>
                  </a:schemeClr>
                </a:solidFill>
              </a:endParaRPr>
            </a:p>
          </p:txBody>
        </p:sp>
        <p:sp>
          <p:nvSpPr>
            <p:cNvPr id="50" name="Rounded Rectangle 49"/>
            <p:cNvSpPr/>
            <p:nvPr/>
          </p:nvSpPr>
          <p:spPr>
            <a:xfrm>
              <a:off x="5500858" y="1870036"/>
              <a:ext cx="855140" cy="27432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message</a:t>
              </a:r>
              <a:endParaRPr lang="en-US" sz="1500" dirty="0">
                <a:solidFill>
                  <a:schemeClr val="tx1">
                    <a:lumMod val="75000"/>
                    <a:lumOff val="25000"/>
                  </a:schemeClr>
                </a:solidFill>
              </a:endParaRPr>
            </a:p>
          </p:txBody>
        </p:sp>
        <p:sp>
          <p:nvSpPr>
            <p:cNvPr id="37" name="Rounded Rectangle 36"/>
            <p:cNvSpPr/>
            <p:nvPr/>
          </p:nvSpPr>
          <p:spPr>
            <a:xfrm>
              <a:off x="5184296" y="2407244"/>
              <a:ext cx="2472596" cy="14630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500" b="1" dirty="0" smtClean="0">
                  <a:solidFill>
                    <a:schemeClr val="tx1"/>
                  </a:solidFill>
                  <a:latin typeface="Kailasa" charset="0"/>
                  <a:ea typeface="Kailasa" charset="0"/>
                  <a:cs typeface="Kailasa" charset="0"/>
                </a:rPr>
                <a:t>echo: </a:t>
              </a:r>
              <a:r>
                <a:rPr lang="en-US" sz="1500" dirty="0" err="1" smtClean="0">
                  <a:solidFill>
                    <a:schemeClr val="tx1"/>
                  </a:solidFill>
                  <a:latin typeface="Kailasa" charset="0"/>
                  <a:ea typeface="Kailasa" charset="0"/>
                  <a:cs typeface="Kailasa" charset="0"/>
                </a:rPr>
                <a:t>echo.cwl</a:t>
              </a:r>
              <a:endParaRPr lang="en-US" sz="1500" b="1" dirty="0">
                <a:solidFill>
                  <a:schemeClr val="tx1">
                    <a:lumMod val="75000"/>
                    <a:lumOff val="25000"/>
                  </a:schemeClr>
                </a:solidFill>
              </a:endParaRPr>
            </a:p>
          </p:txBody>
        </p:sp>
        <p:sp>
          <p:nvSpPr>
            <p:cNvPr id="45" name="Rounded Rectangle 44"/>
            <p:cNvSpPr/>
            <p:nvPr/>
          </p:nvSpPr>
          <p:spPr>
            <a:xfrm>
              <a:off x="5007082" y="2543220"/>
              <a:ext cx="493776" cy="365760"/>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in</a:t>
              </a:r>
              <a:endParaRPr lang="en-US" sz="1500" dirty="0">
                <a:solidFill>
                  <a:schemeClr val="tx1">
                    <a:lumMod val="75000"/>
                    <a:lumOff val="25000"/>
                  </a:schemeClr>
                </a:solidFill>
              </a:endParaRPr>
            </a:p>
          </p:txBody>
        </p:sp>
        <p:sp>
          <p:nvSpPr>
            <p:cNvPr id="70" name="Rounded Rectangle 69"/>
            <p:cNvSpPr/>
            <p:nvPr/>
          </p:nvSpPr>
          <p:spPr>
            <a:xfrm>
              <a:off x="5007082" y="3350702"/>
              <a:ext cx="493776" cy="365760"/>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out</a:t>
              </a:r>
              <a:endParaRPr lang="en-US" sz="1500" dirty="0">
                <a:solidFill>
                  <a:schemeClr val="tx1">
                    <a:lumMod val="75000"/>
                    <a:lumOff val="25000"/>
                  </a:schemeClr>
                </a:solidFill>
              </a:endParaRPr>
            </a:p>
          </p:txBody>
        </p:sp>
        <p:sp>
          <p:nvSpPr>
            <p:cNvPr id="60" name="Rounded Rectangle 59"/>
            <p:cNvSpPr/>
            <p:nvPr/>
          </p:nvSpPr>
          <p:spPr>
            <a:xfrm>
              <a:off x="5187251" y="3980507"/>
              <a:ext cx="2472596" cy="14630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500" b="1" dirty="0" smtClean="0">
                  <a:solidFill>
                    <a:schemeClr val="tx1"/>
                  </a:solidFill>
                  <a:latin typeface="Kailasa" charset="0"/>
                  <a:ea typeface="Kailasa" charset="0"/>
                  <a:cs typeface="Kailasa" charset="0"/>
                </a:rPr>
                <a:t>rename: </a:t>
              </a:r>
              <a:r>
                <a:rPr lang="en-US" sz="1500" dirty="0" err="1" smtClean="0">
                  <a:solidFill>
                    <a:schemeClr val="tx1"/>
                  </a:solidFill>
                  <a:latin typeface="Kailasa" charset="0"/>
                  <a:ea typeface="Kailasa" charset="0"/>
                  <a:cs typeface="Kailasa" charset="0"/>
                </a:rPr>
                <a:t>rename.cwl</a:t>
              </a:r>
              <a:endParaRPr lang="en-US" sz="1500" b="1" dirty="0">
                <a:solidFill>
                  <a:schemeClr val="tx1">
                    <a:lumMod val="75000"/>
                    <a:lumOff val="25000"/>
                  </a:schemeClr>
                </a:solidFill>
              </a:endParaRPr>
            </a:p>
          </p:txBody>
        </p:sp>
        <p:sp>
          <p:nvSpPr>
            <p:cNvPr id="63" name="Rounded Rectangle 62"/>
            <p:cNvSpPr/>
            <p:nvPr/>
          </p:nvSpPr>
          <p:spPr>
            <a:xfrm>
              <a:off x="5010037" y="4116483"/>
              <a:ext cx="493776" cy="365760"/>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in</a:t>
              </a:r>
              <a:endParaRPr lang="en-US" sz="1500" dirty="0">
                <a:solidFill>
                  <a:schemeClr val="tx1">
                    <a:lumMod val="75000"/>
                    <a:lumOff val="25000"/>
                  </a:schemeClr>
                </a:solidFill>
              </a:endParaRPr>
            </a:p>
          </p:txBody>
        </p:sp>
        <p:sp>
          <p:nvSpPr>
            <p:cNvPr id="78" name="Rounded Rectangle 77"/>
            <p:cNvSpPr/>
            <p:nvPr/>
          </p:nvSpPr>
          <p:spPr>
            <a:xfrm>
              <a:off x="5010037" y="4923964"/>
              <a:ext cx="493776" cy="365760"/>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out</a:t>
              </a:r>
              <a:endParaRPr lang="en-US" sz="1500" dirty="0">
                <a:solidFill>
                  <a:schemeClr val="tx1">
                    <a:lumMod val="75000"/>
                    <a:lumOff val="25000"/>
                  </a:schemeClr>
                </a:solidFill>
              </a:endParaRPr>
            </a:p>
          </p:txBody>
        </p:sp>
        <p:sp>
          <p:nvSpPr>
            <p:cNvPr id="51" name="Rounded Rectangle 50"/>
            <p:cNvSpPr/>
            <p:nvPr/>
          </p:nvSpPr>
          <p:spPr>
            <a:xfrm>
              <a:off x="6448913" y="5706447"/>
              <a:ext cx="1240993" cy="27432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500" dirty="0" err="1" smtClean="0">
                  <a:solidFill>
                    <a:schemeClr val="tx1">
                      <a:lumMod val="75000"/>
                      <a:lumOff val="25000"/>
                    </a:schemeClr>
                  </a:solidFill>
                </a:rPr>
                <a:t>renamed_file</a:t>
              </a:r>
              <a:endParaRPr lang="en-US" sz="1500" dirty="0">
                <a:solidFill>
                  <a:schemeClr val="tx1">
                    <a:lumMod val="75000"/>
                    <a:lumOff val="25000"/>
                  </a:schemeClr>
                </a:solidFill>
              </a:endParaRPr>
            </a:p>
          </p:txBody>
        </p:sp>
      </p:grpSp>
      <p:sp>
        <p:nvSpPr>
          <p:cNvPr id="143" name="Title 1"/>
          <p:cNvSpPr>
            <a:spLocks noGrp="1"/>
          </p:cNvSpPr>
          <p:nvPr>
            <p:ph type="title"/>
          </p:nvPr>
        </p:nvSpPr>
        <p:spPr>
          <a:xfrm>
            <a:off x="0" y="0"/>
            <a:ext cx="12192000" cy="622995"/>
          </a:xfrm>
        </p:spPr>
        <p:txBody>
          <a:bodyPr>
            <a:normAutofit fontScale="90000"/>
          </a:bodyPr>
          <a:lstStyle/>
          <a:p>
            <a:pPr algn="l"/>
            <a:r>
              <a:rPr lang="en-US" b="1" dirty="0" smtClean="0"/>
              <a:t>Step 3.1:</a:t>
            </a:r>
            <a:endParaRPr lang="en-US" dirty="0"/>
          </a:p>
        </p:txBody>
      </p:sp>
      <p:sp>
        <p:nvSpPr>
          <p:cNvPr id="144"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dirty="0"/>
              <a:t>combine two steps in a </a:t>
            </a:r>
            <a:r>
              <a:rPr lang="en-US" sz="2400" dirty="0" err="1"/>
              <a:t>wokrflow</a:t>
            </a:r>
            <a:endParaRPr lang="en-US" sz="2500" dirty="0"/>
          </a:p>
        </p:txBody>
      </p:sp>
      <p:grpSp>
        <p:nvGrpSpPr>
          <p:cNvPr id="13" name="Group 12"/>
          <p:cNvGrpSpPr/>
          <p:nvPr/>
        </p:nvGrpSpPr>
        <p:grpSpPr>
          <a:xfrm>
            <a:off x="366110" y="1525257"/>
            <a:ext cx="2971800" cy="3414972"/>
            <a:chOff x="366110" y="1525257"/>
            <a:chExt cx="2971800" cy="3414972"/>
          </a:xfrm>
        </p:grpSpPr>
        <p:sp>
          <p:nvSpPr>
            <p:cNvPr id="69" name="TextBox 68"/>
            <p:cNvSpPr txBox="1"/>
            <p:nvPr/>
          </p:nvSpPr>
          <p:spPr>
            <a:xfrm>
              <a:off x="366110" y="1831686"/>
              <a:ext cx="2971800" cy="3108543"/>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solidFill>
                    <a:schemeClr val="tx1"/>
                  </a:solidFill>
                  <a:latin typeface="Menlo" charset="0"/>
                  <a:ea typeface="Menlo" charset="0"/>
                  <a:cs typeface="Menlo" charset="0"/>
                </a:rPr>
                <a:t>cwlVersion: </a:t>
              </a:r>
              <a:r>
                <a:rPr lang="en-US" sz="1400" dirty="0" smtClean="0">
                  <a:solidFill>
                    <a:schemeClr val="tx1"/>
                  </a:solidFill>
                  <a:latin typeface="Menlo" charset="0"/>
                  <a:ea typeface="Menlo" charset="0"/>
                  <a:cs typeface="Menlo" charset="0"/>
                </a:rPr>
                <a:t>v1.0</a:t>
              </a:r>
            </a:p>
            <a:p>
              <a:r>
                <a:rPr lang="en-US" sz="1400" dirty="0" smtClean="0">
                  <a:solidFill>
                    <a:schemeClr val="tx1"/>
                  </a:solidFill>
                  <a:latin typeface="Menlo" charset="0"/>
                  <a:ea typeface="Menlo" charset="0"/>
                  <a:cs typeface="Menlo" charset="0"/>
                </a:rPr>
                <a:t>class</a:t>
              </a: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CommandLineTool</a:t>
              </a:r>
            </a:p>
            <a:p>
              <a:r>
                <a:rPr lang="en-US" sz="1400" b="1" dirty="0" smtClean="0">
                  <a:solidFill>
                    <a:schemeClr val="tx1"/>
                  </a:solidFill>
                  <a:latin typeface="Menlo" charset="0"/>
                  <a:ea typeface="Menlo" charset="0"/>
                  <a:cs typeface="Menlo" charset="0"/>
                </a:rPr>
                <a:t>inputs</a:t>
              </a:r>
              <a:r>
                <a:rPr lang="en-US" sz="1400" dirty="0" smtClean="0">
                  <a:solidFill>
                    <a:schemeClr val="tx1"/>
                  </a:solidFill>
                  <a:latin typeface="Menlo" charset="0"/>
                  <a:ea typeface="Menlo" charset="0"/>
                  <a:cs typeface="Menlo" charset="0"/>
                </a:rPr>
                <a:t>:</a:t>
              </a:r>
            </a:p>
            <a:p>
              <a:r>
                <a:rPr lang="en-US" sz="1400" dirty="0" smtClean="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message</a:t>
              </a:r>
              <a:r>
                <a:rPr lang="en-US" sz="1400" dirty="0" smtClean="0">
                  <a:solidFill>
                    <a:schemeClr val="tx1"/>
                  </a:solidFill>
                  <a:latin typeface="Menlo" charset="0"/>
                  <a:ea typeface="Menlo" charset="0"/>
                  <a:cs typeface="Menlo" charset="0"/>
                </a:rPr>
                <a:t>:</a:t>
              </a:r>
            </a:p>
            <a:p>
              <a:r>
                <a:rPr lang="en-US" sz="1400" dirty="0" smtClean="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type</a:t>
              </a: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string</a:t>
              </a:r>
            </a:p>
            <a:p>
              <a:r>
                <a:rPr lang="en-US" sz="1400" dirty="0" smtClean="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inputBinding</a:t>
              </a:r>
              <a:r>
                <a:rPr lang="en-US" sz="1400" dirty="0" smtClean="0">
                  <a:solidFill>
                    <a:schemeClr val="tx1"/>
                  </a:solidFill>
                  <a:latin typeface="Menlo" charset="0"/>
                  <a:ea typeface="Menlo" charset="0"/>
                  <a:cs typeface="Menlo" charset="0"/>
                </a:rPr>
                <a:t>:</a:t>
              </a:r>
            </a:p>
            <a:p>
              <a:r>
                <a:rPr lang="en-US" sz="1400" dirty="0" smtClean="0">
                  <a:solidFill>
                    <a:schemeClr val="tx1"/>
                  </a:solidFill>
                  <a:latin typeface="Menlo" charset="0"/>
                  <a:ea typeface="Menlo" charset="0"/>
                  <a:cs typeface="Menlo" charset="0"/>
                </a:rPr>
                <a:t>	</a:t>
              </a: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position</a:t>
              </a: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1</a:t>
              </a:r>
            </a:p>
            <a:p>
              <a:r>
                <a:rPr lang="en-US" sz="1400" b="1" dirty="0">
                  <a:solidFill>
                    <a:schemeClr val="tx1"/>
                  </a:solidFill>
                  <a:latin typeface="Menlo" charset="0"/>
                  <a:ea typeface="Menlo" charset="0"/>
                  <a:cs typeface="Menlo" charset="0"/>
                </a:rPr>
                <a:t>outputs: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echo_file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a:t>
              </a:r>
              <a:r>
                <a:rPr lang="en-US" sz="1400" dirty="0" smtClean="0">
                  <a:solidFill>
                    <a:schemeClr val="tx1"/>
                  </a:solidFill>
                  <a:latin typeface="Menlo" charset="0"/>
                  <a:ea typeface="Menlo" charset="0"/>
                  <a:cs typeface="Menlo" charset="0"/>
                </a:rPr>
                <a:t>File</a:t>
              </a:r>
            </a:p>
            <a:p>
              <a:r>
                <a:rPr lang="en-US" sz="1400" dirty="0" smtClean="0">
                  <a:solidFill>
                    <a:schemeClr val="tx1"/>
                  </a:solidFill>
                  <a:latin typeface="Menlo" charset="0"/>
                  <a:ea typeface="Menlo" charset="0"/>
                  <a:cs typeface="Menlo" charset="0"/>
                </a:rPr>
                <a:t>    outputBinding</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glob</a:t>
              </a:r>
              <a:r>
                <a:rPr lang="en-US" sz="1400" dirty="0">
                  <a:solidFill>
                    <a:schemeClr val="tx1"/>
                  </a:solidFill>
                  <a:latin typeface="Menlo" charset="0"/>
                  <a:ea typeface="Menlo" charset="0"/>
                  <a:cs typeface="Menlo" charset="0"/>
                </a:rPr>
                <a:t>: "*"</a:t>
              </a:r>
              <a:br>
                <a:rPr lang="en-US" sz="1400" dirty="0">
                  <a:solidFill>
                    <a:schemeClr val="tx1"/>
                  </a:solidFill>
                  <a:latin typeface="Menlo" charset="0"/>
                  <a:ea typeface="Menlo" charset="0"/>
                  <a:cs typeface="Menlo" charset="0"/>
                </a:rPr>
              </a:br>
              <a:r>
                <a:rPr lang="en-US" sz="1400" b="1" dirty="0" err="1">
                  <a:solidFill>
                    <a:schemeClr val="tx1"/>
                  </a:solidFill>
                  <a:latin typeface="Menlo" charset="0"/>
                  <a:ea typeface="Menlo" charset="0"/>
                  <a:cs typeface="Menlo" charset="0"/>
                </a:rPr>
                <a:t>stdout</a:t>
              </a:r>
              <a:r>
                <a:rPr lang="en-US" sz="1400" b="1" dirty="0">
                  <a:solidFill>
                    <a:schemeClr val="tx1"/>
                  </a:solidFill>
                  <a:latin typeface="Menlo" charset="0"/>
                  <a:ea typeface="Menlo" charset="0"/>
                  <a:cs typeface="Menlo" charset="0"/>
                </a:rPr>
                <a:t>:</a:t>
              </a:r>
              <a:r>
                <a:rPr lang="en-US" sz="1400" dirty="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echo.txt</a:t>
              </a:r>
              <a:r>
                <a:rPr lang="en-US" sz="1400" dirty="0" smtClean="0">
                  <a:solidFill>
                    <a:schemeClr val="tx1"/>
                  </a:solidFill>
                  <a:latin typeface="Menlo" charset="0"/>
                  <a:ea typeface="Menlo" charset="0"/>
                  <a:cs typeface="Menlo" charset="0"/>
                </a:rPr>
                <a:t>”</a:t>
              </a:r>
            </a:p>
            <a:p>
              <a:r>
                <a:rPr lang="en-US" sz="1400" b="1" dirty="0" err="1">
                  <a:solidFill>
                    <a:schemeClr val="tx1"/>
                  </a:solidFill>
                  <a:latin typeface="Menlo" charset="0"/>
                  <a:ea typeface="Menlo" charset="0"/>
                  <a:cs typeface="Menlo" charset="0"/>
                </a:rPr>
                <a:t>baseCommand</a:t>
              </a:r>
              <a:r>
                <a:rPr lang="en-US" sz="1400" dirty="0">
                  <a:solidFill>
                    <a:schemeClr val="tx1"/>
                  </a:solidFill>
                  <a:latin typeface="Menlo" charset="0"/>
                  <a:ea typeface="Menlo" charset="0"/>
                  <a:cs typeface="Menlo" charset="0"/>
                </a:rPr>
                <a:t>: echo</a:t>
              </a:r>
            </a:p>
          </p:txBody>
        </p:sp>
        <p:sp>
          <p:nvSpPr>
            <p:cNvPr id="76" name="TextBox 75"/>
            <p:cNvSpPr txBox="1"/>
            <p:nvPr/>
          </p:nvSpPr>
          <p:spPr>
            <a:xfrm>
              <a:off x="366110" y="1525257"/>
              <a:ext cx="2971800" cy="307777"/>
            </a:xfrm>
            <a:prstGeom prst="rect">
              <a:avLst/>
            </a:prstGeom>
            <a:noFill/>
          </p:spPr>
          <p:txBody>
            <a:bodyPr wrap="square" rtlCol="0">
              <a:spAutoFit/>
            </a:bodyPr>
            <a:lstStyle/>
            <a:p>
              <a:r>
                <a:rPr lang="en-US" sz="1400" dirty="0" err="1" smtClean="0">
                  <a:latin typeface="Menlo" charset="0"/>
                  <a:ea typeface="Menlo" charset="0"/>
                  <a:cs typeface="Menlo" charset="0"/>
                </a:rPr>
                <a:t>echo.cwl</a:t>
              </a:r>
              <a:endParaRPr lang="en-US" sz="1400" dirty="0">
                <a:latin typeface="Menlo" charset="0"/>
                <a:ea typeface="Menlo" charset="0"/>
                <a:cs typeface="Menlo" charset="0"/>
              </a:endParaRPr>
            </a:p>
          </p:txBody>
        </p:sp>
      </p:grpSp>
      <p:grpSp>
        <p:nvGrpSpPr>
          <p:cNvPr id="12" name="Group 11"/>
          <p:cNvGrpSpPr/>
          <p:nvPr/>
        </p:nvGrpSpPr>
        <p:grpSpPr>
          <a:xfrm>
            <a:off x="8847562" y="1518819"/>
            <a:ext cx="2971800" cy="4067741"/>
            <a:chOff x="8740447" y="1518819"/>
            <a:chExt cx="2971800" cy="4067741"/>
          </a:xfrm>
        </p:grpSpPr>
        <p:sp>
          <p:nvSpPr>
            <p:cNvPr id="79" name="TextBox 78"/>
            <p:cNvSpPr txBox="1"/>
            <p:nvPr/>
          </p:nvSpPr>
          <p:spPr>
            <a:xfrm>
              <a:off x="8740447" y="1831686"/>
              <a:ext cx="2971800" cy="3754874"/>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tx1"/>
                  </a:solidFill>
                  <a:latin typeface="Menlo" charset="0"/>
                  <a:ea typeface="Menlo" charset="0"/>
                  <a:cs typeface="Menlo" charset="0"/>
                </a:rPr>
                <a:t>cwlVersion</a:t>
              </a:r>
              <a:r>
                <a:rPr lang="en-US" sz="1400" dirty="0">
                  <a:solidFill>
                    <a:schemeClr val="tx1"/>
                  </a:solidFill>
                  <a:latin typeface="Menlo" charset="0"/>
                  <a:ea typeface="Menlo" charset="0"/>
                  <a:cs typeface="Menlo" charset="0"/>
                </a:rPr>
                <a:t>: v1.0</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class: </a:t>
              </a:r>
              <a:r>
                <a:rPr lang="en-US" sz="1400" dirty="0" smtClean="0">
                  <a:solidFill>
                    <a:schemeClr val="tx1"/>
                  </a:solidFill>
                  <a:latin typeface="Menlo" charset="0"/>
                  <a:ea typeface="Menlo" charset="0"/>
                  <a:cs typeface="Menlo" charset="0"/>
                </a:rPr>
                <a:t>CommandLineTool</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b="1" dirty="0">
                  <a:solidFill>
                    <a:schemeClr val="tx1"/>
                  </a:solidFill>
                  <a:latin typeface="Menlo" charset="0"/>
                  <a:ea typeface="Menlo" charset="0"/>
                  <a:cs typeface="Menlo" charset="0"/>
                </a:rPr>
                <a:t>inputs: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smtClean="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src_file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File</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inputBinding</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position: 1</a:t>
              </a:r>
              <a:br>
                <a:rPr lang="en-US" sz="1400" dirty="0">
                  <a:solidFill>
                    <a:schemeClr val="tx1"/>
                  </a:solidFill>
                  <a:latin typeface="Menlo" charset="0"/>
                  <a:ea typeface="Menlo" charset="0"/>
                  <a:cs typeface="Menlo" charset="0"/>
                </a:rPr>
              </a:br>
              <a:r>
                <a:rPr lang="en-US" sz="1400" dirty="0" smtClean="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trgt_filename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string</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inputBinding</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position: 2</a:t>
              </a:r>
              <a:br>
                <a:rPr lang="en-US" sz="1400" dirty="0">
                  <a:solidFill>
                    <a:schemeClr val="tx1"/>
                  </a:solidFill>
                  <a:latin typeface="Menlo" charset="0"/>
                  <a:ea typeface="Menlo" charset="0"/>
                  <a:cs typeface="Menlo" charset="0"/>
                </a:rPr>
              </a:br>
              <a:r>
                <a:rPr lang="en-US" sz="1400" b="1" dirty="0" smtClean="0">
                  <a:solidFill>
                    <a:schemeClr val="tx1"/>
                  </a:solidFill>
                  <a:latin typeface="Menlo" charset="0"/>
                  <a:ea typeface="Menlo" charset="0"/>
                  <a:cs typeface="Menlo" charset="0"/>
                </a:rPr>
                <a:t>outputs: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renamed_file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File</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outputBinding:</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glob: </a:t>
              </a:r>
              <a:r>
                <a:rPr lang="en-US" sz="1400" dirty="0" smtClean="0">
                  <a:solidFill>
                    <a:schemeClr val="tx1"/>
                  </a:solidFill>
                  <a:latin typeface="Menlo" charset="0"/>
                  <a:ea typeface="Menlo" charset="0"/>
                  <a:cs typeface="Menlo" charset="0"/>
                </a:rPr>
                <a:t>"*"</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b="1" dirty="0" err="1">
                  <a:solidFill>
                    <a:schemeClr val="tx1"/>
                  </a:solidFill>
                  <a:latin typeface="Menlo" charset="0"/>
                  <a:ea typeface="Menlo" charset="0"/>
                  <a:cs typeface="Menlo" charset="0"/>
                </a:rPr>
                <a:t>baseCommand</a:t>
              </a:r>
              <a:r>
                <a:rPr lang="en-US" sz="1400" b="1" dirty="0">
                  <a:solidFill>
                    <a:schemeClr val="tx1"/>
                  </a:solidFill>
                  <a:latin typeface="Menlo" charset="0"/>
                  <a:ea typeface="Menlo" charset="0"/>
                  <a:cs typeface="Menlo" charset="0"/>
                </a:rPr>
                <a:t>:</a:t>
              </a: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cp</a:t>
              </a:r>
            </a:p>
          </p:txBody>
        </p:sp>
        <p:sp>
          <p:nvSpPr>
            <p:cNvPr id="80" name="TextBox 79"/>
            <p:cNvSpPr txBox="1"/>
            <p:nvPr/>
          </p:nvSpPr>
          <p:spPr>
            <a:xfrm>
              <a:off x="8740447" y="1518819"/>
              <a:ext cx="2971800" cy="307777"/>
            </a:xfrm>
            <a:prstGeom prst="rect">
              <a:avLst/>
            </a:prstGeom>
            <a:noFill/>
          </p:spPr>
          <p:txBody>
            <a:bodyPr wrap="square" rtlCol="0">
              <a:spAutoFit/>
            </a:bodyPr>
            <a:lstStyle/>
            <a:p>
              <a:r>
                <a:rPr lang="en-US" sz="1400" dirty="0" err="1" smtClean="0">
                  <a:latin typeface="Menlo" charset="0"/>
                  <a:ea typeface="Menlo" charset="0"/>
                  <a:cs typeface="Menlo" charset="0"/>
                </a:rPr>
                <a:t>rename.cwl</a:t>
              </a:r>
              <a:endParaRPr lang="en-US" sz="1400" dirty="0">
                <a:latin typeface="Menlo" charset="0"/>
                <a:ea typeface="Menlo" charset="0"/>
                <a:cs typeface="Menlo" charset="0"/>
              </a:endParaRPr>
            </a:p>
          </p:txBody>
        </p:sp>
      </p:grpSp>
      <p:sp>
        <p:nvSpPr>
          <p:cNvPr id="81" name="Right Arrow 80"/>
          <p:cNvSpPr/>
          <p:nvPr/>
        </p:nvSpPr>
        <p:spPr>
          <a:xfrm>
            <a:off x="7631286" y="4386252"/>
            <a:ext cx="1400763" cy="651549"/>
          </a:xfrm>
          <a:prstGeom prst="rightArrow">
            <a:avLst/>
          </a:prstGeom>
          <a:solidFill>
            <a:schemeClr val="bg1">
              <a:lumMod val="9500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p:cNvSpPr/>
          <p:nvPr/>
        </p:nvSpPr>
        <p:spPr>
          <a:xfrm rot="10800000">
            <a:off x="3209924" y="2807251"/>
            <a:ext cx="2010265" cy="651549"/>
          </a:xfrm>
          <a:prstGeom prst="rightArrow">
            <a:avLst/>
          </a:prstGeom>
          <a:solidFill>
            <a:schemeClr val="bg1">
              <a:lumMod val="9500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0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1"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141"/>
          <p:cNvGrpSpPr/>
          <p:nvPr/>
        </p:nvGrpSpPr>
        <p:grpSpPr>
          <a:xfrm>
            <a:off x="4320077" y="1329919"/>
            <a:ext cx="3551847" cy="4833190"/>
            <a:chOff x="4320077" y="1329919"/>
            <a:chExt cx="3551847" cy="4833190"/>
          </a:xfrm>
        </p:grpSpPr>
        <p:sp>
          <p:nvSpPr>
            <p:cNvPr id="145" name="Rounded Rectangle 144"/>
            <p:cNvSpPr/>
            <p:nvPr/>
          </p:nvSpPr>
          <p:spPr>
            <a:xfrm>
              <a:off x="4320077" y="1329919"/>
              <a:ext cx="3551847" cy="4833190"/>
            </a:xfrm>
            <a:prstGeom prst="roundRect">
              <a:avLst>
                <a:gd name="adj" fmla="val 5497"/>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smtClean="0">
                  <a:solidFill>
                    <a:schemeClr val="tx1"/>
                  </a:solidFill>
                </a:rPr>
                <a:t>echo-</a:t>
              </a:r>
              <a:r>
                <a:rPr lang="en-US" dirty="0" err="1" smtClean="0">
                  <a:solidFill>
                    <a:schemeClr val="tx1"/>
                  </a:solidFill>
                </a:rPr>
                <a:t>rename.cwl</a:t>
              </a:r>
              <a:endParaRPr lang="en-US" dirty="0">
                <a:solidFill>
                  <a:schemeClr val="tx1"/>
                </a:solidFill>
              </a:endParaRPr>
            </a:p>
          </p:txBody>
        </p:sp>
        <p:sp>
          <p:nvSpPr>
            <p:cNvPr id="146" name="Rounded Rectangle 145"/>
            <p:cNvSpPr/>
            <p:nvPr/>
          </p:nvSpPr>
          <p:spPr>
            <a:xfrm>
              <a:off x="4417303" y="2311871"/>
              <a:ext cx="3346704" cy="3227293"/>
            </a:xfrm>
            <a:prstGeom prst="roundRect">
              <a:avLst>
                <a:gd name="adj" fmla="val 8585"/>
              </a:avLst>
            </a:prstGeom>
          </p:spPr>
          <p:style>
            <a:lnRef idx="2">
              <a:schemeClr val="accent2">
                <a:shade val="50000"/>
              </a:schemeClr>
            </a:lnRef>
            <a:fillRef idx="1">
              <a:schemeClr val="accent2"/>
            </a:fillRef>
            <a:effectRef idx="0">
              <a:schemeClr val="accent2"/>
            </a:effectRef>
            <a:fontRef idx="minor">
              <a:schemeClr val="lt1"/>
            </a:fontRef>
          </p:style>
          <p:txBody>
            <a:bodyPr vert="vert270" lIns="0" rtlCol="0" anchor="t" anchorCtr="0"/>
            <a:lstStyle/>
            <a:p>
              <a:pPr algn="ctr"/>
              <a:r>
                <a:rPr lang="en-US" sz="1400" b="1" dirty="0" smtClean="0">
                  <a:solidFill>
                    <a:schemeClr val="tx1">
                      <a:lumMod val="75000"/>
                      <a:lumOff val="25000"/>
                    </a:schemeClr>
                  </a:solidFill>
                </a:rPr>
                <a:t>STEPS</a:t>
              </a:r>
              <a:endParaRPr lang="en-US" sz="1400" b="1" dirty="0">
                <a:solidFill>
                  <a:schemeClr val="tx1">
                    <a:lumMod val="75000"/>
                    <a:lumOff val="25000"/>
                  </a:schemeClr>
                </a:solidFill>
              </a:endParaRPr>
            </a:p>
          </p:txBody>
        </p:sp>
        <p:sp>
          <p:nvSpPr>
            <p:cNvPr id="147" name="Rounded Rectangle 146"/>
            <p:cNvSpPr/>
            <p:nvPr/>
          </p:nvSpPr>
          <p:spPr>
            <a:xfrm>
              <a:off x="4417303" y="5639156"/>
              <a:ext cx="3346704" cy="411480"/>
            </a:xfrm>
            <a:prstGeom prst="roundRect">
              <a:avLst/>
            </a:prstGeom>
            <a:solidFill>
              <a:schemeClr val="accent1">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solidFill>
                    <a:schemeClr val="tx1">
                      <a:lumMod val="75000"/>
                      <a:lumOff val="25000"/>
                    </a:schemeClr>
                  </a:solidFill>
                </a:rPr>
                <a:t>outputs</a:t>
              </a:r>
            </a:p>
          </p:txBody>
        </p:sp>
        <p:sp>
          <p:nvSpPr>
            <p:cNvPr id="148" name="Rounded Rectangle 147"/>
            <p:cNvSpPr/>
            <p:nvPr/>
          </p:nvSpPr>
          <p:spPr>
            <a:xfrm>
              <a:off x="4417303" y="1801456"/>
              <a:ext cx="3346704" cy="411480"/>
            </a:xfrm>
            <a:prstGeom prst="roundRect">
              <a:avLst/>
            </a:prstGeom>
            <a:solidFill>
              <a:schemeClr val="accent1">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solidFill>
                    <a:schemeClr val="tx1">
                      <a:lumMod val="75000"/>
                      <a:lumOff val="25000"/>
                    </a:schemeClr>
                  </a:solidFill>
                </a:rPr>
                <a:t>i</a:t>
              </a:r>
              <a:r>
                <a:rPr lang="en-US" dirty="0" smtClean="0">
                  <a:solidFill>
                    <a:schemeClr val="tx1">
                      <a:lumMod val="75000"/>
                      <a:lumOff val="25000"/>
                    </a:schemeClr>
                  </a:solidFill>
                </a:rPr>
                <a:t>nputs</a:t>
              </a:r>
              <a:endParaRPr lang="en-US" dirty="0">
                <a:solidFill>
                  <a:schemeClr val="tx1">
                    <a:lumMod val="75000"/>
                    <a:lumOff val="25000"/>
                  </a:schemeClr>
                </a:solidFill>
              </a:endParaRPr>
            </a:p>
          </p:txBody>
        </p:sp>
        <p:sp>
          <p:nvSpPr>
            <p:cNvPr id="149" name="Rounded Rectangle 148"/>
            <p:cNvSpPr/>
            <p:nvPr/>
          </p:nvSpPr>
          <p:spPr>
            <a:xfrm>
              <a:off x="6448914" y="1870036"/>
              <a:ext cx="1240993" cy="27432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500" dirty="0" err="1" smtClean="0">
                  <a:solidFill>
                    <a:schemeClr val="tx1">
                      <a:lumMod val="75000"/>
                      <a:lumOff val="25000"/>
                    </a:schemeClr>
                  </a:solidFill>
                </a:rPr>
                <a:t>trgt_filename</a:t>
              </a:r>
              <a:endParaRPr lang="en-US" sz="1500" dirty="0">
                <a:solidFill>
                  <a:schemeClr val="tx1">
                    <a:lumMod val="75000"/>
                    <a:lumOff val="25000"/>
                  </a:schemeClr>
                </a:solidFill>
              </a:endParaRPr>
            </a:p>
          </p:txBody>
        </p:sp>
        <p:sp>
          <p:nvSpPr>
            <p:cNvPr id="150" name="Rounded Rectangle 149"/>
            <p:cNvSpPr/>
            <p:nvPr/>
          </p:nvSpPr>
          <p:spPr>
            <a:xfrm>
              <a:off x="5500858" y="1870036"/>
              <a:ext cx="855140" cy="27432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message</a:t>
              </a:r>
              <a:endParaRPr lang="en-US" sz="1500" dirty="0">
                <a:solidFill>
                  <a:schemeClr val="tx1">
                    <a:lumMod val="75000"/>
                    <a:lumOff val="25000"/>
                  </a:schemeClr>
                </a:solidFill>
              </a:endParaRPr>
            </a:p>
          </p:txBody>
        </p:sp>
        <p:sp>
          <p:nvSpPr>
            <p:cNvPr id="151" name="Rounded Rectangle 150"/>
            <p:cNvSpPr/>
            <p:nvPr/>
          </p:nvSpPr>
          <p:spPr>
            <a:xfrm>
              <a:off x="5184296" y="2407244"/>
              <a:ext cx="2472596" cy="14630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500" b="1" dirty="0" smtClean="0">
                  <a:solidFill>
                    <a:schemeClr val="tx1"/>
                  </a:solidFill>
                  <a:latin typeface="Kailasa" charset="0"/>
                  <a:ea typeface="Kailasa" charset="0"/>
                  <a:cs typeface="Kailasa" charset="0"/>
                </a:rPr>
                <a:t>echo: </a:t>
              </a:r>
              <a:r>
                <a:rPr lang="en-US" sz="1500" dirty="0" err="1" smtClean="0">
                  <a:solidFill>
                    <a:schemeClr val="tx1"/>
                  </a:solidFill>
                  <a:latin typeface="Kailasa" charset="0"/>
                  <a:ea typeface="Kailasa" charset="0"/>
                  <a:cs typeface="Kailasa" charset="0"/>
                </a:rPr>
                <a:t>echo.cwl</a:t>
              </a:r>
              <a:endParaRPr lang="en-US" sz="1500" b="1" dirty="0">
                <a:solidFill>
                  <a:schemeClr val="tx1">
                    <a:lumMod val="75000"/>
                    <a:lumOff val="25000"/>
                  </a:schemeClr>
                </a:solidFill>
              </a:endParaRPr>
            </a:p>
          </p:txBody>
        </p:sp>
        <p:sp>
          <p:nvSpPr>
            <p:cNvPr id="152" name="Rounded Rectangle 151"/>
            <p:cNvSpPr/>
            <p:nvPr/>
          </p:nvSpPr>
          <p:spPr>
            <a:xfrm>
              <a:off x="5007082" y="2543220"/>
              <a:ext cx="493776" cy="365760"/>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in</a:t>
              </a:r>
              <a:endParaRPr lang="en-US" sz="1500" dirty="0">
                <a:solidFill>
                  <a:schemeClr val="tx1">
                    <a:lumMod val="75000"/>
                    <a:lumOff val="25000"/>
                  </a:schemeClr>
                </a:solidFill>
              </a:endParaRPr>
            </a:p>
          </p:txBody>
        </p:sp>
        <p:sp>
          <p:nvSpPr>
            <p:cNvPr id="153" name="Rounded Rectangle 152"/>
            <p:cNvSpPr/>
            <p:nvPr/>
          </p:nvSpPr>
          <p:spPr>
            <a:xfrm>
              <a:off x="5007082" y="3350702"/>
              <a:ext cx="493776" cy="365760"/>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out</a:t>
              </a:r>
              <a:endParaRPr lang="en-US" sz="1500" dirty="0">
                <a:solidFill>
                  <a:schemeClr val="tx1">
                    <a:lumMod val="75000"/>
                    <a:lumOff val="25000"/>
                  </a:schemeClr>
                </a:solidFill>
              </a:endParaRPr>
            </a:p>
          </p:txBody>
        </p:sp>
        <p:sp>
          <p:nvSpPr>
            <p:cNvPr id="154" name="Rounded Rectangle 153"/>
            <p:cNvSpPr/>
            <p:nvPr/>
          </p:nvSpPr>
          <p:spPr>
            <a:xfrm>
              <a:off x="5187251" y="3980507"/>
              <a:ext cx="2472596" cy="14630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500" b="1" dirty="0" smtClean="0">
                  <a:solidFill>
                    <a:schemeClr val="tx1"/>
                  </a:solidFill>
                  <a:latin typeface="Kailasa" charset="0"/>
                  <a:ea typeface="Kailasa" charset="0"/>
                  <a:cs typeface="Kailasa" charset="0"/>
                </a:rPr>
                <a:t>rename: </a:t>
              </a:r>
              <a:r>
                <a:rPr lang="en-US" sz="1500" dirty="0" err="1" smtClean="0">
                  <a:solidFill>
                    <a:schemeClr val="tx1"/>
                  </a:solidFill>
                  <a:latin typeface="Kailasa" charset="0"/>
                  <a:ea typeface="Kailasa" charset="0"/>
                  <a:cs typeface="Kailasa" charset="0"/>
                </a:rPr>
                <a:t>rename.cwl</a:t>
              </a:r>
              <a:endParaRPr lang="en-US" sz="1500" b="1" dirty="0">
                <a:solidFill>
                  <a:schemeClr val="tx1">
                    <a:lumMod val="75000"/>
                    <a:lumOff val="25000"/>
                  </a:schemeClr>
                </a:solidFill>
              </a:endParaRPr>
            </a:p>
          </p:txBody>
        </p:sp>
        <p:sp>
          <p:nvSpPr>
            <p:cNvPr id="155" name="Rounded Rectangle 154"/>
            <p:cNvSpPr/>
            <p:nvPr/>
          </p:nvSpPr>
          <p:spPr>
            <a:xfrm>
              <a:off x="5010037" y="4116483"/>
              <a:ext cx="493776" cy="365760"/>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in</a:t>
              </a:r>
              <a:endParaRPr lang="en-US" sz="1500" dirty="0">
                <a:solidFill>
                  <a:schemeClr val="tx1">
                    <a:lumMod val="75000"/>
                    <a:lumOff val="25000"/>
                  </a:schemeClr>
                </a:solidFill>
              </a:endParaRPr>
            </a:p>
          </p:txBody>
        </p:sp>
        <p:sp>
          <p:nvSpPr>
            <p:cNvPr id="156" name="Rounded Rectangle 155"/>
            <p:cNvSpPr/>
            <p:nvPr/>
          </p:nvSpPr>
          <p:spPr>
            <a:xfrm>
              <a:off x="5010037" y="4923964"/>
              <a:ext cx="493776" cy="365760"/>
            </a:xfrm>
            <a:prstGeom prst="round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500" dirty="0" smtClean="0">
                  <a:solidFill>
                    <a:schemeClr val="tx1">
                      <a:lumMod val="75000"/>
                      <a:lumOff val="25000"/>
                    </a:schemeClr>
                  </a:solidFill>
                </a:rPr>
                <a:t>out</a:t>
              </a:r>
              <a:endParaRPr lang="en-US" sz="1500" dirty="0">
                <a:solidFill>
                  <a:schemeClr val="tx1">
                    <a:lumMod val="75000"/>
                    <a:lumOff val="25000"/>
                  </a:schemeClr>
                </a:solidFill>
              </a:endParaRPr>
            </a:p>
          </p:txBody>
        </p:sp>
        <p:sp>
          <p:nvSpPr>
            <p:cNvPr id="157" name="Rounded Rectangle 156"/>
            <p:cNvSpPr/>
            <p:nvPr/>
          </p:nvSpPr>
          <p:spPr>
            <a:xfrm>
              <a:off x="6448913" y="5706447"/>
              <a:ext cx="1240993" cy="27432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500" dirty="0" err="1" smtClean="0">
                  <a:solidFill>
                    <a:schemeClr val="tx1">
                      <a:lumMod val="75000"/>
                      <a:lumOff val="25000"/>
                    </a:schemeClr>
                  </a:solidFill>
                </a:rPr>
                <a:t>renamed_file</a:t>
              </a:r>
              <a:endParaRPr lang="en-US" sz="1500" dirty="0">
                <a:solidFill>
                  <a:schemeClr val="tx1">
                    <a:lumMod val="75000"/>
                    <a:lumOff val="25000"/>
                  </a:schemeClr>
                </a:solidFill>
              </a:endParaRPr>
            </a:p>
          </p:txBody>
        </p:sp>
      </p:grpSp>
      <p:grpSp>
        <p:nvGrpSpPr>
          <p:cNvPr id="3" name="Group 2"/>
          <p:cNvGrpSpPr/>
          <p:nvPr/>
        </p:nvGrpSpPr>
        <p:grpSpPr>
          <a:xfrm>
            <a:off x="4494464" y="810168"/>
            <a:ext cx="4184356" cy="5558638"/>
            <a:chOff x="4889524" y="810168"/>
            <a:chExt cx="4184356" cy="5558638"/>
          </a:xfrm>
        </p:grpSpPr>
        <p:sp>
          <p:nvSpPr>
            <p:cNvPr id="39" name="TextBox 38"/>
            <p:cNvSpPr txBox="1"/>
            <p:nvPr/>
          </p:nvSpPr>
          <p:spPr>
            <a:xfrm>
              <a:off x="4889525" y="1126071"/>
              <a:ext cx="4184355" cy="5242735"/>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oAutofit/>
            </a:bodyPr>
            <a:lstStyle/>
            <a:p>
              <a:r>
                <a:rPr lang="en-US" sz="1400" dirty="0">
                  <a:solidFill>
                    <a:schemeClr val="tx1"/>
                  </a:solidFill>
                  <a:latin typeface="Menlo" charset="0"/>
                  <a:ea typeface="Menlo" charset="0"/>
                  <a:cs typeface="Menlo" charset="0"/>
                </a:rPr>
                <a:t>cwlVersion: v1.0</a:t>
              </a:r>
              <a:r>
                <a:rPr lang="en-US" sz="1400" dirty="0"/>
                <a:t/>
              </a:r>
              <a:br>
                <a:rPr lang="en-US" sz="1400" dirty="0"/>
              </a:br>
              <a:r>
                <a:rPr lang="en-US" sz="1400" dirty="0">
                  <a:solidFill>
                    <a:schemeClr val="tx1"/>
                  </a:solidFill>
                  <a:latin typeface="Menlo" charset="0"/>
                  <a:ea typeface="Menlo" charset="0"/>
                  <a:cs typeface="Menlo" charset="0"/>
                </a:rPr>
                <a:t>class: Workflow</a:t>
              </a:r>
              <a:br>
                <a:rPr lang="en-US" sz="1400" dirty="0">
                  <a:solidFill>
                    <a:schemeClr val="tx1"/>
                  </a:solidFill>
                  <a:latin typeface="Menlo" charset="0"/>
                  <a:ea typeface="Menlo" charset="0"/>
                  <a:cs typeface="Menlo" charset="0"/>
                </a:rPr>
              </a:br>
              <a:r>
                <a:rPr lang="en-US" sz="1400" b="1" dirty="0" smtClean="0">
                  <a:solidFill>
                    <a:schemeClr val="tx1"/>
                  </a:solidFill>
                  <a:latin typeface="Menlo" charset="0"/>
                  <a:ea typeface="Menlo" charset="0"/>
                  <a:cs typeface="Menlo" charset="0"/>
                </a:rPr>
                <a:t>inputs: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a:solidFill>
                    <a:srgbClr val="C00000"/>
                  </a:solidFill>
                  <a:latin typeface="Menlo" charset="0"/>
                  <a:ea typeface="Menlo" charset="0"/>
                  <a:cs typeface="Menlo" charset="0"/>
                </a:rPr>
                <a:t>message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a:t>
              </a:r>
              <a:r>
                <a:rPr lang="en-US" sz="1400" dirty="0" smtClean="0">
                  <a:solidFill>
                    <a:schemeClr val="tx1"/>
                  </a:solidFill>
                  <a:latin typeface="Menlo" charset="0"/>
                  <a:ea typeface="Menlo" charset="0"/>
                  <a:cs typeface="Menlo" charset="0"/>
                </a:rPr>
                <a:t>string</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rgbClr val="0054FF"/>
                  </a:solidFill>
                  <a:latin typeface="Menlo" charset="0"/>
                  <a:ea typeface="Menlo" charset="0"/>
                  <a:cs typeface="Menlo" charset="0"/>
                </a:rPr>
                <a:t>trgt_filename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a:t>
              </a:r>
              <a:r>
                <a:rPr lang="en-US" sz="1400" dirty="0" smtClean="0">
                  <a:solidFill>
                    <a:schemeClr val="tx1"/>
                  </a:solidFill>
                  <a:latin typeface="Menlo" charset="0"/>
                  <a:ea typeface="Menlo" charset="0"/>
                  <a:cs typeface="Menlo" charset="0"/>
                </a:rPr>
                <a:t>string</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b="1" dirty="0">
                  <a:solidFill>
                    <a:schemeClr val="tx1"/>
                  </a:solidFill>
                  <a:latin typeface="Menlo" charset="0"/>
                  <a:ea typeface="Menlo" charset="0"/>
                  <a:cs typeface="Menlo" charset="0"/>
                </a:rPr>
                <a:t>outputs</a:t>
              </a:r>
              <a:r>
                <a:rPr lang="en-US" sz="1400" b="1" dirty="0" smtClean="0">
                  <a:solidFill>
                    <a:schemeClr val="tx1"/>
                  </a:solidFill>
                  <a:latin typeface="Menlo" charset="0"/>
                  <a:ea typeface="Menlo" charset="0"/>
                  <a:cs typeface="Menlo" charset="0"/>
                </a:rPr>
                <a:t>:</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renamed_file</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type: File</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outputSource</a:t>
              </a:r>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rename/</a:t>
              </a:r>
              <a:r>
                <a:rPr lang="en-US" sz="1400" dirty="0" err="1" smtClean="0">
                  <a:solidFill>
                    <a:srgbClr val="00B050"/>
                  </a:solidFill>
                  <a:latin typeface="Menlo" charset="0"/>
                  <a:ea typeface="Menlo" charset="0"/>
                  <a:cs typeface="Menlo" charset="0"/>
                </a:rPr>
                <a:t>renamed_file</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b="1" dirty="0">
                  <a:solidFill>
                    <a:schemeClr val="tx1"/>
                  </a:solidFill>
                  <a:latin typeface="Menlo" charset="0"/>
                  <a:ea typeface="Menlo" charset="0"/>
                  <a:cs typeface="Menlo" charset="0"/>
                </a:rPr>
                <a:t>steps</a:t>
              </a:r>
              <a:r>
                <a:rPr lang="en-US" sz="1400" b="1" dirty="0" smtClean="0">
                  <a:solidFill>
                    <a:schemeClr val="tx1"/>
                  </a:solidFill>
                  <a:latin typeface="Menlo" charset="0"/>
                  <a:ea typeface="Menlo" charset="0"/>
                  <a:cs typeface="Menlo" charset="0"/>
                </a:rPr>
                <a:t>:</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a:ln w="31750" cmpd="thickThin">
                    <a:noFill/>
                  </a:ln>
                  <a:solidFill>
                    <a:schemeClr val="tx1"/>
                  </a:solidFill>
                  <a:latin typeface="Menlo" charset="0"/>
                  <a:ea typeface="Menlo" charset="0"/>
                  <a:cs typeface="Menlo" charset="0"/>
                </a:rPr>
                <a:t>echo:</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run: ../tools/</a:t>
              </a:r>
              <a:r>
                <a:rPr lang="en-US" sz="1400" dirty="0" err="1">
                  <a:solidFill>
                    <a:schemeClr val="tx1"/>
                  </a:solidFill>
                  <a:latin typeface="Menlo" charset="0"/>
                  <a:ea typeface="Menlo" charset="0"/>
                  <a:cs typeface="Menlo" charset="0"/>
                </a:rPr>
                <a:t>echo.cwl</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in:</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message: </a:t>
              </a:r>
              <a:r>
                <a:rPr lang="en-US" sz="1400" dirty="0">
                  <a:solidFill>
                    <a:srgbClr val="C00000"/>
                  </a:solidFill>
                  <a:latin typeface="Menlo" charset="0"/>
                  <a:ea typeface="Menlo" charset="0"/>
                  <a:cs typeface="Menlo" charset="0"/>
                </a:rPr>
                <a:t>message</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out: [</a:t>
              </a:r>
              <a:r>
                <a:rPr lang="en-US" sz="1400" dirty="0" err="1">
                  <a:solidFill>
                    <a:srgbClr val="FFFF00"/>
                  </a:solidFill>
                  <a:latin typeface="Menlo" charset="0"/>
                  <a:ea typeface="Menlo" charset="0"/>
                  <a:cs typeface="Menlo" charset="0"/>
                </a:rPr>
                <a:t>echo_file</a:t>
              </a:r>
              <a:r>
                <a:rPr lang="en-US" sz="1400" dirty="0" smtClean="0">
                  <a:solidFill>
                    <a:schemeClr val="tx1"/>
                  </a:solidFill>
                  <a:latin typeface="Menlo" charset="0"/>
                  <a:ea typeface="Menlo" charset="0"/>
                  <a:cs typeface="Menlo" charset="0"/>
                </a:rPr>
                <a:t>]</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rename:</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run: ../tools/</a:t>
              </a:r>
              <a:r>
                <a:rPr lang="en-US" sz="1400" dirty="0" err="1">
                  <a:solidFill>
                    <a:schemeClr val="tx1"/>
                  </a:solidFill>
                  <a:latin typeface="Menlo" charset="0"/>
                  <a:ea typeface="Menlo" charset="0"/>
                  <a:cs typeface="Menlo" charset="0"/>
                </a:rPr>
                <a:t>rename.cwl</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in:</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src_file</a:t>
              </a:r>
              <a:r>
                <a:rPr lang="en-US" sz="1400" dirty="0">
                  <a:solidFill>
                    <a:schemeClr val="tx1"/>
                  </a:solidFill>
                  <a:latin typeface="Menlo" charset="0"/>
                  <a:ea typeface="Menlo" charset="0"/>
                  <a:cs typeface="Menlo" charset="0"/>
                </a:rPr>
                <a:t>: echo/</a:t>
              </a:r>
              <a:r>
                <a:rPr lang="en-US" sz="1400" dirty="0" err="1">
                  <a:solidFill>
                    <a:srgbClr val="FFFF00"/>
                  </a:solidFill>
                  <a:latin typeface="Menlo" charset="0"/>
                  <a:ea typeface="Menlo" charset="0"/>
                  <a:cs typeface="Menlo" charset="0"/>
                </a:rPr>
                <a:t>echo_file</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trgt_filename</a:t>
              </a:r>
              <a:r>
                <a:rPr lang="en-US" sz="1400" dirty="0">
                  <a:solidFill>
                    <a:schemeClr val="tx1"/>
                  </a:solidFill>
                  <a:latin typeface="Menlo" charset="0"/>
                  <a:ea typeface="Menlo" charset="0"/>
                  <a:cs typeface="Menlo" charset="0"/>
                </a:rPr>
                <a:t>: </a:t>
              </a:r>
              <a:r>
                <a:rPr lang="en-US" sz="1400" dirty="0" err="1">
                  <a:solidFill>
                    <a:srgbClr val="0054FF"/>
                  </a:solidFill>
                  <a:latin typeface="Menlo" charset="0"/>
                  <a:ea typeface="Menlo" charset="0"/>
                  <a:cs typeface="Menlo" charset="0"/>
                </a:rPr>
                <a:t>trgt_filename</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out: [</a:t>
              </a:r>
              <a:r>
                <a:rPr lang="en-US" sz="1400" dirty="0" err="1">
                  <a:solidFill>
                    <a:srgbClr val="00B050"/>
                  </a:solidFill>
                  <a:latin typeface="Menlo" charset="0"/>
                  <a:ea typeface="Menlo" charset="0"/>
                  <a:cs typeface="Menlo" charset="0"/>
                </a:rPr>
                <a:t>renamed_file</a:t>
              </a:r>
              <a:r>
                <a:rPr lang="en-US" sz="1400" dirty="0" smtClean="0">
                  <a:solidFill>
                    <a:schemeClr val="tx1"/>
                  </a:solidFill>
                  <a:latin typeface="Menlo" charset="0"/>
                  <a:ea typeface="Menlo" charset="0"/>
                  <a:cs typeface="Menlo" charset="0"/>
                </a:rPr>
                <a:t>]</a:t>
              </a:r>
            </a:p>
          </p:txBody>
        </p:sp>
        <p:sp>
          <p:nvSpPr>
            <p:cNvPr id="38" name="TextBox 37"/>
            <p:cNvSpPr txBox="1"/>
            <p:nvPr/>
          </p:nvSpPr>
          <p:spPr>
            <a:xfrm>
              <a:off x="4889524" y="810168"/>
              <a:ext cx="4184356" cy="307777"/>
            </a:xfrm>
            <a:prstGeom prst="rect">
              <a:avLst/>
            </a:prstGeom>
            <a:noFill/>
          </p:spPr>
          <p:txBody>
            <a:bodyPr wrap="square" rtlCol="0">
              <a:spAutoFit/>
            </a:bodyPr>
            <a:lstStyle/>
            <a:p>
              <a:r>
                <a:rPr lang="en-US" sz="1400" dirty="0" smtClean="0">
                  <a:latin typeface="Menlo" charset="0"/>
                  <a:ea typeface="Menlo" charset="0"/>
                  <a:cs typeface="Menlo" charset="0"/>
                </a:rPr>
                <a:t>echo-</a:t>
              </a:r>
              <a:r>
                <a:rPr lang="en-US" sz="1400" dirty="0" err="1" smtClean="0">
                  <a:latin typeface="Menlo" charset="0"/>
                  <a:ea typeface="Menlo" charset="0"/>
                  <a:cs typeface="Menlo" charset="0"/>
                </a:rPr>
                <a:t>rename.cwl</a:t>
              </a:r>
              <a:endParaRPr lang="en-US" sz="1400" dirty="0">
                <a:latin typeface="Menlo" charset="0"/>
                <a:ea typeface="Menlo" charset="0"/>
                <a:cs typeface="Menlo" charset="0"/>
              </a:endParaRPr>
            </a:p>
          </p:txBody>
        </p:sp>
      </p:grpSp>
      <p:grpSp>
        <p:nvGrpSpPr>
          <p:cNvPr id="5" name="Group 4"/>
          <p:cNvGrpSpPr/>
          <p:nvPr/>
        </p:nvGrpSpPr>
        <p:grpSpPr>
          <a:xfrm>
            <a:off x="8956139" y="5745126"/>
            <a:ext cx="2976044" cy="623681"/>
            <a:chOff x="9898248" y="5745126"/>
            <a:chExt cx="2976044" cy="623681"/>
          </a:xfrm>
        </p:grpSpPr>
        <p:sp>
          <p:nvSpPr>
            <p:cNvPr id="56" name="TextBox 55"/>
            <p:cNvSpPr txBox="1"/>
            <p:nvPr/>
          </p:nvSpPr>
          <p:spPr>
            <a:xfrm>
              <a:off x="9898248" y="6061030"/>
              <a:ext cx="2976044" cy="30777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tx1"/>
                  </a:solidFill>
                  <a:latin typeface="Menlo" charset="0"/>
                  <a:ea typeface="Menlo" charset="0"/>
                  <a:cs typeface="Menlo" charset="0"/>
                </a:rPr>
                <a:t>Hello </a:t>
              </a:r>
              <a:r>
                <a:rPr lang="en-US" sz="1400" dirty="0">
                  <a:solidFill>
                    <a:schemeClr val="tx1"/>
                  </a:solidFill>
                  <a:latin typeface="Menlo" charset="0"/>
                  <a:ea typeface="Menlo" charset="0"/>
                  <a:cs typeface="Menlo" charset="0"/>
                </a:rPr>
                <a:t>W</a:t>
              </a:r>
              <a:r>
                <a:rPr lang="en-US" sz="1400" dirty="0" smtClean="0">
                  <a:solidFill>
                    <a:schemeClr val="tx1"/>
                  </a:solidFill>
                  <a:latin typeface="Menlo" charset="0"/>
                  <a:ea typeface="Menlo" charset="0"/>
                  <a:cs typeface="Menlo" charset="0"/>
                </a:rPr>
                <a:t>orld</a:t>
              </a:r>
              <a:endParaRPr lang="en-US" sz="1400" dirty="0">
                <a:solidFill>
                  <a:schemeClr val="tx1"/>
                </a:solidFill>
                <a:latin typeface="Menlo" charset="0"/>
                <a:ea typeface="Menlo" charset="0"/>
                <a:cs typeface="Menlo" charset="0"/>
              </a:endParaRPr>
            </a:p>
          </p:txBody>
        </p:sp>
        <p:sp>
          <p:nvSpPr>
            <p:cNvPr id="42" name="TextBox 41"/>
            <p:cNvSpPr txBox="1"/>
            <p:nvPr/>
          </p:nvSpPr>
          <p:spPr>
            <a:xfrm>
              <a:off x="9902492" y="5745126"/>
              <a:ext cx="2971800" cy="307777"/>
            </a:xfrm>
            <a:prstGeom prst="rect">
              <a:avLst/>
            </a:prstGeom>
            <a:noFill/>
          </p:spPr>
          <p:txBody>
            <a:bodyPr wrap="square" rtlCol="0">
              <a:spAutoFit/>
            </a:bodyPr>
            <a:lstStyle/>
            <a:p>
              <a:r>
                <a:rPr lang="en-US" sz="1400" dirty="0" err="1" smtClean="0">
                  <a:latin typeface="Menlo" charset="0"/>
                  <a:ea typeface="Menlo" charset="0"/>
                  <a:cs typeface="Menlo" charset="0"/>
                </a:rPr>
                <a:t>renamed.txt</a:t>
              </a:r>
              <a:r>
                <a:rPr lang="en-US" sz="1400" dirty="0" smtClean="0">
                  <a:latin typeface="Menlo" charset="0"/>
                  <a:ea typeface="Menlo" charset="0"/>
                  <a:cs typeface="Menlo" charset="0"/>
                </a:rPr>
                <a:t> </a:t>
              </a:r>
              <a:endParaRPr lang="en-US" sz="1400" dirty="0">
                <a:latin typeface="Menlo" charset="0"/>
                <a:ea typeface="Menlo" charset="0"/>
                <a:cs typeface="Menlo" charset="0"/>
              </a:endParaRPr>
            </a:p>
          </p:txBody>
        </p:sp>
      </p:grpSp>
      <p:grpSp>
        <p:nvGrpSpPr>
          <p:cNvPr id="4" name="Group 3"/>
          <p:cNvGrpSpPr/>
          <p:nvPr/>
        </p:nvGrpSpPr>
        <p:grpSpPr>
          <a:xfrm>
            <a:off x="8960383" y="810167"/>
            <a:ext cx="2971800" cy="864545"/>
            <a:chOff x="9902492" y="810167"/>
            <a:chExt cx="2971800" cy="864545"/>
          </a:xfrm>
        </p:grpSpPr>
        <p:sp>
          <p:nvSpPr>
            <p:cNvPr id="36" name="TextBox 35"/>
            <p:cNvSpPr txBox="1"/>
            <p:nvPr/>
          </p:nvSpPr>
          <p:spPr>
            <a:xfrm>
              <a:off x="9902492" y="810167"/>
              <a:ext cx="2971800" cy="307777"/>
            </a:xfrm>
            <a:prstGeom prst="rect">
              <a:avLst/>
            </a:prstGeom>
            <a:noFill/>
          </p:spPr>
          <p:txBody>
            <a:bodyPr wrap="square" rtlCol="0">
              <a:spAutoFit/>
            </a:bodyPr>
            <a:lstStyle/>
            <a:p>
              <a:r>
                <a:rPr lang="en-US" sz="1400" dirty="0" smtClean="0">
                  <a:latin typeface="Menlo" charset="0"/>
                  <a:ea typeface="Menlo" charset="0"/>
                  <a:cs typeface="Menlo" charset="0"/>
                </a:rPr>
                <a:t>echo-</a:t>
              </a:r>
              <a:r>
                <a:rPr lang="en-US" sz="1400" dirty="0" err="1" smtClean="0">
                  <a:latin typeface="Menlo" charset="0"/>
                  <a:ea typeface="Menlo" charset="0"/>
                  <a:cs typeface="Menlo" charset="0"/>
                </a:rPr>
                <a:t>rename.yml</a:t>
              </a:r>
              <a:endParaRPr lang="en-US" sz="1400" dirty="0">
                <a:latin typeface="Menlo" charset="0"/>
                <a:ea typeface="Menlo" charset="0"/>
                <a:cs typeface="Menlo" charset="0"/>
              </a:endParaRPr>
            </a:p>
          </p:txBody>
        </p:sp>
        <p:sp>
          <p:nvSpPr>
            <p:cNvPr id="40" name="TextBox 39"/>
            <p:cNvSpPr txBox="1"/>
            <p:nvPr/>
          </p:nvSpPr>
          <p:spPr>
            <a:xfrm>
              <a:off x="9902492" y="1126072"/>
              <a:ext cx="2971800" cy="548640"/>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latin typeface="Menlo" charset="0"/>
                  <a:ea typeface="Menlo" charset="0"/>
                  <a:cs typeface="Menlo" charset="0"/>
                </a:rPr>
                <a:t>message:</a:t>
              </a:r>
              <a:r>
                <a:rPr lang="en-US" sz="1400" dirty="0" smtClean="0">
                  <a:solidFill>
                    <a:schemeClr val="tx1"/>
                  </a:solidFill>
                  <a:latin typeface="Menlo" charset="0"/>
                  <a:ea typeface="Menlo" charset="0"/>
                  <a:cs typeface="Menlo" charset="0"/>
                </a:rPr>
                <a:t> Hello World</a:t>
              </a:r>
              <a:br>
                <a:rPr lang="en-US" sz="1400" dirty="0" smtClean="0">
                  <a:solidFill>
                    <a:schemeClr val="tx1"/>
                  </a:solidFill>
                  <a:latin typeface="Menlo" charset="0"/>
                  <a:ea typeface="Menlo" charset="0"/>
                  <a:cs typeface="Menlo" charset="0"/>
                </a:rPr>
              </a:br>
              <a:r>
                <a:rPr lang="en-US" sz="1400" b="1" dirty="0" err="1" smtClean="0">
                  <a:solidFill>
                    <a:schemeClr val="tx1"/>
                  </a:solidFill>
                  <a:latin typeface="Menlo" charset="0"/>
                  <a:ea typeface="Menlo" charset="0"/>
                  <a:cs typeface="Menlo" charset="0"/>
                </a:rPr>
                <a:t>trgt_filename</a:t>
              </a:r>
              <a:r>
                <a:rPr lang="en-US" sz="1400" b="1" dirty="0" smtClean="0">
                  <a:solidFill>
                    <a:schemeClr val="tx1"/>
                  </a:solidFill>
                  <a:latin typeface="Menlo" charset="0"/>
                  <a:ea typeface="Menlo" charset="0"/>
                  <a:cs typeface="Menlo" charset="0"/>
                </a:rPr>
                <a:t>:</a:t>
              </a:r>
              <a:r>
                <a:rPr lang="en-US" sz="1400" dirty="0" smtClean="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renamed.txt</a:t>
              </a:r>
              <a:endParaRPr lang="en-US" sz="1400" dirty="0">
                <a:solidFill>
                  <a:schemeClr val="tx1"/>
                </a:solidFill>
                <a:latin typeface="Menlo" charset="0"/>
                <a:ea typeface="Menlo" charset="0"/>
                <a:cs typeface="Menlo" charset="0"/>
              </a:endParaRPr>
            </a:p>
          </p:txBody>
        </p:sp>
      </p:grpSp>
      <p:sp>
        <p:nvSpPr>
          <p:cNvPr id="143" name="Title 1"/>
          <p:cNvSpPr>
            <a:spLocks noGrp="1"/>
          </p:cNvSpPr>
          <p:nvPr>
            <p:ph type="title"/>
          </p:nvPr>
        </p:nvSpPr>
        <p:spPr>
          <a:xfrm>
            <a:off x="0" y="0"/>
            <a:ext cx="12192000" cy="622995"/>
          </a:xfrm>
        </p:spPr>
        <p:txBody>
          <a:bodyPr>
            <a:normAutofit fontScale="90000"/>
          </a:bodyPr>
          <a:lstStyle/>
          <a:p>
            <a:pPr algn="l"/>
            <a:r>
              <a:rPr lang="en-US" b="1" dirty="0" smtClean="0"/>
              <a:t>Step 3.2:</a:t>
            </a:r>
            <a:endParaRPr lang="en-US" dirty="0"/>
          </a:p>
        </p:txBody>
      </p:sp>
      <p:sp>
        <p:nvSpPr>
          <p:cNvPr id="144"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dirty="0"/>
              <a:t>combine two steps in a </a:t>
            </a:r>
            <a:r>
              <a:rPr lang="en-US" sz="2400" dirty="0" err="1"/>
              <a:t>wokrflow</a:t>
            </a:r>
            <a:endParaRPr lang="en-US" sz="2500" dirty="0"/>
          </a:p>
        </p:txBody>
      </p:sp>
      <p:sp>
        <p:nvSpPr>
          <p:cNvPr id="141" name="Right Arrow 140"/>
          <p:cNvSpPr/>
          <p:nvPr/>
        </p:nvSpPr>
        <p:spPr>
          <a:xfrm>
            <a:off x="3601883" y="3660266"/>
            <a:ext cx="1068157" cy="530502"/>
          </a:xfrm>
          <a:prstGeom prst="rightArrow">
            <a:avLst/>
          </a:prstGeom>
          <a:solidFill>
            <a:schemeClr val="bg1">
              <a:lumMod val="9500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95575" y="1801455"/>
            <a:ext cx="3346704" cy="4252658"/>
            <a:chOff x="295575" y="1801455"/>
            <a:chExt cx="3346704" cy="4252658"/>
          </a:xfrm>
        </p:grpSpPr>
        <p:sp>
          <p:nvSpPr>
            <p:cNvPr id="85" name="Rounded Rectangle 84"/>
            <p:cNvSpPr/>
            <p:nvPr/>
          </p:nvSpPr>
          <p:spPr>
            <a:xfrm>
              <a:off x="839641" y="3305044"/>
              <a:ext cx="2575050" cy="459973"/>
            </a:xfrm>
            <a:prstGeom prst="round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86" name="Rounded Rectangle 85"/>
            <p:cNvSpPr/>
            <p:nvPr/>
          </p:nvSpPr>
          <p:spPr>
            <a:xfrm>
              <a:off x="839641" y="2496867"/>
              <a:ext cx="2575050" cy="459973"/>
            </a:xfrm>
            <a:prstGeom prst="round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87" name="Rounded Rectangle 86"/>
            <p:cNvSpPr/>
            <p:nvPr/>
          </p:nvSpPr>
          <p:spPr>
            <a:xfrm>
              <a:off x="2298866" y="3442142"/>
              <a:ext cx="1002677" cy="1828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smtClean="0">
                  <a:solidFill>
                    <a:schemeClr val="tx1">
                      <a:lumMod val="75000"/>
                      <a:lumOff val="25000"/>
                    </a:schemeClr>
                  </a:solidFill>
                </a:rPr>
                <a:t>echo_file</a:t>
              </a:r>
              <a:endParaRPr lang="en-US" sz="1200" dirty="0">
                <a:solidFill>
                  <a:schemeClr val="tx1">
                    <a:lumMod val="75000"/>
                    <a:lumOff val="25000"/>
                  </a:schemeClr>
                </a:solidFill>
              </a:endParaRPr>
            </a:p>
          </p:txBody>
        </p:sp>
        <p:sp>
          <p:nvSpPr>
            <p:cNvPr id="88" name="Rounded Rectangle 87"/>
            <p:cNvSpPr/>
            <p:nvPr/>
          </p:nvSpPr>
          <p:spPr>
            <a:xfrm>
              <a:off x="1656358" y="2634660"/>
              <a:ext cx="721280" cy="1828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lumMod val="75000"/>
                      <a:lumOff val="25000"/>
                    </a:schemeClr>
                  </a:solidFill>
                </a:rPr>
                <a:t>message</a:t>
              </a:r>
            </a:p>
          </p:txBody>
        </p:sp>
        <p:sp>
          <p:nvSpPr>
            <p:cNvPr id="89" name="Rounded Rectangle 88"/>
            <p:cNvSpPr/>
            <p:nvPr/>
          </p:nvSpPr>
          <p:spPr>
            <a:xfrm>
              <a:off x="2580263" y="2634660"/>
              <a:ext cx="721280" cy="1828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lumMod val="75000"/>
                      <a:lumOff val="25000"/>
                    </a:schemeClr>
                  </a:solidFill>
                </a:rPr>
                <a:t>message</a:t>
              </a:r>
            </a:p>
          </p:txBody>
        </p:sp>
        <p:cxnSp>
          <p:nvCxnSpPr>
            <p:cNvPr id="90" name="Elbow Connector 89"/>
            <p:cNvCxnSpPr/>
            <p:nvPr/>
          </p:nvCxnSpPr>
          <p:spPr>
            <a:xfrm>
              <a:off x="2377638" y="2726100"/>
              <a:ext cx="199303" cy="1"/>
            </a:xfrm>
            <a:prstGeom prst="bentConnector3">
              <a:avLst>
                <a:gd name="adj1" fmla="val 50000"/>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p:nvPr/>
          </p:nvCxnSpPr>
          <p:spPr>
            <a:xfrm rot="10800000">
              <a:off x="1379130" y="3530885"/>
              <a:ext cx="919738" cy="2"/>
            </a:xfrm>
            <a:prstGeom prst="bentConnector3">
              <a:avLst>
                <a:gd name="adj1" fmla="val 50000"/>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p:nvPr/>
          </p:nvCxnSpPr>
          <p:spPr>
            <a:xfrm>
              <a:off x="1397888" y="2723829"/>
              <a:ext cx="237903" cy="2272"/>
            </a:xfrm>
            <a:prstGeom prst="bentConnector3">
              <a:avLst>
                <a:gd name="adj1" fmla="val 50000"/>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3188466" y="2956840"/>
              <a:ext cx="0" cy="348204"/>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842595" y="4069785"/>
              <a:ext cx="2575050" cy="459973"/>
            </a:xfrm>
            <a:prstGeom prst="round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cxnSp>
          <p:nvCxnSpPr>
            <p:cNvPr id="96" name="Straight Arrow Connector 95"/>
            <p:cNvCxnSpPr/>
            <p:nvPr/>
          </p:nvCxnSpPr>
          <p:spPr>
            <a:xfrm>
              <a:off x="1132242" y="2212936"/>
              <a:ext cx="0" cy="283931"/>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1132242" y="3765017"/>
              <a:ext cx="0" cy="304768"/>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1549718" y="4141747"/>
              <a:ext cx="749148" cy="13716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smtClean="0">
                  <a:solidFill>
                    <a:schemeClr val="tx1">
                      <a:lumMod val="75000"/>
                      <a:lumOff val="25000"/>
                    </a:schemeClr>
                  </a:solidFill>
                </a:rPr>
                <a:t>echo_file</a:t>
              </a:r>
              <a:endParaRPr lang="en-US" sz="1000" dirty="0" smtClean="0">
                <a:solidFill>
                  <a:schemeClr val="tx1">
                    <a:lumMod val="75000"/>
                    <a:lumOff val="25000"/>
                  </a:schemeClr>
                </a:solidFill>
              </a:endParaRPr>
            </a:p>
          </p:txBody>
        </p:sp>
        <p:sp>
          <p:nvSpPr>
            <p:cNvPr id="100" name="Rounded Rectangle 99"/>
            <p:cNvSpPr/>
            <p:nvPr/>
          </p:nvSpPr>
          <p:spPr>
            <a:xfrm>
              <a:off x="2592144" y="4141747"/>
              <a:ext cx="756346" cy="13716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smtClean="0">
                  <a:solidFill>
                    <a:schemeClr val="tx1">
                      <a:lumMod val="75000"/>
                      <a:lumOff val="25000"/>
                    </a:schemeClr>
                  </a:solidFill>
                </a:rPr>
                <a:t>src_file</a:t>
              </a:r>
              <a:endParaRPr lang="en-US" sz="1000" dirty="0" smtClean="0">
                <a:solidFill>
                  <a:schemeClr val="tx1">
                    <a:lumMod val="75000"/>
                    <a:lumOff val="25000"/>
                  </a:schemeClr>
                </a:solidFill>
              </a:endParaRPr>
            </a:p>
          </p:txBody>
        </p:sp>
        <p:sp>
          <p:nvSpPr>
            <p:cNvPr id="101" name="Rounded Rectangle 100"/>
            <p:cNvSpPr/>
            <p:nvPr/>
          </p:nvSpPr>
          <p:spPr>
            <a:xfrm>
              <a:off x="1547105" y="4333121"/>
              <a:ext cx="751761" cy="13716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nchorCtr="0"/>
            <a:lstStyle/>
            <a:p>
              <a:pPr algn="ctr"/>
              <a:r>
                <a:rPr lang="en-US" sz="1000" dirty="0" err="1" smtClean="0">
                  <a:solidFill>
                    <a:schemeClr val="tx1">
                      <a:lumMod val="75000"/>
                      <a:lumOff val="25000"/>
                    </a:schemeClr>
                  </a:solidFill>
                </a:rPr>
                <a:t>trgt_filename</a:t>
              </a:r>
              <a:endParaRPr lang="en-US" sz="1000" dirty="0" smtClean="0">
                <a:solidFill>
                  <a:schemeClr val="tx1">
                    <a:lumMod val="75000"/>
                    <a:lumOff val="25000"/>
                  </a:schemeClr>
                </a:solidFill>
              </a:endParaRPr>
            </a:p>
          </p:txBody>
        </p:sp>
        <p:sp>
          <p:nvSpPr>
            <p:cNvPr id="102" name="Rounded Rectangle 101"/>
            <p:cNvSpPr/>
            <p:nvPr/>
          </p:nvSpPr>
          <p:spPr>
            <a:xfrm>
              <a:off x="2592144" y="4333121"/>
              <a:ext cx="752656" cy="13716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nchorCtr="0"/>
            <a:lstStyle/>
            <a:p>
              <a:pPr algn="ctr"/>
              <a:r>
                <a:rPr lang="en-US" sz="1000" dirty="0" err="1" smtClean="0">
                  <a:solidFill>
                    <a:schemeClr val="tx1">
                      <a:lumMod val="75000"/>
                      <a:lumOff val="25000"/>
                    </a:schemeClr>
                  </a:solidFill>
                </a:rPr>
                <a:t>trgt_filename</a:t>
              </a:r>
              <a:endParaRPr lang="en-US" sz="1000" dirty="0" smtClean="0">
                <a:solidFill>
                  <a:schemeClr val="tx1">
                    <a:lumMod val="75000"/>
                    <a:lumOff val="25000"/>
                  </a:schemeClr>
                </a:solidFill>
              </a:endParaRPr>
            </a:p>
          </p:txBody>
        </p:sp>
        <p:cxnSp>
          <p:nvCxnSpPr>
            <p:cNvPr id="104" name="Straight Arrow Connector 103"/>
            <p:cNvCxnSpPr/>
            <p:nvPr/>
          </p:nvCxnSpPr>
          <p:spPr>
            <a:xfrm flipV="1">
              <a:off x="1381558" y="4210327"/>
              <a:ext cx="168160" cy="414"/>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1381558" y="4402566"/>
              <a:ext cx="168160" cy="413"/>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2298866" y="4210741"/>
              <a:ext cx="293278" cy="1"/>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2298866" y="4402566"/>
              <a:ext cx="278075" cy="0"/>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a:xfrm>
              <a:off x="842595" y="4876858"/>
              <a:ext cx="2575050" cy="459973"/>
            </a:xfrm>
            <a:prstGeom prst="round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115" name="Rounded Rectangle 114"/>
            <p:cNvSpPr/>
            <p:nvPr/>
          </p:nvSpPr>
          <p:spPr>
            <a:xfrm>
              <a:off x="2234270" y="5013695"/>
              <a:ext cx="1067273" cy="18288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smtClean="0">
                  <a:solidFill>
                    <a:schemeClr val="tx1">
                      <a:lumMod val="75000"/>
                      <a:lumOff val="25000"/>
                    </a:schemeClr>
                  </a:solidFill>
                </a:rPr>
                <a:t>renamed_file</a:t>
              </a:r>
              <a:endParaRPr lang="en-US" sz="1200" dirty="0">
                <a:solidFill>
                  <a:schemeClr val="tx1">
                    <a:lumMod val="75000"/>
                    <a:lumOff val="25000"/>
                  </a:schemeClr>
                </a:solidFill>
              </a:endParaRPr>
            </a:p>
          </p:txBody>
        </p:sp>
        <p:cxnSp>
          <p:nvCxnSpPr>
            <p:cNvPr id="116" name="Straight Arrow Connector 115"/>
            <p:cNvCxnSpPr/>
            <p:nvPr/>
          </p:nvCxnSpPr>
          <p:spPr>
            <a:xfrm flipH="1">
              <a:off x="1397888" y="5105135"/>
              <a:ext cx="836383" cy="0"/>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3188466" y="4529758"/>
              <a:ext cx="0" cy="347100"/>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132242" y="5347495"/>
              <a:ext cx="0" cy="291661"/>
            </a:xfrm>
            <a:prstGeom prst="straightConnector1">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295575" y="1801455"/>
              <a:ext cx="3346704" cy="411480"/>
            </a:xfrm>
            <a:prstGeom prst="round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120" name="Rounded Rectangle 119"/>
            <p:cNvSpPr/>
            <p:nvPr/>
          </p:nvSpPr>
          <p:spPr>
            <a:xfrm>
              <a:off x="295575" y="5642633"/>
              <a:ext cx="3346704" cy="411480"/>
            </a:xfrm>
            <a:prstGeom prst="round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cxnSp>
          <p:nvCxnSpPr>
            <p:cNvPr id="65" name="Elbow Connector 64"/>
            <p:cNvCxnSpPr>
              <a:endCxn id="94" idx="1"/>
            </p:cNvCxnSpPr>
            <p:nvPr/>
          </p:nvCxnSpPr>
          <p:spPr>
            <a:xfrm rot="16200000" flipH="1">
              <a:off x="-297565" y="3159611"/>
              <a:ext cx="2086837" cy="193484"/>
            </a:xfrm>
            <a:prstGeom prst="bentConnector2">
              <a:avLst/>
            </a:prstGeom>
            <a:ln w="444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63087" y="750013"/>
            <a:ext cx="2011680" cy="579905"/>
            <a:chOff x="839641" y="750013"/>
            <a:chExt cx="2011680" cy="579905"/>
          </a:xfrm>
        </p:grpSpPr>
        <p:sp>
          <p:nvSpPr>
            <p:cNvPr id="103" name="Rounded Rectangle 102"/>
            <p:cNvSpPr/>
            <p:nvPr/>
          </p:nvSpPr>
          <p:spPr>
            <a:xfrm>
              <a:off x="839641" y="750013"/>
              <a:ext cx="2011680" cy="362743"/>
            </a:xfrm>
            <a:prstGeom prst="roundRect">
              <a:avLst/>
            </a:prstGeom>
            <a:solidFill>
              <a:schemeClr val="accent4">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dirty="0" smtClean="0">
                  <a:solidFill>
                    <a:schemeClr val="tx1"/>
                  </a:solidFill>
                </a:rPr>
                <a:t>echo-</a:t>
              </a:r>
              <a:r>
                <a:rPr lang="en-US" sz="1500" dirty="0" err="1" smtClean="0">
                  <a:solidFill>
                    <a:schemeClr val="tx1"/>
                  </a:solidFill>
                </a:rPr>
                <a:t>rename.yml</a:t>
              </a:r>
              <a:endParaRPr lang="en-US" sz="1500" dirty="0" smtClean="0">
                <a:solidFill>
                  <a:schemeClr val="tx1"/>
                </a:solidFill>
              </a:endParaRPr>
            </a:p>
          </p:txBody>
        </p:sp>
        <p:cxnSp>
          <p:nvCxnSpPr>
            <p:cNvPr id="106" name="Elbow Connector 105"/>
            <p:cNvCxnSpPr/>
            <p:nvPr/>
          </p:nvCxnSpPr>
          <p:spPr>
            <a:xfrm rot="16200000" flipH="1">
              <a:off x="1736900" y="1221336"/>
              <a:ext cx="217163" cy="1"/>
            </a:xfrm>
            <a:prstGeom prst="bentConnector3">
              <a:avLst>
                <a:gd name="adj1" fmla="val 50000"/>
              </a:avLst>
            </a:prstGeom>
            <a:ln w="508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963087" y="6163109"/>
            <a:ext cx="2011680" cy="567276"/>
            <a:chOff x="963658" y="6163109"/>
            <a:chExt cx="2011680" cy="567276"/>
          </a:xfrm>
        </p:grpSpPr>
        <p:sp>
          <p:nvSpPr>
            <p:cNvPr id="109" name="Rounded Rectangle 108"/>
            <p:cNvSpPr/>
            <p:nvPr/>
          </p:nvSpPr>
          <p:spPr>
            <a:xfrm>
              <a:off x="963658" y="6367642"/>
              <a:ext cx="2011680" cy="362743"/>
            </a:xfrm>
            <a:prstGeom prst="roundRect">
              <a:avLst/>
            </a:prstGeom>
            <a:solidFill>
              <a:schemeClr val="accent4">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dirty="0" err="1" smtClean="0">
                  <a:solidFill>
                    <a:schemeClr val="tx1"/>
                  </a:solidFill>
                </a:rPr>
                <a:t>renamed.txt</a:t>
              </a:r>
              <a:endParaRPr lang="en-US" sz="1500" dirty="0" smtClean="0">
                <a:solidFill>
                  <a:schemeClr val="tx1"/>
                </a:solidFill>
              </a:endParaRPr>
            </a:p>
          </p:txBody>
        </p:sp>
        <p:cxnSp>
          <p:nvCxnSpPr>
            <p:cNvPr id="110" name="Elbow Connector 109"/>
            <p:cNvCxnSpPr/>
            <p:nvPr/>
          </p:nvCxnSpPr>
          <p:spPr>
            <a:xfrm rot="5400000">
              <a:off x="1867233" y="6265375"/>
              <a:ext cx="204533" cy="1"/>
            </a:xfrm>
            <a:prstGeom prst="bentConnector3">
              <a:avLst>
                <a:gd name="adj1" fmla="val 50000"/>
              </a:avLst>
            </a:prstGeom>
            <a:ln w="508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7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3.7037E-6 L -0.33854 -0.00047 " pathEditMode="relative" rAng="0" ptsTypes="AA">
                                      <p:cBhvr>
                                        <p:cTn id="6" dur="2000" fill="hold"/>
                                        <p:tgtEl>
                                          <p:spTgt spid="142"/>
                                        </p:tgtEl>
                                        <p:attrNameLst>
                                          <p:attrName>ppt_x</p:attrName>
                                          <p:attrName>ppt_y</p:attrName>
                                        </p:attrNameLst>
                                      </p:cBhvr>
                                      <p:rCtr x="-16927" y="-2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141"/>
                                        </p:tgtEl>
                                        <p:attrNameLst>
                                          <p:attrName>style.visibility</p:attrName>
                                        </p:attrNameLst>
                                      </p:cBhvr>
                                      <p:to>
                                        <p:strVal val="visible"/>
                                      </p:to>
                                    </p:set>
                                    <p:animEffect transition="in" filter="fade">
                                      <p:cBhvr>
                                        <p:cTn id="14" dur="500"/>
                                        <p:tgtEl>
                                          <p:spTgt spid="141"/>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064000" y="1"/>
            <a:ext cx="4064000" cy="6858000"/>
          </a:xfrm>
          <a:prstGeom prst="rect">
            <a:avLst/>
          </a:prstGeom>
          <a:solidFill>
            <a:srgbClr val="92D050">
              <a:alpha val="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oAutofit/>
          </a:bodyPr>
          <a:lstStyle/>
          <a:p>
            <a:endParaRPr lang="en-US" sz="1400" b="1" dirty="0" smtClean="0">
              <a:solidFill>
                <a:schemeClr val="tx1"/>
              </a:solidFill>
              <a:latin typeface="Menlo" charset="0"/>
              <a:ea typeface="Menlo" charset="0"/>
              <a:cs typeface="Menlo" charset="0"/>
            </a:endParaRPr>
          </a:p>
        </p:txBody>
      </p:sp>
      <p:sp>
        <p:nvSpPr>
          <p:cNvPr id="45" name="TextBox 44"/>
          <p:cNvSpPr txBox="1"/>
          <p:nvPr/>
        </p:nvSpPr>
        <p:spPr>
          <a:xfrm>
            <a:off x="8128000" y="0"/>
            <a:ext cx="4055334" cy="6858000"/>
          </a:xfrm>
          <a:prstGeom prst="rect">
            <a:avLst/>
          </a:prstGeom>
          <a:solidFill>
            <a:srgbClr val="0054FF">
              <a:alpha val="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oAutofit/>
          </a:bodyPr>
          <a:lstStyle/>
          <a:p>
            <a:endParaRPr lang="en-US" sz="1400" b="1" dirty="0" smtClean="0">
              <a:solidFill>
                <a:schemeClr val="tx1"/>
              </a:solidFill>
              <a:latin typeface="Menlo" charset="0"/>
              <a:ea typeface="Menlo" charset="0"/>
              <a:cs typeface="Menlo" charset="0"/>
            </a:endParaRPr>
          </a:p>
        </p:txBody>
      </p:sp>
      <p:sp>
        <p:nvSpPr>
          <p:cNvPr id="46" name="TextBox 45"/>
          <p:cNvSpPr txBox="1"/>
          <p:nvPr/>
        </p:nvSpPr>
        <p:spPr>
          <a:xfrm>
            <a:off x="-8667" y="0"/>
            <a:ext cx="4064000" cy="6858000"/>
          </a:xfrm>
          <a:prstGeom prst="rect">
            <a:avLst/>
          </a:prstGeom>
          <a:solidFill>
            <a:srgbClr val="FFFF00">
              <a:alpha val="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oAutofit/>
          </a:bodyPr>
          <a:lstStyle/>
          <a:p>
            <a:endParaRPr lang="en-US" sz="1400" b="1" dirty="0" smtClean="0">
              <a:solidFill>
                <a:schemeClr val="tx1"/>
              </a:solidFill>
              <a:latin typeface="Menlo" charset="0"/>
              <a:ea typeface="Menlo" charset="0"/>
              <a:cs typeface="Menlo" charset="0"/>
            </a:endParaRPr>
          </a:p>
        </p:txBody>
      </p:sp>
      <p:sp>
        <p:nvSpPr>
          <p:cNvPr id="12" name="Rounded Rectangle 11"/>
          <p:cNvSpPr/>
          <p:nvPr/>
        </p:nvSpPr>
        <p:spPr>
          <a:xfrm>
            <a:off x="306769" y="905712"/>
            <a:ext cx="3450460"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err="1" smtClean="0">
                <a:solidFill>
                  <a:schemeClr val="bg1">
                    <a:lumMod val="85000"/>
                  </a:schemeClr>
                </a:solidFill>
                <a:latin typeface="Menlo" charset="0"/>
                <a:ea typeface="Menlo" charset="0"/>
                <a:cs typeface="Menlo" charset="0"/>
              </a:rPr>
              <a:t>clean_up_data.R</a:t>
            </a:r>
            <a:endParaRPr lang="en-US" dirty="0">
              <a:solidFill>
                <a:schemeClr val="bg1">
                  <a:lumMod val="85000"/>
                </a:schemeClr>
              </a:solidFill>
              <a:latin typeface="Menlo" charset="0"/>
              <a:ea typeface="Menlo" charset="0"/>
              <a:cs typeface="Menlo" charset="0"/>
            </a:endParaRPr>
          </a:p>
        </p:txBody>
      </p:sp>
      <p:sp>
        <p:nvSpPr>
          <p:cNvPr id="13" name="Rounded Rectangle 12"/>
          <p:cNvSpPr/>
          <p:nvPr/>
        </p:nvSpPr>
        <p:spPr>
          <a:xfrm>
            <a:off x="4379434" y="905712"/>
            <a:ext cx="3450459"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err="1" smtClean="0">
                <a:solidFill>
                  <a:schemeClr val="bg1">
                    <a:lumMod val="85000"/>
                  </a:schemeClr>
                </a:solidFill>
                <a:latin typeface="Menlo" charset="0"/>
                <a:ea typeface="Menlo" charset="0"/>
                <a:cs typeface="Menlo" charset="0"/>
              </a:rPr>
              <a:t>run_t_test.R</a:t>
            </a:r>
            <a:endParaRPr lang="en-US" dirty="0">
              <a:solidFill>
                <a:schemeClr val="bg1">
                  <a:lumMod val="85000"/>
                </a:schemeClr>
              </a:solidFill>
              <a:latin typeface="Menlo" charset="0"/>
              <a:ea typeface="Menlo" charset="0"/>
              <a:cs typeface="Menlo" charset="0"/>
            </a:endParaRPr>
          </a:p>
        </p:txBody>
      </p:sp>
      <p:sp>
        <p:nvSpPr>
          <p:cNvPr id="14" name="Rounded Rectangle 13"/>
          <p:cNvSpPr/>
          <p:nvPr/>
        </p:nvSpPr>
        <p:spPr>
          <a:xfrm>
            <a:off x="8432605" y="905712"/>
            <a:ext cx="3450459"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err="1" smtClean="0">
                <a:solidFill>
                  <a:schemeClr val="bg1">
                    <a:lumMod val="85000"/>
                  </a:schemeClr>
                </a:solidFill>
                <a:latin typeface="Menlo" charset="0"/>
                <a:ea typeface="Menlo" charset="0"/>
                <a:cs typeface="Menlo" charset="0"/>
              </a:rPr>
              <a:t>make_heatmap.R</a:t>
            </a:r>
            <a:endParaRPr lang="en-US" dirty="0">
              <a:solidFill>
                <a:schemeClr val="bg1">
                  <a:lumMod val="85000"/>
                </a:schemeClr>
              </a:solidFill>
              <a:latin typeface="Menlo" charset="0"/>
              <a:ea typeface="Menlo" charset="0"/>
              <a:cs typeface="Menlo" charset="0"/>
            </a:endParaRPr>
          </a:p>
        </p:txBody>
      </p:sp>
      <p:sp>
        <p:nvSpPr>
          <p:cNvPr id="26" name="TextBox 25"/>
          <p:cNvSpPr txBox="1"/>
          <p:nvPr/>
        </p:nvSpPr>
        <p:spPr>
          <a:xfrm>
            <a:off x="306770" y="2602598"/>
            <a:ext cx="3450459" cy="1815882"/>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latin typeface="Menlo" charset="0"/>
                <a:ea typeface="Menlo" charset="0"/>
                <a:cs typeface="Menlo" charset="0"/>
              </a:rPr>
              <a:t>inputs</a:t>
            </a:r>
            <a:r>
              <a:rPr lang="en-US" sz="1400" b="1" dirty="0">
                <a:solidFill>
                  <a:schemeClr val="tx1"/>
                </a:solidFill>
                <a:latin typeface="Menlo" charset="0"/>
                <a:ea typeface="Menlo" charset="0"/>
                <a:cs typeface="Menlo" charset="0"/>
              </a:rPr>
              <a:t>:</a:t>
            </a:r>
            <a:br>
              <a:rPr lang="en-US" sz="1400" b="1" dirty="0">
                <a:solidFill>
                  <a:schemeClr val="tx1"/>
                </a:solidFill>
                <a:latin typeface="Menlo" charset="0"/>
                <a:ea typeface="Menlo" charset="0"/>
                <a:cs typeface="Menlo" charset="0"/>
              </a:rPr>
            </a:br>
            <a:r>
              <a:rPr lang="en-US" sz="1400" dirty="0" smtClean="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gct_file</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endParaRPr lang="en-US" sz="1400" dirty="0" smtClean="0">
              <a:solidFill>
                <a:schemeClr val="tx1"/>
              </a:solidFill>
              <a:latin typeface="Menlo" charset="0"/>
              <a:ea typeface="Menlo" charset="0"/>
              <a:cs typeface="Menlo" charset="0"/>
            </a:endParaRPr>
          </a:p>
          <a:p>
            <a:r>
              <a:rPr lang="en-US" sz="1400" b="1" dirty="0" smtClean="0">
                <a:solidFill>
                  <a:schemeClr val="tx1"/>
                </a:solidFill>
                <a:latin typeface="Menlo" charset="0"/>
                <a:ea typeface="Menlo" charset="0"/>
                <a:cs typeface="Menlo" charset="0"/>
              </a:rPr>
              <a:t>outputs: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cleaned_gct_file</a:t>
            </a:r>
            <a:endParaRPr lang="en-US" sz="1400" dirty="0" smtClean="0">
              <a:solidFill>
                <a:schemeClr val="tx1"/>
              </a:solidFill>
              <a:latin typeface="Menlo" charset="0"/>
              <a:ea typeface="Menlo" charset="0"/>
              <a:cs typeface="Menlo" charset="0"/>
            </a:endParaRPr>
          </a:p>
          <a:p>
            <a:r>
              <a:rPr lang="en-US" sz="1400" b="1" dirty="0" err="1" smtClean="0">
                <a:solidFill>
                  <a:schemeClr val="tx1"/>
                </a:solidFill>
                <a:latin typeface="Menlo" charset="0"/>
                <a:ea typeface="Menlo" charset="0"/>
                <a:cs typeface="Menlo" charset="0"/>
              </a:rPr>
              <a:t>baseCommand</a:t>
            </a:r>
            <a:r>
              <a:rPr lang="en-US" sz="1400" b="1" dirty="0" smtClean="0">
                <a:solidFill>
                  <a:schemeClr val="tx1"/>
                </a:solidFill>
                <a:latin typeface="Menlo" charset="0"/>
                <a:ea typeface="Menlo" charset="0"/>
                <a:cs typeface="Menlo" charset="0"/>
              </a:rPr>
              <a:t>:</a:t>
            </a:r>
          </a:p>
          <a:p>
            <a:r>
              <a:rPr lang="en-US" sz="1400" dirty="0" smtClean="0">
                <a:solidFill>
                  <a:schemeClr val="tx1"/>
                </a:solidFill>
                <a:latin typeface="Menlo" charset="0"/>
                <a:ea typeface="Menlo" charset="0"/>
                <a:cs typeface="Menlo" charset="0"/>
              </a:rPr>
              <a:t> - </a:t>
            </a:r>
            <a:r>
              <a:rPr lang="en-US" sz="1400" dirty="0" err="1" smtClean="0">
                <a:solidFill>
                  <a:schemeClr val="tx1"/>
                </a:solidFill>
                <a:latin typeface="Menlo" charset="0"/>
                <a:ea typeface="Menlo" charset="0"/>
                <a:cs typeface="Menlo" charset="0"/>
              </a:rPr>
              <a:t>Rscript</a:t>
            </a:r>
            <a:endParaRPr lang="en-US" sz="1400" dirty="0" smtClean="0">
              <a:solidFill>
                <a:schemeClr val="tx1"/>
              </a:solidFill>
              <a:latin typeface="Menlo" charset="0"/>
              <a:ea typeface="Menlo" charset="0"/>
              <a:cs typeface="Menlo" charset="0"/>
            </a:endParaRPr>
          </a:p>
          <a:p>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/path/to/</a:t>
            </a:r>
            <a:r>
              <a:rPr lang="en-US" sz="1400" dirty="0" err="1" smtClean="0">
                <a:solidFill>
                  <a:schemeClr val="tx1"/>
                </a:solidFill>
                <a:latin typeface="Menlo" charset="0"/>
                <a:ea typeface="Menlo" charset="0"/>
                <a:cs typeface="Menlo" charset="0"/>
              </a:rPr>
              <a:t>clean_up_data.R</a:t>
            </a:r>
            <a:endParaRPr lang="en-US" sz="1400" b="1" dirty="0" smtClean="0">
              <a:solidFill>
                <a:schemeClr val="tx1"/>
              </a:solidFill>
              <a:latin typeface="Menlo" charset="0"/>
              <a:ea typeface="Menlo" charset="0"/>
              <a:cs typeface="Menlo" charset="0"/>
            </a:endParaRPr>
          </a:p>
        </p:txBody>
      </p:sp>
      <p:sp>
        <p:nvSpPr>
          <p:cNvPr id="27" name="TextBox 26"/>
          <p:cNvSpPr txBox="1"/>
          <p:nvPr/>
        </p:nvSpPr>
        <p:spPr>
          <a:xfrm>
            <a:off x="0" y="2294821"/>
            <a:ext cx="1554480" cy="307777"/>
          </a:xfrm>
          <a:prstGeom prst="rect">
            <a:avLst/>
          </a:prstGeom>
          <a:noFill/>
        </p:spPr>
        <p:txBody>
          <a:bodyPr wrap="square" rtlCol="0">
            <a:spAutoFit/>
          </a:bodyPr>
          <a:lstStyle/>
          <a:p>
            <a:r>
              <a:rPr lang="en-US" sz="1400" b="1" dirty="0" smtClean="0">
                <a:solidFill>
                  <a:srgbClr val="C00000"/>
                </a:solidFill>
                <a:latin typeface="Menlo" charset="0"/>
                <a:ea typeface="Menlo" charset="0"/>
                <a:cs typeface="Menlo" charset="0"/>
              </a:rPr>
              <a:t>&gt;&gt;&gt; hint 2</a:t>
            </a:r>
            <a:endParaRPr lang="en-US" sz="1400" b="1" dirty="0">
              <a:solidFill>
                <a:srgbClr val="C00000"/>
              </a:solidFill>
              <a:latin typeface="Menlo" charset="0"/>
              <a:ea typeface="Menlo" charset="0"/>
              <a:cs typeface="Menlo" charset="0"/>
            </a:endParaRPr>
          </a:p>
        </p:txBody>
      </p:sp>
      <p:sp>
        <p:nvSpPr>
          <p:cNvPr id="30" name="TextBox 29"/>
          <p:cNvSpPr txBox="1"/>
          <p:nvPr/>
        </p:nvSpPr>
        <p:spPr>
          <a:xfrm>
            <a:off x="306769" y="5563746"/>
            <a:ext cx="11578462" cy="30777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tx1"/>
                </a:solidFill>
                <a:latin typeface="Menlo" charset="0"/>
                <a:ea typeface="Menlo" charset="0"/>
                <a:cs typeface="Menlo" charset="0"/>
              </a:rPr>
              <a:t>Script produces only one output file and saves it to the current folder</a:t>
            </a:r>
            <a:endParaRPr lang="en-US" sz="1400" dirty="0">
              <a:solidFill>
                <a:schemeClr val="tx1"/>
              </a:solidFill>
              <a:latin typeface="Menlo" charset="0"/>
              <a:ea typeface="Menlo" charset="0"/>
              <a:cs typeface="Menlo" charset="0"/>
            </a:endParaRPr>
          </a:p>
        </p:txBody>
      </p:sp>
      <p:sp>
        <p:nvSpPr>
          <p:cNvPr id="31" name="TextBox 30"/>
          <p:cNvSpPr txBox="1"/>
          <p:nvPr/>
        </p:nvSpPr>
        <p:spPr>
          <a:xfrm>
            <a:off x="-1" y="5248585"/>
            <a:ext cx="1554480" cy="307777"/>
          </a:xfrm>
          <a:prstGeom prst="rect">
            <a:avLst/>
          </a:prstGeom>
          <a:noFill/>
        </p:spPr>
        <p:txBody>
          <a:bodyPr wrap="square" rtlCol="0">
            <a:spAutoFit/>
          </a:bodyPr>
          <a:lstStyle/>
          <a:p>
            <a:r>
              <a:rPr lang="en-US" sz="1400" b="1" dirty="0" smtClean="0">
                <a:solidFill>
                  <a:srgbClr val="C00000"/>
                </a:solidFill>
                <a:latin typeface="Menlo" charset="0"/>
                <a:ea typeface="Menlo" charset="0"/>
                <a:cs typeface="Menlo" charset="0"/>
              </a:rPr>
              <a:t>&gt;&gt;&gt; hint </a:t>
            </a:r>
            <a:r>
              <a:rPr lang="en-US" sz="1400" b="1" dirty="0">
                <a:solidFill>
                  <a:srgbClr val="C00000"/>
                </a:solidFill>
                <a:latin typeface="Menlo" charset="0"/>
                <a:ea typeface="Menlo" charset="0"/>
                <a:cs typeface="Menlo" charset="0"/>
              </a:rPr>
              <a:t>4</a:t>
            </a:r>
          </a:p>
        </p:txBody>
      </p:sp>
      <p:sp>
        <p:nvSpPr>
          <p:cNvPr id="32" name="TextBox 31"/>
          <p:cNvSpPr txBox="1"/>
          <p:nvPr/>
        </p:nvSpPr>
        <p:spPr>
          <a:xfrm>
            <a:off x="4379434" y="2602598"/>
            <a:ext cx="3450459" cy="1815882"/>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latin typeface="Menlo" charset="0"/>
                <a:ea typeface="Menlo" charset="0"/>
                <a:cs typeface="Menlo" charset="0"/>
              </a:rPr>
              <a:t>inputs</a:t>
            </a:r>
            <a:r>
              <a:rPr lang="en-US" sz="1400" b="1" dirty="0">
                <a:solidFill>
                  <a:schemeClr val="tx1"/>
                </a:solidFill>
                <a:latin typeface="Menlo" charset="0"/>
                <a:ea typeface="Menlo" charset="0"/>
                <a:cs typeface="Menlo" charset="0"/>
              </a:rPr>
              <a:t>:</a:t>
            </a:r>
            <a:br>
              <a:rPr lang="en-US" sz="1400" b="1" dirty="0">
                <a:solidFill>
                  <a:schemeClr val="tx1"/>
                </a:solidFill>
                <a:latin typeface="Menlo" charset="0"/>
                <a:ea typeface="Menlo" charset="0"/>
                <a:cs typeface="Menlo" charset="0"/>
              </a:rPr>
            </a:br>
            <a:r>
              <a:rPr lang="en-US" sz="1400" dirty="0" smtClean="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cleaned_gct_file</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endParaRPr lang="en-US" sz="1400" dirty="0" smtClean="0">
              <a:solidFill>
                <a:schemeClr val="tx1"/>
              </a:solidFill>
              <a:latin typeface="Menlo" charset="0"/>
              <a:ea typeface="Menlo" charset="0"/>
              <a:cs typeface="Menlo" charset="0"/>
            </a:endParaRPr>
          </a:p>
          <a:p>
            <a:r>
              <a:rPr lang="en-US" sz="1400" b="1" dirty="0" smtClean="0">
                <a:solidFill>
                  <a:schemeClr val="tx1"/>
                </a:solidFill>
                <a:latin typeface="Menlo" charset="0"/>
                <a:ea typeface="Menlo" charset="0"/>
                <a:cs typeface="Menlo" charset="0"/>
              </a:rPr>
              <a:t>outputs: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p_value_file</a:t>
            </a:r>
            <a:endParaRPr lang="en-US" sz="1400" dirty="0" smtClean="0">
              <a:solidFill>
                <a:schemeClr val="tx1"/>
              </a:solidFill>
              <a:latin typeface="Menlo" charset="0"/>
              <a:ea typeface="Menlo" charset="0"/>
              <a:cs typeface="Menlo" charset="0"/>
            </a:endParaRPr>
          </a:p>
          <a:p>
            <a:r>
              <a:rPr lang="en-US" sz="1400" b="1" dirty="0" err="1" smtClean="0">
                <a:solidFill>
                  <a:schemeClr val="tx1"/>
                </a:solidFill>
                <a:latin typeface="Menlo" charset="0"/>
                <a:ea typeface="Menlo" charset="0"/>
                <a:cs typeface="Menlo" charset="0"/>
              </a:rPr>
              <a:t>baseCommand</a:t>
            </a:r>
            <a:r>
              <a:rPr lang="en-US" sz="1400" b="1" dirty="0" smtClean="0">
                <a:solidFill>
                  <a:schemeClr val="tx1"/>
                </a:solidFill>
                <a:latin typeface="Menlo" charset="0"/>
                <a:ea typeface="Menlo" charset="0"/>
                <a:cs typeface="Menlo" charset="0"/>
              </a:rPr>
              <a:t>:</a:t>
            </a:r>
          </a:p>
          <a:p>
            <a:r>
              <a:rPr lang="en-US" sz="1400" dirty="0" smtClean="0">
                <a:solidFill>
                  <a:schemeClr val="tx1"/>
                </a:solidFill>
                <a:latin typeface="Menlo" charset="0"/>
                <a:ea typeface="Menlo" charset="0"/>
                <a:cs typeface="Menlo" charset="0"/>
              </a:rPr>
              <a:t> - </a:t>
            </a:r>
            <a:r>
              <a:rPr lang="en-US" sz="1400" dirty="0" err="1" smtClean="0">
                <a:solidFill>
                  <a:schemeClr val="tx1"/>
                </a:solidFill>
                <a:latin typeface="Menlo" charset="0"/>
                <a:ea typeface="Menlo" charset="0"/>
                <a:cs typeface="Menlo" charset="0"/>
              </a:rPr>
              <a:t>Rscript</a:t>
            </a:r>
            <a:endParaRPr lang="en-US" sz="1400" dirty="0" smtClean="0">
              <a:solidFill>
                <a:schemeClr val="tx1"/>
              </a:solidFill>
              <a:latin typeface="Menlo" charset="0"/>
              <a:ea typeface="Menlo" charset="0"/>
              <a:cs typeface="Menlo" charset="0"/>
            </a:endParaRPr>
          </a:p>
          <a:p>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/path/to/</a:t>
            </a:r>
            <a:r>
              <a:rPr lang="en-US" sz="1400" dirty="0" err="1" smtClean="0">
                <a:solidFill>
                  <a:schemeClr val="tx1"/>
                </a:solidFill>
                <a:latin typeface="Menlo" charset="0"/>
                <a:ea typeface="Menlo" charset="0"/>
                <a:cs typeface="Menlo" charset="0"/>
              </a:rPr>
              <a:t>run_t_test.R</a:t>
            </a:r>
            <a:endParaRPr lang="en-US" sz="1400" b="1" dirty="0" smtClean="0">
              <a:solidFill>
                <a:schemeClr val="tx1"/>
              </a:solidFill>
              <a:latin typeface="Menlo" charset="0"/>
              <a:ea typeface="Menlo" charset="0"/>
              <a:cs typeface="Menlo" charset="0"/>
            </a:endParaRPr>
          </a:p>
        </p:txBody>
      </p:sp>
      <p:sp>
        <p:nvSpPr>
          <p:cNvPr id="33" name="TextBox 32"/>
          <p:cNvSpPr txBox="1"/>
          <p:nvPr/>
        </p:nvSpPr>
        <p:spPr>
          <a:xfrm>
            <a:off x="8432605" y="2602598"/>
            <a:ext cx="3450459" cy="1815882"/>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latin typeface="Menlo" charset="0"/>
                <a:ea typeface="Menlo" charset="0"/>
                <a:cs typeface="Menlo" charset="0"/>
              </a:rPr>
              <a:t>inputs</a:t>
            </a:r>
            <a:r>
              <a:rPr lang="en-US" sz="1400" b="1" dirty="0">
                <a:solidFill>
                  <a:schemeClr val="tx1"/>
                </a:solidFill>
                <a:latin typeface="Menlo" charset="0"/>
                <a:ea typeface="Menlo" charset="0"/>
                <a:cs typeface="Menlo" charset="0"/>
              </a:rPr>
              <a:t>:</a:t>
            </a:r>
            <a:br>
              <a:rPr lang="en-US" sz="1400" b="1" dirty="0">
                <a:solidFill>
                  <a:schemeClr val="tx1"/>
                </a:solidFill>
                <a:latin typeface="Menlo" charset="0"/>
                <a:ea typeface="Menlo" charset="0"/>
                <a:cs typeface="Menlo" charset="0"/>
              </a:rPr>
            </a:br>
            <a:r>
              <a:rPr lang="en-US" sz="1400" dirty="0" smtClean="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cleaned_gct_file</a:t>
            </a:r>
            <a:endParaRPr lang="en-US" sz="1400" dirty="0">
              <a:solidFill>
                <a:schemeClr val="tx1"/>
              </a:solidFill>
              <a:latin typeface="Menlo" charset="0"/>
              <a:ea typeface="Menlo" charset="0"/>
              <a:cs typeface="Menlo" charset="0"/>
            </a:endParaRPr>
          </a:p>
          <a:p>
            <a:r>
              <a:rPr lang="en-US" sz="1400" dirty="0" smtClean="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p_value_file</a:t>
            </a:r>
            <a:r>
              <a:rPr lang="en-US" sz="1400" dirty="0" smtClean="0">
                <a:solidFill>
                  <a:schemeClr val="tx1"/>
                </a:solidFill>
                <a:latin typeface="Menlo" charset="0"/>
                <a:ea typeface="Menlo" charset="0"/>
                <a:cs typeface="Menlo" charset="0"/>
              </a:rPr>
              <a:t> </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b="1" dirty="0">
                <a:solidFill>
                  <a:schemeClr val="tx1"/>
                </a:solidFill>
                <a:latin typeface="Menlo" charset="0"/>
                <a:ea typeface="Menlo" charset="0"/>
                <a:cs typeface="Menlo" charset="0"/>
              </a:rPr>
              <a:t>outputs</a:t>
            </a:r>
            <a:r>
              <a:rPr lang="en-US" sz="1400" b="1" dirty="0" smtClean="0">
                <a:solidFill>
                  <a:schemeClr val="tx1"/>
                </a:solidFill>
                <a:latin typeface="Menlo" charset="0"/>
                <a:ea typeface="Menlo" charset="0"/>
                <a:cs typeface="Menlo" charset="0"/>
              </a:rPr>
              <a:t>:</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a:t>
            </a:r>
            <a:r>
              <a:rPr lang="en-US" sz="1400" dirty="0" err="1" smtClean="0">
                <a:solidFill>
                  <a:schemeClr val="tx1"/>
                </a:solidFill>
                <a:latin typeface="Menlo" charset="0"/>
                <a:ea typeface="Menlo" charset="0"/>
                <a:cs typeface="Menlo" charset="0"/>
              </a:rPr>
              <a:t>heatmap_file</a:t>
            </a:r>
            <a:r>
              <a:rPr lang="en-US" sz="1400" dirty="0" smtClean="0">
                <a:solidFill>
                  <a:schemeClr val="tx1"/>
                </a:solidFill>
                <a:latin typeface="Menlo" charset="0"/>
                <a:ea typeface="Menlo" charset="0"/>
                <a:cs typeface="Menlo" charset="0"/>
              </a:rPr>
              <a:t/>
            </a:r>
            <a:br>
              <a:rPr lang="en-US" sz="1400" dirty="0" smtClean="0">
                <a:solidFill>
                  <a:schemeClr val="tx1"/>
                </a:solidFill>
                <a:latin typeface="Menlo" charset="0"/>
                <a:ea typeface="Menlo" charset="0"/>
                <a:cs typeface="Menlo" charset="0"/>
              </a:rPr>
            </a:br>
            <a:r>
              <a:rPr lang="en-US" sz="1400" b="1" dirty="0" err="1" smtClean="0">
                <a:solidFill>
                  <a:schemeClr val="tx1"/>
                </a:solidFill>
                <a:latin typeface="Menlo" charset="0"/>
                <a:ea typeface="Menlo" charset="0"/>
                <a:cs typeface="Menlo" charset="0"/>
              </a:rPr>
              <a:t>baseCommand</a:t>
            </a:r>
            <a:r>
              <a:rPr lang="en-US" sz="1400" b="1" dirty="0" smtClean="0">
                <a:solidFill>
                  <a:schemeClr val="tx1"/>
                </a:solidFill>
                <a:latin typeface="Menlo" charset="0"/>
                <a:ea typeface="Menlo" charset="0"/>
                <a:cs typeface="Menlo" charset="0"/>
              </a:rPr>
              <a:t>:</a:t>
            </a:r>
          </a:p>
          <a:p>
            <a:r>
              <a:rPr lang="en-US" sz="1400" dirty="0" smtClean="0">
                <a:solidFill>
                  <a:schemeClr val="tx1"/>
                </a:solidFill>
                <a:latin typeface="Menlo" charset="0"/>
                <a:ea typeface="Menlo" charset="0"/>
                <a:cs typeface="Menlo" charset="0"/>
              </a:rPr>
              <a:t> - </a:t>
            </a:r>
            <a:r>
              <a:rPr lang="en-US" sz="1400" dirty="0" err="1" smtClean="0">
                <a:solidFill>
                  <a:schemeClr val="tx1"/>
                </a:solidFill>
                <a:latin typeface="Menlo" charset="0"/>
                <a:ea typeface="Menlo" charset="0"/>
                <a:cs typeface="Menlo" charset="0"/>
              </a:rPr>
              <a:t>Rscript</a:t>
            </a:r>
            <a:endParaRPr lang="en-US" sz="1400" dirty="0" smtClean="0">
              <a:solidFill>
                <a:schemeClr val="tx1"/>
              </a:solidFill>
              <a:latin typeface="Menlo" charset="0"/>
              <a:ea typeface="Menlo" charset="0"/>
              <a:cs typeface="Menlo" charset="0"/>
            </a:endParaRPr>
          </a:p>
          <a:p>
            <a:r>
              <a:rPr lang="en-US" sz="1400" dirty="0">
                <a:solidFill>
                  <a:schemeClr val="tx1"/>
                </a:solidFill>
                <a:latin typeface="Menlo" charset="0"/>
                <a:ea typeface="Menlo" charset="0"/>
                <a:cs typeface="Menlo" charset="0"/>
              </a:rPr>
              <a:t> </a:t>
            </a:r>
            <a:r>
              <a:rPr lang="en-US" sz="1400" dirty="0" smtClean="0">
                <a:solidFill>
                  <a:schemeClr val="tx1"/>
                </a:solidFill>
                <a:latin typeface="Menlo" charset="0"/>
                <a:ea typeface="Menlo" charset="0"/>
                <a:cs typeface="Menlo" charset="0"/>
              </a:rPr>
              <a:t>- /path/to/</a:t>
            </a:r>
            <a:r>
              <a:rPr lang="en-US" sz="1400" dirty="0" err="1" smtClean="0">
                <a:solidFill>
                  <a:schemeClr val="tx1"/>
                </a:solidFill>
                <a:latin typeface="Menlo" charset="0"/>
                <a:ea typeface="Menlo" charset="0"/>
                <a:cs typeface="Menlo" charset="0"/>
              </a:rPr>
              <a:t>make_heatmap.R</a:t>
            </a:r>
            <a:endParaRPr lang="en-US" sz="1400" b="1" dirty="0" smtClean="0">
              <a:solidFill>
                <a:schemeClr val="tx1"/>
              </a:solidFill>
              <a:latin typeface="Menlo" charset="0"/>
              <a:ea typeface="Menlo" charset="0"/>
              <a:cs typeface="Menlo" charset="0"/>
            </a:endParaRPr>
          </a:p>
        </p:txBody>
      </p:sp>
      <p:sp>
        <p:nvSpPr>
          <p:cNvPr id="37" name="TextBox 36"/>
          <p:cNvSpPr txBox="1"/>
          <p:nvPr/>
        </p:nvSpPr>
        <p:spPr>
          <a:xfrm>
            <a:off x="306771" y="4725811"/>
            <a:ext cx="11578460" cy="523220"/>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lvl="1"/>
            <a:r>
              <a:rPr lang="en-US" sz="1400" dirty="0" smtClean="0">
                <a:solidFill>
                  <a:schemeClr val="tx1"/>
                </a:solidFill>
                <a:latin typeface="Menlo" charset="0"/>
                <a:ea typeface="Menlo" charset="0"/>
                <a:cs typeface="Menlo" charset="0"/>
              </a:rPr>
              <a:t>outputBinding</a:t>
            </a:r>
            <a:r>
              <a:rPr lang="en-US" sz="1400" dirty="0">
                <a:solidFill>
                  <a:schemeClr val="tx1"/>
                </a:solidFill>
                <a:latin typeface="Menlo" charset="0"/>
                <a:ea typeface="Menlo" charset="0"/>
                <a:cs typeface="Menlo" charset="0"/>
              </a:rPr>
              <a:t>:</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  glob: "*"</a:t>
            </a:r>
          </a:p>
        </p:txBody>
      </p:sp>
      <p:sp>
        <p:nvSpPr>
          <p:cNvPr id="38" name="TextBox 37"/>
          <p:cNvSpPr txBox="1"/>
          <p:nvPr/>
        </p:nvSpPr>
        <p:spPr>
          <a:xfrm>
            <a:off x="-1" y="4418034"/>
            <a:ext cx="1554480" cy="307777"/>
          </a:xfrm>
          <a:prstGeom prst="rect">
            <a:avLst/>
          </a:prstGeom>
          <a:noFill/>
        </p:spPr>
        <p:txBody>
          <a:bodyPr wrap="square" rtlCol="0">
            <a:spAutoFit/>
          </a:bodyPr>
          <a:lstStyle/>
          <a:p>
            <a:r>
              <a:rPr lang="en-US" sz="1400" b="1" dirty="0" smtClean="0">
                <a:solidFill>
                  <a:srgbClr val="C00000"/>
                </a:solidFill>
                <a:latin typeface="Menlo" charset="0"/>
                <a:ea typeface="Menlo" charset="0"/>
                <a:cs typeface="Menlo" charset="0"/>
              </a:rPr>
              <a:t>&gt;&gt;&gt; hint 3</a:t>
            </a:r>
            <a:endParaRPr lang="en-US" sz="1400" b="1" dirty="0">
              <a:solidFill>
                <a:srgbClr val="C00000"/>
              </a:solidFill>
              <a:latin typeface="Menlo" charset="0"/>
              <a:ea typeface="Menlo" charset="0"/>
              <a:cs typeface="Menlo" charset="0"/>
            </a:endParaRPr>
          </a:p>
        </p:txBody>
      </p:sp>
      <p:sp>
        <p:nvSpPr>
          <p:cNvPr id="47" name="TextBox 46"/>
          <p:cNvSpPr txBox="1"/>
          <p:nvPr/>
        </p:nvSpPr>
        <p:spPr>
          <a:xfrm>
            <a:off x="306770" y="1994874"/>
            <a:ext cx="3450459" cy="30777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tx1"/>
                </a:solidFill>
                <a:latin typeface="Menlo" charset="0"/>
                <a:ea typeface="Menlo" charset="0"/>
                <a:cs typeface="Menlo" charset="0"/>
              </a:rPr>
              <a:t>./tools/</a:t>
            </a:r>
            <a:r>
              <a:rPr lang="en-US" sz="1400" dirty="0" err="1" smtClean="0">
                <a:solidFill>
                  <a:schemeClr val="tx1"/>
                </a:solidFill>
                <a:latin typeface="Menlo" charset="0"/>
                <a:ea typeface="Menlo" charset="0"/>
                <a:cs typeface="Menlo" charset="0"/>
              </a:rPr>
              <a:t>clean_up_data.cwl</a:t>
            </a:r>
            <a:endParaRPr lang="en-US" sz="1400" dirty="0">
              <a:solidFill>
                <a:schemeClr val="tx1"/>
              </a:solidFill>
              <a:latin typeface="Menlo" charset="0"/>
              <a:ea typeface="Menlo" charset="0"/>
              <a:cs typeface="Menlo" charset="0"/>
            </a:endParaRPr>
          </a:p>
        </p:txBody>
      </p:sp>
      <p:sp>
        <p:nvSpPr>
          <p:cNvPr id="48" name="TextBox 47"/>
          <p:cNvSpPr txBox="1"/>
          <p:nvPr/>
        </p:nvSpPr>
        <p:spPr>
          <a:xfrm>
            <a:off x="0" y="1679713"/>
            <a:ext cx="1554480" cy="307777"/>
          </a:xfrm>
          <a:prstGeom prst="rect">
            <a:avLst/>
          </a:prstGeom>
          <a:noFill/>
        </p:spPr>
        <p:txBody>
          <a:bodyPr wrap="square" rtlCol="0">
            <a:spAutoFit/>
          </a:bodyPr>
          <a:lstStyle/>
          <a:p>
            <a:r>
              <a:rPr lang="en-US" sz="1400" b="1" dirty="0" smtClean="0">
                <a:solidFill>
                  <a:srgbClr val="C00000"/>
                </a:solidFill>
                <a:latin typeface="Menlo" charset="0"/>
                <a:ea typeface="Menlo" charset="0"/>
                <a:cs typeface="Menlo" charset="0"/>
              </a:rPr>
              <a:t>&gt;&gt;&gt; hint </a:t>
            </a:r>
            <a:r>
              <a:rPr lang="en-US" sz="1400" b="1" dirty="0">
                <a:solidFill>
                  <a:srgbClr val="C00000"/>
                </a:solidFill>
                <a:latin typeface="Menlo" charset="0"/>
                <a:ea typeface="Menlo" charset="0"/>
                <a:cs typeface="Menlo" charset="0"/>
              </a:rPr>
              <a:t>1</a:t>
            </a:r>
          </a:p>
        </p:txBody>
      </p:sp>
      <p:sp>
        <p:nvSpPr>
          <p:cNvPr id="49" name="TextBox 48"/>
          <p:cNvSpPr txBox="1"/>
          <p:nvPr/>
        </p:nvSpPr>
        <p:spPr>
          <a:xfrm>
            <a:off x="4379434" y="1994874"/>
            <a:ext cx="3450459" cy="30777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tx1"/>
                </a:solidFill>
                <a:latin typeface="Menlo" charset="0"/>
                <a:ea typeface="Menlo" charset="0"/>
                <a:cs typeface="Menlo" charset="0"/>
              </a:rPr>
              <a:t>./tools/</a:t>
            </a:r>
            <a:r>
              <a:rPr lang="en-US" sz="1400" dirty="0" err="1" smtClean="0">
                <a:solidFill>
                  <a:schemeClr val="tx1"/>
                </a:solidFill>
                <a:latin typeface="Menlo" charset="0"/>
                <a:ea typeface="Menlo" charset="0"/>
                <a:cs typeface="Menlo" charset="0"/>
              </a:rPr>
              <a:t>run_t_test.cwl</a:t>
            </a:r>
            <a:endParaRPr lang="en-US" sz="1400" dirty="0">
              <a:solidFill>
                <a:schemeClr val="tx1"/>
              </a:solidFill>
              <a:latin typeface="Menlo" charset="0"/>
              <a:ea typeface="Menlo" charset="0"/>
              <a:cs typeface="Menlo" charset="0"/>
            </a:endParaRPr>
          </a:p>
        </p:txBody>
      </p:sp>
      <p:sp>
        <p:nvSpPr>
          <p:cNvPr id="50" name="TextBox 49"/>
          <p:cNvSpPr txBox="1"/>
          <p:nvPr/>
        </p:nvSpPr>
        <p:spPr>
          <a:xfrm>
            <a:off x="8432605" y="1994874"/>
            <a:ext cx="3450459" cy="30777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tx1"/>
                </a:solidFill>
                <a:latin typeface="Menlo" charset="0"/>
                <a:ea typeface="Menlo" charset="0"/>
                <a:cs typeface="Menlo" charset="0"/>
              </a:rPr>
              <a:t>./tools/</a:t>
            </a:r>
            <a:r>
              <a:rPr lang="en-US" sz="1400" dirty="0" err="1" smtClean="0">
                <a:solidFill>
                  <a:schemeClr val="tx1"/>
                </a:solidFill>
                <a:latin typeface="Menlo" charset="0"/>
                <a:ea typeface="Menlo" charset="0"/>
                <a:cs typeface="Menlo" charset="0"/>
              </a:rPr>
              <a:t>make_heatmap.cwl</a:t>
            </a:r>
            <a:endParaRPr lang="en-US" sz="1400" dirty="0">
              <a:solidFill>
                <a:schemeClr val="tx1"/>
              </a:solidFill>
              <a:latin typeface="Menlo" charset="0"/>
              <a:ea typeface="Menlo" charset="0"/>
              <a:cs typeface="Menlo" charset="0"/>
            </a:endParaRPr>
          </a:p>
        </p:txBody>
      </p:sp>
      <p:cxnSp>
        <p:nvCxnSpPr>
          <p:cNvPr id="15" name="Straight Connector 14"/>
          <p:cNvCxnSpPr/>
          <p:nvPr/>
        </p:nvCxnSpPr>
        <p:spPr>
          <a:xfrm>
            <a:off x="8128000" y="0"/>
            <a:ext cx="0" cy="6858000"/>
          </a:xfrm>
          <a:prstGeom prst="line">
            <a:avLst/>
          </a:prstGeom>
          <a:ln w="8890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064000" y="0"/>
            <a:ext cx="0" cy="6858000"/>
          </a:xfrm>
          <a:prstGeom prst="line">
            <a:avLst/>
          </a:prstGeom>
          <a:ln w="8890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0" y="0"/>
            <a:ext cx="12192000" cy="622995"/>
          </a:xfrm>
        </p:spPr>
        <p:txBody>
          <a:bodyPr>
            <a:normAutofit fontScale="90000"/>
          </a:bodyPr>
          <a:lstStyle/>
          <a:p>
            <a:pPr algn="l"/>
            <a:r>
              <a:rPr lang="en-US" b="1" dirty="0" smtClean="0"/>
              <a:t>Step 4:</a:t>
            </a:r>
            <a:endParaRPr lang="en-US" b="1" dirty="0"/>
          </a:p>
        </p:txBody>
      </p:sp>
      <p:sp>
        <p:nvSpPr>
          <p:cNvPr id="9"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dirty="0" smtClean="0"/>
              <a:t>Wrap your own R script in cwl</a:t>
            </a:r>
            <a:endParaRPr lang="en-US" sz="2500" dirty="0"/>
          </a:p>
        </p:txBody>
      </p:sp>
    </p:spTree>
    <p:extLst>
      <p:ext uri="{BB962C8B-B14F-4D97-AF65-F5344CB8AC3E}">
        <p14:creationId xmlns:p14="http://schemas.microsoft.com/office/powerpoint/2010/main" val="152002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p:tgtEl>
                                          <p:spTgt spid="46"/>
                                        </p:tgtEl>
                                        <p:attrNameLst>
                                          <p:attrName>ppt_y</p:attrName>
                                        </p:attrNameLst>
                                      </p:cBhvr>
                                      <p:tavLst>
                                        <p:tav tm="0">
                                          <p:val>
                                            <p:strVal val="#ppt_y-#ppt_h*1.125000"/>
                                          </p:val>
                                        </p:tav>
                                        <p:tav tm="100000">
                                          <p:val>
                                            <p:strVal val="#ppt_y"/>
                                          </p:val>
                                        </p:tav>
                                      </p:tavLst>
                                    </p:anim>
                                    <p:animEffect transition="in" filter="wipe(down)">
                                      <p:cBhvr>
                                        <p:cTn id="8" dur="1000"/>
                                        <p:tgtEl>
                                          <p:spTgt spid="46"/>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p:tgtEl>
                                          <p:spTgt spid="43"/>
                                        </p:tgtEl>
                                        <p:attrNameLst>
                                          <p:attrName>ppt_y</p:attrName>
                                        </p:attrNameLst>
                                      </p:cBhvr>
                                      <p:tavLst>
                                        <p:tav tm="0">
                                          <p:val>
                                            <p:strVal val="#ppt_y-#ppt_h*1.125000"/>
                                          </p:val>
                                        </p:tav>
                                        <p:tav tm="100000">
                                          <p:val>
                                            <p:strVal val="#ppt_y"/>
                                          </p:val>
                                        </p:tav>
                                      </p:tavLst>
                                    </p:anim>
                                    <p:animEffect transition="in" filter="wipe(down)">
                                      <p:cBhvr>
                                        <p:cTn id="12" dur="1000"/>
                                        <p:tgtEl>
                                          <p:spTgt spid="43"/>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1000"/>
                                        <p:tgtEl>
                                          <p:spTgt spid="45"/>
                                        </p:tgtEl>
                                        <p:attrNameLst>
                                          <p:attrName>ppt_y</p:attrName>
                                        </p:attrNameLst>
                                      </p:cBhvr>
                                      <p:tavLst>
                                        <p:tav tm="0">
                                          <p:val>
                                            <p:strVal val="#ppt_y-#ppt_h*1.125000"/>
                                          </p:val>
                                        </p:tav>
                                        <p:tav tm="100000">
                                          <p:val>
                                            <p:strVal val="#ppt_y"/>
                                          </p:val>
                                        </p:tav>
                                      </p:tavLst>
                                    </p:anim>
                                    <p:animEffect transition="in" filter="wipe(down)">
                                      <p:cBhvr>
                                        <p:cTn id="16" dur="1000"/>
                                        <p:tgtEl>
                                          <p:spTgt spid="45"/>
                                        </p:tgtEl>
                                      </p:cBhvr>
                                    </p:animEffect>
                                  </p:childTnLst>
                                </p:cTn>
                              </p:par>
                              <p:par>
                                <p:cTn id="17" presetID="1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p:tgtEl>
                                          <p:spTgt spid="5"/>
                                        </p:tgtEl>
                                        <p:attrNameLst>
                                          <p:attrName>ppt_y</p:attrName>
                                        </p:attrNameLst>
                                      </p:cBhvr>
                                      <p:tavLst>
                                        <p:tav tm="0">
                                          <p:val>
                                            <p:strVal val="#ppt_y+#ppt_h*1.125000"/>
                                          </p:val>
                                        </p:tav>
                                        <p:tav tm="100000">
                                          <p:val>
                                            <p:strVal val="#ppt_y"/>
                                          </p:val>
                                        </p:tav>
                                      </p:tavLst>
                                    </p:anim>
                                    <p:animEffect transition="in" filter="wipe(up)">
                                      <p:cBhvr>
                                        <p:cTn id="20" dur="1000"/>
                                        <p:tgtEl>
                                          <p:spTgt spid="5"/>
                                        </p:tgtEl>
                                      </p:cBhvr>
                                    </p:animEffect>
                                  </p:childTnLst>
                                </p:cTn>
                              </p:par>
                              <p:par>
                                <p:cTn id="21" presetID="1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000"/>
                                        <p:tgtEl>
                                          <p:spTgt spid="15"/>
                                        </p:tgtEl>
                                        <p:attrNameLst>
                                          <p:attrName>ppt_y</p:attrName>
                                        </p:attrNameLst>
                                      </p:cBhvr>
                                      <p:tavLst>
                                        <p:tav tm="0">
                                          <p:val>
                                            <p:strVal val="#ppt_y+#ppt_h*1.125000"/>
                                          </p:val>
                                        </p:tav>
                                        <p:tav tm="100000">
                                          <p:val>
                                            <p:strVal val="#ppt_y"/>
                                          </p:val>
                                        </p:tav>
                                      </p:tavLst>
                                    </p:anim>
                                    <p:animEffect transition="in" filter="wipe(up)">
                                      <p:cBhvr>
                                        <p:cTn id="24" dur="1000"/>
                                        <p:tgtEl>
                                          <p:spTgt spid="15"/>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p:tgtEl>
                                          <p:spTgt spid="48"/>
                                        </p:tgtEl>
                                        <p:attrNameLst>
                                          <p:attrName>ppt_x</p:attrName>
                                        </p:attrNameLst>
                                      </p:cBhvr>
                                      <p:tavLst>
                                        <p:tav tm="0">
                                          <p:val>
                                            <p:strVal val="#ppt_x-#ppt_w*1.125000"/>
                                          </p:val>
                                        </p:tav>
                                        <p:tav tm="100000">
                                          <p:val>
                                            <p:strVal val="#ppt_x"/>
                                          </p:val>
                                        </p:tav>
                                      </p:tavLst>
                                    </p:anim>
                                    <p:animEffect transition="in" filter="wipe(right)">
                                      <p:cBhvr>
                                        <p:cTn id="42" dur="500"/>
                                        <p:tgtEl>
                                          <p:spTgt spid="48"/>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p:tgtEl>
                                          <p:spTgt spid="27"/>
                                        </p:tgtEl>
                                        <p:attrNameLst>
                                          <p:attrName>ppt_x</p:attrName>
                                        </p:attrNameLst>
                                      </p:cBhvr>
                                      <p:tavLst>
                                        <p:tav tm="0">
                                          <p:val>
                                            <p:strVal val="#ppt_x-#ppt_w*1.125000"/>
                                          </p:val>
                                        </p:tav>
                                        <p:tav tm="100000">
                                          <p:val>
                                            <p:strVal val="#ppt_x"/>
                                          </p:val>
                                        </p:tav>
                                      </p:tavLst>
                                    </p:anim>
                                    <p:animEffect transition="in" filter="wipe(right)">
                                      <p:cBhvr>
                                        <p:cTn id="57" dur="500"/>
                                        <p:tgtEl>
                                          <p:spTgt spid="27"/>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p:tgtEl>
                                          <p:spTgt spid="38"/>
                                        </p:tgtEl>
                                        <p:attrNameLst>
                                          <p:attrName>ppt_x</p:attrName>
                                        </p:attrNameLst>
                                      </p:cBhvr>
                                      <p:tavLst>
                                        <p:tav tm="0">
                                          <p:val>
                                            <p:strVal val="#ppt_x-#ppt_w*1.125000"/>
                                          </p:val>
                                        </p:tav>
                                        <p:tav tm="100000">
                                          <p:val>
                                            <p:strVal val="#ppt_x"/>
                                          </p:val>
                                        </p:tav>
                                      </p:tavLst>
                                    </p:anim>
                                    <p:animEffect transition="in" filter="wipe(right)">
                                      <p:cBhvr>
                                        <p:cTn id="72" dur="500"/>
                                        <p:tgtEl>
                                          <p:spTgt spid="38"/>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p:tgtEl>
                                          <p:spTgt spid="31"/>
                                        </p:tgtEl>
                                        <p:attrNameLst>
                                          <p:attrName>ppt_x</p:attrName>
                                        </p:attrNameLst>
                                      </p:cBhvr>
                                      <p:tavLst>
                                        <p:tav tm="0">
                                          <p:val>
                                            <p:strVal val="#ppt_x-#ppt_w*1.125000"/>
                                          </p:val>
                                        </p:tav>
                                        <p:tav tm="100000">
                                          <p:val>
                                            <p:strVal val="#ppt_x"/>
                                          </p:val>
                                        </p:tav>
                                      </p:tavLst>
                                    </p:anim>
                                    <p:animEffect transition="in" filter="wipe(right)">
                                      <p:cBhvr>
                                        <p:cTn id="81" dur="500"/>
                                        <p:tgtEl>
                                          <p:spTgt spid="31"/>
                                        </p:tgtEl>
                                      </p:cBhvr>
                                    </p:animEffect>
                                  </p:childTnLst>
                                </p:cTn>
                              </p:par>
                              <p:par>
                                <p:cTn id="82" presetID="10" presetClass="entr" presetSubtype="0" fill="hold" grpId="0" nodeType="withEffect">
                                  <p:stCondLst>
                                    <p:cond delay="50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6" grpId="0" animBg="1"/>
      <p:bldP spid="12" grpId="0" animBg="1"/>
      <p:bldP spid="13" grpId="0" animBg="1"/>
      <p:bldP spid="14" grpId="0" animBg="1"/>
      <p:bldP spid="26" grpId="0" animBg="1"/>
      <p:bldP spid="27" grpId="0"/>
      <p:bldP spid="30" grpId="0" animBg="1"/>
      <p:bldP spid="31" grpId="0"/>
      <p:bldP spid="32" grpId="0" animBg="1"/>
      <p:bldP spid="33" grpId="0" animBg="1"/>
      <p:bldP spid="37" grpId="0" animBg="1"/>
      <p:bldP spid="38" grpId="0"/>
      <p:bldP spid="47" grpId="0" animBg="1"/>
      <p:bldP spid="48" grpId="0"/>
      <p:bldP spid="49" grpId="0"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8" y="580951"/>
            <a:ext cx="11643359" cy="6678573"/>
          </a:xfrm>
          <a:prstGeom prst="rect">
            <a:avLst/>
          </a:prstGeom>
        </p:spPr>
      </p:pic>
      <p:sp>
        <p:nvSpPr>
          <p:cNvPr id="8" name="Title 1"/>
          <p:cNvSpPr>
            <a:spLocks noGrp="1"/>
          </p:cNvSpPr>
          <p:nvPr>
            <p:ph type="title"/>
          </p:nvPr>
        </p:nvSpPr>
        <p:spPr>
          <a:xfrm>
            <a:off x="0" y="0"/>
            <a:ext cx="12192000" cy="622995"/>
          </a:xfrm>
        </p:spPr>
        <p:txBody>
          <a:bodyPr>
            <a:normAutofit fontScale="90000"/>
          </a:bodyPr>
          <a:lstStyle/>
          <a:p>
            <a:pPr algn="l"/>
            <a:r>
              <a:rPr lang="en-US" b="1" dirty="0" smtClean="0"/>
              <a:t>Step 5:</a:t>
            </a:r>
            <a:endParaRPr lang="en-US" b="1" dirty="0"/>
          </a:p>
        </p:txBody>
      </p:sp>
      <p:sp>
        <p:nvSpPr>
          <p:cNvPr id="9"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dirty="0" smtClean="0"/>
              <a:t>test what you have just created</a:t>
            </a:r>
            <a:endParaRPr lang="en-US" sz="2500" dirty="0"/>
          </a:p>
        </p:txBody>
      </p:sp>
      <p:sp>
        <p:nvSpPr>
          <p:cNvPr id="23" name="Rounded Rectangle 22"/>
          <p:cNvSpPr/>
          <p:nvPr/>
        </p:nvSpPr>
        <p:spPr>
          <a:xfrm>
            <a:off x="2883005" y="2354778"/>
            <a:ext cx="292094" cy="228600"/>
          </a:xfrm>
          <a:prstGeom prst="round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4" name="Rounded Rectangle 33"/>
          <p:cNvSpPr/>
          <p:nvPr/>
        </p:nvSpPr>
        <p:spPr>
          <a:xfrm>
            <a:off x="1703840" y="3539450"/>
            <a:ext cx="1405926" cy="228600"/>
          </a:xfrm>
          <a:prstGeom prst="roundRect">
            <a:avLst/>
          </a:prstGeom>
          <a:noFill/>
          <a:ln w="444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5" name="Rounded Rectangle 34"/>
          <p:cNvSpPr/>
          <p:nvPr/>
        </p:nvSpPr>
        <p:spPr>
          <a:xfrm>
            <a:off x="5276934" y="1594368"/>
            <a:ext cx="535750" cy="228600"/>
          </a:xfrm>
          <a:prstGeom prst="roundRect">
            <a:avLst/>
          </a:prstGeom>
          <a:noFill/>
          <a:ln w="44450"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6" name="Rounded Rectangle 35"/>
          <p:cNvSpPr/>
          <p:nvPr/>
        </p:nvSpPr>
        <p:spPr>
          <a:xfrm>
            <a:off x="8560676" y="3272422"/>
            <a:ext cx="3053255" cy="370787"/>
          </a:xfrm>
          <a:prstGeom prst="roundRect">
            <a:avLst/>
          </a:prstGeom>
          <a:noFill/>
          <a:ln w="44450" cmpd="sng">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39" name="Rounded Rectangle 38"/>
          <p:cNvSpPr/>
          <p:nvPr/>
        </p:nvSpPr>
        <p:spPr>
          <a:xfrm>
            <a:off x="3414945" y="3123488"/>
            <a:ext cx="2233826" cy="370787"/>
          </a:xfrm>
          <a:prstGeom prst="roundRect">
            <a:avLst/>
          </a:prstGeom>
          <a:noFill/>
          <a:ln w="44450" cmpd="sng">
            <a:solidFill>
              <a:srgbClr val="92D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40" name="Rounded Rectangle 39"/>
          <p:cNvSpPr/>
          <p:nvPr/>
        </p:nvSpPr>
        <p:spPr>
          <a:xfrm>
            <a:off x="-3429861" y="2020764"/>
            <a:ext cx="633616" cy="370787"/>
          </a:xfrm>
          <a:prstGeom prst="roundRect">
            <a:avLst/>
          </a:prstGeom>
          <a:noFill/>
          <a:ln w="4445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42" name="Rounded Rectangle 41"/>
          <p:cNvSpPr/>
          <p:nvPr/>
        </p:nvSpPr>
        <p:spPr>
          <a:xfrm>
            <a:off x="207529" y="2547969"/>
            <a:ext cx="274320" cy="274320"/>
          </a:xfrm>
          <a:prstGeom prst="roundRect">
            <a:avLst/>
          </a:prstGeom>
          <a:solidFill>
            <a:srgbClr val="FF0000"/>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ln w="0">
                  <a:solidFill>
                    <a:schemeClr val="bg1">
                      <a:lumMod val="65000"/>
                    </a:schemeClr>
                  </a:solidFill>
                </a:ln>
                <a:solidFill>
                  <a:schemeClr val="bg1">
                    <a:lumMod val="95000"/>
                  </a:schemeClr>
                </a:solidFill>
              </a:rPr>
              <a:t>1</a:t>
            </a:r>
            <a:endParaRPr lang="en-US" sz="1400" dirty="0">
              <a:ln w="0">
                <a:solidFill>
                  <a:schemeClr val="bg1">
                    <a:lumMod val="65000"/>
                  </a:schemeClr>
                </a:solidFill>
              </a:ln>
              <a:solidFill>
                <a:schemeClr val="bg1">
                  <a:lumMod val="95000"/>
                </a:schemeClr>
              </a:solidFill>
            </a:endParaRPr>
          </a:p>
        </p:txBody>
      </p:sp>
      <p:sp>
        <p:nvSpPr>
          <p:cNvPr id="44" name="Rounded Rectangle 43"/>
          <p:cNvSpPr/>
          <p:nvPr/>
        </p:nvSpPr>
        <p:spPr>
          <a:xfrm>
            <a:off x="207529" y="2958665"/>
            <a:ext cx="274320" cy="274320"/>
          </a:xfrm>
          <a:prstGeom prst="roundRect">
            <a:avLst/>
          </a:prstGeom>
          <a:solidFill>
            <a:srgbClr val="FFC000"/>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ln w="0">
                  <a:solidFill>
                    <a:schemeClr val="bg1">
                      <a:lumMod val="65000"/>
                    </a:schemeClr>
                  </a:solidFill>
                </a:ln>
                <a:solidFill>
                  <a:schemeClr val="bg1">
                    <a:lumMod val="95000"/>
                  </a:schemeClr>
                </a:solidFill>
              </a:rPr>
              <a:t>2</a:t>
            </a:r>
            <a:endParaRPr lang="en-US" sz="1400" dirty="0">
              <a:ln w="0">
                <a:solidFill>
                  <a:schemeClr val="bg1">
                    <a:lumMod val="65000"/>
                  </a:schemeClr>
                </a:solidFill>
              </a:ln>
              <a:solidFill>
                <a:schemeClr val="bg1">
                  <a:lumMod val="95000"/>
                </a:schemeClr>
              </a:solidFill>
            </a:endParaRPr>
          </a:p>
        </p:txBody>
      </p:sp>
      <p:sp>
        <p:nvSpPr>
          <p:cNvPr id="47" name="Rounded Rectangle 46"/>
          <p:cNvSpPr/>
          <p:nvPr/>
        </p:nvSpPr>
        <p:spPr>
          <a:xfrm>
            <a:off x="207529" y="3369361"/>
            <a:ext cx="274320" cy="274320"/>
          </a:xfrm>
          <a:prstGeom prst="roundRect">
            <a:avLst/>
          </a:prstGeom>
          <a:solidFill>
            <a:srgbClr val="FFFF00"/>
          </a:solidFill>
          <a:ln w="12700" cmpd="sng">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ln w="0">
                  <a:solidFill>
                    <a:schemeClr val="bg1">
                      <a:lumMod val="65000"/>
                    </a:schemeClr>
                  </a:solidFill>
                </a:ln>
                <a:solidFill>
                  <a:schemeClr val="bg1">
                    <a:lumMod val="95000"/>
                  </a:schemeClr>
                </a:solidFill>
              </a:rPr>
              <a:t>3</a:t>
            </a:r>
            <a:endParaRPr lang="en-US" sz="1400" dirty="0">
              <a:ln w="0">
                <a:solidFill>
                  <a:schemeClr val="bg1">
                    <a:lumMod val="65000"/>
                  </a:schemeClr>
                </a:solidFill>
              </a:ln>
              <a:solidFill>
                <a:schemeClr val="bg1">
                  <a:lumMod val="95000"/>
                </a:schemeClr>
              </a:solidFill>
            </a:endParaRPr>
          </a:p>
        </p:txBody>
      </p:sp>
      <p:sp>
        <p:nvSpPr>
          <p:cNvPr id="49" name="Rounded Rectangle 48"/>
          <p:cNvSpPr/>
          <p:nvPr/>
        </p:nvSpPr>
        <p:spPr>
          <a:xfrm>
            <a:off x="207529" y="3780057"/>
            <a:ext cx="274320" cy="274320"/>
          </a:xfrm>
          <a:prstGeom prst="roundRect">
            <a:avLst/>
          </a:prstGeom>
          <a:solidFill>
            <a:srgbClr val="92D050"/>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ln w="0">
                  <a:solidFill>
                    <a:schemeClr val="bg1">
                      <a:lumMod val="65000"/>
                    </a:schemeClr>
                  </a:solidFill>
                </a:ln>
                <a:solidFill>
                  <a:schemeClr val="bg1">
                    <a:lumMod val="95000"/>
                  </a:schemeClr>
                </a:solidFill>
              </a:rPr>
              <a:t>4</a:t>
            </a:r>
            <a:endParaRPr lang="en-US" sz="1400" dirty="0">
              <a:ln w="0">
                <a:solidFill>
                  <a:schemeClr val="bg1">
                    <a:lumMod val="65000"/>
                  </a:schemeClr>
                </a:solidFill>
              </a:ln>
              <a:solidFill>
                <a:schemeClr val="bg1">
                  <a:lumMod val="95000"/>
                </a:schemeClr>
              </a:solidFill>
            </a:endParaRPr>
          </a:p>
        </p:txBody>
      </p:sp>
      <p:sp>
        <p:nvSpPr>
          <p:cNvPr id="50" name="Rounded Rectangle 49"/>
          <p:cNvSpPr/>
          <p:nvPr/>
        </p:nvSpPr>
        <p:spPr>
          <a:xfrm>
            <a:off x="207529" y="4190753"/>
            <a:ext cx="274320" cy="274320"/>
          </a:xfrm>
          <a:prstGeom prst="roundRect">
            <a:avLst/>
          </a:prstGeom>
          <a:solidFill>
            <a:srgbClr val="00B0F0"/>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ln w="0">
                  <a:solidFill>
                    <a:schemeClr val="bg1">
                      <a:lumMod val="65000"/>
                    </a:schemeClr>
                  </a:solidFill>
                </a:ln>
                <a:solidFill>
                  <a:schemeClr val="bg1">
                    <a:lumMod val="95000"/>
                  </a:schemeClr>
                </a:solidFill>
              </a:rPr>
              <a:t>5</a:t>
            </a:r>
            <a:endParaRPr lang="en-US" sz="1400" dirty="0">
              <a:ln w="0">
                <a:solidFill>
                  <a:schemeClr val="bg1">
                    <a:lumMod val="65000"/>
                  </a:schemeClr>
                </a:solidFill>
              </a:ln>
              <a:solidFill>
                <a:schemeClr val="bg1">
                  <a:lumMod val="95000"/>
                </a:schemeClr>
              </a:solidFill>
            </a:endParaRPr>
          </a:p>
        </p:txBody>
      </p:sp>
      <p:sp>
        <p:nvSpPr>
          <p:cNvPr id="51" name="Rounded Rectangle 50"/>
          <p:cNvSpPr/>
          <p:nvPr/>
        </p:nvSpPr>
        <p:spPr>
          <a:xfrm>
            <a:off x="207529" y="4601449"/>
            <a:ext cx="274320" cy="274320"/>
          </a:xfrm>
          <a:prstGeom prst="roundRect">
            <a:avLst/>
          </a:prstGeom>
          <a:solidFill>
            <a:srgbClr val="0070C0"/>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ln w="0">
                  <a:solidFill>
                    <a:schemeClr val="bg1">
                      <a:lumMod val="65000"/>
                    </a:schemeClr>
                  </a:solidFill>
                </a:ln>
                <a:solidFill>
                  <a:schemeClr val="bg1">
                    <a:lumMod val="95000"/>
                  </a:schemeClr>
                </a:solidFill>
              </a:rPr>
              <a:t>6</a:t>
            </a:r>
            <a:endParaRPr lang="en-US" sz="1400" dirty="0">
              <a:ln w="0">
                <a:solidFill>
                  <a:schemeClr val="bg1">
                    <a:lumMod val="65000"/>
                  </a:schemeClr>
                </a:solidFill>
              </a:ln>
              <a:solidFill>
                <a:schemeClr val="bg1">
                  <a:lumMod val="95000"/>
                </a:schemeClr>
              </a:solidFill>
            </a:endParaRPr>
          </a:p>
        </p:txBody>
      </p:sp>
      <p:sp>
        <p:nvSpPr>
          <p:cNvPr id="57" name="Rounded Rectangle 56"/>
          <p:cNvSpPr/>
          <p:nvPr/>
        </p:nvSpPr>
        <p:spPr>
          <a:xfrm>
            <a:off x="10621108" y="1505629"/>
            <a:ext cx="769815" cy="370787"/>
          </a:xfrm>
          <a:prstGeom prst="roundRect">
            <a:avLst/>
          </a:prstGeom>
          <a:noFill/>
          <a:ln w="4445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58" name="Rounded Rectangle 57"/>
          <p:cNvSpPr/>
          <p:nvPr/>
        </p:nvSpPr>
        <p:spPr>
          <a:xfrm>
            <a:off x="3282462" y="5580717"/>
            <a:ext cx="465015" cy="228600"/>
          </a:xfrm>
          <a:prstGeom prst="roundRect">
            <a:avLst/>
          </a:prstGeom>
          <a:noFill/>
          <a:ln w="44450" cmpd="sng">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60" name="Rounded Rectangle 59"/>
          <p:cNvSpPr/>
          <p:nvPr/>
        </p:nvSpPr>
        <p:spPr>
          <a:xfrm>
            <a:off x="207529" y="5012145"/>
            <a:ext cx="274320" cy="274320"/>
          </a:xfrm>
          <a:prstGeom prst="roundRect">
            <a:avLst/>
          </a:prstGeom>
          <a:solidFill>
            <a:srgbClr val="7030A0"/>
          </a:solidFill>
          <a:ln w="12700"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ln w="0">
                  <a:solidFill>
                    <a:schemeClr val="bg1">
                      <a:lumMod val="65000"/>
                    </a:schemeClr>
                  </a:solidFill>
                </a:ln>
                <a:solidFill>
                  <a:schemeClr val="bg1">
                    <a:lumMod val="95000"/>
                  </a:schemeClr>
                </a:solidFill>
              </a:rPr>
              <a:t>7</a:t>
            </a:r>
            <a:endParaRPr lang="en-US" sz="1400" dirty="0">
              <a:ln w="0">
                <a:solidFill>
                  <a:schemeClr val="bg1">
                    <a:lumMod val="65000"/>
                  </a:schemeClr>
                </a:solidFill>
              </a:ln>
              <a:solidFill>
                <a:schemeClr val="bg1">
                  <a:lumMod val="95000"/>
                </a:schemeClr>
              </a:solidFill>
            </a:endParaRPr>
          </a:p>
        </p:txBody>
      </p:sp>
    </p:spTree>
    <p:extLst>
      <p:ext uri="{BB962C8B-B14F-4D97-AF65-F5344CB8AC3E}">
        <p14:creationId xmlns:p14="http://schemas.microsoft.com/office/powerpoint/2010/main" val="22276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animBg="1"/>
      <p:bldP spid="35" grpId="0" animBg="1"/>
      <p:bldP spid="36" grpId="0" animBg="1"/>
      <p:bldP spid="39" grpId="0" animBg="1"/>
      <p:bldP spid="42" grpId="0" animBg="1"/>
      <p:bldP spid="44" grpId="0" animBg="1"/>
      <p:bldP spid="47" grpId="0" animBg="1"/>
      <p:bldP spid="49" grpId="0" animBg="1"/>
      <p:bldP spid="50" grpId="0" animBg="1"/>
      <p:bldP spid="51" grpId="0" animBg="1"/>
      <p:bldP spid="57" grpId="0" animBg="1"/>
      <p:bldP spid="58"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12192000" cy="622995"/>
          </a:xfrm>
        </p:spPr>
        <p:txBody>
          <a:bodyPr>
            <a:normAutofit fontScale="90000"/>
          </a:bodyPr>
          <a:lstStyle/>
          <a:p>
            <a:pPr algn="l"/>
            <a:r>
              <a:rPr lang="en-US" b="1" dirty="0" smtClean="0"/>
              <a:t>Step 6:</a:t>
            </a:r>
            <a:endParaRPr lang="en-US" b="1" dirty="0"/>
          </a:p>
        </p:txBody>
      </p:sp>
      <p:sp>
        <p:nvSpPr>
          <p:cNvPr id="9"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dirty="0" smtClean="0"/>
              <a:t>combine three steps in a </a:t>
            </a:r>
            <a:r>
              <a:rPr lang="en-US" sz="2400" dirty="0" err="1" smtClean="0"/>
              <a:t>wokrflow</a:t>
            </a:r>
            <a:endParaRPr lang="en-US" sz="2500"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86" y="478196"/>
            <a:ext cx="11811229" cy="6675120"/>
          </a:xfrm>
          <a:prstGeom prst="rect">
            <a:avLst/>
          </a:prstGeom>
        </p:spPr>
      </p:pic>
      <p:sp>
        <p:nvSpPr>
          <p:cNvPr id="25" name="Rounded Rectangle 24"/>
          <p:cNvSpPr/>
          <p:nvPr/>
        </p:nvSpPr>
        <p:spPr>
          <a:xfrm>
            <a:off x="1041964" y="3880962"/>
            <a:ext cx="1405926" cy="228600"/>
          </a:xfrm>
          <a:prstGeom prst="round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26" name="Rounded Rectangle 25"/>
          <p:cNvSpPr/>
          <p:nvPr/>
        </p:nvSpPr>
        <p:spPr>
          <a:xfrm>
            <a:off x="1041964" y="4316761"/>
            <a:ext cx="1405926" cy="228600"/>
          </a:xfrm>
          <a:prstGeom prst="roundRect">
            <a:avLst/>
          </a:prstGeom>
          <a:noFill/>
          <a:ln w="44450" cmpd="sng">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27" name="Rounded Rectangle 26"/>
          <p:cNvSpPr/>
          <p:nvPr/>
        </p:nvSpPr>
        <p:spPr>
          <a:xfrm>
            <a:off x="1041964" y="4768124"/>
            <a:ext cx="1405926" cy="228600"/>
          </a:xfrm>
          <a:prstGeom prst="roundRect">
            <a:avLst/>
          </a:prstGeom>
          <a:noFill/>
          <a:ln w="44450" cmpd="sng">
            <a:solidFill>
              <a:srgbClr val="92D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41" name="Rounded Rectangle 40"/>
          <p:cNvSpPr/>
          <p:nvPr/>
        </p:nvSpPr>
        <p:spPr>
          <a:xfrm>
            <a:off x="5357636" y="4346796"/>
            <a:ext cx="1106570" cy="228600"/>
          </a:xfrm>
          <a:prstGeom prst="round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43" name="Rounded Rectangle 42"/>
          <p:cNvSpPr/>
          <p:nvPr/>
        </p:nvSpPr>
        <p:spPr>
          <a:xfrm>
            <a:off x="6599241" y="3190156"/>
            <a:ext cx="852786" cy="228600"/>
          </a:xfrm>
          <a:prstGeom prst="roundRect">
            <a:avLst/>
          </a:prstGeom>
          <a:noFill/>
          <a:ln w="44450" cmpd="sng">
            <a:solidFill>
              <a:srgbClr val="92D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48" name="Rounded Rectangle 47"/>
          <p:cNvSpPr/>
          <p:nvPr/>
        </p:nvSpPr>
        <p:spPr>
          <a:xfrm>
            <a:off x="7558817" y="4255855"/>
            <a:ext cx="1131322" cy="228600"/>
          </a:xfrm>
          <a:prstGeom prst="roundRect">
            <a:avLst/>
          </a:prstGeom>
          <a:noFill/>
          <a:ln w="44450" cmpd="sng">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13" name="Rounded Rectangle 12"/>
          <p:cNvSpPr/>
          <p:nvPr/>
        </p:nvSpPr>
        <p:spPr>
          <a:xfrm>
            <a:off x="2901858" y="969391"/>
            <a:ext cx="2506781" cy="324324"/>
          </a:xfrm>
          <a:prstGeom prst="roundRect">
            <a:avLst/>
          </a:prstGeom>
          <a:noFill/>
          <a:ln w="4445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
        <p:nvSpPr>
          <p:cNvPr id="16" name="Rounded Rectangle 15"/>
          <p:cNvSpPr/>
          <p:nvPr/>
        </p:nvSpPr>
        <p:spPr>
          <a:xfrm>
            <a:off x="1041964" y="5421897"/>
            <a:ext cx="1405926" cy="228600"/>
          </a:xfrm>
          <a:prstGeom prst="roundRect">
            <a:avLst/>
          </a:prstGeom>
          <a:noFill/>
          <a:ln w="4445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dirty="0">
              <a:solidFill>
                <a:schemeClr val="tx1">
                  <a:lumMod val="75000"/>
                  <a:lumOff val="25000"/>
                </a:schemeClr>
              </a:solidFill>
            </a:endParaRPr>
          </a:p>
        </p:txBody>
      </p:sp>
    </p:spTree>
    <p:extLst>
      <p:ext uri="{BB962C8B-B14F-4D97-AF65-F5344CB8AC3E}">
        <p14:creationId xmlns:p14="http://schemas.microsoft.com/office/powerpoint/2010/main" val="159443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1" grpId="0" animBg="1"/>
      <p:bldP spid="43" grpId="0" animBg="1"/>
      <p:bldP spid="48" grpId="0" animBg="1"/>
      <p:bldP spid="13"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12192000" cy="622995"/>
          </a:xfrm>
        </p:spPr>
        <p:txBody>
          <a:bodyPr>
            <a:normAutofit fontScale="90000"/>
          </a:bodyPr>
          <a:lstStyle/>
          <a:p>
            <a:pPr algn="l"/>
            <a:r>
              <a:rPr lang="en-US" b="1" dirty="0" smtClean="0"/>
              <a:t>Step 7.1:</a:t>
            </a:r>
            <a:endParaRPr lang="en-US" b="1" dirty="0"/>
          </a:p>
        </p:txBody>
      </p:sp>
      <p:sp>
        <p:nvSpPr>
          <p:cNvPr id="9" name="Title 1"/>
          <p:cNvSpPr txBox="1">
            <a:spLocks/>
          </p:cNvSpPr>
          <p:nvPr/>
        </p:nvSpPr>
        <p:spPr bwMode="black">
          <a:xfrm>
            <a:off x="1974273" y="0"/>
            <a:ext cx="10217726" cy="622995"/>
          </a:xfrm>
          <a:prstGeom prst="rect">
            <a:avLst/>
          </a:prstGeom>
          <a:no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2400" dirty="0" smtClean="0"/>
              <a:t>update your </a:t>
            </a:r>
            <a:r>
              <a:rPr lang="en-US" sz="2400" dirty="0" err="1" smtClean="0"/>
              <a:t>wokrflow</a:t>
            </a:r>
            <a:r>
              <a:rPr lang="en-US" sz="2400" dirty="0" smtClean="0"/>
              <a:t>. </a:t>
            </a:r>
            <a:r>
              <a:rPr lang="en-US" sz="2400" dirty="0" smtClean="0">
                <a:solidFill>
                  <a:schemeClr val="tx1">
                    <a:lumMod val="50000"/>
                    <a:lumOff val="50000"/>
                  </a:schemeClr>
                </a:solidFill>
              </a:rPr>
              <a:t>fix </a:t>
            </a:r>
            <a:r>
              <a:rPr lang="en-US" sz="2400" dirty="0" err="1" smtClean="0">
                <a:solidFill>
                  <a:schemeClr val="tx1">
                    <a:lumMod val="50000"/>
                    <a:lumOff val="50000"/>
                  </a:schemeClr>
                </a:solidFill>
              </a:rPr>
              <a:t>make_heatmap</a:t>
            </a:r>
            <a:r>
              <a:rPr lang="en-US" sz="2400" dirty="0" smtClean="0">
                <a:solidFill>
                  <a:schemeClr val="tx1">
                    <a:lumMod val="50000"/>
                    <a:lumOff val="50000"/>
                  </a:schemeClr>
                </a:solidFill>
              </a:rPr>
              <a:t> script</a:t>
            </a:r>
            <a:endParaRPr lang="en-US" sz="2500" dirty="0">
              <a:solidFill>
                <a:schemeClr val="tx1">
                  <a:lumMod val="50000"/>
                  <a:lumOff val="50000"/>
                </a:schemeClr>
              </a:solidFill>
            </a:endParaRPr>
          </a:p>
        </p:txBody>
      </p:sp>
      <p:sp>
        <p:nvSpPr>
          <p:cNvPr id="13" name="TextBox 12"/>
          <p:cNvSpPr txBox="1"/>
          <p:nvPr/>
        </p:nvSpPr>
        <p:spPr>
          <a:xfrm>
            <a:off x="611647" y="2178819"/>
            <a:ext cx="5761856" cy="95410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solidFill>
                  <a:schemeClr val="bg1">
                    <a:lumMod val="50000"/>
                  </a:schemeClr>
                </a:solidFill>
                <a:latin typeface="Menlo" charset="0"/>
                <a:ea typeface="Menlo" charset="0"/>
                <a:cs typeface="Menlo" charset="0"/>
              </a:rPr>
              <a:t>&lt;some lines of code&gt;</a:t>
            </a:r>
          </a:p>
          <a:p>
            <a:endParaRPr lang="en-US" sz="1400" dirty="0" smtClean="0">
              <a:solidFill>
                <a:schemeClr val="bg1">
                  <a:lumMod val="50000"/>
                </a:schemeClr>
              </a:solidFill>
              <a:latin typeface="Menlo" charset="0"/>
              <a:ea typeface="Menlo" charset="0"/>
              <a:cs typeface="Menlo" charset="0"/>
            </a:endParaRPr>
          </a:p>
          <a:p>
            <a:r>
              <a:rPr lang="en-US" sz="1400" dirty="0" smtClean="0">
                <a:solidFill>
                  <a:schemeClr val="bg1">
                    <a:lumMod val="50000"/>
                  </a:schemeClr>
                </a:solidFill>
                <a:latin typeface="Menlo" charset="0"/>
                <a:ea typeface="Menlo" charset="0"/>
                <a:cs typeface="Menlo" charset="0"/>
              </a:rPr>
              <a:t>#</a:t>
            </a:r>
            <a:r>
              <a:rPr lang="en-US" sz="1400" dirty="0">
                <a:solidFill>
                  <a:schemeClr val="bg1">
                    <a:lumMod val="50000"/>
                  </a:schemeClr>
                </a:solidFill>
                <a:latin typeface="Menlo" charset="0"/>
                <a:ea typeface="Menlo" charset="0"/>
                <a:cs typeface="Menlo" charset="0"/>
              </a:rPr>
              <a:t>reduce to top n significant genes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n=min(500, length(which(</a:t>
            </a:r>
            <a:r>
              <a:rPr lang="en-US" sz="1400" dirty="0" err="1">
                <a:solidFill>
                  <a:schemeClr val="tx1"/>
                </a:solidFill>
                <a:latin typeface="Menlo" charset="0"/>
                <a:ea typeface="Menlo" charset="0"/>
                <a:cs typeface="Menlo" charset="0"/>
              </a:rPr>
              <a:t>statistics_data</a:t>
            </a:r>
            <a:r>
              <a:rPr lang="en-US" sz="1400" dirty="0">
                <a:solidFill>
                  <a:schemeClr val="tx1"/>
                </a:solidFill>
                <a:latin typeface="Menlo" charset="0"/>
                <a:ea typeface="Menlo" charset="0"/>
                <a:cs typeface="Menlo" charset="0"/>
              </a:rPr>
              <a:t>[,4]&lt;=</a:t>
            </a:r>
            <a:r>
              <a:rPr lang="en-US" sz="1400" dirty="0">
                <a:solidFill>
                  <a:schemeClr val="bg1"/>
                </a:solidFill>
                <a:latin typeface="Menlo" charset="0"/>
                <a:ea typeface="Menlo" charset="0"/>
                <a:cs typeface="Menlo" charset="0"/>
              </a:rPr>
              <a:t>0.05</a:t>
            </a:r>
            <a:r>
              <a:rPr lang="en-US" sz="1400" dirty="0">
                <a:solidFill>
                  <a:schemeClr val="tx1"/>
                </a:solidFill>
                <a:latin typeface="Menlo" charset="0"/>
                <a:ea typeface="Menlo" charset="0"/>
                <a:cs typeface="Menlo" charset="0"/>
              </a:rPr>
              <a:t>)))</a:t>
            </a:r>
          </a:p>
        </p:txBody>
      </p:sp>
      <p:sp>
        <p:nvSpPr>
          <p:cNvPr id="14" name="Rounded Rectangle 13"/>
          <p:cNvSpPr/>
          <p:nvPr/>
        </p:nvSpPr>
        <p:spPr>
          <a:xfrm>
            <a:off x="611647" y="1743737"/>
            <a:ext cx="5761856"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err="1" smtClean="0">
                <a:solidFill>
                  <a:schemeClr val="bg1">
                    <a:lumMod val="85000"/>
                  </a:schemeClr>
                </a:solidFill>
                <a:latin typeface="Menlo" charset="0"/>
                <a:ea typeface="Menlo" charset="0"/>
                <a:cs typeface="Menlo" charset="0"/>
              </a:rPr>
              <a:t>make_heatmap.R</a:t>
            </a:r>
            <a:endParaRPr lang="en-US" dirty="0">
              <a:solidFill>
                <a:schemeClr val="bg1">
                  <a:lumMod val="85000"/>
                </a:schemeClr>
              </a:solidFill>
              <a:latin typeface="Menlo" charset="0"/>
              <a:ea typeface="Menlo" charset="0"/>
              <a:cs typeface="Menlo" charset="0"/>
            </a:endParaRPr>
          </a:p>
        </p:txBody>
      </p:sp>
      <p:sp>
        <p:nvSpPr>
          <p:cNvPr id="16" name="Rounded Rectangle 15"/>
          <p:cNvSpPr/>
          <p:nvPr/>
        </p:nvSpPr>
        <p:spPr>
          <a:xfrm>
            <a:off x="5088113" y="3469334"/>
            <a:ext cx="6492240" cy="3941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latin typeface="Menlo" charset="0"/>
                <a:ea typeface="Menlo" charset="0"/>
                <a:cs typeface="Menlo" charset="0"/>
              </a:rPr>
              <a:t>&gt;_ </a:t>
            </a:r>
            <a:r>
              <a:rPr lang="en-US" b="1" dirty="0" err="1" smtClean="0">
                <a:solidFill>
                  <a:schemeClr val="bg1">
                    <a:lumMod val="85000"/>
                  </a:schemeClr>
                </a:solidFill>
                <a:latin typeface="Menlo" charset="0"/>
                <a:ea typeface="Menlo" charset="0"/>
                <a:cs typeface="Menlo" charset="0"/>
              </a:rPr>
              <a:t>make_heatmap_updated.R</a:t>
            </a:r>
            <a:endParaRPr lang="en-US" dirty="0">
              <a:solidFill>
                <a:schemeClr val="bg1">
                  <a:lumMod val="85000"/>
                </a:schemeClr>
              </a:solidFill>
              <a:latin typeface="Menlo" charset="0"/>
              <a:ea typeface="Menlo" charset="0"/>
              <a:cs typeface="Menlo" charset="0"/>
            </a:endParaRPr>
          </a:p>
        </p:txBody>
      </p:sp>
      <p:sp>
        <p:nvSpPr>
          <p:cNvPr id="17" name="TextBox 16"/>
          <p:cNvSpPr txBox="1"/>
          <p:nvPr/>
        </p:nvSpPr>
        <p:spPr>
          <a:xfrm>
            <a:off x="5088113" y="3904416"/>
            <a:ext cx="6492240" cy="1815882"/>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smtClean="0">
                <a:solidFill>
                  <a:schemeClr val="bg1">
                    <a:lumMod val="50000"/>
                  </a:schemeClr>
                </a:solidFill>
                <a:latin typeface="Menlo" charset="0"/>
                <a:ea typeface="Menlo" charset="0"/>
                <a:cs typeface="Menlo" charset="0"/>
              </a:rPr>
              <a:t>&lt;some lines of code&gt;</a:t>
            </a:r>
          </a:p>
          <a:p>
            <a:endParaRPr lang="en-US" sz="1400" dirty="0">
              <a:solidFill>
                <a:schemeClr val="tx1"/>
              </a:solidFill>
              <a:latin typeface="Menlo" charset="0"/>
              <a:ea typeface="Menlo" charset="0"/>
              <a:cs typeface="Menlo" charset="0"/>
            </a:endParaRPr>
          </a:p>
          <a:p>
            <a:r>
              <a:rPr lang="en-US" sz="1400" dirty="0" err="1" smtClean="0">
                <a:solidFill>
                  <a:schemeClr val="bg1"/>
                </a:solidFill>
                <a:latin typeface="Menlo" charset="0"/>
                <a:ea typeface="Menlo" charset="0"/>
                <a:cs typeface="Menlo" charset="0"/>
              </a:rPr>
              <a:t>max_p_value</a:t>
            </a:r>
            <a:r>
              <a:rPr lang="en-US" sz="1400" dirty="0" smtClean="0">
                <a:solidFill>
                  <a:schemeClr val="tx1"/>
                </a:solidFill>
                <a:latin typeface="Menlo" charset="0"/>
                <a:ea typeface="Menlo" charset="0"/>
                <a:cs typeface="Menlo" charset="0"/>
              </a:rPr>
              <a:t> </a:t>
            </a:r>
            <a:r>
              <a:rPr lang="en-US" sz="1400" dirty="0">
                <a:solidFill>
                  <a:schemeClr val="tx1"/>
                </a:solidFill>
                <a:latin typeface="Menlo" charset="0"/>
                <a:ea typeface="Menlo" charset="0"/>
                <a:cs typeface="Menlo" charset="0"/>
              </a:rPr>
              <a:t>= </a:t>
            </a:r>
            <a:r>
              <a:rPr lang="en-US" sz="1400" dirty="0" err="1">
                <a:solidFill>
                  <a:schemeClr val="tx1"/>
                </a:solidFill>
                <a:latin typeface="Menlo" charset="0"/>
                <a:ea typeface="Menlo" charset="0"/>
                <a:cs typeface="Menlo" charset="0"/>
              </a:rPr>
              <a:t>as.character</a:t>
            </a:r>
            <a:r>
              <a:rPr lang="en-US" sz="1400" dirty="0">
                <a:solidFill>
                  <a:schemeClr val="tx1"/>
                </a:solidFill>
                <a:latin typeface="Menlo" charset="0"/>
                <a:ea typeface="Menlo" charset="0"/>
                <a:cs typeface="Menlo" charset="0"/>
              </a:rPr>
              <a:t>(</a:t>
            </a:r>
            <a:r>
              <a:rPr lang="en-US" sz="1400" dirty="0" err="1">
                <a:solidFill>
                  <a:schemeClr val="tx1"/>
                </a:solidFill>
                <a:latin typeface="Menlo" charset="0"/>
                <a:ea typeface="Menlo" charset="0"/>
                <a:cs typeface="Menlo" charset="0"/>
              </a:rPr>
              <a:t>args</a:t>
            </a:r>
            <a:r>
              <a:rPr lang="en-US" sz="1400" dirty="0">
                <a:solidFill>
                  <a:schemeClr val="tx1"/>
                </a:solidFill>
                <a:latin typeface="Menlo" charset="0"/>
                <a:ea typeface="Menlo" charset="0"/>
                <a:cs typeface="Menlo" charset="0"/>
              </a:rPr>
              <a:t>[3</a:t>
            </a:r>
            <a:r>
              <a:rPr lang="en-US" sz="1400" dirty="0" smtClean="0">
                <a:solidFill>
                  <a:schemeClr val="tx1"/>
                </a:solidFill>
                <a:latin typeface="Menlo" charset="0"/>
                <a:ea typeface="Menlo" charset="0"/>
                <a:cs typeface="Menlo" charset="0"/>
              </a:rPr>
              <a:t>])</a:t>
            </a:r>
          </a:p>
          <a:p>
            <a:endParaRPr lang="en-US" sz="1400" dirty="0">
              <a:solidFill>
                <a:schemeClr val="tx1"/>
              </a:solidFill>
              <a:latin typeface="Menlo" charset="0"/>
              <a:ea typeface="Menlo" charset="0"/>
              <a:cs typeface="Menlo" charset="0"/>
            </a:endParaRPr>
          </a:p>
          <a:p>
            <a:r>
              <a:rPr lang="en-US" sz="1400" dirty="0">
                <a:solidFill>
                  <a:schemeClr val="bg1">
                    <a:lumMod val="50000"/>
                  </a:schemeClr>
                </a:solidFill>
                <a:latin typeface="Menlo" charset="0"/>
                <a:ea typeface="Menlo" charset="0"/>
                <a:cs typeface="Menlo" charset="0"/>
              </a:rPr>
              <a:t>&lt;some lines of code&gt;</a:t>
            </a:r>
          </a:p>
          <a:p>
            <a:endParaRPr lang="en-US" sz="1400" dirty="0" smtClean="0">
              <a:solidFill>
                <a:schemeClr val="tx1"/>
              </a:solidFill>
              <a:latin typeface="Menlo" charset="0"/>
              <a:ea typeface="Menlo" charset="0"/>
              <a:cs typeface="Menlo" charset="0"/>
            </a:endParaRPr>
          </a:p>
          <a:p>
            <a:r>
              <a:rPr lang="en-US" sz="1400" dirty="0" smtClean="0">
                <a:solidFill>
                  <a:schemeClr val="bg1">
                    <a:lumMod val="50000"/>
                  </a:schemeClr>
                </a:solidFill>
                <a:latin typeface="Menlo" charset="0"/>
                <a:ea typeface="Menlo" charset="0"/>
                <a:cs typeface="Menlo" charset="0"/>
              </a:rPr>
              <a:t>#</a:t>
            </a:r>
            <a:r>
              <a:rPr lang="en-US" sz="1400" dirty="0">
                <a:solidFill>
                  <a:schemeClr val="bg1">
                    <a:lumMod val="50000"/>
                  </a:schemeClr>
                </a:solidFill>
                <a:latin typeface="Menlo" charset="0"/>
                <a:ea typeface="Menlo" charset="0"/>
                <a:cs typeface="Menlo" charset="0"/>
              </a:rPr>
              <a:t>reduce to top n significant genes</a:t>
            </a:r>
            <a:r>
              <a:rPr lang="en-US" sz="1400" dirty="0">
                <a:solidFill>
                  <a:schemeClr val="tx1"/>
                </a:solidFill>
                <a:latin typeface="Menlo" charset="0"/>
                <a:ea typeface="Menlo" charset="0"/>
                <a:cs typeface="Menlo" charset="0"/>
              </a:rPr>
              <a:t/>
            </a:r>
            <a:br>
              <a:rPr lang="en-US" sz="1400" dirty="0">
                <a:solidFill>
                  <a:schemeClr val="tx1"/>
                </a:solidFill>
                <a:latin typeface="Menlo" charset="0"/>
                <a:ea typeface="Menlo" charset="0"/>
                <a:cs typeface="Menlo" charset="0"/>
              </a:rPr>
            </a:br>
            <a:r>
              <a:rPr lang="en-US" sz="1400" dirty="0">
                <a:solidFill>
                  <a:schemeClr val="tx1"/>
                </a:solidFill>
                <a:latin typeface="Menlo" charset="0"/>
                <a:ea typeface="Menlo" charset="0"/>
                <a:cs typeface="Menlo" charset="0"/>
              </a:rPr>
              <a:t>n=min(500, length(which(</a:t>
            </a:r>
            <a:r>
              <a:rPr lang="en-US" sz="1400" dirty="0" err="1">
                <a:solidFill>
                  <a:schemeClr val="tx1"/>
                </a:solidFill>
                <a:latin typeface="Menlo" charset="0"/>
                <a:ea typeface="Menlo" charset="0"/>
                <a:cs typeface="Menlo" charset="0"/>
              </a:rPr>
              <a:t>statistics_data</a:t>
            </a:r>
            <a:r>
              <a:rPr lang="en-US" sz="1400" dirty="0">
                <a:solidFill>
                  <a:schemeClr val="tx1"/>
                </a:solidFill>
                <a:latin typeface="Menlo" charset="0"/>
                <a:ea typeface="Menlo" charset="0"/>
                <a:cs typeface="Menlo" charset="0"/>
              </a:rPr>
              <a:t>[,4</a:t>
            </a:r>
            <a:r>
              <a:rPr lang="en-US" sz="1400" dirty="0" smtClean="0">
                <a:solidFill>
                  <a:schemeClr val="tx1"/>
                </a:solidFill>
                <a:latin typeface="Menlo" charset="0"/>
                <a:ea typeface="Menlo" charset="0"/>
                <a:cs typeface="Menlo" charset="0"/>
              </a:rPr>
              <a:t>]&lt;=</a:t>
            </a:r>
            <a:r>
              <a:rPr lang="en-US" sz="1400" dirty="0" err="1" smtClean="0">
                <a:solidFill>
                  <a:schemeClr val="bg1"/>
                </a:solidFill>
                <a:latin typeface="Menlo" charset="0"/>
                <a:ea typeface="Menlo" charset="0"/>
                <a:cs typeface="Menlo" charset="0"/>
              </a:rPr>
              <a:t>max_p_value</a:t>
            </a:r>
            <a:r>
              <a:rPr lang="en-US" sz="1400" dirty="0">
                <a:solidFill>
                  <a:schemeClr val="tx1"/>
                </a:solidFill>
                <a:latin typeface="Menlo" charset="0"/>
                <a:ea typeface="Menlo" charset="0"/>
                <a:cs typeface="Menlo" charset="0"/>
              </a:rPr>
              <a:t>)))</a:t>
            </a:r>
          </a:p>
        </p:txBody>
      </p:sp>
      <p:sp>
        <p:nvSpPr>
          <p:cNvPr id="28" name="Bent Arrow 27"/>
          <p:cNvSpPr/>
          <p:nvPr/>
        </p:nvSpPr>
        <p:spPr>
          <a:xfrm rot="10800000" flipH="1">
            <a:off x="3270025" y="3111344"/>
            <a:ext cx="1859032" cy="1516404"/>
          </a:xfrm>
          <a:prstGeom prst="bentArrow">
            <a:avLst/>
          </a:prstGeom>
          <a:solidFill>
            <a:schemeClr val="bg1">
              <a:lumMod val="9500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5088113" y="5919479"/>
            <a:ext cx="4997585" cy="523220"/>
          </a:xfrm>
          <a:prstGeom prst="rect">
            <a:avLst/>
          </a:prstGeom>
          <a:noFill/>
        </p:spPr>
        <p:txBody>
          <a:bodyPr wrap="square" rtlCol="0">
            <a:spAutoFit/>
          </a:bodyPr>
          <a:lstStyle/>
          <a:p>
            <a:r>
              <a:rPr lang="en-US" sz="1400" dirty="0" smtClean="0">
                <a:latin typeface="Menlo" charset="0"/>
                <a:ea typeface="Menlo" charset="0"/>
                <a:cs typeface="Menlo" charset="0"/>
              </a:rPr>
              <a:t>Remove hardcoded 0.05 for p-value filtering. Read p-value as a command line argument. </a:t>
            </a:r>
            <a:endParaRPr lang="en-US" sz="1400" dirty="0">
              <a:latin typeface="Menlo" charset="0"/>
              <a:ea typeface="Menlo" charset="0"/>
              <a:cs typeface="Menlo" charset="0"/>
            </a:endParaRPr>
          </a:p>
        </p:txBody>
      </p:sp>
      <p:sp>
        <p:nvSpPr>
          <p:cNvPr id="30" name="TextBox 29"/>
          <p:cNvSpPr txBox="1"/>
          <p:nvPr/>
        </p:nvSpPr>
        <p:spPr>
          <a:xfrm>
            <a:off x="611647" y="1070396"/>
            <a:ext cx="3521123" cy="523220"/>
          </a:xfrm>
          <a:prstGeom prst="rect">
            <a:avLst/>
          </a:prstGeom>
          <a:noFill/>
        </p:spPr>
        <p:txBody>
          <a:bodyPr wrap="square" rtlCol="0">
            <a:spAutoFit/>
          </a:bodyPr>
          <a:lstStyle/>
          <a:p>
            <a:r>
              <a:rPr lang="en-US" sz="1400" dirty="0" smtClean="0">
                <a:latin typeface="Menlo" charset="0"/>
                <a:ea typeface="Menlo" charset="0"/>
                <a:cs typeface="Menlo" charset="0"/>
              </a:rPr>
              <a:t>Find the line where you filter your data by p-value</a:t>
            </a:r>
            <a:endParaRPr lang="en-US" sz="1400" dirty="0">
              <a:latin typeface="Menlo" charset="0"/>
              <a:ea typeface="Menlo" charset="0"/>
              <a:cs typeface="Menlo" charset="0"/>
            </a:endParaRPr>
          </a:p>
        </p:txBody>
      </p:sp>
    </p:spTree>
    <p:extLst>
      <p:ext uri="{BB962C8B-B14F-4D97-AF65-F5344CB8AC3E}">
        <p14:creationId xmlns:p14="http://schemas.microsoft.com/office/powerpoint/2010/main" val="115412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28" grpId="0" animBg="1"/>
      <p:bldP spid="29" grpId="0"/>
      <p:bldP spid="30"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13486</TotalTime>
  <Words>1960</Words>
  <Application>Microsoft Macintosh PowerPoint</Application>
  <PresentationFormat>Widescreen</PresentationFormat>
  <Paragraphs>448</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Gill Sans MT</vt:lpstr>
      <vt:lpstr>Kailasa</vt:lpstr>
      <vt:lpstr>Mangal</vt:lpstr>
      <vt:lpstr>Menlo</vt:lpstr>
      <vt:lpstr>Arial</vt:lpstr>
      <vt:lpstr>Parcel</vt:lpstr>
      <vt:lpstr>Building portable and scalable bioinformatics workflows using Common Workflow Language</vt:lpstr>
      <vt:lpstr>STEP 1:</vt:lpstr>
      <vt:lpstr>Step 2:</vt:lpstr>
      <vt:lpstr>Step 3.1:</vt:lpstr>
      <vt:lpstr>Step 3.2:</vt:lpstr>
      <vt:lpstr>Step 4:</vt:lpstr>
      <vt:lpstr>Step 5:</vt:lpstr>
      <vt:lpstr>Step 6:</vt:lpstr>
      <vt:lpstr>Step 7.1:</vt:lpstr>
      <vt:lpstr>Step 7.2:</vt:lpstr>
      <vt:lpstr>Step 7.3:</vt:lpstr>
      <vt:lpstr>Step 8:</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kotliar</dc:creator>
  <cp:lastModifiedBy>michael kotliar</cp:lastModifiedBy>
  <cp:revision>419</cp:revision>
  <dcterms:created xsi:type="dcterms:W3CDTF">2017-11-25T17:35:45Z</dcterms:created>
  <dcterms:modified xsi:type="dcterms:W3CDTF">2018-10-31T20:02:47Z</dcterms:modified>
</cp:coreProperties>
</file>