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2"/>
  </p:notesMasterIdLst>
  <p:sldIdLst>
    <p:sldId id="256" r:id="rId2"/>
    <p:sldId id="258" r:id="rId3"/>
    <p:sldId id="262" r:id="rId4"/>
    <p:sldId id="266" r:id="rId5"/>
    <p:sldId id="268" r:id="rId6"/>
    <p:sldId id="269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6144" userDrawn="1">
          <p15:clr>
            <a:srgbClr val="A4A3A4"/>
          </p15:clr>
        </p15:guide>
        <p15:guide id="4" pos="18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77"/>
    <p:restoredTop sz="94625"/>
  </p:normalViewPr>
  <p:slideViewPr>
    <p:cSldViewPr snapToGrid="0">
      <p:cViewPr>
        <p:scale>
          <a:sx n="89" d="100"/>
          <a:sy n="89" d="100"/>
        </p:scale>
        <p:origin x="1272" y="200"/>
      </p:cViewPr>
      <p:guideLst>
        <p:guide orient="horz" pos="2208"/>
        <p:guide pos="3864"/>
        <p:guide pos="6144"/>
        <p:guide pos="18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4240" y="21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15687-4E0E-F84F-AFE0-1F1A52F58F6A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3CAB0-BBB4-B94F-9BB9-10D6CE331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8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3CAB0-BBB4-B94F-9BB9-10D6CE331D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82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3CAB0-BBB4-B94F-9BB9-10D6CE331D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65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CWL specification defines the structure of the three basic</a:t>
            </a:r>
            <a:r>
              <a:rPr lang="en-US" baseline="0" dirty="0" smtClean="0"/>
              <a:t> components. First of them is Command Line 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3CAB0-BBB4-B94F-9BB9-10D6CE331D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35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3CAB0-BBB4-B94F-9BB9-10D6CE331D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54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10/29/18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10/29/18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10/29/18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hyperlink" Target="NULL" TargetMode="External"/><Relationship Id="rId12" Type="http://schemas.openxmlformats.org/officeDocument/2006/relationships/hyperlink" Target="https://download.docker.com/win/stable/DockerToolbox.exe" TargetMode="External"/><Relationship Id="rId13" Type="http://schemas.openxmlformats.org/officeDocument/2006/relationships/hyperlink" Target="https://download.docker.com/mac/stable/Docker.dmg" TargetMode="External"/><Relationship Id="rId14" Type="http://schemas.openxmlformats.org/officeDocument/2006/relationships/hyperlink" Target="https://docs.docker.com/install/linux/docker-ce/ubuntu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rabix/composer/releases/download/1.0.0/rabix-composer.Setup.1.0.0.exe" TargetMode="External"/><Relationship Id="rId4" Type="http://schemas.openxmlformats.org/officeDocument/2006/relationships/hyperlink" Target="https://github.com/rabix/composer/releases/download/1.0.0/rabix-composer-1.0.0.dmg" TargetMode="External"/><Relationship Id="rId5" Type="http://schemas.openxmlformats.org/officeDocument/2006/relationships/hyperlink" Target="https://github.com/rabix/composer/releases/download/1.0.0/rabix-composer-1.0.0-x86_64.AppImage" TargetMode="External"/><Relationship Id="rId6" Type="http://schemas.openxmlformats.org/officeDocument/2006/relationships/hyperlink" Target="http://download.oracle.com/otn-pub/java/jdk/8u191-b12/2787e4a523244c269598db4e85c51e0c/jdk-8u191-windows-x64.exe" TargetMode="External"/><Relationship Id="rId7" Type="http://schemas.openxmlformats.org/officeDocument/2006/relationships/hyperlink" Target="http://download.oracle.com/otn-pub/java/jdk/8u191-b12/2787e4a523244c269598db4e85c51e0c/jdk-8u191-macosx-x64.dmg" TargetMode="External"/><Relationship Id="rId8" Type="http://schemas.openxmlformats.org/officeDocument/2006/relationships/hyperlink" Target="http://download.oracle.com/otn-pub/java/jdk/8u191-b12/2787e4a523244c269598db4e85c51e0c/jdk-8u191-linux-x64.rpm" TargetMode="External"/><Relationship Id="rId9" Type="http://schemas.openxmlformats.org/officeDocument/2006/relationships/hyperlink" Target="NULL" TargetMode="External"/><Relationship Id="rId10" Type="http://schemas.openxmlformats.org/officeDocument/2006/relationships/hyperlink" Target="NUL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46853"/>
            <a:ext cx="12191999" cy="1358347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Building portable and scalable </a:t>
            </a:r>
            <a:r>
              <a:rPr lang="en-US" sz="2800" dirty="0" smtClean="0"/>
              <a:t>bioinformatics </a:t>
            </a:r>
            <a:r>
              <a:rPr lang="en-US" sz="2800" dirty="0"/>
              <a:t>workflows </a:t>
            </a:r>
            <a:r>
              <a:rPr lang="en-US" sz="2800" dirty="0" smtClean="0"/>
              <a:t>using</a:t>
            </a:r>
            <a:br>
              <a:rPr lang="en-US" sz="2800" dirty="0" smtClean="0"/>
            </a:br>
            <a:r>
              <a:rPr lang="en-US" sz="2800" dirty="0" smtClean="0"/>
              <a:t>Common </a:t>
            </a:r>
            <a:r>
              <a:rPr lang="en-US" sz="2800" dirty="0"/>
              <a:t>Workflow </a:t>
            </a:r>
            <a:r>
              <a:rPr lang="en-US" sz="2800" dirty="0" smtClean="0"/>
              <a:t>Language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56914" y="4028367"/>
            <a:ext cx="2913368" cy="2139584"/>
          </a:xfrm>
        </p:spPr>
        <p:txBody>
          <a:bodyPr>
            <a:normAutofit lnSpcReduction="10000"/>
          </a:bodyPr>
          <a:lstStyle/>
          <a:p>
            <a:pPr algn="r"/>
            <a:r>
              <a:rPr lang="en-US" b="1" dirty="0" smtClean="0"/>
              <a:t>Michael Kotliar</a:t>
            </a:r>
          </a:p>
          <a:p>
            <a:pPr algn="r"/>
            <a:r>
              <a:rPr lang="en-US" b="1" dirty="0" smtClean="0"/>
              <a:t>Andrey </a:t>
            </a:r>
            <a:r>
              <a:rPr lang="en-US" b="1" dirty="0" err="1" smtClean="0"/>
              <a:t>Kartashov</a:t>
            </a:r>
            <a:endParaRPr lang="en-US" b="1" dirty="0" smtClean="0"/>
          </a:p>
          <a:p>
            <a:pPr algn="r"/>
            <a:r>
              <a:rPr lang="en-US" b="1" dirty="0" err="1" smtClean="0"/>
              <a:t>Artem</a:t>
            </a:r>
            <a:r>
              <a:rPr lang="en-US" b="1" dirty="0" smtClean="0"/>
              <a:t> Barski </a:t>
            </a:r>
          </a:p>
          <a:p>
            <a:pPr algn="r"/>
            <a:r>
              <a:rPr lang="en-US" dirty="0" smtClean="0"/>
              <a:t>Barski Lab</a:t>
            </a:r>
          </a:p>
          <a:p>
            <a:pPr algn="r"/>
            <a:r>
              <a:rPr lang="en-US" dirty="0" smtClean="0"/>
              <a:t>CCHMC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56" y="5399510"/>
            <a:ext cx="3680177" cy="1207098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7602787" y="6361334"/>
            <a:ext cx="4589212" cy="4966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Thanks Erica </a:t>
            </a:r>
            <a:r>
              <a:rPr lang="en-US" dirty="0" err="1" smtClean="0"/>
              <a:t>Depasquale</a:t>
            </a:r>
            <a:r>
              <a:rPr lang="en-US" dirty="0" smtClean="0"/>
              <a:t> for the R scripts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299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Step 7.3:</a:t>
            </a:r>
            <a:endParaRPr lang="en-US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black">
          <a:xfrm>
            <a:off x="1974273" y="0"/>
            <a:ext cx="10217726" cy="622995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/>
              <a:t>update your </a:t>
            </a:r>
            <a:r>
              <a:rPr lang="en-US" sz="2400" dirty="0" err="1" smtClean="0"/>
              <a:t>wokrflow</a:t>
            </a:r>
            <a:r>
              <a:rPr lang="en-US" sz="2400" dirty="0" smtClean="0"/>
              <a:t>.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fix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heatmap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workflow</a:t>
            </a:r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39" y="622995"/>
            <a:ext cx="11667122" cy="6466919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1056364" y="3708874"/>
            <a:ext cx="1257628" cy="182880"/>
          </a:xfrm>
          <a:prstGeom prst="round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56364" y="4315626"/>
            <a:ext cx="1700832" cy="182880"/>
          </a:xfrm>
          <a:prstGeom prst="roundRect">
            <a:avLst/>
          </a:prstGeom>
          <a:noFill/>
          <a:ln w="4445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056364" y="4716843"/>
            <a:ext cx="1064055" cy="182880"/>
          </a:xfrm>
          <a:prstGeom prst="roundRect">
            <a:avLst/>
          </a:prstGeom>
          <a:noFill/>
          <a:ln w="44450" cmpd="sng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536002" y="4254568"/>
            <a:ext cx="832104" cy="182880"/>
          </a:xfrm>
          <a:prstGeom prst="round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459607" y="3294330"/>
            <a:ext cx="706734" cy="182880"/>
          </a:xfrm>
          <a:prstGeom prst="roundRect">
            <a:avLst/>
          </a:prstGeom>
          <a:noFill/>
          <a:ln w="44450" cmpd="sng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013940" y="4142793"/>
            <a:ext cx="1351501" cy="182880"/>
          </a:xfrm>
          <a:prstGeom prst="roundRect">
            <a:avLst/>
          </a:prstGeom>
          <a:noFill/>
          <a:ln w="4445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904753" y="2518466"/>
            <a:ext cx="2504080" cy="584568"/>
          </a:xfrm>
          <a:prstGeom prst="roundRect">
            <a:avLst>
              <a:gd name="adj" fmla="val 8701"/>
            </a:avLst>
          </a:prstGeom>
          <a:noFill/>
          <a:ln w="44450" cmpd="sng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441893" y="3275280"/>
            <a:ext cx="866581" cy="182880"/>
          </a:xfrm>
          <a:prstGeom prst="roundRect">
            <a:avLst/>
          </a:prstGeom>
          <a:noFill/>
          <a:ln w="44450" cmpd="sng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184159" y="1063110"/>
            <a:ext cx="2331065" cy="315442"/>
          </a:xfrm>
          <a:prstGeom prst="roundRect">
            <a:avLst/>
          </a:prstGeom>
          <a:noFill/>
          <a:ln w="4445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65919" y="6537960"/>
            <a:ext cx="292608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mtClean="0">
                <a:latin typeface="Menlo" charset="0"/>
                <a:ea typeface="Menlo" charset="0"/>
                <a:cs typeface="Menlo" charset="0"/>
              </a:rPr>
              <a:t>http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://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bit.ly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/2OVcyeg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83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299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STEP 1: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1402112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nlo" charset="0"/>
                <a:ea typeface="Menlo" charset="0"/>
                <a:cs typeface="Menlo" charset="0"/>
              </a:rPr>
              <a:t>Rabix Composer</a:t>
            </a: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Windows       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3"/>
              </a:rPr>
              <a:t>https://github.com/rabix/composer/releases/download/1.0.0/rabix-composer.Setup.1.0.0.exe</a:t>
            </a:r>
            <a:endParaRPr lang="en-US" sz="12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MacOS         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4"/>
              </a:rPr>
              <a:t>https</a:t>
            </a:r>
            <a:r>
              <a:rPr lang="en-US" sz="1200" dirty="0">
                <a:latin typeface="Menlo" charset="0"/>
                <a:ea typeface="Menlo" charset="0"/>
                <a:cs typeface="Menlo" charset="0"/>
                <a:hlinkClick r:id="rId4"/>
              </a:rPr>
              <a:t>://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4"/>
              </a:rPr>
              <a:t>github.com/rabix/composer/releases/download/1.0.0/rabix-composer-1.0.0.dmg</a:t>
            </a:r>
            <a:endParaRPr lang="en-US" sz="12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Ubuntu        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5"/>
              </a:rPr>
              <a:t>https</a:t>
            </a:r>
            <a:r>
              <a:rPr lang="en-US" sz="1200" dirty="0">
                <a:latin typeface="Menlo" charset="0"/>
                <a:ea typeface="Menlo" charset="0"/>
                <a:cs typeface="Menlo" charset="0"/>
                <a:hlinkClick r:id="rId5"/>
              </a:rPr>
              <a:t>://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5"/>
              </a:rPr>
              <a:t>github.com/rabix/composer/releases/download/1.0.0/rabix-composer-1.0.0-x86_64.AppImage</a:t>
            </a:r>
            <a:endParaRPr lang="en-US" sz="1200" dirty="0" smtClean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356219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nlo" charset="0"/>
                <a:ea typeface="Menlo" charset="0"/>
                <a:cs typeface="Menlo" charset="0"/>
              </a:rPr>
              <a:t>Java Development </a:t>
            </a:r>
            <a:r>
              <a:rPr lang="en-US" sz="1400" b="1" dirty="0">
                <a:latin typeface="Menlo" charset="0"/>
                <a:ea typeface="Menlo" charset="0"/>
                <a:cs typeface="Menlo" charset="0"/>
              </a:rPr>
              <a:t>Kit 8+ </a:t>
            </a: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Windows       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6"/>
              </a:rPr>
              <a:t>http</a:t>
            </a:r>
            <a:r>
              <a:rPr lang="en-US" sz="1200" dirty="0">
                <a:latin typeface="Menlo" charset="0"/>
                <a:ea typeface="Menlo" charset="0"/>
                <a:cs typeface="Menlo" charset="0"/>
                <a:hlinkClick r:id="rId6"/>
              </a:rPr>
              <a:t>://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6"/>
              </a:rPr>
              <a:t>download.oracle.com/otn-pub/java/jdk/8u191-b12/2787e4a523244c269598db4e85c51e0c/jdk-8u191-windows-x64.exe</a:t>
            </a:r>
            <a:endParaRPr lang="en-US" sz="12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MacOS         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7"/>
              </a:rPr>
              <a:t>http</a:t>
            </a:r>
            <a:r>
              <a:rPr lang="en-US" sz="1200" dirty="0">
                <a:latin typeface="Menlo" charset="0"/>
                <a:ea typeface="Menlo" charset="0"/>
                <a:cs typeface="Menlo" charset="0"/>
                <a:hlinkClick r:id="rId7"/>
              </a:rPr>
              <a:t>://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7"/>
              </a:rPr>
              <a:t>download.oracle.com/otn-pub/java/jdk/8u191-b12/2787e4a523244c269598db4e85c51e0c/jdk-8u191-macosx-x64.dmg</a:t>
            </a:r>
            <a:endParaRPr lang="en-US" sz="12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Ubuntu        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8"/>
              </a:rPr>
              <a:t>http</a:t>
            </a:r>
            <a:r>
              <a:rPr lang="en-US" sz="1200" dirty="0">
                <a:latin typeface="Menlo" charset="0"/>
                <a:ea typeface="Menlo" charset="0"/>
                <a:cs typeface="Menlo" charset="0"/>
                <a:hlinkClick r:id="rId8"/>
              </a:rPr>
              <a:t>://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8"/>
              </a:rPr>
              <a:t>download.oracle.com/otn-pub/java/jdk/8u191-b12/2787e4a523244c269598db4e85c51e0c/jdk-8u191-linux-x64.rpm</a:t>
            </a:r>
            <a:endParaRPr lang="en-US" sz="1200" dirty="0" smtClean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4122858"/>
            <a:ext cx="121919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nlo" charset="0"/>
                <a:ea typeface="Menlo" charset="0"/>
                <a:cs typeface="Menlo" charset="0"/>
              </a:rPr>
              <a:t>Docker </a:t>
            </a:r>
            <a:endParaRPr lang="en-US" sz="1400" b="1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Windows 10    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9" invalidUrl="https://download.docker.com/win/stable/Docker for Windows Installer.exe"/>
              </a:rPr>
              <a:t>https</a:t>
            </a:r>
            <a:r>
              <a:rPr lang="en-US" sz="1200" dirty="0">
                <a:latin typeface="Menlo" charset="0"/>
                <a:ea typeface="Menlo" charset="0"/>
                <a:cs typeface="Menlo" charset="0"/>
                <a:hlinkClick r:id="rId10" invalidUrl="https://download.docker.com/win/stable/Docker for Windows Installer.exe"/>
              </a:rPr>
              <a:t>://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11" invalidUrl="https://download.docker.com/win/stable/Docker for Windows Installer.exe"/>
              </a:rPr>
              <a:t>download.docker.com/win/stable/Docker%20for%20Windows%20Installer.exe</a:t>
            </a:r>
            <a:endParaRPr lang="en-US" sz="12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Windows &lt; 10  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12"/>
              </a:rPr>
              <a:t>https</a:t>
            </a:r>
            <a:r>
              <a:rPr lang="en-US" sz="1200" dirty="0">
                <a:latin typeface="Menlo" charset="0"/>
                <a:ea typeface="Menlo" charset="0"/>
                <a:cs typeface="Menlo" charset="0"/>
                <a:hlinkClick r:id="rId12"/>
              </a:rPr>
              <a:t>://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12"/>
              </a:rPr>
              <a:t>download.docker.com/win/stable/DockerToolbox.exe</a:t>
            </a:r>
            <a:endParaRPr lang="en-US" sz="12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MacOS         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13"/>
              </a:rPr>
              <a:t>https</a:t>
            </a:r>
            <a:r>
              <a:rPr lang="en-US" sz="1200" dirty="0">
                <a:latin typeface="Menlo" charset="0"/>
                <a:ea typeface="Menlo" charset="0"/>
                <a:cs typeface="Menlo" charset="0"/>
                <a:hlinkClick r:id="rId13"/>
              </a:rPr>
              <a:t>://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13"/>
              </a:rPr>
              <a:t>download.docker.com/mac/stable/Docker.dmg</a:t>
            </a:r>
            <a:endParaRPr lang="en-US" sz="12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Ubuntu        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14"/>
              </a:rPr>
              <a:t>https</a:t>
            </a:r>
            <a:r>
              <a:rPr lang="en-US" sz="1200" dirty="0">
                <a:latin typeface="Menlo" charset="0"/>
                <a:ea typeface="Menlo" charset="0"/>
                <a:cs typeface="Menlo" charset="0"/>
                <a:hlinkClick r:id="rId14"/>
              </a:rPr>
              <a:t>://docs.docker.com/install/linux/docker-ce/ubuntu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14"/>
              </a:rPr>
              <a:t>/</a:t>
            </a:r>
            <a:endParaRPr lang="en-US" sz="1200" dirty="0" smtClean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04952" y="835399"/>
            <a:ext cx="2632842" cy="3941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&gt;_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beginner level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4952" y="3519523"/>
            <a:ext cx="2632842" cy="3941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&gt;_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advanced level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04952" y="5501606"/>
            <a:ext cx="2632842" cy="3941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&gt;_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jedi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 level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096919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nlo" charset="0"/>
                <a:ea typeface="Menlo" charset="0"/>
                <a:cs typeface="Menlo" charset="0"/>
              </a:rPr>
              <a:t>cwltool </a:t>
            </a:r>
            <a:endParaRPr lang="en-US" sz="1400" b="1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Ubuntu/MacOS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nlo" charset="0"/>
                <a:ea typeface="Menlo" charset="0"/>
                <a:cs typeface="Menlo" charset="0"/>
              </a:rPr>
              <a:t>pip 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Menlo" charset="0"/>
                <a:ea typeface="Menlo" charset="0"/>
                <a:cs typeface="Menlo" charset="0"/>
              </a:rPr>
              <a:t>install </a:t>
            </a:r>
            <a:r>
              <a:rPr 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nlo" charset="0"/>
                <a:ea typeface="Menlo" charset="0"/>
                <a:cs typeface="Menlo" charset="0"/>
              </a:rPr>
              <a:t>cwltool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 bwMode="black">
          <a:xfrm>
            <a:off x="1974273" y="0"/>
            <a:ext cx="10217726" cy="622995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dirty="0" smtClean="0"/>
              <a:t>software installation</a:t>
            </a:r>
            <a:endParaRPr lang="en-US" sz="2500" dirty="0"/>
          </a:p>
        </p:txBody>
      </p:sp>
      <p:sp>
        <p:nvSpPr>
          <p:cNvPr id="13" name="TextBox 12"/>
          <p:cNvSpPr txBox="1"/>
          <p:nvPr/>
        </p:nvSpPr>
        <p:spPr>
          <a:xfrm>
            <a:off x="9265919" y="6537960"/>
            <a:ext cx="292608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mtClean="0">
                <a:latin typeface="Menlo" charset="0"/>
                <a:ea typeface="Menlo" charset="0"/>
                <a:cs typeface="Menlo" charset="0"/>
              </a:rPr>
              <a:t>http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://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bit.ly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/2OVcyeg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6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386168" y="1147574"/>
            <a:ext cx="2904526" cy="71508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&gt;_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echo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 Hello World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 Hello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World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299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Step 2: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080955" y="2021817"/>
            <a:ext cx="3657600" cy="3416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cwlVersion: </a:t>
            </a:r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v1.0</a:t>
            </a:r>
          </a:p>
          <a:p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class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CommandLineTool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inputs</a:t>
            </a:r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</a:p>
          <a:p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	message:</a:t>
            </a:r>
          </a:p>
          <a:p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		type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</a:p>
          <a:p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		inputBinding:</a:t>
            </a:r>
          </a:p>
          <a:p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			position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1</a:t>
            </a:r>
          </a:p>
          <a:p>
            <a:r>
              <a:rPr lang="en-US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outputs: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echo_file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type: </a:t>
            </a:r>
            <a:r>
              <a:rPr lang="en-US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stdout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stdout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 "</a:t>
            </a:r>
            <a:r>
              <a:rPr lang="en-US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echo.txt</a:t>
            </a:r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”</a:t>
            </a:r>
          </a:p>
          <a:p>
            <a:r>
              <a:rPr lang="en-US" b="1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baseCommand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 echo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080955" y="1156211"/>
            <a:ext cx="36576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message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 Hello W</a:t>
            </a:r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orld</a:t>
            </a:r>
            <a:endParaRPr lang="en-US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080955" y="5914278"/>
            <a:ext cx="36576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Hello World </a:t>
            </a:r>
            <a:endParaRPr lang="en-US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80955" y="844303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echo.yml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080955" y="1703753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echo.cwl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80955" y="5605211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echo.txt</a:t>
            </a: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 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3165828" y="2483007"/>
            <a:ext cx="3551847" cy="3152487"/>
          </a:xfrm>
          <a:prstGeom prst="roundRect">
            <a:avLst>
              <a:gd name="adj" fmla="val 882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CommandLineTool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811607" y="1571832"/>
            <a:ext cx="2260288" cy="50198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echo-1.yml</a:t>
            </a:r>
          </a:p>
        </p:txBody>
      </p:sp>
      <p:cxnSp>
        <p:nvCxnSpPr>
          <p:cNvPr id="54" name="Elbow Connector 53"/>
          <p:cNvCxnSpPr>
            <a:stCxn id="53" idx="2"/>
            <a:endCxn id="52" idx="0"/>
          </p:cNvCxnSpPr>
          <p:nvPr/>
        </p:nvCxnSpPr>
        <p:spPr>
          <a:xfrm rot="16200000" flipH="1">
            <a:off x="4737158" y="2278413"/>
            <a:ext cx="409186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3811607" y="6024963"/>
            <a:ext cx="2260288" cy="50198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echo.txt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59" name="Elbow Connector 58"/>
          <p:cNvCxnSpPr>
            <a:stCxn id="52" idx="2"/>
            <a:endCxn id="55" idx="0"/>
          </p:cNvCxnSpPr>
          <p:nvPr/>
        </p:nvCxnSpPr>
        <p:spPr>
          <a:xfrm rot="5400000">
            <a:off x="4747018" y="5830228"/>
            <a:ext cx="389469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3493113" y="2986285"/>
            <a:ext cx="2897277" cy="708095"/>
            <a:chOff x="1644242" y="2766624"/>
            <a:chExt cx="2897277" cy="708095"/>
          </a:xfrm>
        </p:grpSpPr>
        <p:sp>
          <p:nvSpPr>
            <p:cNvPr id="63" name="Rounded Rectangle 62"/>
            <p:cNvSpPr/>
            <p:nvPr/>
          </p:nvSpPr>
          <p:spPr>
            <a:xfrm>
              <a:off x="1644242" y="2766624"/>
              <a:ext cx="2897277" cy="70809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</a:t>
              </a:r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nputs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3439486" y="2873125"/>
              <a:ext cx="997354" cy="49509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message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493113" y="3809804"/>
            <a:ext cx="2897277" cy="708095"/>
            <a:chOff x="4187505" y="1702620"/>
            <a:chExt cx="2897277" cy="708095"/>
          </a:xfrm>
        </p:grpSpPr>
        <p:sp>
          <p:nvSpPr>
            <p:cNvPr id="66" name="Rounded Rectangle 65"/>
            <p:cNvSpPr/>
            <p:nvPr/>
          </p:nvSpPr>
          <p:spPr>
            <a:xfrm>
              <a:off x="4187505" y="1702620"/>
              <a:ext cx="2897277" cy="70809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baseCommand</a:t>
              </a: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5982749" y="1809121"/>
              <a:ext cx="997354" cy="49509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echo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493113" y="4650101"/>
            <a:ext cx="2897277" cy="708095"/>
            <a:chOff x="4776132" y="2870088"/>
            <a:chExt cx="2897277" cy="708095"/>
          </a:xfrm>
        </p:grpSpPr>
        <p:sp>
          <p:nvSpPr>
            <p:cNvPr id="69" name="Rounded Rectangle 68"/>
            <p:cNvSpPr/>
            <p:nvPr/>
          </p:nvSpPr>
          <p:spPr>
            <a:xfrm>
              <a:off x="4776132" y="2870088"/>
              <a:ext cx="2897277" cy="70809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outputs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406706" y="2976589"/>
              <a:ext cx="1162024" cy="49509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  <a:ea typeface="Menlo" charset="0"/>
                  <a:cs typeface="Menlo" charset="0"/>
                </a:rPr>
                <a:t>echo_file</a:t>
              </a:r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86168" y="839797"/>
            <a:ext cx="2779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Type in the console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Bent Arrow 5"/>
          <p:cNvSpPr/>
          <p:nvPr/>
        </p:nvSpPr>
        <p:spPr>
          <a:xfrm rot="10800000" flipH="1">
            <a:off x="1577123" y="1823927"/>
            <a:ext cx="1859032" cy="1516404"/>
          </a:xfrm>
          <a:prstGeom prst="bentArrow">
            <a:avLst/>
          </a:prstGeom>
          <a:solidFill>
            <a:schemeClr val="bg1">
              <a:lumMod val="95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6617361" y="3340332"/>
            <a:ext cx="1689020" cy="785629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1"/>
          <p:cNvSpPr txBox="1">
            <a:spLocks/>
          </p:cNvSpPr>
          <p:nvPr/>
        </p:nvSpPr>
        <p:spPr bwMode="black">
          <a:xfrm>
            <a:off x="1974273" y="0"/>
            <a:ext cx="10217726" cy="622995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/>
              <a:t>wrap “ECHO” command in cwl</a:t>
            </a:r>
            <a:endParaRPr lang="en-US" sz="2500" dirty="0"/>
          </a:p>
        </p:txBody>
      </p:sp>
      <p:sp>
        <p:nvSpPr>
          <p:cNvPr id="29" name="TextBox 28"/>
          <p:cNvSpPr txBox="1"/>
          <p:nvPr/>
        </p:nvSpPr>
        <p:spPr>
          <a:xfrm>
            <a:off x="9265919" y="6537960"/>
            <a:ext cx="292608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mtClean="0">
                <a:latin typeface="Menlo" charset="0"/>
                <a:ea typeface="Menlo" charset="0"/>
                <a:cs typeface="Menlo" charset="0"/>
              </a:rPr>
              <a:t>http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://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bit.ly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/2OVcyeg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59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4273491" y="1126071"/>
            <a:ext cx="4184355" cy="52427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cwlVersion: v1.0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class: Workflow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inputs: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message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type: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>
                <a:solidFill>
                  <a:srgbClr val="0054FF"/>
                </a:solidFill>
                <a:latin typeface="Menlo" charset="0"/>
                <a:ea typeface="Menlo" charset="0"/>
                <a:cs typeface="Menlo" charset="0"/>
              </a:rPr>
              <a:t>trgt_filename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type: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outputs</a:t>
            </a:r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renamed_file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type: File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outputSource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rename/</a:t>
            </a:r>
            <a:r>
              <a:rPr lang="en-US" sz="1400" dirty="0" err="1" smtClean="0">
                <a:solidFill>
                  <a:srgbClr val="00B050"/>
                </a:solidFill>
                <a:latin typeface="Menlo" charset="0"/>
                <a:ea typeface="Menlo" charset="0"/>
                <a:cs typeface="Menlo" charset="0"/>
              </a:rPr>
              <a:t>renamed_file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steps</a:t>
            </a:r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>
                <a:ln w="31750" cmpd="thickThin">
                  <a:noFill/>
                </a:ln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echo: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run: ../tools/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echo.cwl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in: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message: </a:t>
            </a:r>
            <a:r>
              <a:rPr lang="en-US" sz="1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message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out: [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echo_file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]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rename: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run: ../tools/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rename.cwl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in: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src_file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 echo/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echo_file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trgt_filename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1400" dirty="0" err="1">
                <a:solidFill>
                  <a:srgbClr val="0054FF"/>
                </a:solidFill>
                <a:latin typeface="Menlo" charset="0"/>
                <a:ea typeface="Menlo" charset="0"/>
                <a:cs typeface="Menlo" charset="0"/>
              </a:rPr>
              <a:t>trgt_filename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out: [</a:t>
            </a:r>
            <a:r>
              <a:rPr lang="en-US" sz="1400" dirty="0" err="1">
                <a:solidFill>
                  <a:srgbClr val="00B050"/>
                </a:solidFill>
                <a:latin typeface="Menlo" charset="0"/>
                <a:ea typeface="Menlo" charset="0"/>
                <a:cs typeface="Menlo" charset="0"/>
              </a:rPr>
              <a:t>renamed_file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]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818552" y="6061030"/>
            <a:ext cx="2976044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Hello 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W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orld</a:t>
            </a:r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822796" y="810167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echo-</a:t>
            </a:r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rename.yml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73490" y="810168"/>
            <a:ext cx="41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echo-</a:t>
            </a:r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rename.cwl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822796" y="5745126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renamed.txt</a:t>
            </a: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 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822796" y="1126072"/>
            <a:ext cx="2971800" cy="5486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message: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Hello World</a:t>
            </a:r>
            <a:b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b="1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trgt_filename</a:t>
            </a:r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renamed.txt</a:t>
            </a:r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822796" y="1990616"/>
            <a:ext cx="2971800" cy="37548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cwlVersion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 v1.0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class: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CommandLineTool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inputs: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src_file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type: File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inputBinding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position: 1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trgt_filename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type: string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inputBinding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position: 2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outputs: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renamed_file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type: File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outputBinding: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glob: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"*"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b="1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baseCommand</a:t>
            </a:r>
            <a: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cp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822796" y="1682839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rename.cwl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31932" y="1329919"/>
            <a:ext cx="3551847" cy="4833190"/>
          </a:xfrm>
          <a:prstGeom prst="roundRect">
            <a:avLst>
              <a:gd name="adj" fmla="val 549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echo-</a:t>
            </a:r>
            <a:r>
              <a:rPr lang="en-US" dirty="0" err="1" smtClean="0">
                <a:solidFill>
                  <a:schemeClr val="tx1"/>
                </a:solidFill>
              </a:rPr>
              <a:t>rename.cwl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29158" y="2311871"/>
            <a:ext cx="3346704" cy="3227293"/>
          </a:xfrm>
          <a:prstGeom prst="roundRect">
            <a:avLst>
              <a:gd name="adj" fmla="val 858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STEPS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29158" y="5639156"/>
            <a:ext cx="3346704" cy="4114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29158" y="1801456"/>
            <a:ext cx="3346704" cy="4114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nputs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460769" y="1870036"/>
            <a:ext cx="1240993" cy="2743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trgt_filename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512713" y="1870036"/>
            <a:ext cx="855140" cy="2743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message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196151" y="2407244"/>
            <a:ext cx="2472596" cy="14630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500" b="1" dirty="0" smtClean="0">
                <a:solidFill>
                  <a:schemeClr val="tx1"/>
                </a:solidFill>
                <a:latin typeface="Kailasa" charset="0"/>
                <a:ea typeface="Kailasa" charset="0"/>
                <a:cs typeface="Kailasa" charset="0"/>
              </a:rPr>
              <a:t>echo: </a:t>
            </a:r>
            <a:r>
              <a:rPr lang="en-US" sz="1500" dirty="0" err="1" smtClean="0">
                <a:solidFill>
                  <a:schemeClr val="tx1"/>
                </a:solidFill>
                <a:latin typeface="Kailasa" charset="0"/>
                <a:ea typeface="Kailasa" charset="0"/>
                <a:cs typeface="Kailasa" charset="0"/>
              </a:rPr>
              <a:t>echo.cwl</a:t>
            </a:r>
            <a:endParaRPr lang="en-US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973224" y="2496867"/>
            <a:ext cx="2575050" cy="459973"/>
          </a:xfrm>
          <a:prstGeom prst="roundRect">
            <a:avLst/>
          </a:pr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018937" y="2543220"/>
            <a:ext cx="493776" cy="365760"/>
          </a:xfrm>
          <a:prstGeom prst="roundRect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432449" y="3442142"/>
            <a:ext cx="1002677" cy="1828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echo_file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1018937" y="3350702"/>
            <a:ext cx="493776" cy="365760"/>
          </a:xfrm>
          <a:prstGeom prst="roundRect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789941" y="2634660"/>
            <a:ext cx="721280" cy="1828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message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1102015" y="750013"/>
            <a:ext cx="2011680" cy="36274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echo-</a:t>
            </a:r>
            <a:r>
              <a:rPr lang="en-US" sz="1500" dirty="0" err="1" smtClean="0">
                <a:solidFill>
                  <a:schemeClr val="tx1"/>
                </a:solidFill>
              </a:rPr>
              <a:t>rename.yml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cxnSp>
        <p:nvCxnSpPr>
          <p:cNvPr id="74" name="Elbow Connector 73"/>
          <p:cNvCxnSpPr>
            <a:stCxn id="73" idx="2"/>
            <a:endCxn id="28" idx="0"/>
          </p:cNvCxnSpPr>
          <p:nvPr/>
        </p:nvCxnSpPr>
        <p:spPr>
          <a:xfrm rot="16200000" flipH="1">
            <a:off x="1999274" y="1221336"/>
            <a:ext cx="217163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1102015" y="6367642"/>
            <a:ext cx="2011680" cy="36274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 smtClean="0">
                <a:solidFill>
                  <a:schemeClr val="tx1"/>
                </a:solidFill>
              </a:rPr>
              <a:t>renamed.txt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cxnSp>
        <p:nvCxnSpPr>
          <p:cNvPr id="77" name="Elbow Connector 76"/>
          <p:cNvCxnSpPr>
            <a:stCxn id="28" idx="2"/>
            <a:endCxn id="75" idx="0"/>
          </p:cNvCxnSpPr>
          <p:nvPr/>
        </p:nvCxnSpPr>
        <p:spPr>
          <a:xfrm rot="5400000">
            <a:off x="2005590" y="6265375"/>
            <a:ext cx="204533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1199106" y="3980507"/>
            <a:ext cx="2472596" cy="14630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500" b="1" dirty="0" smtClean="0">
                <a:solidFill>
                  <a:schemeClr val="tx1"/>
                </a:solidFill>
                <a:latin typeface="Kailasa" charset="0"/>
                <a:ea typeface="Kailasa" charset="0"/>
                <a:cs typeface="Kailasa" charset="0"/>
              </a:rPr>
              <a:t>rename: </a:t>
            </a:r>
            <a:r>
              <a:rPr lang="en-US" sz="1500" dirty="0" err="1" smtClean="0">
                <a:solidFill>
                  <a:schemeClr val="tx1"/>
                </a:solidFill>
                <a:latin typeface="Kailasa" charset="0"/>
                <a:ea typeface="Kailasa" charset="0"/>
                <a:cs typeface="Kailasa" charset="0"/>
              </a:rPr>
              <a:t>rename.cwl</a:t>
            </a:r>
            <a:endParaRPr lang="en-US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1021892" y="4116483"/>
            <a:ext cx="493776" cy="365760"/>
          </a:xfrm>
          <a:prstGeom prst="roundRect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1021892" y="4923964"/>
            <a:ext cx="493776" cy="365760"/>
          </a:xfrm>
          <a:prstGeom prst="roundRect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460768" y="5706447"/>
            <a:ext cx="1240993" cy="2743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renamed_file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713846" y="2634660"/>
            <a:ext cx="721280" cy="1828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message</a:t>
            </a:r>
          </a:p>
        </p:txBody>
      </p:sp>
      <p:cxnSp>
        <p:nvCxnSpPr>
          <p:cNvPr id="54" name="Elbow Connector 53"/>
          <p:cNvCxnSpPr/>
          <p:nvPr/>
        </p:nvCxnSpPr>
        <p:spPr>
          <a:xfrm>
            <a:off x="2511221" y="2726100"/>
            <a:ext cx="199303" cy="1"/>
          </a:xfrm>
          <a:prstGeom prst="bentConnector3">
            <a:avLst>
              <a:gd name="adj1" fmla="val 50000"/>
            </a:avLst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973224" y="3305044"/>
            <a:ext cx="2575050" cy="459973"/>
          </a:xfrm>
          <a:prstGeom prst="roundRect">
            <a:avLst/>
          </a:pr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2" name="Elbow Connector 71"/>
          <p:cNvCxnSpPr/>
          <p:nvPr/>
        </p:nvCxnSpPr>
        <p:spPr>
          <a:xfrm rot="10800000">
            <a:off x="1512713" y="3530885"/>
            <a:ext cx="919738" cy="2"/>
          </a:xfrm>
          <a:prstGeom prst="bentConnector3">
            <a:avLst>
              <a:gd name="adj1" fmla="val 50000"/>
            </a:avLst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/>
          <p:nvPr/>
        </p:nvCxnSpPr>
        <p:spPr>
          <a:xfrm>
            <a:off x="1531471" y="2723829"/>
            <a:ext cx="237903" cy="2272"/>
          </a:xfrm>
          <a:prstGeom prst="bentConnector3">
            <a:avLst>
              <a:gd name="adj1" fmla="val 50000"/>
            </a:avLst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3322049" y="2956840"/>
            <a:ext cx="0" cy="34820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976178" y="4069785"/>
            <a:ext cx="2575050" cy="459973"/>
          </a:xfrm>
          <a:prstGeom prst="roundRect">
            <a:avLst/>
          </a:pr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265825" y="2212936"/>
            <a:ext cx="0" cy="283931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1265825" y="3765017"/>
            <a:ext cx="0" cy="30476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/>
          <p:cNvSpPr/>
          <p:nvPr/>
        </p:nvSpPr>
        <p:spPr>
          <a:xfrm>
            <a:off x="1683301" y="4141747"/>
            <a:ext cx="749148" cy="1371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echo_file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2725727" y="4141747"/>
            <a:ext cx="756346" cy="1371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src_file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1680688" y="4333121"/>
            <a:ext cx="751761" cy="1371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 anchorCtr="0"/>
          <a:lstStyle/>
          <a:p>
            <a:pPr algn="ctr"/>
            <a:r>
              <a:rPr 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trgt_filename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2725727" y="4333121"/>
            <a:ext cx="752656" cy="1371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 anchorCtr="0"/>
          <a:lstStyle/>
          <a:p>
            <a:pPr algn="ctr"/>
            <a:r>
              <a:rPr 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trgt_filename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3" name="Straight Arrow Connector 112"/>
          <p:cNvCxnSpPr>
            <a:endCxn id="109" idx="1"/>
          </p:cNvCxnSpPr>
          <p:nvPr/>
        </p:nvCxnSpPr>
        <p:spPr>
          <a:xfrm flipV="1">
            <a:off x="1515141" y="4210327"/>
            <a:ext cx="168160" cy="41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1515141" y="4402566"/>
            <a:ext cx="168160" cy="41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2432449" y="4210741"/>
            <a:ext cx="293278" cy="1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2432449" y="4402566"/>
            <a:ext cx="278075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ounded Rectangle 131"/>
          <p:cNvSpPr/>
          <p:nvPr/>
        </p:nvSpPr>
        <p:spPr>
          <a:xfrm>
            <a:off x="976178" y="4876858"/>
            <a:ext cx="2575050" cy="459973"/>
          </a:xfrm>
          <a:prstGeom prst="roundRect">
            <a:avLst/>
          </a:pr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2367853" y="5013695"/>
            <a:ext cx="1067273" cy="1828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renamed_file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4" name="Straight Arrow Connector 133"/>
          <p:cNvCxnSpPr/>
          <p:nvPr/>
        </p:nvCxnSpPr>
        <p:spPr>
          <a:xfrm flipH="1">
            <a:off x="1531471" y="5105135"/>
            <a:ext cx="83638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3322049" y="4529758"/>
            <a:ext cx="0" cy="34710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1265825" y="5347495"/>
            <a:ext cx="0" cy="291661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299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Step 3:</a:t>
            </a:r>
            <a:endParaRPr lang="en-US" dirty="0"/>
          </a:p>
        </p:txBody>
      </p:sp>
      <p:sp>
        <p:nvSpPr>
          <p:cNvPr id="144" name="Title 1"/>
          <p:cNvSpPr txBox="1">
            <a:spLocks/>
          </p:cNvSpPr>
          <p:nvPr/>
        </p:nvSpPr>
        <p:spPr bwMode="black">
          <a:xfrm>
            <a:off x="1974273" y="0"/>
            <a:ext cx="10217726" cy="622995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combine two steps in a </a:t>
            </a:r>
            <a:r>
              <a:rPr lang="en-US" sz="2400" dirty="0" err="1"/>
              <a:t>wokrflow</a:t>
            </a:r>
            <a:endParaRPr lang="en-US" sz="2500" dirty="0"/>
          </a:p>
        </p:txBody>
      </p:sp>
      <p:sp>
        <p:nvSpPr>
          <p:cNvPr id="57" name="TextBox 56"/>
          <p:cNvSpPr txBox="1"/>
          <p:nvPr/>
        </p:nvSpPr>
        <p:spPr>
          <a:xfrm>
            <a:off x="9265919" y="6537960"/>
            <a:ext cx="292608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mtClean="0">
                <a:latin typeface="Menlo" charset="0"/>
                <a:ea typeface="Menlo" charset="0"/>
                <a:cs typeface="Menlo" charset="0"/>
              </a:rPr>
              <a:t>http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://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bit.ly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/2OVcyeg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0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064000" y="1"/>
            <a:ext cx="4064000" cy="6858000"/>
          </a:xfrm>
          <a:prstGeom prst="rect">
            <a:avLst/>
          </a:prstGeom>
          <a:solidFill>
            <a:srgbClr val="92D050">
              <a:alpha val="5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endParaRPr lang="en-US" sz="1400" b="1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28000" y="0"/>
            <a:ext cx="4055334" cy="6858000"/>
          </a:xfrm>
          <a:prstGeom prst="rect">
            <a:avLst/>
          </a:prstGeom>
          <a:solidFill>
            <a:srgbClr val="0054FF">
              <a:alpha val="5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endParaRPr lang="en-US" sz="1400" b="1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-8667" y="0"/>
            <a:ext cx="4064000" cy="6858000"/>
          </a:xfrm>
          <a:prstGeom prst="rect">
            <a:avLst/>
          </a:prstGeom>
          <a:solidFill>
            <a:srgbClr val="FFFF00">
              <a:alpha val="5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endParaRPr lang="en-US" sz="1400" b="1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06769" y="905712"/>
            <a:ext cx="3450460" cy="3941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&gt;_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clean_up_data.R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379434" y="905712"/>
            <a:ext cx="3450459" cy="3941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&gt;_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run_t_test.R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432605" y="905712"/>
            <a:ext cx="3450459" cy="3941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&gt;_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make_heatmap.R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6770" y="1722639"/>
            <a:ext cx="3450459" cy="18158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inputs</a:t>
            </a:r>
            <a: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gct_file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outputs: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cleaned_gct_file</a:t>
            </a:r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b="1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baseCommand</a:t>
            </a:r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-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Rscript</a:t>
            </a:r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- /path/to/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clean_up_data.R</a:t>
            </a:r>
            <a:endParaRPr lang="en-US" sz="1400" b="1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-1" y="1414862"/>
            <a:ext cx="1219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&gt;&gt;&gt; hint 1</a:t>
            </a:r>
            <a:endParaRPr lang="en-US" sz="1400" b="1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6769" y="4689171"/>
            <a:ext cx="11578462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args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=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commandArgs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trailingOnly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=TRUE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file=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as.character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args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[1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])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-1" y="4374010"/>
            <a:ext cx="12183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&gt;&gt;&gt; hint 3</a:t>
            </a:r>
            <a:endParaRPr lang="en-US" sz="1400" b="1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6769" y="5534936"/>
            <a:ext cx="1157846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Script produces only one output file and saves it to the current folder</a:t>
            </a:r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-1" y="5219775"/>
            <a:ext cx="1219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&gt;&gt;&gt; hint 4</a:t>
            </a:r>
            <a:endParaRPr lang="en-US" sz="1400" b="1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79434" y="1722639"/>
            <a:ext cx="3450459" cy="18158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inputs</a:t>
            </a:r>
            <a: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cleaned_gct_file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outputs: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p_value_file</a:t>
            </a:r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b="1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baseCommand</a:t>
            </a:r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-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Rscript</a:t>
            </a:r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- /path/to/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run_t_test.R</a:t>
            </a:r>
            <a:endParaRPr lang="en-US" sz="1400" b="1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432605" y="1722639"/>
            <a:ext cx="3450459" cy="18158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inputs</a:t>
            </a:r>
            <a: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cleaned_gct_file</a:t>
            </a:r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p_value_file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outputs</a:t>
            </a:r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heatmap_file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b="1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baseCommand</a:t>
            </a:r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-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Rscript</a:t>
            </a:r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- /path/to/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make_heatmap.R</a:t>
            </a:r>
            <a:endParaRPr lang="en-US" sz="1400" b="1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6771" y="3845852"/>
            <a:ext cx="11578460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outputBinding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glob: "*"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-1" y="3538075"/>
            <a:ext cx="1219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&gt;&gt;&gt; hint 2</a:t>
            </a:r>
            <a:endParaRPr lang="en-US" sz="1400" b="1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6770" y="6157874"/>
            <a:ext cx="3450459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./tools/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clean_up_data.cwl</a:t>
            </a:r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0" y="5842713"/>
            <a:ext cx="1219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&gt;&gt;&gt; hint 5</a:t>
            </a:r>
            <a:endParaRPr lang="en-US" sz="1400" b="1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379434" y="6157874"/>
            <a:ext cx="3450459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./tools/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run_t_test.cwl</a:t>
            </a:r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432605" y="6157874"/>
            <a:ext cx="3450459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./tools/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make_heatmap.cwl</a:t>
            </a:r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128000" y="0"/>
            <a:ext cx="0" cy="6858000"/>
          </a:xfrm>
          <a:prstGeom prst="line">
            <a:avLst/>
          </a:prstGeom>
          <a:ln w="88900">
            <a:solidFill>
              <a:schemeClr val="bg1">
                <a:alpha val="3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064000" y="0"/>
            <a:ext cx="0" cy="6858000"/>
          </a:xfrm>
          <a:prstGeom prst="line">
            <a:avLst/>
          </a:prstGeom>
          <a:ln w="88900">
            <a:solidFill>
              <a:schemeClr val="bg1">
                <a:alpha val="3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299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Step 4:</a:t>
            </a:r>
            <a:endParaRPr lang="en-US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black">
          <a:xfrm>
            <a:off x="1974273" y="0"/>
            <a:ext cx="10217726" cy="622995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/>
              <a:t>Wrap your own R script in cwl</a:t>
            </a:r>
            <a:endParaRPr lang="en-US" sz="2500" dirty="0"/>
          </a:p>
        </p:txBody>
      </p:sp>
      <p:sp>
        <p:nvSpPr>
          <p:cNvPr id="34" name="TextBox 33"/>
          <p:cNvSpPr txBox="1"/>
          <p:nvPr/>
        </p:nvSpPr>
        <p:spPr>
          <a:xfrm>
            <a:off x="9265919" y="6537960"/>
            <a:ext cx="292608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mtClean="0">
                <a:latin typeface="Menlo" charset="0"/>
                <a:ea typeface="Menlo" charset="0"/>
                <a:cs typeface="Menlo" charset="0"/>
              </a:rPr>
              <a:t>http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://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bit.ly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/2OVcyeg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02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" y="580951"/>
            <a:ext cx="11643359" cy="667857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299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Step 5:</a:t>
            </a:r>
            <a:endParaRPr lang="en-US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black">
          <a:xfrm>
            <a:off x="1974273" y="0"/>
            <a:ext cx="10217726" cy="622995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/>
              <a:t>test what you have just created</a:t>
            </a:r>
            <a:endParaRPr lang="en-US" sz="2500" dirty="0"/>
          </a:p>
        </p:txBody>
      </p:sp>
      <p:sp>
        <p:nvSpPr>
          <p:cNvPr id="23" name="Rounded Rectangle 22"/>
          <p:cNvSpPr/>
          <p:nvPr/>
        </p:nvSpPr>
        <p:spPr>
          <a:xfrm>
            <a:off x="1365263" y="2339662"/>
            <a:ext cx="1269509" cy="228600"/>
          </a:xfrm>
          <a:prstGeom prst="round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703840" y="3539450"/>
            <a:ext cx="1405926" cy="228600"/>
          </a:xfrm>
          <a:prstGeom prst="roundRect">
            <a:avLst/>
          </a:prstGeom>
          <a:noFill/>
          <a:ln w="44450" cmpd="sng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276934" y="1594368"/>
            <a:ext cx="535750" cy="228600"/>
          </a:xfrm>
          <a:prstGeom prst="roundRect">
            <a:avLst/>
          </a:prstGeom>
          <a:noFill/>
          <a:ln w="44450" cmpd="sng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560676" y="3272422"/>
            <a:ext cx="3053255" cy="370787"/>
          </a:xfrm>
          <a:prstGeom prst="roundRect">
            <a:avLst/>
          </a:prstGeom>
          <a:noFill/>
          <a:ln w="4445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3414945" y="3123488"/>
            <a:ext cx="2233826" cy="370787"/>
          </a:xfrm>
          <a:prstGeom prst="roundRect">
            <a:avLst/>
          </a:prstGeom>
          <a:noFill/>
          <a:ln w="44450" cmpd="sng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-3429861" y="2020764"/>
            <a:ext cx="633616" cy="370787"/>
          </a:xfrm>
          <a:prstGeom prst="roundRect">
            <a:avLst/>
          </a:prstGeom>
          <a:noFill/>
          <a:ln w="4445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07529" y="2547969"/>
            <a:ext cx="274320" cy="274320"/>
          </a:xfrm>
          <a:prstGeom prst="roundRect">
            <a:avLst/>
          </a:prstGeom>
          <a:solidFill>
            <a:srgbClr val="FF0000"/>
          </a:solidFill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ln w="0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en-US" sz="1400" dirty="0">
              <a:ln w="0"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07529" y="2958665"/>
            <a:ext cx="274320" cy="274320"/>
          </a:xfrm>
          <a:prstGeom prst="roundRect">
            <a:avLst/>
          </a:prstGeom>
          <a:solidFill>
            <a:srgbClr val="FFC000"/>
          </a:solidFill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ln w="0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en-US" sz="1400" dirty="0">
              <a:ln w="0"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07529" y="3369361"/>
            <a:ext cx="274320" cy="274320"/>
          </a:xfrm>
          <a:prstGeom prst="roundRect">
            <a:avLst/>
          </a:prstGeom>
          <a:solidFill>
            <a:srgbClr val="FFFF00"/>
          </a:solidFill>
          <a:ln w="12700" cmpd="sng">
            <a:solidFill>
              <a:schemeClr val="bg1">
                <a:lumMod val="65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ln w="0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en-US" sz="1400" dirty="0">
              <a:ln w="0"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07529" y="3780057"/>
            <a:ext cx="274320" cy="274320"/>
          </a:xfrm>
          <a:prstGeom prst="roundRect">
            <a:avLst/>
          </a:prstGeom>
          <a:solidFill>
            <a:srgbClr val="92D050"/>
          </a:solidFill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ln w="0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en-US" sz="1400" dirty="0">
              <a:ln w="0"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07529" y="4190753"/>
            <a:ext cx="274320" cy="274320"/>
          </a:xfrm>
          <a:prstGeom prst="roundRect">
            <a:avLst/>
          </a:prstGeom>
          <a:solidFill>
            <a:srgbClr val="00B0F0"/>
          </a:solidFill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ln w="0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5</a:t>
            </a:r>
            <a:endParaRPr lang="en-US" sz="1400" dirty="0">
              <a:ln w="0"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07529" y="4601449"/>
            <a:ext cx="274320" cy="274320"/>
          </a:xfrm>
          <a:prstGeom prst="roundRect">
            <a:avLst/>
          </a:prstGeom>
          <a:solidFill>
            <a:srgbClr val="0070C0"/>
          </a:solidFill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ln w="0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6</a:t>
            </a:r>
            <a:endParaRPr lang="en-US" sz="1400" dirty="0">
              <a:ln w="0"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10621108" y="1505629"/>
            <a:ext cx="769815" cy="370787"/>
          </a:xfrm>
          <a:prstGeom prst="roundRect">
            <a:avLst/>
          </a:prstGeom>
          <a:noFill/>
          <a:ln w="44450"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3282462" y="5580717"/>
            <a:ext cx="465015" cy="228600"/>
          </a:xfrm>
          <a:prstGeom prst="roundRect">
            <a:avLst/>
          </a:prstGeom>
          <a:noFill/>
          <a:ln w="44450" cmpd="sng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207529" y="5012145"/>
            <a:ext cx="274320" cy="274320"/>
          </a:xfrm>
          <a:prstGeom prst="roundRect">
            <a:avLst/>
          </a:prstGeom>
          <a:solidFill>
            <a:srgbClr val="7030A0"/>
          </a:solidFill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ln w="0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7</a:t>
            </a:r>
            <a:endParaRPr lang="en-US" sz="1400" dirty="0">
              <a:ln w="0"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65919" y="6537960"/>
            <a:ext cx="292608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mtClean="0">
                <a:latin typeface="Menlo" charset="0"/>
                <a:ea typeface="Menlo" charset="0"/>
                <a:cs typeface="Menlo" charset="0"/>
              </a:rPr>
              <a:t>http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://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bit.ly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/2OVcyeg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6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299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Step 6:</a:t>
            </a:r>
            <a:endParaRPr lang="en-US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black">
          <a:xfrm>
            <a:off x="1974273" y="0"/>
            <a:ext cx="10217726" cy="622995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/>
              <a:t>combine three steps in a </a:t>
            </a:r>
            <a:r>
              <a:rPr lang="en-US" sz="2400" dirty="0" err="1" smtClean="0"/>
              <a:t>wokrflow</a:t>
            </a:r>
            <a:endParaRPr lang="en-US" sz="25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86" y="478196"/>
            <a:ext cx="11811229" cy="6675120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1041964" y="3880962"/>
            <a:ext cx="1405926" cy="228600"/>
          </a:xfrm>
          <a:prstGeom prst="round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041964" y="4316761"/>
            <a:ext cx="1405926" cy="228600"/>
          </a:xfrm>
          <a:prstGeom prst="roundRect">
            <a:avLst/>
          </a:prstGeom>
          <a:noFill/>
          <a:ln w="4445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41964" y="4768124"/>
            <a:ext cx="1405926" cy="228600"/>
          </a:xfrm>
          <a:prstGeom prst="roundRect">
            <a:avLst/>
          </a:prstGeom>
          <a:noFill/>
          <a:ln w="44450" cmpd="sng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357636" y="4346796"/>
            <a:ext cx="1106570" cy="228600"/>
          </a:xfrm>
          <a:prstGeom prst="round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599241" y="3190156"/>
            <a:ext cx="852786" cy="228600"/>
          </a:xfrm>
          <a:prstGeom prst="roundRect">
            <a:avLst/>
          </a:prstGeom>
          <a:noFill/>
          <a:ln w="44450" cmpd="sng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558817" y="4255855"/>
            <a:ext cx="1131322" cy="228600"/>
          </a:xfrm>
          <a:prstGeom prst="roundRect">
            <a:avLst/>
          </a:prstGeom>
          <a:noFill/>
          <a:ln w="4445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65919" y="6537960"/>
            <a:ext cx="292608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mtClean="0">
                <a:latin typeface="Menlo" charset="0"/>
                <a:ea typeface="Menlo" charset="0"/>
                <a:cs typeface="Menlo" charset="0"/>
              </a:rPr>
              <a:t>http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://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bit.ly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/2OVcyeg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43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299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Step 7.1:</a:t>
            </a:r>
            <a:endParaRPr lang="en-US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black">
          <a:xfrm>
            <a:off x="1974273" y="0"/>
            <a:ext cx="10217726" cy="622995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/>
              <a:t>update your </a:t>
            </a:r>
            <a:r>
              <a:rPr lang="en-US" sz="2400" dirty="0" err="1" smtClean="0"/>
              <a:t>wokrflow</a:t>
            </a:r>
            <a:r>
              <a:rPr lang="en-US" sz="2400" dirty="0" smtClean="0"/>
              <a:t>.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fix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make_heatmap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script</a:t>
            </a:r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11647" y="1070396"/>
            <a:ext cx="10968706" cy="5372303"/>
            <a:chOff x="611647" y="993084"/>
            <a:chExt cx="10968706" cy="5372303"/>
          </a:xfrm>
        </p:grpSpPr>
        <p:sp>
          <p:nvSpPr>
            <p:cNvPr id="13" name="TextBox 12"/>
            <p:cNvSpPr txBox="1"/>
            <p:nvPr/>
          </p:nvSpPr>
          <p:spPr>
            <a:xfrm>
              <a:off x="611647" y="2101507"/>
              <a:ext cx="5761856" cy="9541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Menlo" charset="0"/>
                  <a:ea typeface="Menlo" charset="0"/>
                  <a:cs typeface="Menlo" charset="0"/>
                </a:rPr>
                <a:t>&lt;some lines of code&gt;</a:t>
              </a:r>
            </a:p>
            <a:p>
              <a:endParaRPr lang="en-US" sz="1400" dirty="0" smtClean="0">
                <a:solidFill>
                  <a:schemeClr val="bg1">
                    <a:lumMod val="50000"/>
                  </a:schemeClr>
                </a:solidFill>
                <a:latin typeface="Menlo" charset="0"/>
                <a:ea typeface="Menlo" charset="0"/>
                <a:cs typeface="Menlo" charset="0"/>
              </a:endParaRPr>
            </a:p>
            <a:p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Menlo" charset="0"/>
                  <a:ea typeface="Menlo" charset="0"/>
                  <a:cs typeface="Menlo" charset="0"/>
                </a:rPr>
                <a:t>#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Menlo" charset="0"/>
                  <a:ea typeface="Menlo" charset="0"/>
                  <a:cs typeface="Menlo" charset="0"/>
                </a:rPr>
                <a:t>reduce to top n significant genes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/>
              </a:r>
              <a:b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</a:b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n=min(500, length(which(</a:t>
              </a:r>
              <a:r>
                <a:rPr lang="en-US" sz="1400" dirty="0" err="1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statistics_data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[,4]&lt;=</a:t>
              </a:r>
              <a:r>
                <a:rPr lang="en-US" sz="1400" dirty="0">
                  <a:solidFill>
                    <a:schemeClr val="bg1"/>
                  </a:solidFill>
                  <a:latin typeface="Menlo" charset="0"/>
                  <a:ea typeface="Menlo" charset="0"/>
                  <a:cs typeface="Menlo" charset="0"/>
                </a:rPr>
                <a:t>0.05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)))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11647" y="1666425"/>
              <a:ext cx="5761856" cy="3941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FFFF00"/>
                  </a:solidFill>
                  <a:latin typeface="Menlo" charset="0"/>
                  <a:ea typeface="Menlo" charset="0"/>
                  <a:cs typeface="Menlo" charset="0"/>
                </a:rPr>
                <a:t>&gt;_ </a:t>
              </a:r>
              <a:r>
                <a:rPr lang="en-US" b="1" dirty="0" err="1" smtClean="0">
                  <a:solidFill>
                    <a:schemeClr val="bg1">
                      <a:lumMod val="85000"/>
                    </a:schemeClr>
                  </a:solidFill>
                  <a:latin typeface="Menlo" charset="0"/>
                  <a:ea typeface="Menlo" charset="0"/>
                  <a:cs typeface="Menlo" charset="0"/>
                </a:rPr>
                <a:t>make_heatmap.R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088113" y="3392022"/>
              <a:ext cx="6492240" cy="3941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FFFF00"/>
                  </a:solidFill>
                  <a:latin typeface="Menlo" charset="0"/>
                  <a:ea typeface="Menlo" charset="0"/>
                  <a:cs typeface="Menlo" charset="0"/>
                </a:rPr>
                <a:t>&gt;_ </a:t>
              </a:r>
              <a:r>
                <a:rPr lang="en-US" b="1" dirty="0" err="1" smtClean="0">
                  <a:solidFill>
                    <a:schemeClr val="bg1">
                      <a:lumMod val="85000"/>
                    </a:schemeClr>
                  </a:solidFill>
                  <a:latin typeface="Menlo" charset="0"/>
                  <a:ea typeface="Menlo" charset="0"/>
                  <a:cs typeface="Menlo" charset="0"/>
                </a:rPr>
                <a:t>make_heatmap_updated.R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88113" y="3827104"/>
              <a:ext cx="6492240" cy="181588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Menlo" charset="0"/>
                  <a:ea typeface="Menlo" charset="0"/>
                  <a:cs typeface="Menlo" charset="0"/>
                </a:rPr>
                <a:t>&lt;some lines of code&gt;</a:t>
              </a:r>
            </a:p>
            <a:p>
              <a:endPara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endParaRPr>
            </a:p>
            <a:p>
              <a:r>
                <a:rPr lang="en-US" sz="1400" dirty="0" err="1" smtClean="0">
                  <a:solidFill>
                    <a:schemeClr val="bg1"/>
                  </a:solidFill>
                  <a:latin typeface="Menlo" charset="0"/>
                  <a:ea typeface="Menlo" charset="0"/>
                  <a:cs typeface="Menlo" charset="0"/>
                </a:rPr>
                <a:t>max_p_value</a:t>
              </a:r>
              <a:r>
                <a:rPr lang="en-US" sz="1400" dirty="0" smtClean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= </a:t>
              </a:r>
              <a:r>
                <a:rPr lang="en-US" sz="1400" dirty="0" err="1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as.character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(</a:t>
              </a:r>
              <a:r>
                <a:rPr lang="en-US" sz="1400" dirty="0" err="1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args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[3</a:t>
              </a:r>
              <a:r>
                <a:rPr lang="en-US" sz="1400" dirty="0" smtClean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])</a:t>
              </a:r>
            </a:p>
            <a:p>
              <a:endPara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endParaRPr>
            </a:p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Menlo" charset="0"/>
                  <a:ea typeface="Menlo" charset="0"/>
                  <a:cs typeface="Menlo" charset="0"/>
                </a:rPr>
                <a:t>&lt;some lines of code&gt;</a:t>
              </a:r>
            </a:p>
            <a:p>
              <a:endPara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endParaRPr>
            </a:p>
            <a:p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Menlo" charset="0"/>
                  <a:ea typeface="Menlo" charset="0"/>
                  <a:cs typeface="Menlo" charset="0"/>
                </a:rPr>
                <a:t>#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Menlo" charset="0"/>
                  <a:ea typeface="Menlo" charset="0"/>
                  <a:cs typeface="Menlo" charset="0"/>
                </a:rPr>
                <a:t>reduce to top n significant genes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/>
              </a:r>
              <a:b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</a:b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n=min(500, length(which(</a:t>
              </a:r>
              <a:r>
                <a:rPr lang="en-US" sz="1400" dirty="0" err="1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statistics_data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[,4</a:t>
              </a:r>
              <a:r>
                <a:rPr lang="en-US" sz="1400" dirty="0" smtClean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]&lt;=</a:t>
              </a:r>
              <a:r>
                <a:rPr lang="en-US" sz="1400" dirty="0" err="1" smtClean="0">
                  <a:solidFill>
                    <a:schemeClr val="bg1"/>
                  </a:solidFill>
                  <a:latin typeface="Menlo" charset="0"/>
                  <a:ea typeface="Menlo" charset="0"/>
                  <a:cs typeface="Menlo" charset="0"/>
                </a:rPr>
                <a:t>max_p_value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)))</a:t>
              </a:r>
            </a:p>
          </p:txBody>
        </p:sp>
        <p:sp>
          <p:nvSpPr>
            <p:cNvPr id="28" name="Bent Arrow 27"/>
            <p:cNvSpPr/>
            <p:nvPr/>
          </p:nvSpPr>
          <p:spPr>
            <a:xfrm rot="10800000" flipH="1">
              <a:off x="3270025" y="3034032"/>
              <a:ext cx="1859032" cy="1516404"/>
            </a:xfrm>
            <a:prstGeom prst="bentArrow">
              <a:avLst/>
            </a:prstGeom>
            <a:solidFill>
              <a:schemeClr val="bg1">
                <a:lumMod val="95000"/>
              </a:schemeClr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88113" y="5842167"/>
              <a:ext cx="49975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Menlo" charset="0"/>
                  <a:ea typeface="Menlo" charset="0"/>
                  <a:cs typeface="Menlo" charset="0"/>
                </a:rPr>
                <a:t>Remove hardcoded 0.05 for p-value filtering. Read p-value as a command line argument. </a:t>
              </a:r>
              <a:endParaRPr lang="en-US" sz="1400" dirty="0">
                <a:latin typeface="Menlo" charset="0"/>
                <a:ea typeface="Menlo" charset="0"/>
                <a:cs typeface="Menlo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1647" y="993084"/>
              <a:ext cx="35211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Menlo" charset="0"/>
                  <a:ea typeface="Menlo" charset="0"/>
                  <a:cs typeface="Menlo" charset="0"/>
                </a:rPr>
                <a:t>Find the line where you filter your data by p-value</a:t>
              </a:r>
              <a:endParaRPr lang="en-US" sz="1400" dirty="0">
                <a:latin typeface="Menlo" charset="0"/>
                <a:ea typeface="Menlo" charset="0"/>
                <a:cs typeface="Menlo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265919" y="6537960"/>
            <a:ext cx="292608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mtClean="0">
                <a:latin typeface="Menlo" charset="0"/>
                <a:ea typeface="Menlo" charset="0"/>
                <a:cs typeface="Menlo" charset="0"/>
              </a:rPr>
              <a:t>http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://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bit.ly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/2OVcyeg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12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299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Step 7.2:</a:t>
            </a:r>
            <a:endParaRPr lang="en-US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black">
          <a:xfrm>
            <a:off x="1974273" y="0"/>
            <a:ext cx="10217726" cy="622995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/>
              <a:t>update your </a:t>
            </a:r>
            <a:r>
              <a:rPr lang="en-US" sz="2400" dirty="0" err="1" smtClean="0"/>
              <a:t>wokrflow</a:t>
            </a:r>
            <a:r>
              <a:rPr lang="en-US" sz="2400" dirty="0" smtClean="0"/>
              <a:t>.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fix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make_heatmap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tool</a:t>
            </a:r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94217" y="1270127"/>
            <a:ext cx="3200400" cy="52629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Menlo" charset="0"/>
                <a:ea typeface="Menlo" charset="0"/>
                <a:cs typeface="Menlo" charset="0"/>
              </a:rPr>
              <a:t>&lt;some lines of code&gt;</a:t>
            </a:r>
          </a:p>
          <a:p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inputs: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cleaned_gct_file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type: File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inputBinding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position: 5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p_value_file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type: File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inputBinding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position: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6</a:t>
            </a:r>
          </a:p>
          <a:p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Menlo" charset="0"/>
                <a:ea typeface="Menlo" charset="0"/>
                <a:cs typeface="Menlo" charset="0"/>
              </a:rPr>
              <a:t>&lt;some lines of code&gt;</a:t>
            </a:r>
          </a:p>
          <a:p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b="1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baseCommand</a:t>
            </a:r>
            <a: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-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Rscript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-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/path/to/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make_heatmap.R</a:t>
            </a:r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294218" y="835045"/>
            <a:ext cx="3200399" cy="3941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&gt;_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make_heatmap.cwl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28250" y="1270127"/>
            <a:ext cx="4069535" cy="52629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Menlo" charset="0"/>
                <a:ea typeface="Menlo" charset="0"/>
                <a:cs typeface="Menlo" charset="0"/>
              </a:rPr>
              <a:t>&lt;some lines of code&gt;</a:t>
            </a:r>
          </a:p>
          <a:p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inputs: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cleaned_gct_file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type: File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inputBinding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position: 5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p_value_file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type: File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inputBinding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position: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6</a:t>
            </a:r>
          </a:p>
          <a:p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max_p_value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type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 float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inputBinding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position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 7</a:t>
            </a:r>
          </a:p>
          <a:p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Menlo" charset="0"/>
                <a:ea typeface="Menlo" charset="0"/>
                <a:cs typeface="Menlo" charset="0"/>
              </a:rPr>
              <a:t>&lt;some lines of code&gt;</a:t>
            </a:r>
          </a:p>
          <a:p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b="1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baseCommand</a:t>
            </a:r>
            <a: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-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Rscript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-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/path/to/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make_heatmap_updated.R</a:t>
            </a:r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828252" y="835045"/>
            <a:ext cx="4069533" cy="3941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&gt;_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make_heatmap_updated.cwl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294217" y="4234967"/>
            <a:ext cx="3200400" cy="996287"/>
          </a:xfrm>
          <a:prstGeom prst="roundRect">
            <a:avLst>
              <a:gd name="adj" fmla="val 7078"/>
            </a:avLst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>
                <a:lumMod val="75000"/>
              </a:schemeClr>
            </a:bgClr>
          </a:pattFill>
          <a:ln w="635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294216" y="6218155"/>
            <a:ext cx="9603569" cy="236406"/>
          </a:xfrm>
          <a:prstGeom prst="roundRect">
            <a:avLst>
              <a:gd name="adj" fmla="val 7078"/>
            </a:avLst>
          </a:prstGeom>
          <a:noFill/>
          <a:ln w="635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4450739" y="2556675"/>
            <a:ext cx="2443749" cy="699548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494617" y="4471500"/>
            <a:ext cx="2333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Add input to set desired p-value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294216" y="4234967"/>
            <a:ext cx="9603569" cy="996287"/>
          </a:xfrm>
          <a:prstGeom prst="roundRect">
            <a:avLst>
              <a:gd name="adj" fmla="val 7078"/>
            </a:avLst>
          </a:prstGeom>
          <a:noFill/>
          <a:ln w="635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94617" y="6189708"/>
            <a:ext cx="2333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Update </a:t>
            </a:r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baseCommand</a:t>
            </a:r>
            <a:endParaRPr lang="en-US" sz="1400" dirty="0" smtClean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65919" y="6537960"/>
            <a:ext cx="292608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mtClean="0">
                <a:latin typeface="Menlo" charset="0"/>
                <a:ea typeface="Menlo" charset="0"/>
                <a:cs typeface="Menlo" charset="0"/>
              </a:rPr>
              <a:t>http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://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bit.ly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/2OVcyeg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31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12592</TotalTime>
  <Words>446</Words>
  <Application>Microsoft Macintosh PowerPoint</Application>
  <PresentationFormat>Widescreen</PresentationFormat>
  <Paragraphs>182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Gill Sans MT</vt:lpstr>
      <vt:lpstr>Kailasa</vt:lpstr>
      <vt:lpstr>Menlo</vt:lpstr>
      <vt:lpstr>Arial</vt:lpstr>
      <vt:lpstr>Parcel</vt:lpstr>
      <vt:lpstr>Building portable and scalable bioinformatics workflows using Common Workflow Language</vt:lpstr>
      <vt:lpstr>STEP 1:</vt:lpstr>
      <vt:lpstr>Step 2:</vt:lpstr>
      <vt:lpstr>Step 3:</vt:lpstr>
      <vt:lpstr>Step 4:</vt:lpstr>
      <vt:lpstr>Step 5:</vt:lpstr>
      <vt:lpstr>Step 6:</vt:lpstr>
      <vt:lpstr>Step 7.1:</vt:lpstr>
      <vt:lpstr>Step 7.2:</vt:lpstr>
      <vt:lpstr>Step 7.3: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kotliar</dc:creator>
  <cp:lastModifiedBy>michael kotliar</cp:lastModifiedBy>
  <cp:revision>277</cp:revision>
  <dcterms:created xsi:type="dcterms:W3CDTF">2017-11-25T17:35:45Z</dcterms:created>
  <dcterms:modified xsi:type="dcterms:W3CDTF">2018-10-29T21:47:11Z</dcterms:modified>
</cp:coreProperties>
</file>