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62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7"/>
    <p:restoredTop sz="94625"/>
  </p:normalViewPr>
  <p:slideViewPr>
    <p:cSldViewPr snapToGrid="0">
      <p:cViewPr>
        <p:scale>
          <a:sx n="89" d="100"/>
          <a:sy n="89" d="100"/>
        </p:scale>
        <p:origin x="1272" y="200"/>
      </p:cViewPr>
      <p:guideLst>
        <p:guide orient="horz" pos="2208"/>
        <p:guide pos="3864"/>
        <p:guide pos="6144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4240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5687-4E0E-F84F-AFE0-1F1A52F58F6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CAB0-BBB4-B94F-9BB9-10D6CE3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CWL specification defines the structure of the three basic</a:t>
            </a:r>
            <a:r>
              <a:rPr lang="en-US" baseline="0" dirty="0" smtClean="0"/>
              <a:t> components. First of them is Command Line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3CAB0-BBB4-B94F-9BB9-10D6CE331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download.docker.com/mac/stable/Docker.dmg" TargetMode="External"/><Relationship Id="rId1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abix/composer/releases/download/1.0.0/rabix-composer.Setup.1.0.0.exe" TargetMode="External"/><Relationship Id="rId4" Type="http://schemas.openxmlformats.org/officeDocument/2006/relationships/hyperlink" Target="https://github.com/rabix/composer/releases/download/1.0.0/rabix-composer-1.0.0.dmg" TargetMode="External"/><Relationship Id="rId5" Type="http://schemas.openxmlformats.org/officeDocument/2006/relationships/hyperlink" Target="https://github.com/rabix/composer/releases/download/1.0.0/rabix-composer-1.0.0-x86_64.AppImage" TargetMode="External"/><Relationship Id="rId6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https://download.docker.com/win/stable/DockerToolbox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6853"/>
            <a:ext cx="12191999" cy="13583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Building portable and scalable </a:t>
            </a:r>
            <a:r>
              <a:rPr lang="en-US" sz="2800" dirty="0" smtClean="0"/>
              <a:t>bioinformatics </a:t>
            </a:r>
            <a:r>
              <a:rPr lang="en-US" sz="2800" dirty="0"/>
              <a:t>workflows </a:t>
            </a:r>
            <a:r>
              <a:rPr lang="en-US" sz="2800" dirty="0" smtClean="0"/>
              <a:t>using</a:t>
            </a:r>
            <a:br>
              <a:rPr lang="en-US" sz="2800" dirty="0" smtClean="0"/>
            </a:br>
            <a:r>
              <a:rPr lang="en-US" sz="2800" dirty="0" smtClean="0"/>
              <a:t>Common </a:t>
            </a:r>
            <a:r>
              <a:rPr lang="en-US" sz="2800" dirty="0"/>
              <a:t>Workflow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6914" y="4028367"/>
            <a:ext cx="2913368" cy="213958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Michael Kotliar</a:t>
            </a:r>
          </a:p>
          <a:p>
            <a:pPr algn="r"/>
            <a:r>
              <a:rPr lang="en-US" b="1" dirty="0" smtClean="0"/>
              <a:t>Andrey </a:t>
            </a:r>
            <a:r>
              <a:rPr lang="en-US" b="1" dirty="0" err="1" smtClean="0"/>
              <a:t>Kartashov</a:t>
            </a:r>
            <a:endParaRPr lang="en-US" b="1" dirty="0" smtClean="0"/>
          </a:p>
          <a:p>
            <a:pPr algn="r"/>
            <a:r>
              <a:rPr lang="en-US" b="1" dirty="0" err="1" smtClean="0"/>
              <a:t>Artem</a:t>
            </a:r>
            <a:r>
              <a:rPr lang="en-US" b="1" dirty="0" smtClean="0"/>
              <a:t> Barski </a:t>
            </a:r>
          </a:p>
          <a:p>
            <a:pPr algn="r"/>
            <a:r>
              <a:rPr lang="en-US" dirty="0" smtClean="0"/>
              <a:t>Barski Lab</a:t>
            </a:r>
          </a:p>
          <a:p>
            <a:pPr algn="r"/>
            <a:r>
              <a:rPr lang="en-US" dirty="0" smtClean="0"/>
              <a:t>CCHMC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6" y="5399510"/>
            <a:ext cx="3680177" cy="1207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602787" y="6361334"/>
            <a:ext cx="4589212" cy="4966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Thanks Erica </a:t>
            </a:r>
            <a:r>
              <a:rPr lang="en-US" dirty="0" err="1" smtClean="0"/>
              <a:t>Depasquale</a:t>
            </a:r>
            <a:r>
              <a:rPr lang="en-US" dirty="0" smtClean="0"/>
              <a:t> for the 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7.3: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workflow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9" y="622995"/>
            <a:ext cx="11667122" cy="646691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056364" y="3708874"/>
            <a:ext cx="1257628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56364" y="4315626"/>
            <a:ext cx="1700832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56364" y="4716843"/>
            <a:ext cx="1064055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36002" y="4254568"/>
            <a:ext cx="832104" cy="18288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59607" y="3294330"/>
            <a:ext cx="706734" cy="18288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13940" y="4142793"/>
            <a:ext cx="1351501" cy="18288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04753" y="2518466"/>
            <a:ext cx="2504080" cy="584568"/>
          </a:xfrm>
          <a:prstGeom prst="roundRect">
            <a:avLst>
              <a:gd name="adj" fmla="val 8701"/>
            </a:avLst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41893" y="3275280"/>
            <a:ext cx="866581" cy="18288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84159" y="1063110"/>
            <a:ext cx="2331065" cy="315442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608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1: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402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Rabix Composer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3"/>
              </a:rPr>
              <a:t>https://github.com/rabix/composer/releases/download/1.0.0/rabix-composer.Setup.1.0.0.exe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4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4"/>
              </a:rPr>
              <a:t>github.com/rabix/composer/releases/download/1.0.0/rabix-composer-1.0.0.dmg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5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5"/>
              </a:rPr>
              <a:t>github.com/rabix/composer/releases/download/1.0.0/rabix-composer-1.0.0-x86_64.AppImage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276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Java Development </a:t>
            </a:r>
            <a:r>
              <a:rPr lang="en-US" sz="1400" b="1" dirty="0">
                <a:latin typeface="Menlo" charset="0"/>
                <a:ea typeface="Menlo" charset="0"/>
                <a:cs typeface="Menlo" charset="0"/>
              </a:rPr>
              <a:t>Kit 8+ </a:t>
            </a: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Windows/MacOS/Ubuntu</a:t>
            </a:r>
          </a:p>
          <a:p>
            <a:pPr indent="1497013"/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http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6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6"/>
              </a:rPr>
              <a:t>www.oracle.com/technetwork/java/javase/downloads/jdk8-downloads-2133151.html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22858"/>
            <a:ext cx="121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Docker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10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7" invalidUrl="https://download.docker.com/win/stable/Docker for Windows Installer.exe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8" invalidUrl="https://download.docker.com/win/stable/Docker for Windows Installer.exe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9" invalidUrl="https://download.docker.com/win/stable/Docker for Windows Installer.exe"/>
              </a:rPr>
              <a:t>download.docker.com/win/stable/Docker%20for%20Windows%20Installer.exe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Windows &lt; 10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0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0"/>
              </a:rPr>
              <a:t>download.docker.com/win/stable/DockerToolbox.exe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MacOS 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1"/>
              </a:rPr>
              <a:t>://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1"/>
              </a:rPr>
              <a:t>download.docker.com/mac/stable/Docker.dmg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        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https</a:t>
            </a:r>
            <a:r>
              <a:rPr lang="en-US" sz="1200" dirty="0">
                <a:latin typeface="Menlo" charset="0"/>
                <a:ea typeface="Menlo" charset="0"/>
                <a:cs typeface="Menlo" charset="0"/>
                <a:hlinkClick r:id="rId12"/>
              </a:rPr>
              <a:t>://docs.docker.com/install/linux/docker-ce/ubuntu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  <a:hlinkClick r:id="rId12"/>
              </a:rPr>
              <a:t>/</a:t>
            </a:r>
            <a:endParaRPr lang="en-US" sz="12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952" y="835399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beginner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4952" y="3519523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advanced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4952" y="5501606"/>
            <a:ext cx="2632842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jedi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level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9691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enlo" charset="0"/>
                <a:ea typeface="Menlo" charset="0"/>
                <a:cs typeface="Menlo" charset="0"/>
              </a:rPr>
              <a:t>cwltool </a:t>
            </a:r>
            <a:endParaRPr lang="en-US" sz="1400" b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Ubuntu/MacOS</a:t>
            </a:r>
            <a:r>
              <a:rPr lang="en-US" sz="12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pip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nlo" charset="0"/>
                <a:ea typeface="Menlo" charset="0"/>
                <a:cs typeface="Menlo" charset="0"/>
              </a:rPr>
              <a:t>cwltool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/>
              <a:t>software installation</a:t>
            </a:r>
            <a:endParaRPr 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880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86168" y="1147574"/>
            <a:ext cx="2904526" cy="71508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echo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 Hello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World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2: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80955" y="1807500"/>
            <a:ext cx="3657600" cy="39703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v1.0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message: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type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inputBinding: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		position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r>
              <a:rPr lang="en-US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</a:t>
            </a:r>
          </a:p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glob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"*"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stdout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"</a:t>
            </a:r>
            <a:r>
              <a:rPr lang="en-US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”</a:t>
            </a:r>
          </a:p>
          <a:p>
            <a:r>
              <a:rPr lang="en-US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0955" y="1099059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Hello W</a:t>
            </a:r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0955" y="6100018"/>
            <a:ext cx="365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World </a:t>
            </a:r>
            <a:endParaRPr lang="en-US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80955" y="78715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0955" y="148943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0955" y="579095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echo.txt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165828" y="2483007"/>
            <a:ext cx="3551847" cy="3152487"/>
          </a:xfrm>
          <a:prstGeom prst="roundRect">
            <a:avLst>
              <a:gd name="adj" fmla="val 88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CommandLineTool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1607" y="1571832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echo-1.yml</a:t>
            </a:r>
          </a:p>
        </p:txBody>
      </p:sp>
      <p:cxnSp>
        <p:nvCxnSpPr>
          <p:cNvPr id="54" name="Elbow Connector 53"/>
          <p:cNvCxnSpPr>
            <a:stCxn id="53" idx="2"/>
            <a:endCxn id="52" idx="0"/>
          </p:cNvCxnSpPr>
          <p:nvPr/>
        </p:nvCxnSpPr>
        <p:spPr>
          <a:xfrm rot="16200000" flipH="1">
            <a:off x="4737158" y="2278413"/>
            <a:ext cx="409186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11607" y="6024963"/>
            <a:ext cx="2260288" cy="5019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echo.txt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2" idx="2"/>
            <a:endCxn id="55" idx="0"/>
          </p:cNvCxnSpPr>
          <p:nvPr/>
        </p:nvCxnSpPr>
        <p:spPr>
          <a:xfrm rot="5400000">
            <a:off x="4747018" y="5830228"/>
            <a:ext cx="389469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493113" y="2986285"/>
            <a:ext cx="2897277" cy="708095"/>
            <a:chOff x="1644242" y="2766624"/>
            <a:chExt cx="2897277" cy="708095"/>
          </a:xfrm>
        </p:grpSpPr>
        <p:sp>
          <p:nvSpPr>
            <p:cNvPr id="63" name="Rounded Rectangle 62"/>
            <p:cNvSpPr/>
            <p:nvPr/>
          </p:nvSpPr>
          <p:spPr>
            <a:xfrm>
              <a:off x="1644242" y="2766624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nputs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39486" y="2873125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message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93113" y="3809804"/>
            <a:ext cx="2897277" cy="708095"/>
            <a:chOff x="4187505" y="1702620"/>
            <a:chExt cx="2897277" cy="708095"/>
          </a:xfrm>
        </p:grpSpPr>
        <p:sp>
          <p:nvSpPr>
            <p:cNvPr id="66" name="Rounded Rectangle 65"/>
            <p:cNvSpPr/>
            <p:nvPr/>
          </p:nvSpPr>
          <p:spPr>
            <a:xfrm>
              <a:off x="4187505" y="1702620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baseCommand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82749" y="1809121"/>
              <a:ext cx="99735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echo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93113" y="4650101"/>
            <a:ext cx="2897277" cy="708095"/>
            <a:chOff x="4776132" y="2870088"/>
            <a:chExt cx="2897277" cy="708095"/>
          </a:xfrm>
        </p:grpSpPr>
        <p:sp>
          <p:nvSpPr>
            <p:cNvPr id="69" name="Rounded Rectangle 68"/>
            <p:cNvSpPr/>
            <p:nvPr/>
          </p:nvSpPr>
          <p:spPr>
            <a:xfrm>
              <a:off x="4776132" y="2870088"/>
              <a:ext cx="2897277" cy="7080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406706" y="2976589"/>
              <a:ext cx="1162024" cy="49509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ea typeface="Menlo" charset="0"/>
                  <a:cs typeface="Menlo" charset="0"/>
                </a:rPr>
                <a:t>echo_file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168" y="839797"/>
            <a:ext cx="27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Type in the console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577123" y="1823927"/>
            <a:ext cx="1859032" cy="1516404"/>
          </a:xfrm>
          <a:prstGeom prst="ben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617361" y="2925988"/>
            <a:ext cx="1689020" cy="785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wrap “ECHO” command in cwl</a:t>
            </a:r>
            <a:endParaRPr lang="en-US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4465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3491" y="1126071"/>
            <a:ext cx="4184355" cy="5242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cwlVersion: v1.0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Workflow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outputSource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rename/</a:t>
            </a:r>
            <a:r>
              <a:rPr lang="en-US" sz="1400" dirty="0" err="1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steps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>
                <a:ln w="31750" cmpd="thickThin">
                  <a:noFill/>
                </a:ln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message: </a:t>
            </a:r>
            <a:r>
              <a:rPr lang="en-US" sz="1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message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rename: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run: ../tools/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rename.cwl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in: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echo/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echo_file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400" dirty="0" err="1">
                <a:solidFill>
                  <a:srgbClr val="0054FF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out: [</a:t>
            </a:r>
            <a:r>
              <a:rPr lang="en-US" sz="1400" dirty="0" err="1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8552" y="6061030"/>
            <a:ext cx="297604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Hello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orld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2796" y="810167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rename.yml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490" y="810168"/>
            <a:ext cx="4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echo-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22796" y="5745126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renamed.txt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22796" y="1126072"/>
            <a:ext cx="297180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message: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Hello World</a:t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renamed.txt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2796" y="1990616"/>
            <a:ext cx="2971800" cy="3754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cwlVersion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v1.0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class: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CommandLineTool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src_file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1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trgt_filename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string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2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renamed_file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outputBinding: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glob: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"*"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22796" y="16828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rename.cwl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1932" y="1329919"/>
            <a:ext cx="3551847" cy="4833190"/>
          </a:xfrm>
          <a:prstGeom prst="roundRect">
            <a:avLst>
              <a:gd name="adj" fmla="val 5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echo-</a:t>
            </a:r>
            <a:r>
              <a:rPr lang="en-US" dirty="0" err="1" smtClean="0">
                <a:solidFill>
                  <a:schemeClr val="tx1"/>
                </a:solidFill>
              </a:rPr>
              <a:t>rename.cwl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9158" y="2311871"/>
            <a:ext cx="3346704" cy="3227293"/>
          </a:xfrm>
          <a:prstGeom prst="roundRect">
            <a:avLst>
              <a:gd name="adj" fmla="val 8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29158" y="56391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9158" y="1801456"/>
            <a:ext cx="3346704" cy="411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nputs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60769" y="1870036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12713" y="1870036"/>
            <a:ext cx="855140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96151" y="2407244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echo.cwl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73224" y="2496867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18937" y="2543220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432449" y="3442142"/>
            <a:ext cx="1002677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18937" y="3350702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89941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02015" y="750013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echo-</a:t>
            </a:r>
            <a:r>
              <a:rPr lang="en-US" sz="1500" dirty="0" err="1" smtClean="0">
                <a:solidFill>
                  <a:schemeClr val="tx1"/>
                </a:solidFill>
              </a:rPr>
              <a:t>rename.yml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73" idx="2"/>
            <a:endCxn id="28" idx="0"/>
          </p:cNvCxnSpPr>
          <p:nvPr/>
        </p:nvCxnSpPr>
        <p:spPr>
          <a:xfrm rot="16200000" flipH="1">
            <a:off x="1999274" y="1221336"/>
            <a:ext cx="21716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102015" y="6367642"/>
            <a:ext cx="2011680" cy="362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renamed.txt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8" idx="2"/>
            <a:endCxn id="75" idx="0"/>
          </p:cNvCxnSpPr>
          <p:nvPr/>
        </p:nvCxnSpPr>
        <p:spPr>
          <a:xfrm rot="5400000">
            <a:off x="2005590" y="6265375"/>
            <a:ext cx="20453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99106" y="3980507"/>
            <a:ext cx="2472596" cy="1463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500" b="1" dirty="0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rename: </a:t>
            </a:r>
            <a:r>
              <a:rPr lang="en-US" sz="1500" dirty="0" err="1" smtClean="0">
                <a:solidFill>
                  <a:schemeClr val="tx1"/>
                </a:solidFill>
                <a:latin typeface="Kailasa" charset="0"/>
                <a:ea typeface="Kailasa" charset="0"/>
                <a:cs typeface="Kailasa" charset="0"/>
              </a:rPr>
              <a:t>rename.cwl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21892" y="4116483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21892" y="4923964"/>
            <a:ext cx="493776" cy="36576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60768" y="5706447"/>
            <a:ext cx="1240993" cy="274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13846" y="2634660"/>
            <a:ext cx="721280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</a:t>
            </a:r>
          </a:p>
        </p:txBody>
      </p:sp>
      <p:cxnSp>
        <p:nvCxnSpPr>
          <p:cNvPr id="54" name="Elbow Connector 53"/>
          <p:cNvCxnSpPr/>
          <p:nvPr/>
        </p:nvCxnSpPr>
        <p:spPr>
          <a:xfrm>
            <a:off x="2511221" y="2726100"/>
            <a:ext cx="199303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3224" y="3305044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1512713" y="3530885"/>
            <a:ext cx="919738" cy="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>
            <a:off x="1531471" y="2723829"/>
            <a:ext cx="237903" cy="2272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22049" y="2956840"/>
            <a:ext cx="0" cy="3482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76178" y="4069785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265825" y="2212936"/>
            <a:ext cx="0" cy="28393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265825" y="3765017"/>
            <a:ext cx="0" cy="30476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1683301" y="4141747"/>
            <a:ext cx="749148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echo_file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725727" y="4141747"/>
            <a:ext cx="75634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src_file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80688" y="4333121"/>
            <a:ext cx="751761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725727" y="4333121"/>
            <a:ext cx="752656" cy="13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 anchorCtr="0"/>
          <a:lstStyle/>
          <a:p>
            <a:pPr algn="ctr"/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trgt_filename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Straight Arrow Connector 112"/>
          <p:cNvCxnSpPr>
            <a:endCxn id="109" idx="1"/>
          </p:cNvCxnSpPr>
          <p:nvPr/>
        </p:nvCxnSpPr>
        <p:spPr>
          <a:xfrm flipV="1">
            <a:off x="1515141" y="4210327"/>
            <a:ext cx="168160" cy="41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1515141" y="4402566"/>
            <a:ext cx="168160" cy="4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432449" y="4210741"/>
            <a:ext cx="293278" cy="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432449" y="4402566"/>
            <a:ext cx="27807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976178" y="4876858"/>
            <a:ext cx="2575050" cy="459973"/>
          </a:xfrm>
          <a:prstGeom prst="round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367853" y="5013695"/>
            <a:ext cx="1067273" cy="1828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renamed_file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531471" y="5105135"/>
            <a:ext cx="83638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22049" y="4529758"/>
            <a:ext cx="0" cy="34710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1265825" y="5347495"/>
            <a:ext cx="0" cy="2916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3:</a:t>
            </a:r>
            <a:endParaRPr lang="en-US" dirty="0"/>
          </a:p>
        </p:txBody>
      </p:sp>
      <p:sp>
        <p:nvSpPr>
          <p:cNvPr id="144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combine two steps in a </a:t>
            </a:r>
            <a:r>
              <a:rPr lang="en-US" sz="2400" dirty="0" err="1"/>
              <a:t>wokrflow</a:t>
            </a:r>
            <a:endParaRPr lang="en-US" sz="25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731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64000" y="1"/>
            <a:ext cx="4064000" cy="6858000"/>
          </a:xfrm>
          <a:prstGeom prst="rect">
            <a:avLst/>
          </a:prstGeom>
          <a:solidFill>
            <a:srgbClr val="92D05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8000" y="0"/>
            <a:ext cx="4055334" cy="6858000"/>
          </a:xfrm>
          <a:prstGeom prst="rect">
            <a:avLst/>
          </a:prstGeom>
          <a:solidFill>
            <a:srgbClr val="0054FF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667" y="0"/>
            <a:ext cx="4064000" cy="6858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69" y="905712"/>
            <a:ext cx="3450460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79434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32605" y="905712"/>
            <a:ext cx="345045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770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" y="1414862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1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769" y="4689171"/>
            <a:ext cx="1157846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commandArgs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trailingOnly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file=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as.character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args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[1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])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1" y="4374010"/>
            <a:ext cx="121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3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769" y="5534936"/>
            <a:ext cx="1157846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Script produces only one output file and saves it to the current folder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52197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4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9434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2605" y="1722639"/>
            <a:ext cx="345045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outputs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heatmap_file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- 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b="1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771" y="3845852"/>
            <a:ext cx="1157846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outputBinding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glob: "*"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3538075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2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70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clean_up_data.cwl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5842713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&gt;&gt;&gt; hint 5</a:t>
            </a:r>
            <a:endParaRPr lang="en-US" sz="1400" b="1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9434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run_t_test.cwl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32605" y="6157874"/>
            <a:ext cx="34504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./tools/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28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64000" y="0"/>
            <a:ext cx="0" cy="6858000"/>
          </a:xfrm>
          <a:prstGeom prst="line">
            <a:avLst/>
          </a:prstGeom>
          <a:ln w="88900">
            <a:solidFill>
              <a:schemeClr val="bg1"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Wrap your own R script in cwl</a:t>
            </a:r>
            <a:endParaRPr 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200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80951"/>
            <a:ext cx="11643359" cy="667857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test what you have just created</a:t>
            </a:r>
            <a:endParaRPr lang="en-US" sz="2500" dirty="0"/>
          </a:p>
        </p:txBody>
      </p:sp>
      <p:sp>
        <p:nvSpPr>
          <p:cNvPr id="23" name="Rounded Rectangle 22"/>
          <p:cNvSpPr/>
          <p:nvPr/>
        </p:nvSpPr>
        <p:spPr>
          <a:xfrm>
            <a:off x="1365263" y="2339662"/>
            <a:ext cx="1269509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3840" y="3539450"/>
            <a:ext cx="1405926" cy="228600"/>
          </a:xfrm>
          <a:prstGeom prst="roundRect">
            <a:avLst/>
          </a:prstGeom>
          <a:noFill/>
          <a:ln w="44450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6934" y="1594368"/>
            <a:ext cx="535750" cy="228600"/>
          </a:xfrm>
          <a:prstGeom prst="roundRect">
            <a:avLst/>
          </a:prstGeom>
          <a:noFill/>
          <a:ln w="44450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560676" y="3272422"/>
            <a:ext cx="3053255" cy="370787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4945" y="3123488"/>
            <a:ext cx="2233826" cy="370787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3429861" y="2020764"/>
            <a:ext cx="633616" cy="370787"/>
          </a:xfrm>
          <a:prstGeom prst="roundRect">
            <a:avLst/>
          </a:prstGeom>
          <a:noFill/>
          <a:ln w="444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7529" y="2547969"/>
            <a:ext cx="274320" cy="274320"/>
          </a:xfrm>
          <a:prstGeom prst="roundRect">
            <a:avLst/>
          </a:prstGeom>
          <a:solidFill>
            <a:srgbClr val="FF0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7529" y="2958665"/>
            <a:ext cx="274320" cy="274320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7529" y="3369361"/>
            <a:ext cx="274320" cy="274320"/>
          </a:xfrm>
          <a:prstGeom prst="roundRect">
            <a:avLst/>
          </a:prstGeom>
          <a:solidFill>
            <a:srgbClr val="FFFF0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7529" y="3780057"/>
            <a:ext cx="274320" cy="274320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7529" y="4190753"/>
            <a:ext cx="274320" cy="274320"/>
          </a:xfrm>
          <a:prstGeom prst="roundRect">
            <a:avLst/>
          </a:prstGeom>
          <a:solidFill>
            <a:srgbClr val="00B0F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7529" y="4601449"/>
            <a:ext cx="274320" cy="274320"/>
          </a:xfrm>
          <a:prstGeom prst="roundRect">
            <a:avLst/>
          </a:prstGeom>
          <a:solidFill>
            <a:srgbClr val="0070C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621108" y="1505629"/>
            <a:ext cx="769815" cy="370787"/>
          </a:xfrm>
          <a:prstGeom prst="roundRect">
            <a:avLst/>
          </a:prstGeom>
          <a:noFill/>
          <a:ln w="444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82462" y="5580717"/>
            <a:ext cx="465015" cy="228600"/>
          </a:xfrm>
          <a:prstGeom prst="roundRect">
            <a:avLst/>
          </a:prstGeom>
          <a:noFill/>
          <a:ln w="4445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07529" y="5012145"/>
            <a:ext cx="274320" cy="274320"/>
          </a:xfrm>
          <a:prstGeom prst="roundRect">
            <a:avLst/>
          </a:prstGeom>
          <a:solidFill>
            <a:srgbClr val="7030A0"/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sz="14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2227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combine three steps in a </a:t>
            </a:r>
            <a:r>
              <a:rPr lang="en-US" sz="2400" dirty="0" err="1" smtClean="0"/>
              <a:t>wokrflow</a:t>
            </a:r>
            <a:endParaRPr lang="en-US" sz="2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6" y="478196"/>
            <a:ext cx="11811229" cy="66751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041964" y="3880962"/>
            <a:ext cx="1405926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964" y="4316761"/>
            <a:ext cx="1405926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1964" y="4768124"/>
            <a:ext cx="140592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57636" y="4346796"/>
            <a:ext cx="1106570" cy="228600"/>
          </a:xfrm>
          <a:prstGeom prst="round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99241" y="3190156"/>
            <a:ext cx="852786" cy="228600"/>
          </a:xfrm>
          <a:prstGeom prst="roundRect">
            <a:avLst/>
          </a:prstGeom>
          <a:noFill/>
          <a:ln w="44450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558817" y="4255855"/>
            <a:ext cx="1131322" cy="228600"/>
          </a:xfrm>
          <a:prstGeom prst="roundRect">
            <a:avLst/>
          </a:prstGeom>
          <a:noFill/>
          <a:ln w="444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5944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7.1: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1647" y="1070396"/>
            <a:ext cx="10968706" cy="5372303"/>
            <a:chOff x="611647" y="993084"/>
            <a:chExt cx="10968706" cy="5372303"/>
          </a:xfrm>
        </p:grpSpPr>
        <p:sp>
          <p:nvSpPr>
            <p:cNvPr id="13" name="TextBox 12"/>
            <p:cNvSpPr txBox="1"/>
            <p:nvPr/>
          </p:nvSpPr>
          <p:spPr>
            <a:xfrm>
              <a:off x="611647" y="2101507"/>
              <a:ext cx="5761856" cy="954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[,4]&lt;=</a:t>
              </a:r>
              <a:r>
                <a:rPr lang="en-US" sz="1400" dirty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0.05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1647" y="1666425"/>
              <a:ext cx="5761856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88113" y="3392022"/>
              <a:ext cx="6492240" cy="3941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FF00"/>
                  </a:solidFill>
                  <a:latin typeface="Menlo" charset="0"/>
                  <a:ea typeface="Menlo" charset="0"/>
                  <a:cs typeface="Menlo" charset="0"/>
                </a:rPr>
                <a:t>&gt;_ </a:t>
              </a:r>
              <a:r>
                <a:rPr lang="en-US" b="1" dirty="0" err="1" smtClean="0">
                  <a:solidFill>
                    <a:schemeClr val="bg1">
                      <a:lumMod val="85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make_heatmap_updated.R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8113" y="3827104"/>
              <a:ext cx="6492240" cy="18158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as.character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args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[3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])</a:t>
              </a:r>
            </a:p>
            <a:p>
              <a:endPara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&lt;some lines of code&gt;</a:t>
              </a:r>
            </a:p>
            <a:p>
              <a:endPara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#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Menlo" charset="0"/>
                  <a:ea typeface="Menlo" charset="0"/>
                  <a:cs typeface="Menlo" charset="0"/>
                </a:rPr>
                <a:t>reduce to top n significant genes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/>
              </a:r>
              <a:b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n=min(500, length(which(</a:t>
              </a:r>
              <a:r>
                <a:rPr lang="en-US" sz="1400" dirty="0" err="1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statistics_data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[,4</a:t>
              </a:r>
              <a:r>
                <a:rPr lang="en-US" sz="1400" dirty="0" smtClean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]&lt;=</a:t>
              </a:r>
              <a:r>
                <a:rPr lang="en-US" sz="1400" dirty="0" err="1" smtClean="0">
                  <a:solidFill>
                    <a:schemeClr val="bg1"/>
                  </a:solidFill>
                  <a:latin typeface="Menlo" charset="0"/>
                  <a:ea typeface="Menlo" charset="0"/>
                  <a:cs typeface="Menlo" charset="0"/>
                </a:rPr>
                <a:t>max_p_value</a:t>
              </a:r>
              <a:r>
                <a:rPr lang="en-US" sz="1400" dirty="0">
                  <a:solidFill>
                    <a:schemeClr val="tx1"/>
                  </a:solidFill>
                  <a:latin typeface="Menlo" charset="0"/>
                  <a:ea typeface="Menlo" charset="0"/>
                  <a:cs typeface="Menlo" charset="0"/>
                </a:rPr>
                <a:t>)))</a:t>
              </a:r>
            </a:p>
          </p:txBody>
        </p:sp>
        <p:sp>
          <p:nvSpPr>
            <p:cNvPr id="28" name="Bent Arrow 27"/>
            <p:cNvSpPr/>
            <p:nvPr/>
          </p:nvSpPr>
          <p:spPr>
            <a:xfrm rot="10800000" flipH="1">
              <a:off x="3270025" y="3034032"/>
              <a:ext cx="1859032" cy="1516404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8113" y="5842167"/>
              <a:ext cx="4997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Remove hardcoded 0.05 for p-value filtering. Read p-value as a command line argument. 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647" y="993084"/>
              <a:ext cx="3521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Menlo" charset="0"/>
                  <a:ea typeface="Menlo" charset="0"/>
                  <a:cs typeface="Menlo" charset="0"/>
                </a:rPr>
                <a:t>Find the line where you filter your data by p-value</a:t>
              </a:r>
              <a:endParaRPr lang="en-US" sz="1400" dirty="0"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1541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299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Step 7.2: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1974273" y="0"/>
            <a:ext cx="10217726" cy="62299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update your </a:t>
            </a:r>
            <a:r>
              <a:rPr lang="en-US" sz="2400" dirty="0" err="1" smtClean="0"/>
              <a:t>wokrflow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fix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make_heatmap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4217" y="1270127"/>
            <a:ext cx="3200400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4218" y="835045"/>
            <a:ext cx="3200399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250" y="1270127"/>
            <a:ext cx="4069535" cy="5262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inputs: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cleaned_gct_file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5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p_value_file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type: File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position: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6</a:t>
            </a:r>
          </a:p>
          <a:p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max_p_value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type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float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inputBinding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position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7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&lt;some lines of code&gt;</a:t>
            </a:r>
          </a:p>
          <a:p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b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baseCommand</a:t>
            </a:r>
            <a: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</a:t>
            </a:r>
            <a:br>
              <a:rPr lang="en-US" sz="1400" b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Rscript</a:t>
            </a: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- </a:t>
            </a:r>
            <a:r>
              <a:rPr lang="en-US" sz="1400" dirty="0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/path/to/</a:t>
            </a:r>
            <a:r>
              <a:rPr lang="en-US" sz="1400" dirty="0" err="1" smtClean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make_heatmap_updated.R</a:t>
            </a:r>
            <a:endParaRPr lang="en-US" sz="1400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8252" y="835045"/>
            <a:ext cx="4069533" cy="3941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Menlo" charset="0"/>
                <a:ea typeface="Menlo" charset="0"/>
                <a:cs typeface="Menlo" charset="0"/>
              </a:rPr>
              <a:t>&gt;_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make_heatmap_updated.cwl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94217" y="4234967"/>
            <a:ext cx="3200400" cy="996287"/>
          </a:xfrm>
          <a:prstGeom prst="roundRect">
            <a:avLst>
              <a:gd name="adj" fmla="val 7078"/>
            </a:avLst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>
                <a:lumMod val="75000"/>
              </a:schemeClr>
            </a:bgClr>
          </a:pattFill>
          <a:ln w="635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94216" y="6218155"/>
            <a:ext cx="9603569" cy="236406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50739" y="2556675"/>
            <a:ext cx="2443749" cy="69954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4617" y="4471500"/>
            <a:ext cx="233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Add input to set desired p-value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94216" y="4234967"/>
            <a:ext cx="9603569" cy="996287"/>
          </a:xfrm>
          <a:prstGeom prst="roundRect">
            <a:avLst>
              <a:gd name="adj" fmla="val 7078"/>
            </a:avLst>
          </a:prstGeom>
          <a:noFill/>
          <a:ln w="635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4617" y="6189708"/>
            <a:ext cx="233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Update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baseCommand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5919" y="6537960"/>
            <a:ext cx="292608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latin typeface="Menlo" charset="0"/>
                <a:ea typeface="Menlo" charset="0"/>
                <a:cs typeface="Menlo" charset="0"/>
              </a:rPr>
              <a:t>http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/2OVcyeg</a:t>
            </a:r>
          </a:p>
        </p:txBody>
      </p:sp>
    </p:spTree>
    <p:extLst>
      <p:ext uri="{BB962C8B-B14F-4D97-AF65-F5344CB8AC3E}">
        <p14:creationId xmlns:p14="http://schemas.microsoft.com/office/powerpoint/2010/main" val="1961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12599</TotalTime>
  <Words>438</Words>
  <Application>Microsoft Macintosh PowerPoint</Application>
  <PresentationFormat>Widescreen</PresentationFormat>
  <Paragraphs>182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Kailasa</vt:lpstr>
      <vt:lpstr>Menlo</vt:lpstr>
      <vt:lpstr>Parcel</vt:lpstr>
      <vt:lpstr>Building portable and scalable bioinformatics workflows using Common Workflow Language</vt:lpstr>
      <vt:lpstr>STEP 1:</vt:lpstr>
      <vt:lpstr>Step 2:</vt:lpstr>
      <vt:lpstr>Step 3:</vt:lpstr>
      <vt:lpstr>Step 4:</vt:lpstr>
      <vt:lpstr>Step 5:</vt:lpstr>
      <vt:lpstr>Step 6:</vt:lpstr>
      <vt:lpstr>Step 7.1:</vt:lpstr>
      <vt:lpstr>Step 7.2:</vt:lpstr>
      <vt:lpstr>Step 7.3: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kotliar</dc:creator>
  <cp:lastModifiedBy>michael kotliar</cp:lastModifiedBy>
  <cp:revision>282</cp:revision>
  <dcterms:created xsi:type="dcterms:W3CDTF">2017-11-25T17:35:45Z</dcterms:created>
  <dcterms:modified xsi:type="dcterms:W3CDTF">2018-10-29T23:51:42Z</dcterms:modified>
</cp:coreProperties>
</file>