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62" r:id="rId4"/>
    <p:sldId id="266" r:id="rId5"/>
    <p:sldId id="275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0"/>
    <p:restoredTop sz="94590"/>
  </p:normalViewPr>
  <p:slideViewPr>
    <p:cSldViewPr snapToGrid="0">
      <p:cViewPr>
        <p:scale>
          <a:sx n="108" d="100"/>
          <a:sy n="108" d="100"/>
        </p:scale>
        <p:origin x="144" y="128"/>
      </p:cViewPr>
      <p:guideLst>
        <p:guide orient="horz" pos="2208"/>
        <p:guide pos="3864"/>
        <p:guide pos="6144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4240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5687-4E0E-F84F-AFE0-1F1A52F58F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3CAB0-BBB4-B94F-9BB9-10D6CE33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CWL specification defines the structure of the three basic</a:t>
            </a:r>
            <a:r>
              <a:rPr lang="en-US" baseline="0" dirty="0" smtClean="0"/>
              <a:t> components. First of them is Command Line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CWL specification defines the structure of the three basic</a:t>
            </a:r>
            <a:r>
              <a:rPr lang="en-US" baseline="0" dirty="0" smtClean="0"/>
              <a:t> components. First of them is Command Line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mmonwl.org/" TargetMode="External"/><Relationship Id="rId3" Type="http://schemas.openxmlformats.org/officeDocument/2006/relationships/hyperlink" Target="https://github.com/Barski-lab/workflows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download.docker.com/mac/stable/Docker.dmg" TargetMode="External"/><Relationship Id="rId12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abix/composer/releases/download/1.0.0/rabix-composer.Setup.1.0.0.exe" TargetMode="External"/><Relationship Id="rId4" Type="http://schemas.openxmlformats.org/officeDocument/2006/relationships/hyperlink" Target="https://github.com/rabix/composer/releases/download/1.0.0/rabix-composer-1.0.0.dmg" TargetMode="External"/><Relationship Id="rId5" Type="http://schemas.openxmlformats.org/officeDocument/2006/relationships/hyperlink" Target="https://github.com/rabix/composer/releases/download/1.0.0/rabix-composer-1.0.0-x86_64.AppImage" TargetMode="External"/><Relationship Id="rId6" Type="http://schemas.openxmlformats.org/officeDocument/2006/relationships/hyperlink" Target="http://www.oracle.com/technetwork/java/javase/downloads/jdk8-downloads-2133151.htm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https://download.docker.com/win/stable/DockerToolbox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6853"/>
            <a:ext cx="12191999" cy="135834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Building portable and scalable </a:t>
            </a:r>
            <a:r>
              <a:rPr lang="en-US" sz="2800" dirty="0" smtClean="0"/>
              <a:t>bioinformatics </a:t>
            </a:r>
            <a:r>
              <a:rPr lang="en-US" sz="2800" dirty="0"/>
              <a:t>workflows </a:t>
            </a:r>
            <a:r>
              <a:rPr lang="en-US" sz="2800" dirty="0" smtClean="0"/>
              <a:t>using</a:t>
            </a:r>
            <a:br>
              <a:rPr lang="en-US" sz="2800" dirty="0" smtClean="0"/>
            </a:br>
            <a:r>
              <a:rPr lang="en-US" sz="2800" dirty="0" smtClean="0"/>
              <a:t>Common </a:t>
            </a:r>
            <a:r>
              <a:rPr lang="en-US" sz="2800" dirty="0"/>
              <a:t>Workflow </a:t>
            </a:r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1766" y="3831148"/>
            <a:ext cx="2913368" cy="2139584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Michael Kotliar</a:t>
            </a:r>
          </a:p>
          <a:p>
            <a:pPr algn="r"/>
            <a:r>
              <a:rPr lang="en-US" b="1" dirty="0" smtClean="0"/>
              <a:t>Andrey </a:t>
            </a:r>
            <a:r>
              <a:rPr lang="en-US" b="1" dirty="0" err="1" smtClean="0"/>
              <a:t>Kartashov</a:t>
            </a:r>
            <a:endParaRPr lang="en-US" b="1" dirty="0" smtClean="0"/>
          </a:p>
          <a:p>
            <a:pPr algn="r"/>
            <a:r>
              <a:rPr lang="en-US" b="1" dirty="0" err="1" smtClean="0"/>
              <a:t>Artem</a:t>
            </a:r>
            <a:r>
              <a:rPr lang="en-US" b="1" dirty="0" smtClean="0"/>
              <a:t> Barski </a:t>
            </a:r>
          </a:p>
          <a:p>
            <a:pPr algn="r"/>
            <a:r>
              <a:rPr lang="en-US" dirty="0" smtClean="0"/>
              <a:t>Barski Lab</a:t>
            </a:r>
          </a:p>
          <a:p>
            <a:pPr algn="r"/>
            <a:r>
              <a:rPr lang="en-US" dirty="0" smtClean="0"/>
              <a:t>CCHMC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6" y="5399510"/>
            <a:ext cx="3680177" cy="120709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387639" y="6164115"/>
            <a:ext cx="4589212" cy="4966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Thanks Erica </a:t>
            </a:r>
            <a:r>
              <a:rPr lang="en-US" dirty="0" err="1" smtClean="0"/>
              <a:t>Depasquale</a:t>
            </a:r>
            <a:r>
              <a:rPr lang="en-US" dirty="0" smtClean="0"/>
              <a:t> for the R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7.2: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tool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4217" y="1270127"/>
            <a:ext cx="3200400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4218" y="835045"/>
            <a:ext cx="320039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8250" y="1270127"/>
            <a:ext cx="4069535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max_p_value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type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float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position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7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make_heatmap_updated.R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8252" y="835045"/>
            <a:ext cx="4069533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make_heatmap_updated.cwl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94217" y="4234967"/>
            <a:ext cx="3200400" cy="996287"/>
          </a:xfrm>
          <a:prstGeom prst="roundRect">
            <a:avLst>
              <a:gd name="adj" fmla="val 7078"/>
            </a:avLst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>
                <a:lumMod val="75000"/>
              </a:schemeClr>
            </a:bgClr>
          </a:pattFill>
          <a:ln w="635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4216" y="6218155"/>
            <a:ext cx="9603569" cy="236406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50739" y="2556675"/>
            <a:ext cx="2443749" cy="69954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4617" y="4471500"/>
            <a:ext cx="233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Add input to set desired p-value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4216" y="4234967"/>
            <a:ext cx="9603569" cy="996287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4617" y="6189708"/>
            <a:ext cx="233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Update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baseCommand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1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 animBg="1"/>
      <p:bldP spid="21" grpId="0" animBg="1"/>
      <p:bldP spid="3" grpId="0" animBg="1"/>
      <p:bldP spid="23" grpId="0"/>
      <p:bldP spid="19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7.3: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workflow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9" y="622995"/>
            <a:ext cx="11667122" cy="646691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056364" y="3708874"/>
            <a:ext cx="1257628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56364" y="4315626"/>
            <a:ext cx="1700832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56364" y="4716843"/>
            <a:ext cx="1064055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36002" y="4254568"/>
            <a:ext cx="832104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59607" y="3294330"/>
            <a:ext cx="706734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13940" y="4142793"/>
            <a:ext cx="1351501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04753" y="2518466"/>
            <a:ext cx="2504080" cy="584568"/>
          </a:xfrm>
          <a:prstGeom prst="roundRect">
            <a:avLst>
              <a:gd name="adj" fmla="val 8701"/>
            </a:avLst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41893" y="3275280"/>
            <a:ext cx="866581" cy="18288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84159" y="1063110"/>
            <a:ext cx="2331065" cy="315442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56364" y="5519890"/>
            <a:ext cx="1384182" cy="182880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3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</a:t>
            </a:r>
            <a:r>
              <a:rPr lang="en-US" b="1" dirty="0"/>
              <a:t>8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for those who wants to know more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45791" y="965621"/>
            <a:ext cx="411480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CWL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standards           *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45791" y="1393485"/>
            <a:ext cx="411480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www.commonwl.org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hlinkClick r:id="rId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3663" y="965621"/>
            <a:ext cx="709114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CWL executors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663" y="1394068"/>
            <a:ext cx="709114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cwltool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https://github.com/common-workflow-language/cwltool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CWL-Airflow 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/Barski-lab/cwl-airflow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rabix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rabix.io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toil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DataBiosphere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/toil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3663" y="2491943"/>
            <a:ext cx="709114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CWL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workflows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663" y="2920390"/>
            <a:ext cx="709114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Barski Lab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github.com/Barski-lab/workflows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Cancer Genomics Cloud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cgc.sbgenomics.com/public/apps</a:t>
            </a: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Dockstore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dockstore.org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hlinkClick r:id="rId3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3663" y="3800755"/>
            <a:ext cx="709114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Containerized tools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663" y="4229202"/>
            <a:ext cx="709114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Docker Hub 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hub.docker.com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Biocontainers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biocontainers.pro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QUAY       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quay.io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hlinkClick r:id="rId3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3663" y="5116901"/>
            <a:ext cx="709114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Useful links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662" y="5545348"/>
            <a:ext cx="7091141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 Viewer 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view.commonwl.org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/workflows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Atom Plugin 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manabuishii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/language-cwl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VS Code Plugin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manabuishii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vscode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-cwl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IntelliJ Plugin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gitlab.com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AleksandrSl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/cwl-plugin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745791" y="1845030"/>
            <a:ext cx="411480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H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ave a question?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5791" y="2273477"/>
            <a:ext cx="4114801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Gitter</a:t>
            </a:r>
            <a:endParaRPr lang="en-US" sz="1400" b="1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gitter.im/common-workflow-language/common-workflow-language</a:t>
            </a:r>
          </a:p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Biostars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https://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www.biostars.org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/t/cwl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Google Groups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://groups.google.com/forum/#!forum/common-workflow-language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33948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31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1: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582" y="1437970"/>
            <a:ext cx="11385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Rabix Composer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3"/>
              </a:rPr>
              <a:t>https://github.com/rabix/composer/releases/download/1.0.0/rabix-composer.Setup.1.0.0.exe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4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github.com/rabix/composer/releases/download/1.0.0/rabix-composer-1.0.0.dmg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5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github.com/rabix/composer/releases/download/1.0.0/rabix-composer-1.0.0-x86_64.AppImage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582" y="2563533"/>
            <a:ext cx="1138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Java Development </a:t>
            </a:r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Kit 8+ 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Windows/MacOS/Ubuntu</a:t>
            </a:r>
          </a:p>
          <a:p>
            <a:pPr indent="1497013"/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http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6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www.oracle.com/technetwork/java/javase/downloads/jdk8-downloads-2133151.html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583" y="4158716"/>
            <a:ext cx="11385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Docker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10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7" invalidUrl="https://download.docker.com/win/stable/Docker for Windows Installer.exe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8" invalidUrl="https://download.docker.com/win/stable/Docker for Windows Installer.exe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9" invalidUrl="https://download.docker.com/win/stable/Docker for Windows Installer.exe"/>
              </a:rPr>
              <a:t>download.docker.com/win/stable/Docker%20for%20Windows%20Installer.exe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&lt; 10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0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download.docker.com/win/stable/DockerToolbox.exe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1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download.docker.com/mac/stable/Docker.dmg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2"/>
              </a:rPr>
              <a:t>://docs.docker.com/install/linux/docker-ce/ubuntu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/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63533" y="871257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beginner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533" y="3555381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advanced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3533" y="5537464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jedi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582" y="6132777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cwltool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pip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install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cwltool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/>
              <a:t>software installation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8093" y="6132777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Java </a:t>
            </a:r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Development Kit 8+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brew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cask install java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7604" y="6132777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Docker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brew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cask install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docker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5" grpId="0"/>
      <p:bldP spid="2" grpId="0" animBg="1"/>
      <p:bldP spid="8" grpId="0" animBg="1"/>
      <p:bldP spid="9" grpId="0" animBg="1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2: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48631" y="811337"/>
            <a:ext cx="3657600" cy="681240"/>
            <a:chOff x="6748631" y="811337"/>
            <a:chExt cx="3657600" cy="681240"/>
          </a:xfrm>
        </p:grpSpPr>
        <p:sp>
          <p:nvSpPr>
            <p:cNvPr id="41" name="TextBox 40"/>
            <p:cNvSpPr txBox="1"/>
            <p:nvPr/>
          </p:nvSpPr>
          <p:spPr>
            <a:xfrm>
              <a:off x="6748631" y="1123245"/>
              <a:ext cx="36576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message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Hello W</a:t>
              </a:r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orld</a:t>
              </a:r>
              <a:endPara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48631" y="811337"/>
              <a:ext cx="365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Menlo" charset="0"/>
                  <a:ea typeface="Menlo" charset="0"/>
                  <a:cs typeface="Menlo" charset="0"/>
                </a:rPr>
                <a:t>echo.yml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48631" y="1513622"/>
            <a:ext cx="3657600" cy="4288382"/>
            <a:chOff x="6748631" y="1513622"/>
            <a:chExt cx="3657600" cy="4288382"/>
          </a:xfrm>
        </p:grpSpPr>
        <p:sp>
          <p:nvSpPr>
            <p:cNvPr id="39" name="TextBox 38"/>
            <p:cNvSpPr txBox="1"/>
            <p:nvPr/>
          </p:nvSpPr>
          <p:spPr>
            <a:xfrm>
              <a:off x="6748631" y="1831686"/>
              <a:ext cx="3657600" cy="39703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cwlVersion: </a:t>
              </a:r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v1.0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class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CommandLineTool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inputs</a:t>
              </a:r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	message: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		type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string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		inputBinding: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			position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outputs: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echo_file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type: </a:t>
              </a:r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File</a:t>
              </a:r>
            </a:p>
            <a:p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outputBinding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glob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"*"</a:t>
              </a:r>
              <a:b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b="1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stdout</a:t>
              </a:r>
              <a:r>
                <a:rPr lang="en-US" b="1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"</a:t>
              </a:r>
              <a:r>
                <a:rPr lang="en-US" dirty="0" err="1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echo.txt</a:t>
              </a:r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”</a:t>
              </a:r>
            </a:p>
            <a:p>
              <a:r>
                <a:rPr lang="en-US" b="1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baseCommand</a:t>
              </a:r>
              <a:r>
                <a:rPr lang="en-US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echo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48631" y="1513622"/>
              <a:ext cx="365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Menlo" charset="0"/>
                  <a:ea typeface="Menlo" charset="0"/>
                  <a:cs typeface="Menlo" charset="0"/>
                </a:rPr>
                <a:t>echo.cwl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48631" y="5815137"/>
            <a:ext cx="3657600" cy="678399"/>
            <a:chOff x="6748631" y="5815137"/>
            <a:chExt cx="3657600" cy="678399"/>
          </a:xfrm>
        </p:grpSpPr>
        <p:sp>
          <p:nvSpPr>
            <p:cNvPr id="56" name="TextBox 55"/>
            <p:cNvSpPr txBox="1"/>
            <p:nvPr/>
          </p:nvSpPr>
          <p:spPr>
            <a:xfrm>
              <a:off x="6748631" y="6124204"/>
              <a:ext cx="36576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Hello World </a:t>
              </a:r>
              <a:endPara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48631" y="5815137"/>
              <a:ext cx="365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Menlo" charset="0"/>
                  <a:ea typeface="Menlo" charset="0"/>
                  <a:cs typeface="Menlo" charset="0"/>
                </a:rPr>
                <a:t>echo.txt</a:t>
              </a:r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 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79283" y="1295767"/>
            <a:ext cx="2260288" cy="911175"/>
            <a:chOff x="2479283" y="1295767"/>
            <a:chExt cx="2260288" cy="911175"/>
          </a:xfrm>
        </p:grpSpPr>
        <p:sp>
          <p:nvSpPr>
            <p:cNvPr id="53" name="Rounded Rectangle 52"/>
            <p:cNvSpPr/>
            <p:nvPr/>
          </p:nvSpPr>
          <p:spPr>
            <a:xfrm>
              <a:off x="2479283" y="1295767"/>
              <a:ext cx="2260288" cy="5019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echo.yml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4" name="Elbow Connector 53"/>
            <p:cNvCxnSpPr>
              <a:stCxn id="53" idx="2"/>
              <a:endCxn id="52" idx="0"/>
            </p:cNvCxnSpPr>
            <p:nvPr/>
          </p:nvCxnSpPr>
          <p:spPr>
            <a:xfrm rot="16200000" flipH="1">
              <a:off x="3404834" y="2002348"/>
              <a:ext cx="409186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79283" y="5359429"/>
            <a:ext cx="2260288" cy="891458"/>
            <a:chOff x="2479283" y="5359429"/>
            <a:chExt cx="2260288" cy="891458"/>
          </a:xfrm>
        </p:grpSpPr>
        <p:sp>
          <p:nvSpPr>
            <p:cNvPr id="55" name="Rounded Rectangle 54"/>
            <p:cNvSpPr/>
            <p:nvPr/>
          </p:nvSpPr>
          <p:spPr>
            <a:xfrm>
              <a:off x="2479283" y="5748898"/>
              <a:ext cx="2260288" cy="5019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echo.txt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52" idx="2"/>
              <a:endCxn id="55" idx="0"/>
            </p:cNvCxnSpPr>
            <p:nvPr/>
          </p:nvCxnSpPr>
          <p:spPr>
            <a:xfrm rot="5400000">
              <a:off x="3414694" y="5554163"/>
              <a:ext cx="389469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833504" y="2206942"/>
            <a:ext cx="3551847" cy="3152487"/>
            <a:chOff x="3165828" y="2483007"/>
            <a:chExt cx="3551847" cy="3152487"/>
          </a:xfrm>
        </p:grpSpPr>
        <p:sp>
          <p:nvSpPr>
            <p:cNvPr id="52" name="Rounded Rectangle 51"/>
            <p:cNvSpPr/>
            <p:nvPr/>
          </p:nvSpPr>
          <p:spPr>
            <a:xfrm>
              <a:off x="3165828" y="2483007"/>
              <a:ext cx="3551847" cy="3152487"/>
            </a:xfrm>
            <a:prstGeom prst="roundRect">
              <a:avLst>
                <a:gd name="adj" fmla="val 8823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CommandLineTool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493113" y="2986285"/>
              <a:ext cx="2897277" cy="708095"/>
              <a:chOff x="1644242" y="2766624"/>
              <a:chExt cx="2897277" cy="708095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644242" y="2766624"/>
                <a:ext cx="2897277" cy="70809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nputs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439486" y="2873125"/>
                <a:ext cx="997354" cy="495092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message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493113" y="3809804"/>
              <a:ext cx="2897277" cy="708095"/>
              <a:chOff x="4187505" y="1702620"/>
              <a:chExt cx="2897277" cy="708095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187505" y="1702620"/>
                <a:ext cx="2897277" cy="70809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baseCommand</a:t>
                </a: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982749" y="1809121"/>
                <a:ext cx="997354" cy="495092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echo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493113" y="4650101"/>
              <a:ext cx="2897277" cy="708095"/>
              <a:chOff x="4776132" y="2870088"/>
              <a:chExt cx="2897277" cy="708095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776132" y="2870088"/>
                <a:ext cx="2897277" cy="70809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outputs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6406706" y="2976589"/>
                <a:ext cx="1162024" cy="495092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ea typeface="Menlo" charset="0"/>
                    <a:cs typeface="Menlo" charset="0"/>
                  </a:rPr>
                  <a:t>echo_file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84443" y="1081356"/>
            <a:ext cx="4480560" cy="716400"/>
            <a:chOff x="584443" y="1081356"/>
            <a:chExt cx="4480560" cy="716400"/>
          </a:xfrm>
        </p:grpSpPr>
        <p:sp>
          <p:nvSpPr>
            <p:cNvPr id="32" name="Rounded Rectangle 31"/>
            <p:cNvSpPr/>
            <p:nvPr/>
          </p:nvSpPr>
          <p:spPr>
            <a:xfrm>
              <a:off x="584443" y="1389133"/>
              <a:ext cx="4480560" cy="4086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echo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 Hello 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World &gt; </a:t>
              </a:r>
              <a:r>
                <a:rPr lang="en-US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echo.txt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4443" y="1081356"/>
              <a:ext cx="2779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Type in the console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5285037" y="2950174"/>
            <a:ext cx="1689020" cy="78562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wrap “ECHO” command in cwl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4659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20077" y="1329919"/>
            <a:ext cx="3551847" cy="4833190"/>
            <a:chOff x="4320077" y="1329919"/>
            <a:chExt cx="3551847" cy="4833190"/>
          </a:xfrm>
        </p:grpSpPr>
        <p:sp>
          <p:nvSpPr>
            <p:cNvPr id="28" name="Rounded Rectangle 27"/>
            <p:cNvSpPr/>
            <p:nvPr/>
          </p:nvSpPr>
          <p:spPr>
            <a:xfrm>
              <a:off x="4320077" y="1329919"/>
              <a:ext cx="3551847" cy="4833190"/>
            </a:xfrm>
            <a:prstGeom prst="roundRect">
              <a:avLst>
                <a:gd name="adj" fmla="val 549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echo-</a:t>
              </a:r>
              <a:r>
                <a:rPr lang="en-US" dirty="0" err="1" smtClean="0">
                  <a:solidFill>
                    <a:schemeClr val="tx1"/>
                  </a:solidFill>
                </a:rPr>
                <a:t>rename.cwl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417303" y="2311871"/>
              <a:ext cx="3346704" cy="3227293"/>
            </a:xfrm>
            <a:prstGeom prst="roundRect">
              <a:avLst>
                <a:gd name="adj" fmla="val 858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417303" y="5639156"/>
              <a:ext cx="3346704" cy="4114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17303" y="1801456"/>
              <a:ext cx="3346704" cy="4114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nputs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448914" y="1870036"/>
              <a:ext cx="1240993" cy="27432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trgt_filename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500858" y="1870036"/>
              <a:ext cx="855140" cy="27432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184296" y="2407244"/>
              <a:ext cx="2472596" cy="14630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sz="1500" b="1" dirty="0" smtClean="0">
                  <a:solidFill>
                    <a:schemeClr val="tx1"/>
                  </a:solidFill>
                  <a:latin typeface="Kailasa" charset="0"/>
                  <a:ea typeface="Kailasa" charset="0"/>
                  <a:cs typeface="Kailasa" charset="0"/>
                </a:rPr>
                <a:t>echo: </a:t>
              </a:r>
              <a:r>
                <a:rPr lang="en-US" sz="1500" dirty="0" err="1" smtClean="0">
                  <a:solidFill>
                    <a:schemeClr val="tx1"/>
                  </a:solidFill>
                  <a:latin typeface="Kailasa" charset="0"/>
                  <a:ea typeface="Kailasa" charset="0"/>
                  <a:cs typeface="Kailasa" charset="0"/>
                </a:rPr>
                <a:t>echo.cwl</a:t>
              </a:r>
              <a:endPara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07082" y="2543220"/>
              <a:ext cx="493776" cy="365760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07082" y="3350702"/>
              <a:ext cx="493776" cy="365760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187251" y="3980507"/>
              <a:ext cx="2472596" cy="14630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sz="1500" b="1" dirty="0" smtClean="0">
                  <a:solidFill>
                    <a:schemeClr val="tx1"/>
                  </a:solidFill>
                  <a:latin typeface="Kailasa" charset="0"/>
                  <a:ea typeface="Kailasa" charset="0"/>
                  <a:cs typeface="Kailasa" charset="0"/>
                </a:rPr>
                <a:t>rename: </a:t>
              </a:r>
              <a:r>
                <a:rPr lang="en-US" sz="1500" dirty="0" err="1" smtClean="0">
                  <a:solidFill>
                    <a:schemeClr val="tx1"/>
                  </a:solidFill>
                  <a:latin typeface="Kailasa" charset="0"/>
                  <a:ea typeface="Kailasa" charset="0"/>
                  <a:cs typeface="Kailasa" charset="0"/>
                </a:rPr>
                <a:t>rename.cwl</a:t>
              </a:r>
              <a:endPara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010037" y="4116483"/>
              <a:ext cx="493776" cy="365760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5010037" y="4923964"/>
              <a:ext cx="493776" cy="365760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448913" y="5706447"/>
              <a:ext cx="1240993" cy="27432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renamed_file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90160" y="750013"/>
            <a:ext cx="2011680" cy="579905"/>
            <a:chOff x="5090160" y="750013"/>
            <a:chExt cx="2011680" cy="579905"/>
          </a:xfrm>
        </p:grpSpPr>
        <p:sp>
          <p:nvSpPr>
            <p:cNvPr id="73" name="Rounded Rectangle 72"/>
            <p:cNvSpPr/>
            <p:nvPr/>
          </p:nvSpPr>
          <p:spPr>
            <a:xfrm>
              <a:off x="5090160" y="750013"/>
              <a:ext cx="2011680" cy="36274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echo-</a:t>
              </a:r>
              <a:r>
                <a:rPr lang="en-US" sz="1500" dirty="0" err="1" smtClean="0">
                  <a:solidFill>
                    <a:schemeClr val="tx1"/>
                  </a:solidFill>
                </a:rPr>
                <a:t>rename.yml</a:t>
              </a:r>
              <a:endParaRPr lang="en-US" sz="15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4" name="Elbow Connector 73"/>
            <p:cNvCxnSpPr>
              <a:stCxn id="73" idx="2"/>
              <a:endCxn id="28" idx="0"/>
            </p:cNvCxnSpPr>
            <p:nvPr/>
          </p:nvCxnSpPr>
          <p:spPr>
            <a:xfrm rot="16200000" flipH="1">
              <a:off x="5987419" y="1221336"/>
              <a:ext cx="217163" cy="1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090160" y="6163109"/>
            <a:ext cx="2011680" cy="567276"/>
            <a:chOff x="5090160" y="6163109"/>
            <a:chExt cx="2011680" cy="567276"/>
          </a:xfrm>
        </p:grpSpPr>
        <p:sp>
          <p:nvSpPr>
            <p:cNvPr id="75" name="Rounded Rectangle 74"/>
            <p:cNvSpPr/>
            <p:nvPr/>
          </p:nvSpPr>
          <p:spPr>
            <a:xfrm>
              <a:off x="5090160" y="6367642"/>
              <a:ext cx="2011680" cy="36274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 smtClean="0">
                  <a:solidFill>
                    <a:schemeClr val="tx1"/>
                  </a:solidFill>
                </a:rPr>
                <a:t>renamed.txt</a:t>
              </a:r>
              <a:endParaRPr lang="en-US" sz="15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7" name="Elbow Connector 76"/>
            <p:cNvCxnSpPr>
              <a:stCxn id="28" idx="2"/>
              <a:endCxn id="75" idx="0"/>
            </p:cNvCxnSpPr>
            <p:nvPr/>
          </p:nvCxnSpPr>
          <p:spPr>
            <a:xfrm rot="5400000">
              <a:off x="5993735" y="6265375"/>
              <a:ext cx="204533" cy="1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</a:t>
            </a:r>
            <a:r>
              <a:rPr lang="en-US" b="1" dirty="0" smtClean="0"/>
              <a:t>3.1:</a:t>
            </a:r>
            <a:endParaRPr lang="en-US" dirty="0"/>
          </a:p>
        </p:txBody>
      </p:sp>
      <p:sp>
        <p:nvSpPr>
          <p:cNvPr id="144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combine two steps in a </a:t>
            </a:r>
            <a:r>
              <a:rPr lang="en-US" sz="2400" dirty="0" err="1"/>
              <a:t>wokrflow</a:t>
            </a:r>
            <a:endParaRPr lang="en-US" sz="25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6110" y="1525257"/>
            <a:ext cx="2971800" cy="3414972"/>
            <a:chOff x="366110" y="1525257"/>
            <a:chExt cx="2971800" cy="3414972"/>
          </a:xfrm>
        </p:grpSpPr>
        <p:sp>
          <p:nvSpPr>
            <p:cNvPr id="69" name="TextBox 68"/>
            <p:cNvSpPr txBox="1"/>
            <p:nvPr/>
          </p:nvSpPr>
          <p:spPr>
            <a:xfrm>
              <a:off x="366110" y="1831686"/>
              <a:ext cx="2971800" cy="31085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cwlVersion: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v1.0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class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CommandLineTool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inputs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	message: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		type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string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		inputBinding: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			position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outputs: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echo_file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type: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File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outputBinding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glob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"*"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b="1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stdout</a:t>
              </a:r>
              <a:r>
                <a:rPr lang="en-US" sz="1400" b="1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"</a:t>
              </a:r>
              <a:r>
                <a:rPr lang="en-US" sz="1400" dirty="0" err="1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echo.txt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”</a:t>
              </a:r>
            </a:p>
            <a:p>
              <a:r>
                <a:rPr lang="en-US" sz="1400" b="1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baseCommand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echo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6110" y="1525257"/>
              <a:ext cx="2971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Menlo" charset="0"/>
                  <a:ea typeface="Menlo" charset="0"/>
                  <a:cs typeface="Menlo" charset="0"/>
                </a:rPr>
                <a:t>echo.cwl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47562" y="1518819"/>
            <a:ext cx="2971800" cy="4067741"/>
            <a:chOff x="8740447" y="1518819"/>
            <a:chExt cx="2971800" cy="4067741"/>
          </a:xfrm>
        </p:grpSpPr>
        <p:sp>
          <p:nvSpPr>
            <p:cNvPr id="79" name="TextBox 78"/>
            <p:cNvSpPr txBox="1"/>
            <p:nvPr/>
          </p:nvSpPr>
          <p:spPr>
            <a:xfrm>
              <a:off x="8740447" y="1831686"/>
              <a:ext cx="2971800" cy="3754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cwlVersion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v1.0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class: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CommandLineTool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inputs: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src_file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type: File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inputBinding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  position: 1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trgt_filename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type: string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inputBinding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  position: 2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b="1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outputs: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renamed_file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type: File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outputBinding: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  glob: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"*"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b="1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baseCommand</a:t>
              </a:r>
              <a:r>
                <a:rPr lang="en-US" sz="1400" b="1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cp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40447" y="1518819"/>
              <a:ext cx="2971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Menlo" charset="0"/>
                  <a:ea typeface="Menlo" charset="0"/>
                  <a:cs typeface="Menlo" charset="0"/>
                </a:rPr>
                <a:t>rename.cwl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7631286" y="4386252"/>
            <a:ext cx="1400763" cy="65154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10800000">
            <a:off x="3209924" y="2807251"/>
            <a:ext cx="2010265" cy="65154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1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320077" y="750013"/>
            <a:ext cx="3551847" cy="5980372"/>
            <a:chOff x="4320077" y="750013"/>
            <a:chExt cx="3551847" cy="5980372"/>
          </a:xfrm>
        </p:grpSpPr>
        <p:grpSp>
          <p:nvGrpSpPr>
            <p:cNvPr id="142" name="Group 141"/>
            <p:cNvGrpSpPr/>
            <p:nvPr/>
          </p:nvGrpSpPr>
          <p:grpSpPr>
            <a:xfrm>
              <a:off x="4320077" y="1329919"/>
              <a:ext cx="3551847" cy="4833190"/>
              <a:chOff x="4320077" y="1329919"/>
              <a:chExt cx="3551847" cy="4833190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4320077" y="1329919"/>
                <a:ext cx="3551847" cy="4833190"/>
              </a:xfrm>
              <a:prstGeom prst="roundRect">
                <a:avLst>
                  <a:gd name="adj" fmla="val 54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echo-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rename.cwl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4417303" y="2311871"/>
                <a:ext cx="3346704" cy="3227293"/>
              </a:xfrm>
              <a:prstGeom prst="roundRect">
                <a:avLst>
                  <a:gd name="adj" fmla="val 8585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t" anchorCtr="0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STEPS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4417303" y="5639156"/>
                <a:ext cx="3346704" cy="4114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outputs</a:t>
                </a: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4417303" y="1801456"/>
                <a:ext cx="3346704" cy="4114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nputs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6448914" y="1870036"/>
                <a:ext cx="1240993" cy="27432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5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trgt_filename</a:t>
                </a: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5500858" y="1870036"/>
                <a:ext cx="855140" cy="27432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message</a:t>
                </a: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5184296" y="2407244"/>
                <a:ext cx="2472596" cy="14630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sz="1500" b="1" dirty="0" smtClean="0">
                    <a:solidFill>
                      <a:schemeClr val="tx1"/>
                    </a:solidFill>
                    <a:latin typeface="Kailasa" charset="0"/>
                    <a:ea typeface="Kailasa" charset="0"/>
                    <a:cs typeface="Kailasa" charset="0"/>
                  </a:rPr>
                  <a:t>echo: </a:t>
                </a:r>
                <a:r>
                  <a:rPr lang="en-US" sz="1500" dirty="0" err="1" smtClean="0">
                    <a:solidFill>
                      <a:schemeClr val="tx1"/>
                    </a:solidFill>
                    <a:latin typeface="Kailasa" charset="0"/>
                    <a:ea typeface="Kailasa" charset="0"/>
                    <a:cs typeface="Kailasa" charset="0"/>
                  </a:rPr>
                  <a:t>echo.cwl</a:t>
                </a:r>
                <a:endPara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5007082" y="2543220"/>
                <a:ext cx="493776" cy="365760"/>
              </a:xfrm>
              <a:prstGeom prst="roundRect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</a:t>
                </a: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007082" y="3350702"/>
                <a:ext cx="493776" cy="365760"/>
              </a:xfrm>
              <a:prstGeom prst="roundRect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</a:t>
                </a: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5187251" y="3980507"/>
                <a:ext cx="2472596" cy="14630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sz="1500" b="1" dirty="0" smtClean="0">
                    <a:solidFill>
                      <a:schemeClr val="tx1"/>
                    </a:solidFill>
                    <a:latin typeface="Kailasa" charset="0"/>
                    <a:ea typeface="Kailasa" charset="0"/>
                    <a:cs typeface="Kailasa" charset="0"/>
                  </a:rPr>
                  <a:t>rename: </a:t>
                </a:r>
                <a:r>
                  <a:rPr lang="en-US" sz="1500" dirty="0" err="1" smtClean="0">
                    <a:solidFill>
                      <a:schemeClr val="tx1"/>
                    </a:solidFill>
                    <a:latin typeface="Kailasa" charset="0"/>
                    <a:ea typeface="Kailasa" charset="0"/>
                    <a:cs typeface="Kailasa" charset="0"/>
                  </a:rPr>
                  <a:t>rename.cwl</a:t>
                </a:r>
                <a:endPara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5010037" y="4116483"/>
                <a:ext cx="493776" cy="365760"/>
              </a:xfrm>
              <a:prstGeom prst="roundRect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</a:t>
                </a: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5010037" y="4923964"/>
                <a:ext cx="493776" cy="365760"/>
              </a:xfrm>
              <a:prstGeom prst="roundRect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</a:t>
                </a: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6448913" y="5706447"/>
                <a:ext cx="1240993" cy="27432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5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renamed_file</a:t>
                </a: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5090160" y="750013"/>
              <a:ext cx="2011680" cy="579905"/>
              <a:chOff x="5090160" y="750013"/>
              <a:chExt cx="2011680" cy="579905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5090160" y="750013"/>
                <a:ext cx="2011680" cy="3627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echo-</a:t>
                </a:r>
                <a:r>
                  <a:rPr lang="en-US" sz="1500" dirty="0" err="1" smtClean="0">
                    <a:solidFill>
                      <a:schemeClr val="tx1"/>
                    </a:solidFill>
                  </a:rPr>
                  <a:t>rename.yml</a:t>
                </a:r>
                <a:endParaRPr lang="en-US" sz="15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/>
              <p:nvPr/>
            </p:nvCxnSpPr>
            <p:spPr>
              <a:xfrm rot="16200000" flipH="1">
                <a:off x="5987419" y="1221336"/>
                <a:ext cx="217163" cy="1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5090160" y="6163109"/>
              <a:ext cx="2011680" cy="567276"/>
              <a:chOff x="5090160" y="6163109"/>
              <a:chExt cx="2011680" cy="567276"/>
            </a:xfrm>
          </p:grpSpPr>
          <p:sp>
            <p:nvSpPr>
              <p:cNvPr id="162" name="Rounded Rectangle 161"/>
              <p:cNvSpPr/>
              <p:nvPr/>
            </p:nvSpPr>
            <p:spPr>
              <a:xfrm>
                <a:off x="5090160" y="6367642"/>
                <a:ext cx="2011680" cy="36274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 smtClean="0">
                    <a:solidFill>
                      <a:schemeClr val="tx1"/>
                    </a:solidFill>
                  </a:rPr>
                  <a:t>renamed.txt</a:t>
                </a:r>
                <a:endParaRPr lang="en-US" sz="15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Elbow Connector 162"/>
              <p:cNvCxnSpPr/>
              <p:nvPr/>
            </p:nvCxnSpPr>
            <p:spPr>
              <a:xfrm rot="5400000">
                <a:off x="5993735" y="6265375"/>
                <a:ext cx="204533" cy="1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494464" y="810168"/>
            <a:ext cx="4184356" cy="5558638"/>
            <a:chOff x="4889524" y="810168"/>
            <a:chExt cx="4184356" cy="5558638"/>
          </a:xfrm>
        </p:grpSpPr>
        <p:sp>
          <p:nvSpPr>
            <p:cNvPr id="39" name="TextBox 38"/>
            <p:cNvSpPr txBox="1"/>
            <p:nvPr/>
          </p:nvSpPr>
          <p:spPr>
            <a:xfrm>
              <a:off x="4889525" y="1126071"/>
              <a:ext cx="4184355" cy="52427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cwlVersion: v1.0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class: Workflow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b="1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inputs: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sz="1400" dirty="0">
                  <a:solidFill>
                    <a:srgbClr val="C00000"/>
                  </a:solidFill>
                  <a:latin typeface="Menlo" charset="0"/>
                  <a:ea typeface="Menlo" charset="0"/>
                  <a:cs typeface="Menlo" charset="0"/>
                </a:rPr>
                <a:t>message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type: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string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sz="1400" dirty="0" err="1">
                  <a:solidFill>
                    <a:srgbClr val="0054FF"/>
                  </a:solidFill>
                  <a:latin typeface="Menlo" charset="0"/>
                  <a:ea typeface="Menlo" charset="0"/>
                  <a:cs typeface="Menlo" charset="0"/>
                </a:rPr>
                <a:t>trgt_filename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type: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string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outputs</a:t>
              </a:r>
              <a:r>
                <a:rPr lang="en-US" sz="1400" b="1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renamed_file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type: File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outputSource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rename/</a:t>
              </a:r>
              <a:r>
                <a:rPr lang="en-US" sz="1400" dirty="0" err="1" smtClean="0">
                  <a:solidFill>
                    <a:srgbClr val="00B050"/>
                  </a:solidFill>
                  <a:latin typeface="Menlo" charset="0"/>
                  <a:ea typeface="Menlo" charset="0"/>
                  <a:cs typeface="Menlo" charset="0"/>
                </a:rPr>
                <a:t>renamed_file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steps</a:t>
              </a:r>
              <a:r>
                <a:rPr lang="en-US" sz="1400" b="1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</a:t>
              </a:r>
              <a:r>
                <a:rPr lang="en-US" sz="1400" dirty="0">
                  <a:ln w="31750" cmpd="thickThin">
                    <a:noFill/>
                  </a:ln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echo: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run: ../tools/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echo.cwl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in: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  message: </a:t>
              </a:r>
              <a:r>
                <a:rPr lang="en-US" sz="1400" dirty="0">
                  <a:solidFill>
                    <a:srgbClr val="C00000"/>
                  </a:solidFill>
                  <a:latin typeface="Menlo" charset="0"/>
                  <a:ea typeface="Menlo" charset="0"/>
                  <a:cs typeface="Menlo" charset="0"/>
                </a:rPr>
                <a:t>message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out: [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echo_file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rename: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run: ../tools/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rename.cwl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in:</a:t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src_file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echo/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echo_file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 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trgt_filename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 </a:t>
              </a:r>
              <a:r>
                <a:rPr lang="en-US" sz="1400" dirty="0" err="1">
                  <a:solidFill>
                    <a:srgbClr val="0054FF"/>
                  </a:solidFill>
                  <a:latin typeface="Menlo" charset="0"/>
                  <a:ea typeface="Menlo" charset="0"/>
                  <a:cs typeface="Menlo" charset="0"/>
                </a:rPr>
                <a:t>trgt_filename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   out: [</a:t>
              </a:r>
              <a:r>
                <a:rPr lang="en-US" sz="1400" dirty="0" err="1">
                  <a:solidFill>
                    <a:srgbClr val="00B050"/>
                  </a:solidFill>
                  <a:latin typeface="Menlo" charset="0"/>
                  <a:ea typeface="Menlo" charset="0"/>
                  <a:cs typeface="Menlo" charset="0"/>
                </a:rPr>
                <a:t>renamed_file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89524" y="810168"/>
              <a:ext cx="4184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echo-</a:t>
              </a:r>
              <a:r>
                <a:rPr lang="en-US" sz="1400" dirty="0" err="1" smtClean="0">
                  <a:latin typeface="Menlo" charset="0"/>
                  <a:ea typeface="Menlo" charset="0"/>
                  <a:cs typeface="Menlo" charset="0"/>
                </a:rPr>
                <a:t>rename.cwl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956139" y="5745126"/>
            <a:ext cx="2976044" cy="623681"/>
            <a:chOff x="9898248" y="5745126"/>
            <a:chExt cx="2976044" cy="623681"/>
          </a:xfrm>
        </p:grpSpPr>
        <p:sp>
          <p:nvSpPr>
            <p:cNvPr id="56" name="TextBox 55"/>
            <p:cNvSpPr txBox="1"/>
            <p:nvPr/>
          </p:nvSpPr>
          <p:spPr>
            <a:xfrm>
              <a:off x="9898248" y="6061030"/>
              <a:ext cx="2976044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Hello 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orld</a:t>
              </a:r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02492" y="5745126"/>
              <a:ext cx="2971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Menlo" charset="0"/>
                  <a:ea typeface="Menlo" charset="0"/>
                  <a:cs typeface="Menlo" charset="0"/>
                </a:rPr>
                <a:t>renamed.txt</a:t>
              </a:r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 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960383" y="810167"/>
            <a:ext cx="2971800" cy="864545"/>
            <a:chOff x="9902492" y="810167"/>
            <a:chExt cx="2971800" cy="864545"/>
          </a:xfrm>
        </p:grpSpPr>
        <p:sp>
          <p:nvSpPr>
            <p:cNvPr id="36" name="TextBox 35"/>
            <p:cNvSpPr txBox="1"/>
            <p:nvPr/>
          </p:nvSpPr>
          <p:spPr>
            <a:xfrm>
              <a:off x="9902492" y="810167"/>
              <a:ext cx="2971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echo-</a:t>
              </a:r>
              <a:r>
                <a:rPr lang="en-US" sz="1400" dirty="0" err="1" smtClean="0">
                  <a:latin typeface="Menlo" charset="0"/>
                  <a:ea typeface="Menlo" charset="0"/>
                  <a:cs typeface="Menlo" charset="0"/>
                </a:rPr>
                <a:t>rename.yml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2492" y="1126072"/>
              <a:ext cx="2971800" cy="548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message: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Hello World</a:t>
              </a:r>
              <a:b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b="1" dirty="0" err="1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trgt_filename</a:t>
              </a:r>
              <a:r>
                <a:rPr lang="en-US" sz="1400" b="1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: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renamed.txt</a:t>
              </a:r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</a:t>
            </a:r>
            <a:r>
              <a:rPr lang="en-US" b="1" dirty="0" smtClean="0"/>
              <a:t>3.2:</a:t>
            </a:r>
            <a:endParaRPr lang="en-US" dirty="0"/>
          </a:p>
        </p:txBody>
      </p:sp>
      <p:sp>
        <p:nvSpPr>
          <p:cNvPr id="144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combine two steps in a </a:t>
            </a:r>
            <a:r>
              <a:rPr lang="en-US" sz="2400" dirty="0" err="1"/>
              <a:t>wokrflow</a:t>
            </a:r>
            <a:endParaRPr lang="en-US" sz="25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295575" y="1801455"/>
            <a:ext cx="3346704" cy="4252658"/>
            <a:chOff x="4417303" y="1801455"/>
            <a:chExt cx="3346704" cy="4252658"/>
          </a:xfrm>
        </p:grpSpPr>
        <p:sp>
          <p:nvSpPr>
            <p:cNvPr id="85" name="Rounded Rectangle 84"/>
            <p:cNvSpPr/>
            <p:nvPr/>
          </p:nvSpPr>
          <p:spPr>
            <a:xfrm>
              <a:off x="4961369" y="3305044"/>
              <a:ext cx="2575050" cy="45997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4961369" y="2496867"/>
              <a:ext cx="2575050" cy="45997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420594" y="3442142"/>
              <a:ext cx="1002677" cy="18288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echo_file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778086" y="2634660"/>
              <a:ext cx="721280" cy="18288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701991" y="2634660"/>
              <a:ext cx="721280" cy="18288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</a:p>
          </p:txBody>
        </p:sp>
        <p:cxnSp>
          <p:nvCxnSpPr>
            <p:cNvPr id="90" name="Elbow Connector 89"/>
            <p:cNvCxnSpPr/>
            <p:nvPr/>
          </p:nvCxnSpPr>
          <p:spPr>
            <a:xfrm>
              <a:off x="6499366" y="2726100"/>
              <a:ext cx="199303" cy="1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>
              <a:off x="5500858" y="3530885"/>
              <a:ext cx="919738" cy="2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>
              <a:off x="5519616" y="2723829"/>
              <a:ext cx="237903" cy="2272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7310194" y="2956840"/>
              <a:ext cx="0" cy="34820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964323" y="4069785"/>
              <a:ext cx="2575050" cy="45997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5253970" y="2212936"/>
              <a:ext cx="0" cy="283931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253970" y="3765017"/>
              <a:ext cx="0" cy="304768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/>
            <p:cNvSpPr/>
            <p:nvPr/>
          </p:nvSpPr>
          <p:spPr>
            <a:xfrm>
              <a:off x="5671446" y="4141747"/>
              <a:ext cx="749148" cy="1371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echo_file</a:t>
              </a:r>
              <a:endPara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13872" y="4141747"/>
              <a:ext cx="756346" cy="1371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src_file</a:t>
              </a:r>
              <a:endPara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668833" y="4333121"/>
              <a:ext cx="751761" cy="1371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 anchorCtr="0"/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trgt_filename</a:t>
              </a:r>
              <a:endPara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713872" y="4333121"/>
              <a:ext cx="752656" cy="1371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 anchorCtr="0"/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trgt_filename</a:t>
              </a:r>
              <a:endPara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5503286" y="4210327"/>
              <a:ext cx="168160" cy="41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5503286" y="4402566"/>
              <a:ext cx="168160" cy="413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6420594" y="4210741"/>
              <a:ext cx="293278" cy="1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420594" y="4402566"/>
              <a:ext cx="278075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ed Rectangle 113"/>
            <p:cNvSpPr/>
            <p:nvPr/>
          </p:nvSpPr>
          <p:spPr>
            <a:xfrm>
              <a:off x="4964323" y="4876858"/>
              <a:ext cx="2575050" cy="45997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355998" y="5013695"/>
              <a:ext cx="1067273" cy="18288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renamed_file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5519616" y="5105135"/>
              <a:ext cx="83638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7310194" y="4529758"/>
              <a:ext cx="0" cy="34710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5253970" y="5347495"/>
              <a:ext cx="0" cy="291661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ounded Rectangle 118"/>
            <p:cNvSpPr/>
            <p:nvPr/>
          </p:nvSpPr>
          <p:spPr>
            <a:xfrm>
              <a:off x="4417303" y="1801455"/>
              <a:ext cx="3346704" cy="411480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4417303" y="5642633"/>
              <a:ext cx="3346704" cy="411480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1" name="Right Arrow 140"/>
          <p:cNvSpPr/>
          <p:nvPr/>
        </p:nvSpPr>
        <p:spPr>
          <a:xfrm>
            <a:off x="3601883" y="3660266"/>
            <a:ext cx="1068157" cy="53050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33802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1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64000" y="1"/>
            <a:ext cx="4064000" cy="6858000"/>
          </a:xfrm>
          <a:prstGeom prst="rect">
            <a:avLst/>
          </a:prstGeom>
          <a:solidFill>
            <a:srgbClr val="92D05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8000" y="0"/>
            <a:ext cx="4055334" cy="6858000"/>
          </a:xfrm>
          <a:prstGeom prst="rect">
            <a:avLst/>
          </a:prstGeom>
          <a:solidFill>
            <a:srgbClr val="0054FF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667" y="0"/>
            <a:ext cx="4064000" cy="6858000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6769" y="905712"/>
            <a:ext cx="345046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79434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32605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770" y="2602598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294821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</a:t>
            </a:r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769" y="5563746"/>
            <a:ext cx="1157846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Script produces only one output file and saves it to the current folder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" y="5248585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</a:t>
            </a:r>
            <a:r>
              <a:rPr lang="en-US" sz="1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9434" y="2602598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2605" y="2602598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heatmap_file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6771" y="4725811"/>
            <a:ext cx="1157846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glob: "*"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4418034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</a:t>
            </a:r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6770" y="1994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1679713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</a:t>
            </a:r>
            <a:r>
              <a:rPr lang="en-US" sz="1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79434" y="1994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32605" y="1994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28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64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Wrap your own R script in cwl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2002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12" grpId="0" animBg="1"/>
      <p:bldP spid="13" grpId="0" animBg="1"/>
      <p:bldP spid="14" grpId="0" animBg="1"/>
      <p:bldP spid="26" grpId="0" animBg="1"/>
      <p:bldP spid="27" grpId="0"/>
      <p:bldP spid="30" grpId="0" animBg="1"/>
      <p:bldP spid="31" grpId="0"/>
      <p:bldP spid="32" grpId="0" animBg="1"/>
      <p:bldP spid="33" grpId="0" animBg="1"/>
      <p:bldP spid="37" grpId="0" animBg="1"/>
      <p:bldP spid="38" grpId="0"/>
      <p:bldP spid="47" grpId="0" animBg="1"/>
      <p:bldP spid="48" grpId="0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0951"/>
            <a:ext cx="11643359" cy="667857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test what you have just created</a:t>
            </a:r>
            <a:endParaRPr lang="en-US" sz="2500" dirty="0"/>
          </a:p>
        </p:txBody>
      </p:sp>
      <p:sp>
        <p:nvSpPr>
          <p:cNvPr id="23" name="Rounded Rectangle 22"/>
          <p:cNvSpPr/>
          <p:nvPr/>
        </p:nvSpPr>
        <p:spPr>
          <a:xfrm>
            <a:off x="2883005" y="2354778"/>
            <a:ext cx="292094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3840" y="3539450"/>
            <a:ext cx="1405926" cy="22860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6934" y="1594368"/>
            <a:ext cx="535750" cy="228600"/>
          </a:xfrm>
          <a:prstGeom prst="round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560676" y="3272422"/>
            <a:ext cx="3053255" cy="370787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14945" y="3123488"/>
            <a:ext cx="2233826" cy="370787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3429861" y="2020764"/>
            <a:ext cx="633616" cy="370787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7529" y="2547969"/>
            <a:ext cx="274320" cy="274320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7529" y="2958665"/>
            <a:ext cx="274320" cy="274320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7529" y="3369361"/>
            <a:ext cx="274320" cy="274320"/>
          </a:xfrm>
          <a:prstGeom prst="roundRect">
            <a:avLst/>
          </a:prstGeom>
          <a:solidFill>
            <a:srgbClr val="FFFF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7529" y="3780057"/>
            <a:ext cx="274320" cy="274320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529" y="4190753"/>
            <a:ext cx="274320" cy="274320"/>
          </a:xfrm>
          <a:prstGeom prst="roundRect">
            <a:avLst/>
          </a:prstGeom>
          <a:solidFill>
            <a:srgbClr val="00B0F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07529" y="4601449"/>
            <a:ext cx="274320" cy="274320"/>
          </a:xfrm>
          <a:prstGeom prst="roundRect">
            <a:avLst/>
          </a:prstGeom>
          <a:solidFill>
            <a:srgbClr val="0070C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621108" y="1505629"/>
            <a:ext cx="769815" cy="370787"/>
          </a:xfrm>
          <a:prstGeom prst="roundRect">
            <a:avLst/>
          </a:prstGeom>
          <a:noFill/>
          <a:ln w="444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82462" y="5580717"/>
            <a:ext cx="465015" cy="228600"/>
          </a:xfrm>
          <a:prstGeom prst="roundRect">
            <a:avLst/>
          </a:prstGeom>
          <a:noFill/>
          <a:ln w="4445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7529" y="5012145"/>
            <a:ext cx="274320" cy="274320"/>
          </a:xfrm>
          <a:prstGeom prst="roundRect">
            <a:avLst/>
          </a:prstGeom>
          <a:solidFill>
            <a:srgbClr val="7030A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4" grpId="0" animBg="1"/>
      <p:bldP spid="47" grpId="0" animBg="1"/>
      <p:bldP spid="49" grpId="0" animBg="1"/>
      <p:bldP spid="50" grpId="0" animBg="1"/>
      <p:bldP spid="51" grpId="0" animBg="1"/>
      <p:bldP spid="57" grpId="0" animBg="1"/>
      <p:bldP spid="58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combine three steps in a </a:t>
            </a:r>
            <a:r>
              <a:rPr lang="en-US" sz="2400" dirty="0" err="1" smtClean="0"/>
              <a:t>wokrflow</a:t>
            </a:r>
            <a:endParaRPr lang="en-US" sz="2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6" y="478196"/>
            <a:ext cx="11811229" cy="667512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041964" y="3880962"/>
            <a:ext cx="1405926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1964" y="4316761"/>
            <a:ext cx="1405926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1964" y="4768124"/>
            <a:ext cx="140592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357636" y="4346796"/>
            <a:ext cx="1106570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99241" y="3190156"/>
            <a:ext cx="85278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558817" y="4255855"/>
            <a:ext cx="1131322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01858" y="969391"/>
            <a:ext cx="2506781" cy="324324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41964" y="5421897"/>
            <a:ext cx="1405926" cy="228600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41" grpId="0" animBg="1"/>
      <p:bldP spid="43" grpId="0" animBg="1"/>
      <p:bldP spid="48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7.1: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script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647" y="2178819"/>
            <a:ext cx="5761856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reduce to top n significant genes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n=min(500, length(which(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statistics_data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[,4]&lt;=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0.05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)))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647" y="1743737"/>
            <a:ext cx="5761856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88113" y="3469334"/>
            <a:ext cx="649224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make_heatmap_updated.R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8113" y="3904416"/>
            <a:ext cx="6492240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max_p_value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as.character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[3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])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reduce to top n significant genes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n=min(500, length(which(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statistics_data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[,4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]&lt;=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max_p_value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)))</a:t>
            </a:r>
          </a:p>
        </p:txBody>
      </p:sp>
      <p:sp>
        <p:nvSpPr>
          <p:cNvPr id="28" name="Bent Arrow 27"/>
          <p:cNvSpPr/>
          <p:nvPr/>
        </p:nvSpPr>
        <p:spPr>
          <a:xfrm rot="10800000" flipH="1">
            <a:off x="3270025" y="3111344"/>
            <a:ext cx="1859032" cy="1516404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113" y="5919479"/>
            <a:ext cx="499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Remove hardcoded 0.05 for p-value filtering. Read p-value as a command line argument.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647" y="1070396"/>
            <a:ext cx="352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Find the line where you filter your data by p-value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8" grpId="0" animBg="1"/>
      <p:bldP spid="29" grpId="0"/>
      <p:bldP spid="30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13188</TotalTime>
  <Words>592</Words>
  <Application>Microsoft Macintosh PowerPoint</Application>
  <PresentationFormat>Widescreen</PresentationFormat>
  <Paragraphs>235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Gill Sans MT</vt:lpstr>
      <vt:lpstr>Kailasa</vt:lpstr>
      <vt:lpstr>Menlo</vt:lpstr>
      <vt:lpstr>Arial</vt:lpstr>
      <vt:lpstr>Parcel</vt:lpstr>
      <vt:lpstr>Building portable and scalable bioinformatics workflows using Common Workflow Language</vt:lpstr>
      <vt:lpstr>STEP 1:</vt:lpstr>
      <vt:lpstr>Step 2:</vt:lpstr>
      <vt:lpstr>Step 3.1:</vt:lpstr>
      <vt:lpstr>Step 3.2:</vt:lpstr>
      <vt:lpstr>Step 4:</vt:lpstr>
      <vt:lpstr>Step 5:</vt:lpstr>
      <vt:lpstr>Step 6:</vt:lpstr>
      <vt:lpstr>Step 7.1:</vt:lpstr>
      <vt:lpstr>Step 7.2:</vt:lpstr>
      <vt:lpstr>Step 7.3:</vt:lpstr>
      <vt:lpstr>Step 8: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kotliar</dc:creator>
  <cp:lastModifiedBy>michael kotliar</cp:lastModifiedBy>
  <cp:revision>324</cp:revision>
  <dcterms:created xsi:type="dcterms:W3CDTF">2017-11-25T17:35:45Z</dcterms:created>
  <dcterms:modified xsi:type="dcterms:W3CDTF">2018-10-31T04:15:12Z</dcterms:modified>
</cp:coreProperties>
</file>