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322" r:id="rId4"/>
    <p:sldId id="314" r:id="rId5"/>
    <p:sldId id="316" r:id="rId6"/>
    <p:sldId id="317" r:id="rId7"/>
    <p:sldId id="319" r:id="rId8"/>
    <p:sldId id="320" r:id="rId9"/>
    <p:sldId id="315" r:id="rId10"/>
    <p:sldId id="321" r:id="rId11"/>
    <p:sldId id="303" r:id="rId12"/>
    <p:sldId id="309" r:id="rId13"/>
    <p:sldId id="310" r:id="rId14"/>
    <p:sldId id="311" r:id="rId15"/>
    <p:sldId id="312" r:id="rId16"/>
    <p:sldId id="313" r:id="rId17"/>
    <p:sldId id="308" r:id="rId18"/>
    <p:sldId id="306" r:id="rId19"/>
    <p:sldId id="304" r:id="rId20"/>
    <p:sldId id="305" r:id="rId21"/>
    <p:sldId id="3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700e03-8a9a-4bc4-bc3b-5030421f58a4}">
          <p14:sldIdLst>
            <p14:sldId id="256"/>
            <p14:sldId id="322"/>
            <p14:sldId id="304"/>
            <p14:sldId id="305"/>
            <p14:sldId id="307"/>
            <p14:sldId id="309"/>
            <p14:sldId id="310"/>
            <p14:sldId id="311"/>
            <p14:sldId id="312"/>
            <p14:sldId id="313"/>
            <p14:sldId id="308"/>
            <p14:sldId id="306"/>
            <p14:sldId id="303"/>
            <p14:sldId id="315"/>
            <p14:sldId id="321"/>
            <p14:sldId id="316"/>
            <p14:sldId id="317"/>
            <p14:sldId id="319"/>
            <p14:sldId id="320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34620"/>
            <a:ext cx="98044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Hồ sơ thiết kế</a:t>
            </a:r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310" y="3502025"/>
            <a:ext cx="9804400" cy="1655445"/>
          </a:xfrm>
        </p:spPr>
        <p:txBody>
          <a:bodyPr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Giảng viên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 Nguyễn Tiến Huy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03070" y="2522220"/>
            <a:ext cx="100876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u="sng">
                <a:latin typeface="Arial" panose="020B0604020202020204" pitchFamily="34" charset="0"/>
                <a:cs typeface="Arial" panose="020B0604020202020204" pitchFamily="34" charset="0"/>
              </a:rPr>
              <a:t>Đồ án</a:t>
            </a: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 QUẢN LÍ NHÂN VIÊN (QLHS)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33450" y="4082415"/>
            <a:ext cx="5258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5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Họ và tên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 Nguyễn Đình Lộc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MSSV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 1988044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Quản lý đơn vị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4645" y="1090295"/>
            <a:ext cx="3534410" cy="51498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Chuỗi tra cứu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4295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điện thoại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85140" y="3778885"/>
            <a:ext cx="108966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Hình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101215" y="3825240"/>
            <a:ext cx="3082925" cy="81089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Thông tin nhân viên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287135" y="666115"/>
            <a:ext cx="5826760" cy="6000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600"/>
              <a:t>Sau khi đăng nhập, người dùng có thể</a:t>
            </a:r>
            <a:endParaRPr lang="en-US" sz="1600"/>
          </a:p>
          <a:p>
            <a:r>
              <a:rPr lang="en-US" sz="1600"/>
              <a:t>- Tra cứu: Nhập chuỗi tra cứu kết thúc với Enter</a:t>
            </a:r>
            <a:endParaRPr lang="en-US" sz="1600"/>
          </a:p>
          <a:p>
            <a:r>
              <a:rPr lang="en-US" sz="1600">
                <a:sym typeface="+mn-ea"/>
              </a:rPr>
              <a:t>- Cập nhật điện thoại </a:t>
            </a:r>
            <a:endParaRPr lang="en-US" sz="1600"/>
          </a:p>
          <a:p>
            <a:r>
              <a:rPr lang="en-US" sz="1600">
                <a:sym typeface="+mn-ea"/>
              </a:rPr>
              <a:t>==&gt; Cập nhật điện thoại kết thúc với Enter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- Cập nhật địa chỉ: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==&gt; Cập nhât địa chỉ kết thúc với Enter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- Cập nhật hình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==&gt; Upload hình và click Lưu</a:t>
            </a:r>
            <a:endParaRPr lang="en-US" sz="1600"/>
          </a:p>
          <a:p>
            <a:r>
              <a:rPr lang="en-US" sz="1600"/>
              <a:t>- Cập nhật ngoại ngữ </a:t>
            </a:r>
            <a:endParaRPr lang="en-US" sz="1600"/>
          </a:p>
          <a:p>
            <a:r>
              <a:rPr lang="en-US" sz="1600"/>
              <a:t>==&gt; Chọn ngoại ngữ và click Lưu </a:t>
            </a:r>
            <a:endParaRPr lang="en-US" sz="1600"/>
          </a:p>
          <a:p>
            <a:r>
              <a:rPr lang="en-US" sz="1600"/>
              <a:t>- Thông tin nhân viên bao gồm: Họ tên, giới tính, CMND, Ngày sinh, Mức lương, Điện thoại, Mail, Đia chỉ, Đơn vi, Khả năng ngoại ngữ</a:t>
            </a:r>
            <a:endParaRPr lang="en-US" sz="1600"/>
          </a:p>
          <a:p>
            <a:r>
              <a:rPr lang="en-US" sz="1600"/>
              <a:t>- Danh sách đơn xin nghỉ bao gồm: Ngày bắt đầu, số ngày, lý do, Ý kiến quản lý đơn vị, Ý kiến quản lý chi nhánh</a:t>
            </a:r>
            <a:endParaRPr lang="en-US" sz="1600"/>
          </a:p>
          <a:p>
            <a:r>
              <a:rPr lang="en-US" sz="1600"/>
              <a:t>- Chọn thêm ý kiến cho đơn xin nghỉ</a:t>
            </a:r>
            <a:endParaRPr lang="en-US" sz="1600"/>
          </a:p>
          <a:p>
            <a:r>
              <a:rPr lang="en-US" sz="1600"/>
              <a:t>==&gt; Nhập nôi dung ý kiến kết thúc và click Lưu</a:t>
            </a:r>
            <a:endParaRPr lang="en-US" sz="1600"/>
          </a:p>
          <a:p>
            <a:r>
              <a:rPr lang="en-US" sz="1600">
                <a:sym typeface="+mn-ea"/>
              </a:rPr>
              <a:t>- Chọn cập nhật ý kiến cho đơn xin nghỉ</a:t>
            </a:r>
            <a:endParaRPr lang="en-US" sz="1600"/>
          </a:p>
          <a:p>
            <a:r>
              <a:rPr lang="en-US" sz="1600">
                <a:sym typeface="+mn-ea"/>
              </a:rPr>
              <a:t>==&gt; Cập nhật nôi dung ý kiến kết thúc và click Lưu</a:t>
            </a:r>
            <a:endParaRPr lang="en-US" sz="1600">
              <a:sym typeface="+mn-ea"/>
            </a:endParaRPr>
          </a:p>
          <a:p>
            <a:r>
              <a:rPr lang="en-US" sz="1600" u="sng"/>
              <a:t>Lưu ý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Nếu đơn xin nghỉ đã được duyệt</a:t>
            </a:r>
            <a:endParaRPr lang="en-US" sz="1600"/>
          </a:p>
          <a:p>
            <a:r>
              <a:rPr lang="en-US" sz="1600"/>
              <a:t>=&gt; Không có Chức năng thêm ý kiến</a:t>
            </a:r>
            <a:endParaRPr lang="en-US" sz="1600"/>
          </a:p>
          <a:p>
            <a:r>
              <a:rPr lang="en-US" sz="1600"/>
              <a:t>Nếu đơn xin nghỉ không có ý kiến:</a:t>
            </a:r>
            <a:endParaRPr lang="en-US" sz="1600"/>
          </a:p>
          <a:p>
            <a:r>
              <a:rPr lang="en-US" sz="1600"/>
              <a:t>=&gt; Không có Chức năng cập nhật ý kiến</a:t>
            </a:r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334645" y="4954905"/>
            <a:ext cx="4400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Danh sách đơn xin nghỉ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83870" y="5428615"/>
            <a:ext cx="4102100" cy="4483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Đơn xin nghỉ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85140" y="6196330"/>
            <a:ext cx="1750695" cy="48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Ý kiến 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381250" y="6152515"/>
            <a:ext cx="1767840" cy="532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Thêm ý kiến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377690" y="6152515"/>
            <a:ext cx="1799590" cy="532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ý kiến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98374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địa chỉ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03479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hình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983740" y="282384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ngoại ngữ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Quản lý đơn vị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4645" y="1090295"/>
            <a:ext cx="3534410" cy="51498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Chuỗi tra cứu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4295" y="1823085"/>
            <a:ext cx="1704340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điện thoại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98374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địa chỉ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03479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hình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983740" y="282384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ngoại ngữ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34645" y="2823845"/>
            <a:ext cx="4716145" cy="176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99110" y="2970530"/>
            <a:ext cx="3990340" cy="535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Nhập điện thoại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09600" y="3846195"/>
            <a:ext cx="977900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Quản lý đơn vị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4645" y="1090295"/>
            <a:ext cx="3534410" cy="51498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Chuỗi tra cứu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4295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điện thoại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983740" y="1823085"/>
            <a:ext cx="1704340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địa chỉ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03479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hình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983740" y="282384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ngoại ngữ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34645" y="2823845"/>
            <a:ext cx="4716145" cy="176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99110" y="2970530"/>
            <a:ext cx="3990340" cy="535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Nhập địa chỉ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09600" y="3846195"/>
            <a:ext cx="977900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Quản lý đơn vị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4645" y="1090295"/>
            <a:ext cx="3534410" cy="51498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Chuỗi tra cứu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4295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điện thoại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98374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địa chỉ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034790" y="1823085"/>
            <a:ext cx="1704340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hình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983740" y="282384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ngoại ngữ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34645" y="2823845"/>
            <a:ext cx="4716145" cy="176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99110" y="2970530"/>
            <a:ext cx="3990340" cy="535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Upload hình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09600" y="3846195"/>
            <a:ext cx="977900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Quản lý đơn vị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4645" y="1090295"/>
            <a:ext cx="3534410" cy="51498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Chuỗi tra cứu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4295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điện thoại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98374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địa chỉ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03479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hình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983740" y="2823845"/>
            <a:ext cx="1704340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ngoại ngữ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34645" y="4274820"/>
            <a:ext cx="4716145" cy="176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83235" y="4485005"/>
            <a:ext cx="3990340" cy="535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Dropdown danh sách ngoại ngữ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09600" y="5297170"/>
            <a:ext cx="977900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393815" y="4835525"/>
            <a:ext cx="5188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 u="sng"/>
              <a:t>Lưu ý</a:t>
            </a:r>
            <a:endParaRPr lang="en-US"/>
          </a:p>
          <a:p>
            <a:r>
              <a:rPr lang="en-US"/>
              <a:t>- Người dùng có thể chọn nhiều ngoại ngữ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Quản lý đơn vị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4645" y="1090295"/>
            <a:ext cx="3534410" cy="51498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Chuỗi tra cứu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09600" y="1863725"/>
            <a:ext cx="2600325" cy="6591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đơn vị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632835" y="1863725"/>
            <a:ext cx="2600325" cy="6591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ngoại ngữ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34645" y="2967990"/>
            <a:ext cx="4400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Danh sách đơn xin nghỉ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85140" y="3567430"/>
            <a:ext cx="4102100" cy="4483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Đơn xin nghỉ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85140" y="4981575"/>
            <a:ext cx="1750695" cy="48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Ý kiến 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85140" y="4110355"/>
            <a:ext cx="1767840" cy="5327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Thêm ý kiến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3004820" y="4110355"/>
            <a:ext cx="2019935" cy="532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ý kiến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85140" y="4824730"/>
            <a:ext cx="8375015" cy="179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ym typeface="Wingdings 2" panose="05020102010507070707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53110" y="5641975"/>
            <a:ext cx="5078095" cy="882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Ý kiến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753110" y="4981575"/>
            <a:ext cx="2996565" cy="489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Ngày tạo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104640" y="4960620"/>
            <a:ext cx="2451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Wingdings 2" panose="05020102010507070707" charset="0"/>
              </a:rPr>
              <a:t> Duyệt đơn xin nghỉ</a:t>
            </a:r>
            <a:endParaRPr lang="en-US">
              <a:sym typeface="Wingdings 2" panose="05020102010507070707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556375" y="6019800"/>
            <a:ext cx="977900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Quản lý chi nhánh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4645" y="1090295"/>
            <a:ext cx="3534410" cy="51498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Chuỗi tra cứu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29565" y="2907030"/>
            <a:ext cx="2287905" cy="576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Chuyển đơn vị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85140" y="3778885"/>
            <a:ext cx="108966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Hình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101215" y="3825240"/>
            <a:ext cx="3082925" cy="81089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Thông tin nhân viên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09600" y="1863725"/>
            <a:ext cx="2600325" cy="6591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đơn vị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632835" y="1863725"/>
            <a:ext cx="2600325" cy="6591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ngoại ngữ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23355" y="934085"/>
            <a:ext cx="5528310" cy="5262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Sau khi đăng nhập, người dùng có thể</a:t>
            </a:r>
            <a:endParaRPr lang="en-US" sz="1400"/>
          </a:p>
          <a:p>
            <a:r>
              <a:rPr lang="en-US" sz="1400"/>
              <a:t>- Tra cứu: Nhập chuỗi tra cứu kết thúc với Enter</a:t>
            </a:r>
            <a:endParaRPr lang="en-US" sz="1400"/>
          </a:p>
          <a:p>
            <a:r>
              <a:rPr lang="en-US" sz="1400"/>
              <a:t>- Chọn chuyển đơn vị </a:t>
            </a:r>
            <a:endParaRPr lang="en-US" sz="1400"/>
          </a:p>
          <a:p>
            <a:r>
              <a:rPr lang="en-US" sz="1400"/>
              <a:t>==&gt; Chọn Đơn vị trong danh sách đơn vị cùng chi nhánh và click Lưu </a:t>
            </a:r>
            <a:endParaRPr lang="en-US" sz="1400"/>
          </a:p>
          <a:p>
            <a:r>
              <a:rPr lang="en-US" sz="1400"/>
              <a:t>- Thông tin nhân viên bao gồm: Họ tên, giới tính, CMND, Ngày sinh, Mức lương, Điện thoại, Mail, Đia chỉ, Đơn vi, Khả năng ngoại ngữ</a:t>
            </a:r>
            <a:endParaRPr lang="en-US" sz="1400"/>
          </a:p>
          <a:p>
            <a:r>
              <a:rPr lang="en-US" sz="1400"/>
              <a:t>- Danh sách đơn xin nghỉ bao gồm: Ngày bắt đầu, số ngày, lý do, Ý kiến quản lý đơn vị, Ý kiến quản lý chi nhánh</a:t>
            </a:r>
            <a:endParaRPr lang="en-US" sz="1400"/>
          </a:p>
          <a:p>
            <a:r>
              <a:rPr lang="en-US" sz="1400"/>
              <a:t>- Chọn thêm ý kiến cho đơn xin nghỉ</a:t>
            </a:r>
            <a:endParaRPr lang="en-US" sz="1400"/>
          </a:p>
          <a:p>
            <a:r>
              <a:rPr lang="en-US" sz="1400"/>
              <a:t>==&gt; Nhập nôi dung ý kiến kết thúc và click Lưu</a:t>
            </a:r>
            <a:endParaRPr lang="en-US" sz="1400"/>
          </a:p>
          <a:p>
            <a:r>
              <a:rPr lang="en-US" sz="1400">
                <a:sym typeface="+mn-ea"/>
              </a:rPr>
              <a:t>- Chọn cập nhật ý kiến cho đơn xin nghỉ</a:t>
            </a:r>
            <a:endParaRPr lang="en-US" sz="1400"/>
          </a:p>
          <a:p>
            <a:r>
              <a:rPr lang="en-US" sz="1400">
                <a:sym typeface="+mn-ea"/>
              </a:rPr>
              <a:t>==&gt; Cập nhật nôi dung ý kiến kết thúc và click Lưu</a:t>
            </a:r>
            <a:endParaRPr lang="en-US" sz="1400"/>
          </a:p>
          <a:p>
            <a:r>
              <a:rPr lang="en-US" sz="1400"/>
              <a:t>- Chọn Thống kê nhân viên theo đơn vị:</a:t>
            </a:r>
            <a:endParaRPr lang="en-US" sz="1400"/>
          </a:p>
          <a:p>
            <a:r>
              <a:rPr lang="en-US" sz="1400"/>
              <a:t>==&gt; Hiện danh sách nhân viên theo tứng đơn vị của chi nhánh và tỉ lệ phần trăm</a:t>
            </a:r>
            <a:endParaRPr lang="en-US" sz="1400"/>
          </a:p>
          <a:p>
            <a:r>
              <a:rPr lang="en-US" sz="1400">
                <a:sym typeface="+mn-ea"/>
              </a:rPr>
              <a:t>- Chọn Thống kê nhân viên theo ngoại ngữ:</a:t>
            </a:r>
            <a:endParaRPr lang="en-US" sz="1400"/>
          </a:p>
          <a:p>
            <a:r>
              <a:rPr lang="en-US" sz="1400">
                <a:sym typeface="+mn-ea"/>
              </a:rPr>
              <a:t>==&gt; Hiện danh sách nhân viên theo tứng ngoại ngữ của chi nhánh và tỉ lệ phần trăm</a:t>
            </a:r>
            <a:endParaRPr lang="en-US" sz="1400">
              <a:sym typeface="+mn-ea"/>
            </a:endParaRPr>
          </a:p>
          <a:p>
            <a:r>
              <a:rPr lang="en-US" sz="1400" u="sng"/>
              <a:t>Lưu ý</a:t>
            </a:r>
            <a:r>
              <a:rPr lang="en-US" sz="1400"/>
              <a:t>:</a:t>
            </a:r>
            <a:endParaRPr lang="en-US" sz="1400"/>
          </a:p>
          <a:p>
            <a:r>
              <a:rPr lang="en-US" sz="1400"/>
              <a:t>Nếu đơn xin nghỉ đã được duyệt</a:t>
            </a:r>
            <a:endParaRPr lang="en-US" sz="1400"/>
          </a:p>
          <a:p>
            <a:r>
              <a:rPr lang="en-US" sz="1400"/>
              <a:t>=&gt; Không có Chức năng thêm ý kiến</a:t>
            </a:r>
            <a:endParaRPr lang="en-US" sz="1400"/>
          </a:p>
          <a:p>
            <a:r>
              <a:rPr lang="en-US" sz="1400"/>
              <a:t>Nếu đơn xin nghỉ không có ý kiến:</a:t>
            </a:r>
            <a:endParaRPr lang="en-US" sz="1400"/>
          </a:p>
          <a:p>
            <a:r>
              <a:rPr lang="en-US" sz="1400"/>
              <a:t>=&gt; Không có Chức năng cập nhật ý kiến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334645" y="4954905"/>
            <a:ext cx="4400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Danh sách đơn xin nghỉ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83870" y="5428615"/>
            <a:ext cx="4102100" cy="4483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Đơn xin nghỉ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85140" y="6196330"/>
            <a:ext cx="1750695" cy="48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Ý kiến 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617470" y="6152515"/>
            <a:ext cx="1767840" cy="532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Thêm ý kiến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4755515" y="6196330"/>
            <a:ext cx="2019935" cy="532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ý kiến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Quản lý chi nhánh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4645" y="1090295"/>
            <a:ext cx="3534410" cy="51498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Chuỗi tra cứu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29565" y="2907030"/>
            <a:ext cx="2287905" cy="576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Chuyển đơn vị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09600" y="1863725"/>
            <a:ext cx="2600325" cy="6591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đơn vị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632835" y="1863725"/>
            <a:ext cx="2600325" cy="6591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ngoại ngữ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1485" y="3688715"/>
            <a:ext cx="4716145" cy="176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609600" y="3988435"/>
            <a:ext cx="3990340" cy="535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Dropdown danh sách đơn vị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819785" y="4855845"/>
            <a:ext cx="977900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Quản lý chi nhánh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4645" y="1090295"/>
            <a:ext cx="3534410" cy="51498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Chuỗi tra cứu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09600" y="1863725"/>
            <a:ext cx="2600325" cy="6591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đơn vị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632835" y="1863725"/>
            <a:ext cx="2600325" cy="6591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ngoại ngữ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4775" y="3257550"/>
            <a:ext cx="5832475" cy="25844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lvl="0" algn="ctr"/>
            <a:r>
              <a:rPr lang="en-US" b="1">
                <a:solidFill>
                  <a:srgbClr val="00B050"/>
                </a:solidFill>
              </a:rPr>
              <a:t>Thống kê nhân viên theo đơn vị</a:t>
            </a:r>
            <a:endParaRPr lang="en-US" b="1">
              <a:solidFill>
                <a:srgbClr val="00B050"/>
              </a:solidFill>
            </a:endParaRPr>
          </a:p>
          <a:p>
            <a:pPr lvl="0" algn="l"/>
            <a:r>
              <a:rPr lang="en-US"/>
              <a:t>                       </a:t>
            </a:r>
            <a:endParaRPr lang="en-US"/>
          </a:p>
          <a:p>
            <a:pPr lvl="0" algn="l"/>
            <a:r>
              <a:rPr lang="en-US" b="1"/>
              <a:t>Đơn vị	</a:t>
            </a:r>
            <a:r>
              <a:rPr lang="en-US"/>
              <a:t>		</a:t>
            </a:r>
            <a:r>
              <a:rPr lang="en-US" b="1"/>
              <a:t>Số nhân viên	Tỉ lệ (%)</a:t>
            </a:r>
            <a:endParaRPr lang="en-US"/>
          </a:p>
          <a:p>
            <a:pPr lvl="0"/>
            <a:r>
              <a:rPr lang="en-US"/>
              <a:t>xxxxx			xxxxxx		xxxxx</a:t>
            </a:r>
            <a:endParaRPr lang="en-US"/>
          </a:p>
          <a:p>
            <a:pPr lvl="0"/>
            <a:endParaRPr lang="en-US"/>
          </a:p>
          <a:p>
            <a:pPr lvl="0"/>
            <a:r>
              <a:rPr lang="en-US" u="sng"/>
              <a:t>Ghi chú</a:t>
            </a:r>
            <a:r>
              <a:rPr lang="en-US"/>
              <a:t>:</a:t>
            </a:r>
            <a:endParaRPr lang="en-US"/>
          </a:p>
          <a:p>
            <a:pPr lvl="0"/>
            <a:r>
              <a:rPr lang="en-US"/>
              <a:t>Tỷ lệ = Số nhân viên*100 /Tổng số nhân viên</a:t>
            </a:r>
            <a:endParaRPr lang="en-US"/>
          </a:p>
          <a:p>
            <a:pPr lvl="0"/>
            <a:endParaRPr lang="en-US"/>
          </a:p>
          <a:p>
            <a:pPr lvl="0"/>
            <a:endParaRPr 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Quản lý chi nhánh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4645" y="1090295"/>
            <a:ext cx="3534410" cy="51498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Chuỗi tra cứu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09600" y="1863725"/>
            <a:ext cx="2600325" cy="6591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đơn vị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632835" y="1863725"/>
            <a:ext cx="2600325" cy="6591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ngoại ngữ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4775" y="3257550"/>
            <a:ext cx="6299200" cy="34150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lvl="0" algn="ctr"/>
            <a:r>
              <a:rPr lang="en-US" b="1">
                <a:solidFill>
                  <a:srgbClr val="00B050"/>
                </a:solidFill>
              </a:rPr>
              <a:t>Thống kê nhân viên theo ngoại ngữ</a:t>
            </a:r>
            <a:endParaRPr lang="en-US" b="1">
              <a:solidFill>
                <a:srgbClr val="00B050"/>
              </a:solidFill>
            </a:endParaRPr>
          </a:p>
          <a:p>
            <a:pPr lvl="0" algn="l"/>
            <a:r>
              <a:rPr lang="en-US"/>
              <a:t>                       </a:t>
            </a:r>
            <a:endParaRPr lang="en-US"/>
          </a:p>
          <a:p>
            <a:pPr lvl="0" algn="l"/>
            <a:r>
              <a:rPr lang="en-US" b="1"/>
              <a:t>Ngoại ngữ	</a:t>
            </a:r>
            <a:r>
              <a:rPr lang="en-US"/>
              <a:t>	</a:t>
            </a:r>
            <a:r>
              <a:rPr lang="en-US" b="1"/>
              <a:t>Số nhân viên	Tỉ lệ (%)</a:t>
            </a:r>
            <a:endParaRPr lang="en-US"/>
          </a:p>
          <a:p>
            <a:pPr lvl="0"/>
            <a:r>
              <a:rPr lang="en-US"/>
              <a:t>xxxxx			xxxxxx		xxxxx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 i="1" u="sng"/>
              <a:t>Ghi chú</a:t>
            </a:r>
            <a:endParaRPr lang="en-US"/>
          </a:p>
          <a:p>
            <a:pPr lvl="0"/>
            <a:r>
              <a:rPr lang="en-US"/>
              <a:t>Số nhân viên : Số các nhân viên có khả năng sử dụng ngoại ngữ</a:t>
            </a:r>
            <a:endParaRPr lang="en-US"/>
          </a:p>
          <a:p>
            <a:pPr lvl="0"/>
            <a:r>
              <a:rPr lang="en-US"/>
              <a:t>Tỷ lệ = Số nhân viên*100 /Tổng số nhân viên</a:t>
            </a:r>
            <a:endParaRPr lang="en-US"/>
          </a:p>
          <a:p>
            <a:pPr lvl="0"/>
            <a:endParaRPr lang="en-US"/>
          </a:p>
          <a:p>
            <a:pPr lvl="0"/>
            <a:endParaRPr 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Đăng nhập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39510" y="1149350"/>
            <a:ext cx="5826760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600" i="1" u="sng"/>
              <a:t>Lưu ý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Nếu người dùng nhập sai tên đăng nhập hoặc mật khẩu thì sẽ xuất hiện thông báo</a:t>
            </a:r>
            <a:endParaRPr lang="en-US" sz="1600"/>
          </a:p>
        </p:txBody>
      </p:sp>
      <p:sp>
        <p:nvSpPr>
          <p:cNvPr id="9" name="Rectangles 8"/>
          <p:cNvSpPr/>
          <p:nvPr/>
        </p:nvSpPr>
        <p:spPr>
          <a:xfrm>
            <a:off x="381635" y="3179445"/>
            <a:ext cx="108966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Hình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983740" y="282384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ngoại ngữ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240030" y="1203960"/>
            <a:ext cx="5094605" cy="365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81635" y="1487805"/>
            <a:ext cx="3990340" cy="535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Tên đăng nhập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09600" y="3846195"/>
            <a:ext cx="1940560" cy="520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Đăng nhập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81635" y="2643505"/>
            <a:ext cx="3990340" cy="535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Mật khẩu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Quản lý chi nhánh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4645" y="1090295"/>
            <a:ext cx="3534410" cy="51498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Chuỗi tra cứu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09600" y="1863725"/>
            <a:ext cx="2600325" cy="6591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đơn vị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632835" y="1863725"/>
            <a:ext cx="2600325" cy="6591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Thống kê nhân viên theo ngoại ngữ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34645" y="2967990"/>
            <a:ext cx="4400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Danh sách đơn xin nghỉ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85140" y="3567430"/>
            <a:ext cx="4102100" cy="4483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Đơn xin nghỉ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85140" y="4981575"/>
            <a:ext cx="1750695" cy="48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Ý kiến 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85140" y="4110355"/>
            <a:ext cx="1767840" cy="5327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Thêm ý kiến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3004820" y="4110355"/>
            <a:ext cx="2019935" cy="532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ý kiến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85140" y="4824730"/>
            <a:ext cx="8375015" cy="179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ym typeface="Wingdings 2" panose="05020102010507070707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53110" y="5641975"/>
            <a:ext cx="5078095" cy="882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Ý kiến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753110" y="4981575"/>
            <a:ext cx="2996565" cy="4895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Ngày tạo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104640" y="4960620"/>
            <a:ext cx="2451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Wingdings 2" panose="05020102010507070707" charset="0"/>
              </a:rPr>
              <a:t> Duyệt đơn xin nghỉ</a:t>
            </a:r>
            <a:endParaRPr lang="en-US">
              <a:sym typeface="Wingdings 2" panose="05020102010507070707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556375" y="6019800"/>
            <a:ext cx="977900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Nhân viên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4295" y="1823085"/>
            <a:ext cx="21615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Hồ sơ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2693035" y="1823085"/>
            <a:ext cx="2666365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Đơn xin nghỉ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271260" y="1330325"/>
            <a:ext cx="5826760" cy="1322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600"/>
              <a:t>Sau khi đăng nhập, người dùng có thể</a:t>
            </a:r>
            <a:endParaRPr lang="en-US" sz="1600"/>
          </a:p>
          <a:p>
            <a:r>
              <a:rPr lang="en-US" sz="1600"/>
              <a:t>- Chọn Quản lý Hồ sơ: xem và cập nhật  thông tin nhân viên</a:t>
            </a:r>
            <a:endParaRPr lang="en-US" sz="1600"/>
          </a:p>
          <a:p>
            <a:r>
              <a:rPr lang="en-US" sz="1600"/>
              <a:t>- Chọn Quản lý Đơn xin nghỉ: xem, tạo, cập nhật và xóa đơn xin nghỉ  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Nhân viên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4295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điện thoại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98374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địa chỉ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03479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hình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656205" y="3225800"/>
            <a:ext cx="3082925" cy="81089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Thông tin nhân viên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81635" y="3179445"/>
            <a:ext cx="108966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Hình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239510" y="1149350"/>
            <a:ext cx="5826760" cy="2553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600"/>
              <a:t>Sau khi click chọn Quản lý Hồ sơ, người dùng có thể</a:t>
            </a:r>
            <a:endParaRPr lang="en-US" sz="1600"/>
          </a:p>
          <a:p>
            <a:r>
              <a:rPr lang="en-US" sz="1600">
                <a:sym typeface="+mn-ea"/>
              </a:rPr>
              <a:t>- Cập nhật điện thoại </a:t>
            </a:r>
            <a:endParaRPr lang="en-US" sz="1600"/>
          </a:p>
          <a:p>
            <a:r>
              <a:rPr lang="en-US" sz="1600">
                <a:sym typeface="+mn-ea"/>
              </a:rPr>
              <a:t>==&gt; Cập nhật điện thoại kết thúc với Enter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- Cập nhật địa chỉ: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==&gt; Cập nhât địa chỉ kết thúc với Enter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- Cập nhật hình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==&gt; Upload hình và click Lưu</a:t>
            </a:r>
            <a:endParaRPr lang="en-US" sz="1600"/>
          </a:p>
          <a:p>
            <a:r>
              <a:rPr lang="en-US" sz="1600"/>
              <a:t>- Thông tin nhân viên bao gồm: Họ tên, giới tính, CMND, Ngày sinh, Mức lương, Điện thoại, Mail, Đia chỉ, Đơn vi, Khả năng ngoại ngữ</a:t>
            </a:r>
            <a:endParaRPr lang="en-US" sz="1600"/>
          </a:p>
        </p:txBody>
      </p:sp>
      <p:sp>
        <p:nvSpPr>
          <p:cNvPr id="5" name="Rectangles 4"/>
          <p:cNvSpPr/>
          <p:nvPr/>
        </p:nvSpPr>
        <p:spPr>
          <a:xfrm>
            <a:off x="2864485" y="798195"/>
            <a:ext cx="2666365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Đơn xin nghỉ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4295" y="798195"/>
            <a:ext cx="2161540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Hồ sơ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Nhân viên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4295" y="1823085"/>
            <a:ext cx="1704340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điện thoại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98374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địa chỉ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03479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hình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656205" y="3225800"/>
            <a:ext cx="3082925" cy="81089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Thông tin nhân viên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81635" y="3179445"/>
            <a:ext cx="108966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Hình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864485" y="798195"/>
            <a:ext cx="2666365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Đơn xin nghỉ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4295" y="798195"/>
            <a:ext cx="2161540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Hồ sơ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983740" y="282384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ngoại ngữ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34645" y="2823845"/>
            <a:ext cx="4716145" cy="176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99110" y="2970530"/>
            <a:ext cx="3990340" cy="535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Nhập điện thoại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09600" y="3846195"/>
            <a:ext cx="977900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Nhân viên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4295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điện thoại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983740" y="1823085"/>
            <a:ext cx="1704340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địa chỉ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03479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hình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656205" y="3225800"/>
            <a:ext cx="3082925" cy="81089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Thông tin nhân viên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81635" y="3179445"/>
            <a:ext cx="108966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Hình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864485" y="798195"/>
            <a:ext cx="2666365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Đơn xin nghỉ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4295" y="798195"/>
            <a:ext cx="2161540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Hồ sơ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983740" y="282384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ngoại ngữ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34645" y="2823845"/>
            <a:ext cx="4716145" cy="176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99110" y="2970530"/>
            <a:ext cx="3990340" cy="535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Nhập địa chỉ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609600" y="3846195"/>
            <a:ext cx="977900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Nhân viên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4295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điện thoại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983740" y="182308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địa chỉ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034790" y="1823085"/>
            <a:ext cx="1704340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hình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656205" y="3225800"/>
            <a:ext cx="3082925" cy="810895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Thông tin nhân viên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81635" y="3179445"/>
            <a:ext cx="1089660" cy="903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Hình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864485" y="798195"/>
            <a:ext cx="2666365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Đơn xin nghỉ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4295" y="798195"/>
            <a:ext cx="2161540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Hồ sơ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983740" y="2823845"/>
            <a:ext cx="17043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ngoại ngữ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34645" y="2823845"/>
            <a:ext cx="4716145" cy="176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99110" y="2970530"/>
            <a:ext cx="3990340" cy="535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Upload hình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09600" y="3846195"/>
            <a:ext cx="977900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Nhân viên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39510" y="1149350"/>
            <a:ext cx="5826760" cy="3291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600"/>
              <a:t>Sau khi click chọn Quản lý Đơn xin nghỉ, người dùng có thể</a:t>
            </a:r>
            <a:endParaRPr lang="en-US" sz="1600"/>
          </a:p>
          <a:p>
            <a:r>
              <a:rPr lang="en-US" sz="1600">
                <a:sym typeface="+mn-ea"/>
              </a:rPr>
              <a:t>- Tạo đơn xin nghỉ: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==&gt; Nhập nội dung đơn xin nghỉ và click Lưu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- Cập nhật đơn xin nghỉ: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==&gt; Cập nhật nội dung đơn xin nghỉ và click Lưu]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- Xóa đơn xin nghỉ: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==&gt; Click xóa đơn xin nghỉ ra khỏi danh sách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- Danh sách đơn xin nghỉ bao gồm: Ngày bắt đầu, số ngày, lý do, Ý kiến quản lý đơn vị, Ý kiến quản lý chi nhánh</a:t>
            </a:r>
            <a:endParaRPr lang="en-US" sz="1600">
              <a:sym typeface="+mn-ea"/>
            </a:endParaRPr>
          </a:p>
          <a:p>
            <a:r>
              <a:rPr lang="en-US" sz="1600" u="sng"/>
              <a:t>Lưu ý</a:t>
            </a:r>
            <a:endParaRPr lang="en-US" sz="1600" u="sng"/>
          </a:p>
          <a:p>
            <a:r>
              <a:rPr lang="en-US" sz="1600"/>
              <a:t>- Nếu đơn xin nghĩ đã được duyệt bởi quản lý đơn vị và quản lý chi nhánh</a:t>
            </a:r>
            <a:endParaRPr lang="en-US" sz="1600"/>
          </a:p>
          <a:p>
            <a:r>
              <a:rPr lang="en-US" sz="1600"/>
              <a:t>==&gt; Không có chức năng cập nhật và xóa đơn xin nghỉ</a:t>
            </a:r>
            <a:endParaRPr lang="en-US" sz="1600"/>
          </a:p>
        </p:txBody>
      </p:sp>
      <p:sp>
        <p:nvSpPr>
          <p:cNvPr id="4" name="Rectangles 3"/>
          <p:cNvSpPr/>
          <p:nvPr/>
        </p:nvSpPr>
        <p:spPr>
          <a:xfrm>
            <a:off x="74295" y="798195"/>
            <a:ext cx="21615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Hồ sơ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864485" y="798195"/>
            <a:ext cx="2666365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Đơn xin nghỉ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83870" y="2639695"/>
            <a:ext cx="4102100" cy="4483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Đơn xin nghỉ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85140" y="4432300"/>
            <a:ext cx="1750695" cy="48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Ý kiến 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539365" y="4388485"/>
            <a:ext cx="1767840" cy="532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đơn xin nghỉ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585970" y="4410075"/>
            <a:ext cx="1767840" cy="532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Xóa đơn xin nghỉ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09600" y="3493770"/>
            <a:ext cx="1767840" cy="532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Tạo đơn xin nghỉ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3512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giao diện - Nhân viên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97905" y="5222240"/>
            <a:ext cx="5826760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600" i="1" u="sng"/>
              <a:t>Lưu ý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- Ngày bắt đầu nghỉ sau ngày nộp đơn ít nhất 7 ngày</a:t>
            </a:r>
            <a:endParaRPr lang="en-US" sz="1600"/>
          </a:p>
          <a:p>
            <a:r>
              <a:rPr lang="en-US" sz="1600"/>
              <a:t>- Số ngày nghỉ tối đa 10</a:t>
            </a:r>
            <a:endParaRPr lang="en-US" sz="1600"/>
          </a:p>
        </p:txBody>
      </p:sp>
      <p:sp>
        <p:nvSpPr>
          <p:cNvPr id="4" name="Rectangles 3"/>
          <p:cNvSpPr/>
          <p:nvPr/>
        </p:nvSpPr>
        <p:spPr>
          <a:xfrm>
            <a:off x="74295" y="798195"/>
            <a:ext cx="2161540" cy="829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Hồ sơ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864485" y="798195"/>
            <a:ext cx="2666365" cy="829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Đơn xin nghỉ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83870" y="2639695"/>
            <a:ext cx="4102100" cy="4483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Đơn xin nghỉ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85140" y="4432300"/>
            <a:ext cx="1750695" cy="48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Ý kiến 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539365" y="4388485"/>
            <a:ext cx="1767840" cy="532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Cập nhật đơn xin nghỉ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585970" y="4410075"/>
            <a:ext cx="1767840" cy="532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Xóa đơn xin nghỉ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09600" y="3493770"/>
            <a:ext cx="1767840" cy="5327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Tạo đơn xin nghỉ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83870" y="4277995"/>
            <a:ext cx="4716145" cy="230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36600" y="4486275"/>
            <a:ext cx="2789555" cy="456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Ngày bắt đầu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36600" y="5090795"/>
            <a:ext cx="2789555" cy="456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Số ngày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736600" y="5636260"/>
            <a:ext cx="2789555" cy="944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Lý do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016375" y="5547360"/>
            <a:ext cx="977900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Lưu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6367</Words>
  <Application>WPS Presentation</Application>
  <PresentationFormat>Widescreen</PresentationFormat>
  <Paragraphs>454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 Unicode MS</vt:lpstr>
      <vt:lpstr>Calibri</vt:lpstr>
      <vt:lpstr>Wingdings 2</vt:lpstr>
      <vt:lpstr>Default Design</vt:lpstr>
      <vt:lpstr>Hồ sơ thiết kế</vt:lpstr>
      <vt:lpstr>Thiết kế giao diện - Nhân viên</vt:lpstr>
      <vt:lpstr>Thiết kế giao diện - Quản lý đơn vị</vt:lpstr>
      <vt:lpstr>Thiết kế giao diện - Nhân viên</vt:lpstr>
      <vt:lpstr>Thiết kế giao diện - Nhân viên</vt:lpstr>
      <vt:lpstr>Thiết kế giao diện - Nhân viên</vt:lpstr>
      <vt:lpstr>Thiết kế giao diện - Nhân viên</vt:lpstr>
      <vt:lpstr>Thiết kế giao diện - Nhân viên</vt:lpstr>
      <vt:lpstr>Thiết kế giao diện - Nhân viên</vt:lpstr>
      <vt:lpstr>Thiết kế giao diện - Quản lý chi nhánh</vt:lpstr>
      <vt:lpstr>Thiết kế giao diện - Quản lý đơn vị</vt:lpstr>
      <vt:lpstr>Thiết kế giao diện - Quản lý đơn vị</vt:lpstr>
      <vt:lpstr>Thiết kế giao diện - Quản lý đơn vị</vt:lpstr>
      <vt:lpstr>Thiết kế giao diện - Quản lý đơn vị</vt:lpstr>
      <vt:lpstr>Thiết kế giao diện - Quản lý chi nhánh</vt:lpstr>
      <vt:lpstr>Thiết kế giao diện - Quản lý chi nhánh</vt:lpstr>
      <vt:lpstr>Thiết kế giao diện - Quản lý chi nhánh</vt:lpstr>
      <vt:lpstr>Thiết kế giao diện - Quản lý chi nhánh</vt:lpstr>
      <vt:lpstr>Thiết kế giao diện - Quản lý chi nhánh</vt:lpstr>
      <vt:lpstr>Thiết kế giao diện - Quản lý chi nhánh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DEEL</dc:creator>
  <cp:lastModifiedBy>DEEL</cp:lastModifiedBy>
  <cp:revision>57</cp:revision>
  <dcterms:created xsi:type="dcterms:W3CDTF">2020-09-21T13:46:00Z</dcterms:created>
  <dcterms:modified xsi:type="dcterms:W3CDTF">2021-04-12T14:49:33Z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