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Mobile Application Dev</a:t>
            </a:r>
            <a:endParaRPr b="1"/>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b="1" lang="en-US" sz="2800"/>
              <a:t>SCS 2210</a:t>
            </a:r>
            <a:endParaRPr/>
          </a:p>
          <a:p>
            <a:pPr indent="0" lvl="0" marL="0" rtl="0" algn="ctr">
              <a:lnSpc>
                <a:spcPct val="90000"/>
              </a:lnSpc>
              <a:spcBef>
                <a:spcPts val="1000"/>
              </a:spcBef>
              <a:spcAft>
                <a:spcPts val="0"/>
              </a:spcAft>
              <a:buClr>
                <a:schemeClr val="dk1"/>
              </a:buClr>
              <a:buSzPts val="2800"/>
              <a:buNone/>
            </a:pPr>
            <a:r>
              <a:rPr b="1" lang="en-US" sz="2800"/>
              <a:t>Lecture 1: </a:t>
            </a:r>
            <a:r>
              <a:rPr lang="en-US" sz="2800"/>
              <a:t>Introduction to Mobile Platforms</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nvSpPr>
        <p:spPr>
          <a:xfrm>
            <a:off x="206062" y="90152"/>
            <a:ext cx="1153947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1.5 Mobile Operating Systems</a:t>
            </a:r>
            <a:endParaRPr b="1" sz="2400">
              <a:solidFill>
                <a:schemeClr val="dk1"/>
              </a:solidFill>
              <a:latin typeface="Calibri"/>
              <a:ea typeface="Calibri"/>
              <a:cs typeface="Calibri"/>
              <a:sym typeface="Calibri"/>
            </a:endParaRPr>
          </a:p>
        </p:txBody>
      </p:sp>
      <p:sp>
        <p:nvSpPr>
          <p:cNvPr id="139" name="Google Shape;139;p22"/>
          <p:cNvSpPr txBox="1"/>
          <p:nvPr/>
        </p:nvSpPr>
        <p:spPr>
          <a:xfrm>
            <a:off x="206062" y="627116"/>
            <a:ext cx="11539470" cy="5047536"/>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300"/>
              <a:buFont typeface="Noto Sans Symbols"/>
              <a:buChar char="❑"/>
            </a:pPr>
            <a:r>
              <a:rPr lang="en-US" sz="2300">
                <a:solidFill>
                  <a:schemeClr val="dk1"/>
                </a:solidFill>
                <a:latin typeface="Calibri"/>
                <a:ea typeface="Calibri"/>
                <a:cs typeface="Calibri"/>
                <a:sym typeface="Calibri"/>
              </a:rPr>
              <a:t>A </a:t>
            </a:r>
            <a:r>
              <a:rPr b="1" lang="en-US" sz="2300">
                <a:solidFill>
                  <a:schemeClr val="dk1"/>
                </a:solidFill>
                <a:latin typeface="Calibri"/>
                <a:ea typeface="Calibri"/>
                <a:cs typeface="Calibri"/>
                <a:sym typeface="Calibri"/>
              </a:rPr>
              <a:t>mobile operating system</a:t>
            </a:r>
            <a:r>
              <a:rPr lang="en-US" sz="2300">
                <a:solidFill>
                  <a:schemeClr val="dk1"/>
                </a:solidFill>
                <a:latin typeface="Calibri"/>
                <a:ea typeface="Calibri"/>
                <a:cs typeface="Calibri"/>
                <a:sym typeface="Calibri"/>
              </a:rPr>
              <a:t> is an operating system for mobile phones, tablets, </a:t>
            </a:r>
            <a:endParaRPr sz="23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300">
                <a:solidFill>
                  <a:schemeClr val="dk1"/>
                </a:solidFill>
                <a:latin typeface="Calibri"/>
                <a:ea typeface="Calibri"/>
                <a:cs typeface="Calibri"/>
                <a:sym typeface="Calibri"/>
              </a:rPr>
              <a:t>smartwatches, 2-in-1 PCs, smart speakers, or other mobile devices. While computers such as typical laptops are 'mobile', the operating systems used on them are generally not considered mobile ones, as they were originally designed for desktop computers that historically did not have or need specific </a:t>
            </a:r>
            <a:r>
              <a:rPr i="1" lang="en-US" sz="2300">
                <a:solidFill>
                  <a:schemeClr val="dk1"/>
                </a:solidFill>
                <a:latin typeface="Calibri"/>
                <a:ea typeface="Calibri"/>
                <a:cs typeface="Calibri"/>
                <a:sym typeface="Calibri"/>
              </a:rPr>
              <a:t>mobile</a:t>
            </a:r>
            <a:r>
              <a:rPr lang="en-US" sz="2300">
                <a:solidFill>
                  <a:schemeClr val="dk1"/>
                </a:solidFill>
                <a:latin typeface="Calibri"/>
                <a:ea typeface="Calibri"/>
                <a:cs typeface="Calibri"/>
                <a:sym typeface="Calibri"/>
              </a:rPr>
              <a:t> features. This distinction is becoming blurred in some newer operating systems that are hybrids made for both uses.</a:t>
            </a:r>
            <a:endParaRPr/>
          </a:p>
          <a:p>
            <a:pPr indent="0" lvl="0" marL="0" marR="0" rtl="0" algn="just">
              <a:spcBef>
                <a:spcPts val="0"/>
              </a:spcBef>
              <a:spcAft>
                <a:spcPts val="0"/>
              </a:spcAft>
              <a:buNone/>
            </a:pPr>
            <a:r>
              <a:t/>
            </a:r>
            <a:endParaRPr sz="23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300"/>
              <a:buFont typeface="Noto Sans Symbols"/>
              <a:buChar char="❑"/>
            </a:pPr>
            <a:r>
              <a:rPr lang="en-US" sz="2300">
                <a:solidFill>
                  <a:schemeClr val="dk1"/>
                </a:solidFill>
                <a:latin typeface="Calibri"/>
                <a:ea typeface="Calibri"/>
                <a:cs typeface="Calibri"/>
                <a:sym typeface="Calibri"/>
              </a:rPr>
              <a:t>A mobile operating system allows the user to run other different application software on the mobile phone, tablet, etc. </a:t>
            </a:r>
            <a:endParaRPr sz="2300">
              <a:solidFill>
                <a:schemeClr val="dk1"/>
              </a:solidFill>
              <a:latin typeface="Calibri"/>
              <a:ea typeface="Calibri"/>
              <a:cs typeface="Calibri"/>
              <a:sym typeface="Calibri"/>
            </a:endParaRPr>
          </a:p>
          <a:p>
            <a:pPr indent="-196850" lvl="0" marL="342900" marR="0" rtl="0" algn="just">
              <a:spcBef>
                <a:spcPts val="0"/>
              </a:spcBef>
              <a:spcAft>
                <a:spcPts val="0"/>
              </a:spcAft>
              <a:buClr>
                <a:schemeClr val="dk1"/>
              </a:buClr>
              <a:buSzPts val="2300"/>
              <a:buFont typeface="Noto Sans Symbols"/>
              <a:buNone/>
            </a:pPr>
            <a:r>
              <a:t/>
            </a:r>
            <a:endParaRPr sz="23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300"/>
              <a:buFont typeface="Noto Sans Symbols"/>
              <a:buChar char="❑"/>
            </a:pPr>
            <a:r>
              <a:rPr lang="en-US" sz="2300">
                <a:solidFill>
                  <a:schemeClr val="dk1"/>
                </a:solidFill>
                <a:latin typeface="Calibri"/>
                <a:ea typeface="Calibri"/>
                <a:cs typeface="Calibri"/>
                <a:sym typeface="Calibri"/>
              </a:rPr>
              <a:t>The operating systems found on smartphones include Symbian OS, iPhone OS, RIM's BlackBerry, Windows Mobile, Palm WebOS, Android, and Maemo. Android, WebOS, and Maemo are all derived from Linux. The iPhone OS originated from BSD and NeXTSTEP, which are related to Unix.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nvSpPr>
        <p:spPr>
          <a:xfrm>
            <a:off x="206062" y="90152"/>
            <a:ext cx="1153947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1.5 Mobile Operating Systems continued..</a:t>
            </a:r>
            <a:endParaRPr b="1" sz="2400">
              <a:solidFill>
                <a:schemeClr val="dk1"/>
              </a:solidFill>
              <a:latin typeface="Calibri"/>
              <a:ea typeface="Calibri"/>
              <a:cs typeface="Calibri"/>
              <a:sym typeface="Calibri"/>
            </a:endParaRPr>
          </a:p>
        </p:txBody>
      </p:sp>
      <p:pic>
        <p:nvPicPr>
          <p:cNvPr descr="Mobile Operating Systems - ppt video online download" id="145" name="Google Shape;145;p23"/>
          <p:cNvPicPr preferRelativeResize="0"/>
          <p:nvPr/>
        </p:nvPicPr>
        <p:blipFill rotWithShape="1">
          <a:blip r:embed="rId3">
            <a:alphaModFix/>
          </a:blip>
          <a:srcRect b="9008" l="11961" r="8742" t="46297"/>
          <a:stretch/>
        </p:blipFill>
        <p:spPr>
          <a:xfrm>
            <a:off x="605308" y="1841679"/>
            <a:ext cx="8809148" cy="3747751"/>
          </a:xfrm>
          <a:prstGeom prst="rect">
            <a:avLst/>
          </a:prstGeom>
          <a:noFill/>
          <a:ln>
            <a:noFill/>
          </a:ln>
        </p:spPr>
      </p:pic>
      <p:sp>
        <p:nvSpPr>
          <p:cNvPr id="146" name="Google Shape;146;p23"/>
          <p:cNvSpPr txBox="1"/>
          <p:nvPr/>
        </p:nvSpPr>
        <p:spPr>
          <a:xfrm>
            <a:off x="605308" y="798490"/>
            <a:ext cx="999400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Mobile OS Architecture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An illustration of the general structure of a mobile operating is shown in figure 1.1</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147" name="Google Shape;147;p23"/>
          <p:cNvSpPr txBox="1"/>
          <p:nvPr/>
        </p:nvSpPr>
        <p:spPr>
          <a:xfrm>
            <a:off x="1313645" y="5589430"/>
            <a:ext cx="596291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Figure 1.1 </a:t>
            </a:r>
            <a:r>
              <a:rPr lang="en-US" sz="2000">
                <a:solidFill>
                  <a:schemeClr val="dk1"/>
                </a:solidFill>
                <a:latin typeface="Calibri"/>
                <a:ea typeface="Calibri"/>
                <a:cs typeface="Calibri"/>
                <a:sym typeface="Calibri"/>
              </a:rPr>
              <a:t>General Mobile OS architecture </a:t>
            </a:r>
            <a:endParaRPr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nvSpPr>
        <p:spPr>
          <a:xfrm>
            <a:off x="206062" y="90152"/>
            <a:ext cx="1153947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1.5 Mobile Operating Systems continued..</a:t>
            </a:r>
            <a:endParaRPr b="1" sz="2400">
              <a:solidFill>
                <a:schemeClr val="dk1"/>
              </a:solidFill>
              <a:latin typeface="Calibri"/>
              <a:ea typeface="Calibri"/>
              <a:cs typeface="Calibri"/>
              <a:sym typeface="Calibri"/>
            </a:endParaRPr>
          </a:p>
        </p:txBody>
      </p:sp>
      <p:sp>
        <p:nvSpPr>
          <p:cNvPr id="153" name="Google Shape;153;p24"/>
          <p:cNvSpPr txBox="1"/>
          <p:nvPr/>
        </p:nvSpPr>
        <p:spPr>
          <a:xfrm>
            <a:off x="605308" y="798490"/>
            <a:ext cx="999400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Android OS Architecture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An illustration of the android structure of a mobile operating is shown in figure 1.2</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154" name="Google Shape;154;p24"/>
          <p:cNvSpPr txBox="1"/>
          <p:nvPr/>
        </p:nvSpPr>
        <p:spPr>
          <a:xfrm>
            <a:off x="1313645" y="5589430"/>
            <a:ext cx="596291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Figure 1.2 </a:t>
            </a:r>
            <a:r>
              <a:rPr lang="en-US" sz="2000">
                <a:solidFill>
                  <a:schemeClr val="dk1"/>
                </a:solidFill>
                <a:latin typeface="Calibri"/>
                <a:ea typeface="Calibri"/>
                <a:cs typeface="Calibri"/>
                <a:sym typeface="Calibri"/>
              </a:rPr>
              <a:t>Android OS architecture </a:t>
            </a:r>
            <a:endParaRPr sz="2000">
              <a:solidFill>
                <a:schemeClr val="dk1"/>
              </a:solidFill>
              <a:latin typeface="Calibri"/>
              <a:ea typeface="Calibri"/>
              <a:cs typeface="Calibri"/>
              <a:sym typeface="Calibri"/>
            </a:endParaRPr>
          </a:p>
        </p:txBody>
      </p:sp>
      <p:pic>
        <p:nvPicPr>
          <p:cNvPr descr="This figure shows the architecture of the Android operating system and... |  Download Scientific Diagram" id="155" name="Google Shape;155;p24"/>
          <p:cNvPicPr preferRelativeResize="0"/>
          <p:nvPr/>
        </p:nvPicPr>
        <p:blipFill rotWithShape="1">
          <a:blip r:embed="rId3">
            <a:alphaModFix/>
          </a:blip>
          <a:srcRect b="0" l="0" r="0" t="0"/>
          <a:stretch/>
        </p:blipFill>
        <p:spPr>
          <a:xfrm>
            <a:off x="1598009" y="1920616"/>
            <a:ext cx="6219468" cy="35623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nvSpPr>
        <p:spPr>
          <a:xfrm>
            <a:off x="206062" y="90152"/>
            <a:ext cx="1153947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1.5 Mobile Operating Systems continued..</a:t>
            </a:r>
            <a:endParaRPr b="1" sz="2400">
              <a:solidFill>
                <a:schemeClr val="dk1"/>
              </a:solidFill>
              <a:latin typeface="Calibri"/>
              <a:ea typeface="Calibri"/>
              <a:cs typeface="Calibri"/>
              <a:sym typeface="Calibri"/>
            </a:endParaRPr>
          </a:p>
        </p:txBody>
      </p:sp>
      <p:sp>
        <p:nvSpPr>
          <p:cNvPr id="161" name="Google Shape;161;p25"/>
          <p:cNvSpPr txBox="1"/>
          <p:nvPr/>
        </p:nvSpPr>
        <p:spPr>
          <a:xfrm>
            <a:off x="605308" y="798490"/>
            <a:ext cx="999400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iOS Operating System Architecture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An illustration of the android structure of a mobile operating is shown in figure 1.3</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162" name="Google Shape;162;p25"/>
          <p:cNvSpPr txBox="1"/>
          <p:nvPr/>
        </p:nvSpPr>
        <p:spPr>
          <a:xfrm>
            <a:off x="914400" y="5769734"/>
            <a:ext cx="596291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Figure 1.3 </a:t>
            </a:r>
            <a:r>
              <a:rPr lang="en-US" sz="2000">
                <a:solidFill>
                  <a:schemeClr val="dk1"/>
                </a:solidFill>
                <a:latin typeface="Calibri"/>
                <a:ea typeface="Calibri"/>
                <a:cs typeface="Calibri"/>
                <a:sym typeface="Calibri"/>
              </a:rPr>
              <a:t>iOS Operating System architecture </a:t>
            </a:r>
            <a:endParaRPr sz="2000">
              <a:solidFill>
                <a:schemeClr val="dk1"/>
              </a:solidFill>
              <a:latin typeface="Calibri"/>
              <a:ea typeface="Calibri"/>
              <a:cs typeface="Calibri"/>
              <a:sym typeface="Calibri"/>
            </a:endParaRPr>
          </a:p>
        </p:txBody>
      </p:sp>
      <p:pic>
        <p:nvPicPr>
          <p:cNvPr descr="Architecture of IOS Operating System - GeeksforGeeks" id="163" name="Google Shape;163;p25"/>
          <p:cNvPicPr preferRelativeResize="0"/>
          <p:nvPr/>
        </p:nvPicPr>
        <p:blipFill rotWithShape="1">
          <a:blip r:embed="rId3">
            <a:alphaModFix/>
          </a:blip>
          <a:srcRect b="0" l="0" r="0" t="0"/>
          <a:stretch/>
        </p:blipFill>
        <p:spPr>
          <a:xfrm>
            <a:off x="1134370" y="2060825"/>
            <a:ext cx="7185382" cy="3052087"/>
          </a:xfrm>
          <a:prstGeom prst="rect">
            <a:avLst/>
          </a:prstGeom>
          <a:noFill/>
          <a:ln cap="sq" cmpd="thickThin" w="88900">
            <a:solidFill>
              <a:srgbClr val="000000"/>
            </a:solidFill>
            <a:prstDash val="solid"/>
            <a:miter lim="800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nvSpPr>
        <p:spPr>
          <a:xfrm>
            <a:off x="206062" y="90152"/>
            <a:ext cx="1153947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1.5 Mobile Operating Systems continued..</a:t>
            </a:r>
            <a:endParaRPr b="1" sz="2400">
              <a:solidFill>
                <a:schemeClr val="dk1"/>
              </a:solidFill>
              <a:latin typeface="Calibri"/>
              <a:ea typeface="Calibri"/>
              <a:cs typeface="Calibri"/>
              <a:sym typeface="Calibri"/>
            </a:endParaRPr>
          </a:p>
        </p:txBody>
      </p:sp>
      <p:sp>
        <p:nvSpPr>
          <p:cNvPr id="169" name="Google Shape;169;p26"/>
          <p:cNvSpPr txBox="1"/>
          <p:nvPr/>
        </p:nvSpPr>
        <p:spPr>
          <a:xfrm>
            <a:off x="399245" y="551817"/>
            <a:ext cx="9994005" cy="649408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Calibri"/>
                <a:ea typeface="Calibri"/>
                <a:cs typeface="Calibri"/>
                <a:sym typeface="Calibri"/>
              </a:rPr>
              <a:t>Types of Popular Mobile Operating Systems</a:t>
            </a:r>
            <a:endParaRPr/>
          </a:p>
          <a:p>
            <a:pPr indent="-457200" lvl="0" marL="457200" marR="0" rtl="0" algn="just">
              <a:spcBef>
                <a:spcPts val="0"/>
              </a:spcBef>
              <a:spcAft>
                <a:spcPts val="0"/>
              </a:spcAft>
              <a:buClr>
                <a:schemeClr val="dk1"/>
              </a:buClr>
              <a:buSzPts val="2000"/>
              <a:buFont typeface="Calibri"/>
              <a:buAutoNum type="arabicPeriod"/>
            </a:pPr>
            <a:r>
              <a:rPr b="1" lang="en-US" sz="2000">
                <a:solidFill>
                  <a:schemeClr val="dk1"/>
                </a:solidFill>
                <a:latin typeface="Calibri"/>
                <a:ea typeface="Calibri"/>
                <a:cs typeface="Calibri"/>
                <a:sym typeface="Calibri"/>
              </a:rPr>
              <a:t>Android OS (Google Inc.)</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The Android mobile operating system is Google’s open and free software stack that includes an operating system, middleware, and key applications for use on mobile devices, including smartphones. Updates for the open source Android mobile operating system have been developed under “dessert-inspired” version names (Cupcake, Donut, Eclair, Gingerbread, Honeycomb, Ice Cream Sandwich, Jelly-bean, KitKat or Lollipop, Marshmallow), with each new version arriving in alphabetical order with new enhancements and improvements.</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Because of adaptability in apps and productivity in OS including the availability of FREE apps, the Android OS is the leader and dominant OS with wide numbers of users.</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The file extension of Android app is </a:t>
            </a:r>
            <a:r>
              <a:rPr b="1" lang="en-US" sz="2000">
                <a:solidFill>
                  <a:schemeClr val="dk1"/>
                </a:solidFill>
                <a:latin typeface="Calibri"/>
                <a:ea typeface="Calibri"/>
                <a:cs typeface="Calibri"/>
                <a:sym typeface="Calibri"/>
              </a:rPr>
              <a:t>.apk</a:t>
            </a:r>
            <a:r>
              <a:rPr lang="en-US" sz="2000">
                <a:solidFill>
                  <a:schemeClr val="dk1"/>
                </a:solidFill>
                <a:latin typeface="Calibri"/>
                <a:ea typeface="Calibri"/>
                <a:cs typeface="Calibri"/>
                <a:sym typeface="Calibri"/>
              </a:rPr>
              <a:t> used to install apps on OS</a:t>
            </a:r>
            <a:endParaRPr/>
          </a:p>
          <a:p>
            <a:pPr indent="0" lvl="0" marL="0" marR="0" rtl="0" algn="just">
              <a:spcBef>
                <a:spcPts val="0"/>
              </a:spcBef>
              <a:spcAft>
                <a:spcPts val="0"/>
              </a:spcAft>
              <a:buNone/>
            </a:pPr>
            <a:r>
              <a:rPr b="1" lang="en-US" sz="2000">
                <a:solidFill>
                  <a:schemeClr val="dk1"/>
                </a:solidFill>
                <a:latin typeface="Calibri"/>
                <a:ea typeface="Calibri"/>
                <a:cs typeface="Calibri"/>
                <a:sym typeface="Calibri"/>
              </a:rPr>
              <a:t>2. Windows Phone (Microsoft Inc.)</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Developed by Microsoft as like computer OS – it’s just like a refurbished version of PC OS but especially design and developed for the mobile platform. Initially, Nokia had stopped the development of Symbian OS, that is now acquired by Microsoft, and it transformed into Windows OS as the main OS for their smartphones. Microsoft Corporation Inc. declared its new smartphone platform ‘</a:t>
            </a:r>
            <a:r>
              <a:rPr b="1" lang="en-US" sz="2000">
                <a:solidFill>
                  <a:schemeClr val="dk1"/>
                </a:solidFill>
                <a:latin typeface="Calibri"/>
                <a:ea typeface="Calibri"/>
                <a:cs typeface="Calibri"/>
                <a:sym typeface="Calibri"/>
              </a:rPr>
              <a:t>Windows Phone</a:t>
            </a:r>
            <a:r>
              <a:rPr lang="en-US" sz="2000">
                <a:solidFill>
                  <a:schemeClr val="dk1"/>
                </a:solidFill>
                <a:latin typeface="Calibri"/>
                <a:ea typeface="Calibri"/>
                <a:cs typeface="Calibri"/>
                <a:sym typeface="Calibri"/>
              </a:rPr>
              <a:t>’ on Feb 2010.</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The Mobile OS is based on the Windows CE 5.2 kernel. This Windows OS has its own unique GUI [graphical user interface]- called a tiles-based user interface - that makes them more stylish as compared with its competitors.</a:t>
            </a:r>
            <a:endParaRPr b="1" sz="2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nvSpPr>
        <p:spPr>
          <a:xfrm>
            <a:off x="206062" y="90152"/>
            <a:ext cx="1153947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1.5 Mobile Operating Systems continued..</a:t>
            </a:r>
            <a:endParaRPr b="1" sz="2400">
              <a:solidFill>
                <a:schemeClr val="dk1"/>
              </a:solidFill>
              <a:latin typeface="Calibri"/>
              <a:ea typeface="Calibri"/>
              <a:cs typeface="Calibri"/>
              <a:sym typeface="Calibri"/>
            </a:endParaRPr>
          </a:p>
        </p:txBody>
      </p:sp>
      <p:sp>
        <p:nvSpPr>
          <p:cNvPr id="175" name="Google Shape;175;p27"/>
          <p:cNvSpPr txBox="1"/>
          <p:nvPr/>
        </p:nvSpPr>
        <p:spPr>
          <a:xfrm>
            <a:off x="399245" y="551817"/>
            <a:ext cx="9994005" cy="563231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Calibri"/>
                <a:ea typeface="Calibri"/>
                <a:cs typeface="Calibri"/>
                <a:sym typeface="Calibri"/>
              </a:rPr>
              <a:t>Types of Popular Mobile Operating Systems</a:t>
            </a:r>
            <a:endParaRPr/>
          </a:p>
          <a:p>
            <a:pPr indent="0" lvl="0" marL="0" marR="0" rtl="0" algn="just">
              <a:spcBef>
                <a:spcPts val="0"/>
              </a:spcBef>
              <a:spcAft>
                <a:spcPts val="0"/>
              </a:spcAft>
              <a:buNone/>
            </a:pPr>
            <a:r>
              <a:rPr b="1" lang="en-US" sz="2000">
                <a:solidFill>
                  <a:schemeClr val="dk1"/>
                </a:solidFill>
                <a:latin typeface="Calibri"/>
                <a:ea typeface="Calibri"/>
                <a:cs typeface="Calibri"/>
                <a:sym typeface="Calibri"/>
              </a:rPr>
              <a:t>3. iOS Operating System (Apple Inc.)</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operating systems for mobile devices specially designed and developed for the use of Apple devices like iPhone, iPad &amp; iPod, etc. It's programmed in C, C++, Objective-C, Swift </a:t>
            </a:r>
            <a:endParaRPr sz="20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The company does not license the iOS for third-party hardware, so this operating system is only available on their manufactured devices as its core base is provided by the Apple Mac OS X operating system.</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Usually, the file extension used of iOS apps is </a:t>
            </a:r>
            <a:r>
              <a:rPr b="1" lang="en-US" sz="2000">
                <a:solidFill>
                  <a:schemeClr val="dk1"/>
                </a:solidFill>
                <a:latin typeface="Calibri"/>
                <a:ea typeface="Calibri"/>
                <a:cs typeface="Calibri"/>
                <a:sym typeface="Calibri"/>
              </a:rPr>
              <a:t>.ipa</a:t>
            </a:r>
            <a:r>
              <a:rPr lang="en-US" sz="2000">
                <a:solidFill>
                  <a:schemeClr val="dk1"/>
                </a:solidFill>
                <a:latin typeface="Calibri"/>
                <a:ea typeface="Calibri"/>
                <a:cs typeface="Calibri"/>
                <a:sym typeface="Calibri"/>
              </a:rPr>
              <a:t> file package that you can use to install directly via </a:t>
            </a:r>
            <a:r>
              <a:rPr b="1" lang="en-US" sz="2000">
                <a:solidFill>
                  <a:schemeClr val="dk1"/>
                </a:solidFill>
                <a:latin typeface="Calibri"/>
                <a:ea typeface="Calibri"/>
                <a:cs typeface="Calibri"/>
                <a:sym typeface="Calibri"/>
              </a:rPr>
              <a:t>iTunes </a:t>
            </a:r>
            <a:r>
              <a:rPr lang="en-US" sz="2000">
                <a:solidFill>
                  <a:schemeClr val="dk1"/>
                </a:solidFill>
                <a:latin typeface="Calibri"/>
                <a:ea typeface="Calibri"/>
                <a:cs typeface="Calibri"/>
                <a:sym typeface="Calibri"/>
              </a:rPr>
              <a:t>software which is specially designed for iPhone, iPad, and other iDevices.</a:t>
            </a:r>
            <a:endParaRPr b="1"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4. webOS (Palm/HP)</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WebOS is a mobile operating system that runs on the Linux kernel. WebOS was initially developed by Palm as the successor to its Palm OS mobile operating system. It is a proprietary Mobile OS which was eventually acquired by HP and now referred to as webOS (lower-case w) in HP literature. </a:t>
            </a:r>
            <a:endParaRPr sz="20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HP uses webOS in a number of devices including several smartphones and HP TouchPads. It has pushed its webOS into the enterprise mobile market by focusing on improving security features and management with the release of webOS 3.x.</a:t>
            </a:r>
            <a:endParaRPr b="1"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nvSpPr>
        <p:spPr>
          <a:xfrm>
            <a:off x="489398" y="218941"/>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1.1 Introduction to Mobile App development</a:t>
            </a:r>
            <a:endParaRPr b="1" sz="2400">
              <a:solidFill>
                <a:schemeClr val="dk1"/>
              </a:solidFill>
              <a:latin typeface="Calibri"/>
              <a:ea typeface="Calibri"/>
              <a:cs typeface="Calibri"/>
              <a:sym typeface="Calibri"/>
            </a:endParaRPr>
          </a:p>
        </p:txBody>
      </p:sp>
      <p:sp>
        <p:nvSpPr>
          <p:cNvPr id="91" name="Google Shape;91;p14"/>
          <p:cNvSpPr txBox="1"/>
          <p:nvPr/>
        </p:nvSpPr>
        <p:spPr>
          <a:xfrm>
            <a:off x="489398" y="1030310"/>
            <a:ext cx="10779616" cy="6001643"/>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Demand of mobile applications used with Tablets, Mobile phones, and Wearables  has been growing at a relatively fast rate at individual level and enterprises in the pass decade.  Mobile applications have become ubiquitous in sport, health, digital marketing, social networking, banking, education, financial markets, stock trading, etc. </a:t>
            </a:r>
            <a:endParaRPr/>
          </a:p>
          <a:p>
            <a:pPr indent="-342900" lvl="0" marL="342900" marR="0" rtl="0" algn="just">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Development of mobile applications has become an important subfield of the general software development field were the target operating platform is mobile. These applications are either developed for a specific mobile operating system or cross platform use. </a:t>
            </a:r>
            <a:endParaRPr/>
          </a:p>
          <a:p>
            <a:pPr indent="-190500" lvl="0" marL="342900" marR="0" rtl="0" algn="just">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Meeting the demands of mobile application users requires enterprise application developers to reassess their development strategy when moving from traditional web applications to mobile apps. They must make decisions concerning which platform(s) to develop for  and whether to use a native, browser or hybrid approach.</a:t>
            </a:r>
            <a:endParaRPr/>
          </a:p>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nvSpPr>
        <p:spPr>
          <a:xfrm>
            <a:off x="321972" y="90152"/>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1.2 Mobile Application Development Frameworks</a:t>
            </a:r>
            <a:endParaRPr b="1" sz="2400">
              <a:solidFill>
                <a:schemeClr val="dk1"/>
              </a:solidFill>
              <a:latin typeface="Calibri"/>
              <a:ea typeface="Calibri"/>
              <a:cs typeface="Calibri"/>
              <a:sym typeface="Calibri"/>
            </a:endParaRPr>
          </a:p>
        </p:txBody>
      </p:sp>
      <p:sp>
        <p:nvSpPr>
          <p:cNvPr id="97" name="Google Shape;97;p15"/>
          <p:cNvSpPr txBox="1"/>
          <p:nvPr/>
        </p:nvSpPr>
        <p:spPr>
          <a:xfrm>
            <a:off x="321972" y="551817"/>
            <a:ext cx="11075831" cy="58169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Calibri"/>
                <a:ea typeface="Calibri"/>
                <a:cs typeface="Calibri"/>
                <a:sym typeface="Calibri"/>
              </a:rPr>
              <a:t>Definition:</a:t>
            </a:r>
            <a:endParaRPr/>
          </a:p>
          <a:p>
            <a:pPr indent="0" lvl="0" marL="0" marR="0" rtl="0" algn="just">
              <a:spcBef>
                <a:spcPts val="0"/>
              </a:spcBef>
              <a:spcAft>
                <a:spcPts val="0"/>
              </a:spcAft>
              <a:buNone/>
            </a:pPr>
            <a:r>
              <a:rPr b="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A mobile development framework is a comprehensive tool that developers use to create successful mobile applications. They offer developers the needed access to a collection of code libraries, API tools, SDKs, etc., and help build feature-rich apps without having to start from scratch. Another way to define these frameworks is a basic structure that helps you add more details to your code in accordance with custom code and offer a sustainable environment for custom mobile application development</a:t>
            </a:r>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000">
                <a:solidFill>
                  <a:schemeClr val="dk1"/>
                </a:solidFill>
                <a:latin typeface="Calibri"/>
                <a:ea typeface="Calibri"/>
                <a:cs typeface="Calibri"/>
                <a:sym typeface="Calibri"/>
              </a:rPr>
              <a:t>Categories of mobile development frameworks</a:t>
            </a:r>
            <a:endParaRPr/>
          </a:p>
          <a:p>
            <a:pPr indent="0" lvl="0" marL="0" marR="0" rtl="0" algn="just">
              <a:spcBef>
                <a:spcPts val="0"/>
              </a:spcBef>
              <a:spcAft>
                <a:spcPts val="0"/>
              </a:spcAft>
              <a:buNone/>
            </a:pPr>
            <a:r>
              <a:rPr b="1" lang="en-US" sz="1900">
                <a:solidFill>
                  <a:schemeClr val="dk1"/>
                </a:solidFill>
                <a:latin typeface="Calibri"/>
                <a:ea typeface="Calibri"/>
                <a:cs typeface="Calibri"/>
                <a:sym typeface="Calibri"/>
              </a:rPr>
              <a:t>1. Native Mobile App Development Framework</a:t>
            </a:r>
            <a:endParaRPr/>
          </a:p>
          <a:p>
            <a:pPr indent="0" lvl="0" marL="0" marR="0" rtl="0" algn="just">
              <a:spcBef>
                <a:spcPts val="0"/>
              </a:spcBef>
              <a:spcAft>
                <a:spcPts val="0"/>
              </a:spcAft>
              <a:buNone/>
            </a:pPr>
            <a:r>
              <a:rPr lang="en-US" sz="1900">
                <a:solidFill>
                  <a:schemeClr val="dk1"/>
                </a:solidFill>
                <a:latin typeface="Calibri"/>
                <a:ea typeface="Calibri"/>
                <a:cs typeface="Calibri"/>
                <a:sym typeface="Calibri"/>
              </a:rPr>
              <a:t>These frameworks are used to build native applications for a dedicated platform. They are typically designed to satisfy the requirements of a particular operating system (OS) that includes Windows, iOS, and Android.</a:t>
            </a:r>
            <a:endParaRPr/>
          </a:p>
          <a:p>
            <a:pPr indent="0" lvl="0" marL="0" marR="0" rtl="0" algn="just">
              <a:spcBef>
                <a:spcPts val="0"/>
              </a:spcBef>
              <a:spcAft>
                <a:spcPts val="0"/>
              </a:spcAft>
              <a:buNone/>
            </a:pPr>
            <a:r>
              <a:rPr b="1" lang="en-US" sz="1900">
                <a:solidFill>
                  <a:schemeClr val="dk1"/>
                </a:solidFill>
                <a:latin typeface="Calibri"/>
                <a:ea typeface="Calibri"/>
                <a:cs typeface="Calibri"/>
                <a:sym typeface="Calibri"/>
              </a:rPr>
              <a:t>2. Web App Development Framework</a:t>
            </a:r>
            <a:endParaRPr/>
          </a:p>
          <a:p>
            <a:pPr indent="0" lvl="0" marL="0" marR="0" rtl="0" algn="just">
              <a:spcBef>
                <a:spcPts val="0"/>
              </a:spcBef>
              <a:spcAft>
                <a:spcPts val="0"/>
              </a:spcAft>
              <a:buNone/>
            </a:pPr>
            <a:r>
              <a:rPr lang="en-US" sz="1900">
                <a:solidFill>
                  <a:schemeClr val="dk1"/>
                </a:solidFill>
                <a:latin typeface="Calibri"/>
                <a:ea typeface="Calibri"/>
                <a:cs typeface="Calibri"/>
                <a:sym typeface="Calibri"/>
              </a:rPr>
              <a:t>Simply known as a web framework, it is a software technology that helps programmers practice smooth web app development for web application programming interfaces (APIs), web servers, and web services. Web app software is distributed via Web using a browser interface e.g. email, weblogs, instant messaging apps.</a:t>
            </a:r>
            <a:endParaRPr/>
          </a:p>
          <a:p>
            <a:pPr indent="0" lvl="0" marL="0" marR="0" rtl="0" algn="just">
              <a:spcBef>
                <a:spcPts val="0"/>
              </a:spcBef>
              <a:spcAft>
                <a:spcPts val="0"/>
              </a:spcAft>
              <a:buNone/>
            </a:pPr>
            <a:r>
              <a:rPr b="1" lang="en-US" sz="1900">
                <a:solidFill>
                  <a:schemeClr val="dk1"/>
                </a:solidFill>
                <a:latin typeface="Calibri"/>
                <a:ea typeface="Calibri"/>
                <a:cs typeface="Calibri"/>
                <a:sym typeface="Calibri"/>
              </a:rPr>
              <a:t>3.</a:t>
            </a:r>
            <a:r>
              <a:rPr lang="en-US" sz="1900">
                <a:solidFill>
                  <a:schemeClr val="dk1"/>
                </a:solidFill>
                <a:latin typeface="Calibri"/>
                <a:ea typeface="Calibri"/>
                <a:cs typeface="Calibri"/>
                <a:sym typeface="Calibri"/>
              </a:rPr>
              <a:t> </a:t>
            </a:r>
            <a:r>
              <a:rPr b="1" lang="en-US" sz="1900">
                <a:solidFill>
                  <a:schemeClr val="dk1"/>
                </a:solidFill>
                <a:latin typeface="Calibri"/>
                <a:ea typeface="Calibri"/>
                <a:cs typeface="Calibri"/>
                <a:sym typeface="Calibri"/>
              </a:rPr>
              <a:t>Hybrid App  Development Framework</a:t>
            </a:r>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It is a hybrid/cross platform mobile apps framework that can be used to develop cross platform applications. It possesses the abilities of both native and web development frameworks. </a:t>
            </a:r>
            <a:endParaRPr sz="19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nvSpPr>
        <p:spPr>
          <a:xfrm>
            <a:off x="321972" y="90152"/>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Top Mobile App Development Frameworks</a:t>
            </a:r>
            <a:endParaRPr/>
          </a:p>
        </p:txBody>
      </p:sp>
      <p:sp>
        <p:nvSpPr>
          <p:cNvPr id="103" name="Google Shape;103;p16"/>
          <p:cNvSpPr txBox="1"/>
          <p:nvPr/>
        </p:nvSpPr>
        <p:spPr>
          <a:xfrm>
            <a:off x="321972" y="551817"/>
            <a:ext cx="11075831" cy="67172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Calibri"/>
                <a:ea typeface="Calibri"/>
                <a:cs typeface="Calibri"/>
                <a:sym typeface="Calibri"/>
              </a:rPr>
              <a:t>1. Flutter</a:t>
            </a:r>
            <a:endParaRPr/>
          </a:p>
          <a:p>
            <a:pPr indent="-342900" lvl="0" marL="342900" marR="0" rtl="0" algn="just">
              <a:spcBef>
                <a:spcPts val="0"/>
              </a:spcBef>
              <a:spcAft>
                <a:spcPts val="0"/>
              </a:spcAft>
              <a:buClr>
                <a:schemeClr val="dk1"/>
              </a:buClr>
              <a:buSzPts val="1900"/>
              <a:buFont typeface="Noto Sans Symbols"/>
              <a:buChar char="❑"/>
            </a:pPr>
            <a:r>
              <a:rPr lang="en-US" sz="1900">
                <a:solidFill>
                  <a:schemeClr val="dk1"/>
                </a:solidFill>
                <a:latin typeface="Calibri"/>
                <a:ea typeface="Calibri"/>
                <a:cs typeface="Calibri"/>
                <a:sym typeface="Calibri"/>
              </a:rPr>
              <a:t>Flutter is an open and free framework from Google that allows you to create native Android and iOS applications with a simple codebase. It’s a ground-breaking SDK for cross-platform application development, which distinguishes it because it takes a novel way of creating native-like apps.</a:t>
            </a:r>
            <a:endParaRPr/>
          </a:p>
          <a:p>
            <a:pPr indent="-342900" lvl="0" marL="342900" marR="0" rtl="0" algn="just">
              <a:spcBef>
                <a:spcPts val="0"/>
              </a:spcBef>
              <a:spcAft>
                <a:spcPts val="0"/>
              </a:spcAft>
              <a:buClr>
                <a:schemeClr val="dk1"/>
              </a:buClr>
              <a:buSzPts val="1900"/>
              <a:buFont typeface="Noto Sans Symbols"/>
              <a:buChar char="❑"/>
            </a:pPr>
            <a:r>
              <a:rPr lang="en-US" sz="1900">
                <a:solidFill>
                  <a:schemeClr val="dk1"/>
                </a:solidFill>
                <a:latin typeface="Calibri"/>
                <a:ea typeface="Calibri"/>
                <a:cs typeface="Calibri"/>
                <a:sym typeface="Calibri"/>
              </a:rPr>
              <a:t>Flutter is a comprehensive and precise framework that contains widgets, a rendering engine, debugging and integrating APIs, and resources to assist developers in creating and deploying beautiful mobile applications.</a:t>
            </a:r>
            <a:endParaRPr/>
          </a:p>
          <a:p>
            <a:pPr indent="0" lvl="0" marL="0" marR="0" rtl="0" algn="just">
              <a:spcBef>
                <a:spcPts val="0"/>
              </a:spcBef>
              <a:spcAft>
                <a:spcPts val="0"/>
              </a:spcAft>
              <a:buNone/>
            </a:pPr>
            <a:r>
              <a:rPr b="1" lang="en-US" sz="1900">
                <a:solidFill>
                  <a:schemeClr val="dk1"/>
                </a:solidFill>
                <a:latin typeface="Calibri"/>
                <a:ea typeface="Calibri"/>
                <a:cs typeface="Calibri"/>
                <a:sym typeface="Calibri"/>
              </a:rPr>
              <a:t>Features of Flutter –</a:t>
            </a:r>
            <a:endParaRPr sz="1900">
              <a:solidFill>
                <a:schemeClr val="dk1"/>
              </a:solidFill>
              <a:latin typeface="Calibri"/>
              <a:ea typeface="Calibri"/>
              <a:cs typeface="Calibri"/>
              <a:sym typeface="Calibri"/>
            </a:endParaRPr>
          </a:p>
          <a:p>
            <a:pPr indent="-342900" lvl="1" marL="800100" marR="0" rtl="0" algn="just">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More rapid development.</a:t>
            </a:r>
            <a:endParaRPr/>
          </a:p>
          <a:p>
            <a:pPr indent="-342900" lvl="1" marL="800100" marR="0" rtl="0" algn="just">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Cross-platform.</a:t>
            </a:r>
            <a:endParaRPr/>
          </a:p>
          <a:p>
            <a:pPr indent="-342900" lvl="1" marL="800100" marR="0" rtl="0" algn="just">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Visuals that are both appealing and engaging.</a:t>
            </a:r>
            <a:endParaRPr/>
          </a:p>
          <a:p>
            <a:pPr indent="-342900" lvl="1" marL="800100" marR="0" rtl="0" algn="just">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Performance that is pretty similar to that of a native</a:t>
            </a:r>
            <a:endParaRPr/>
          </a:p>
          <a:p>
            <a:pPr indent="0" lvl="1" marL="457200" marR="0" rtl="0" algn="just">
              <a:spcBef>
                <a:spcPts val="0"/>
              </a:spcBef>
              <a:spcAft>
                <a:spcPts val="0"/>
              </a:spcAft>
              <a:buNone/>
            </a:pPr>
            <a:r>
              <a:t/>
            </a:r>
            <a:endParaRPr b="0" i="0" sz="105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1900">
                <a:solidFill>
                  <a:schemeClr val="dk1"/>
                </a:solidFill>
                <a:latin typeface="Calibri"/>
                <a:ea typeface="Calibri"/>
                <a:cs typeface="Calibri"/>
                <a:sym typeface="Calibri"/>
              </a:rPr>
              <a:t>2. React Native</a:t>
            </a:r>
            <a:endParaRPr/>
          </a:p>
          <a:p>
            <a:pPr indent="0" lvl="0" marL="0" marR="0" rtl="0" algn="just">
              <a:spcBef>
                <a:spcPts val="0"/>
              </a:spcBef>
              <a:spcAft>
                <a:spcPts val="0"/>
              </a:spcAft>
              <a:buNone/>
            </a:pPr>
            <a:r>
              <a:rPr lang="en-US" sz="1900">
                <a:solidFill>
                  <a:schemeClr val="dk1"/>
                </a:solidFill>
                <a:latin typeface="Calibri"/>
                <a:ea typeface="Calibri"/>
                <a:cs typeface="Calibri"/>
                <a:sym typeface="Calibri"/>
              </a:rPr>
              <a:t>An accessible, cross-platform application development framework that has quickly become the preferred option of programmers. React Native facilitates the development of Android and iOS mobile applications. The most exemplary instances of React Native apps are those from prominent businesses like Tesla, Airbnb, Skype, or Amazon Prime.</a:t>
            </a:r>
            <a:endParaRPr/>
          </a:p>
          <a:p>
            <a:pPr indent="0" lvl="0" marL="0" marR="0" rtl="0" algn="just">
              <a:spcBef>
                <a:spcPts val="0"/>
              </a:spcBef>
              <a:spcAft>
                <a:spcPts val="0"/>
              </a:spcAft>
              <a:buNone/>
            </a:pPr>
            <a:r>
              <a:rPr b="1" lang="en-US" sz="1900">
                <a:solidFill>
                  <a:schemeClr val="dk1"/>
                </a:solidFill>
                <a:latin typeface="Calibri"/>
                <a:ea typeface="Calibri"/>
                <a:cs typeface="Calibri"/>
                <a:sym typeface="Calibri"/>
              </a:rPr>
              <a:t>Features of React Native –</a:t>
            </a:r>
            <a:endParaRPr sz="1900">
              <a:solidFill>
                <a:schemeClr val="dk1"/>
              </a:solidFill>
              <a:latin typeface="Calibri"/>
              <a:ea typeface="Calibri"/>
              <a:cs typeface="Calibri"/>
              <a:sym typeface="Calibri"/>
            </a:endParaRPr>
          </a:p>
          <a:p>
            <a:pPr indent="-342900" lvl="1" marL="800100" marR="0" rtl="0" algn="just">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Exceptional performance</a:t>
            </a:r>
            <a:endParaRPr/>
          </a:p>
          <a:p>
            <a:pPr indent="-342900" lvl="1" marL="800100" marR="0" rtl="0" algn="just">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Components that can be reused</a:t>
            </a:r>
            <a:endParaRPr/>
          </a:p>
          <a:p>
            <a:pPr indent="-342900" lvl="1" marL="800100" marR="0" rtl="0" algn="just">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Compatibility with third-party extensions</a:t>
            </a:r>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nvSpPr>
        <p:spPr>
          <a:xfrm>
            <a:off x="321972" y="90152"/>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Top Mobile App Development Frameworks continued…</a:t>
            </a:r>
            <a:endParaRPr b="1" sz="2400">
              <a:solidFill>
                <a:schemeClr val="dk1"/>
              </a:solidFill>
              <a:latin typeface="Calibri"/>
              <a:ea typeface="Calibri"/>
              <a:cs typeface="Calibri"/>
              <a:sym typeface="Calibri"/>
            </a:endParaRPr>
          </a:p>
        </p:txBody>
      </p:sp>
      <p:sp>
        <p:nvSpPr>
          <p:cNvPr id="109" name="Google Shape;109;p17"/>
          <p:cNvSpPr txBox="1"/>
          <p:nvPr/>
        </p:nvSpPr>
        <p:spPr>
          <a:xfrm>
            <a:off x="321972" y="551817"/>
            <a:ext cx="11075831" cy="594778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Calibri"/>
                <a:ea typeface="Calibri"/>
                <a:cs typeface="Calibri"/>
                <a:sym typeface="Calibri"/>
              </a:rPr>
              <a:t>3. Xamarin</a:t>
            </a:r>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Xamarin is an alternative cross-platform application development framework for developing applications for Android and iOS. Because they employ the C# programming language, the applications need fewer lines of code. As a result, the process of coding is quicker. Also, it allows us to rapidly transfer the scripts across other systems, such as Windows and macOS.</a:t>
            </a:r>
            <a:endParaRPr/>
          </a:p>
          <a:p>
            <a:pPr indent="0" lvl="0" marL="0" marR="0" rtl="0" algn="just">
              <a:spcBef>
                <a:spcPts val="0"/>
              </a:spcBef>
              <a:spcAft>
                <a:spcPts val="0"/>
              </a:spcAft>
              <a:buNone/>
            </a:pPr>
            <a:r>
              <a:rPr b="1" lang="en-US" sz="1900">
                <a:solidFill>
                  <a:schemeClr val="dk1"/>
                </a:solidFill>
                <a:latin typeface="Calibri"/>
                <a:ea typeface="Calibri"/>
                <a:cs typeface="Calibri"/>
                <a:sym typeface="Calibri"/>
              </a:rPr>
              <a:t>Features of Xamarin</a:t>
            </a:r>
            <a:endParaRPr sz="1900">
              <a:solidFill>
                <a:schemeClr val="dk1"/>
              </a:solidFill>
              <a:latin typeface="Calibri"/>
              <a:ea typeface="Calibri"/>
              <a:cs typeface="Calibri"/>
              <a:sym typeface="Calibri"/>
            </a:endParaRPr>
          </a:p>
          <a:p>
            <a:pPr indent="-285750" lvl="1" marL="742950" marR="0" rtl="0" algn="just">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Rapid Advancement</a:t>
            </a:r>
            <a:endParaRPr/>
          </a:p>
          <a:p>
            <a:pPr indent="-285750" lvl="1" marL="742950" marR="0" rtl="0" algn="just">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Appearance and touch of a native app</a:t>
            </a:r>
            <a:endParaRPr/>
          </a:p>
          <a:p>
            <a:pPr indent="-285750" lvl="1" marL="742950" marR="0" rtl="0" algn="just">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Compatibility with a variety of devices</a:t>
            </a:r>
            <a:endParaRPr/>
          </a:p>
          <a:p>
            <a:pPr indent="0" lvl="1" marL="457200" marR="0" rtl="0" algn="just">
              <a:spcBef>
                <a:spcPts val="0"/>
              </a:spcBef>
              <a:spcAft>
                <a:spcPts val="0"/>
              </a:spcAft>
              <a:buNone/>
            </a:pPr>
            <a:r>
              <a:t/>
            </a:r>
            <a:endParaRPr b="0" i="0" sz="105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1900">
                <a:solidFill>
                  <a:schemeClr val="dk1"/>
                </a:solidFill>
                <a:latin typeface="Calibri"/>
                <a:ea typeface="Calibri"/>
                <a:cs typeface="Calibri"/>
                <a:sym typeface="Calibri"/>
              </a:rPr>
              <a:t>4. Iconic</a:t>
            </a:r>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Is an open-source AngularJS-based platform that helps create robust web, native, and hybrid applications utilizing CSS, JavaScript, and HTML technologies. Apps built with Ionic can be successfully published across multiple app stores and installed on all the available devices via Cordova or Capacitor. </a:t>
            </a:r>
            <a:endParaRPr/>
          </a:p>
          <a:p>
            <a:pPr indent="0" lvl="0" marL="0" marR="0" rtl="0" algn="just">
              <a:spcBef>
                <a:spcPts val="0"/>
              </a:spcBef>
              <a:spcAft>
                <a:spcPts val="0"/>
              </a:spcAft>
              <a:buNone/>
            </a:pPr>
            <a:r>
              <a:rPr b="1" lang="en-US" sz="1900">
                <a:solidFill>
                  <a:schemeClr val="dk1"/>
                </a:solidFill>
                <a:latin typeface="Calibri"/>
                <a:ea typeface="Calibri"/>
                <a:cs typeface="Calibri"/>
                <a:sym typeface="Calibri"/>
              </a:rPr>
              <a:t>Features of Iconic</a:t>
            </a:r>
            <a:endParaRPr sz="1900">
              <a:solidFill>
                <a:schemeClr val="dk1"/>
              </a:solidFill>
              <a:latin typeface="Calibri"/>
              <a:ea typeface="Calibri"/>
              <a:cs typeface="Calibri"/>
              <a:sym typeface="Calibri"/>
            </a:endParaRPr>
          </a:p>
          <a:p>
            <a:pPr indent="-285750" lvl="1" marL="742950" marR="0" rtl="0" algn="just">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App development for many platforms.</a:t>
            </a:r>
            <a:endParaRPr/>
          </a:p>
          <a:p>
            <a:pPr indent="-285750" lvl="1" marL="742950" marR="0" rtl="0" algn="just">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The user interface is consistent.</a:t>
            </a:r>
            <a:endParaRPr/>
          </a:p>
          <a:p>
            <a:pPr indent="-285750" lvl="1" marL="742950" marR="0" rtl="0" algn="just">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Enhanced performance.</a:t>
            </a:r>
            <a:endParaRPr/>
          </a:p>
          <a:p>
            <a:pPr indent="-285750" lvl="1" marL="742950" marR="0" rtl="0" algn="just">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The flexibility of the user</a:t>
            </a:r>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nvSpPr>
        <p:spPr>
          <a:xfrm>
            <a:off x="206062" y="90152"/>
            <a:ext cx="1009703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1.3 Classes of Mobile Applications (native, web-based, cross-platform)</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p:txBody>
      </p:sp>
      <p:sp>
        <p:nvSpPr>
          <p:cNvPr id="115" name="Google Shape;115;p18"/>
          <p:cNvSpPr txBox="1"/>
          <p:nvPr/>
        </p:nvSpPr>
        <p:spPr>
          <a:xfrm>
            <a:off x="321972" y="706363"/>
            <a:ext cx="11075831" cy="7571303"/>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200"/>
              <a:buFont typeface="Calibri"/>
              <a:buAutoNum type="arabicPeriod"/>
            </a:pPr>
            <a:r>
              <a:rPr b="1" lang="en-US" sz="2200">
                <a:solidFill>
                  <a:schemeClr val="dk1"/>
                </a:solidFill>
                <a:latin typeface="Calibri"/>
                <a:ea typeface="Calibri"/>
                <a:cs typeface="Calibri"/>
                <a:sym typeface="Calibri"/>
              </a:rPr>
              <a:t>Native apps</a:t>
            </a:r>
            <a:endParaRPr/>
          </a:p>
          <a:p>
            <a:pPr indent="-342900" lvl="0" marL="342900" marR="0" rtl="0" algn="just">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Developed for a platform of your choice that allows creating a better user experience. It means that app developers have to write two different codebases in case they’re going to launch an app on two platforms. Each of the platforms has its distinctive characteristics.</a:t>
            </a:r>
            <a:endParaRPr/>
          </a:p>
          <a:p>
            <a:pPr indent="-342900" lvl="0" marL="342900" marR="0" rtl="0" algn="just">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For instance, for iOS app development, software developers usually use Objective-C and Swift, while native Android applications are written in Java or Kotlin.</a:t>
            </a:r>
            <a:endParaRPr b="1" sz="22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Advantages:</a:t>
            </a:r>
            <a:endParaRPr/>
          </a:p>
          <a:p>
            <a:pPr indent="-342900" lvl="1" marL="800100" marR="0" rtl="0" algn="just">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Facilitated Integration And Compatibility With Devices.</a:t>
            </a:r>
            <a:endParaRPr/>
          </a:p>
          <a:p>
            <a:pPr indent="-342900" lvl="1" marL="800100" marR="0" rtl="0" algn="just">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Outstanding Performance.</a:t>
            </a:r>
            <a:endParaRPr/>
          </a:p>
          <a:p>
            <a:pPr indent="-342900" lvl="1" marL="800100" marR="0" rtl="0" algn="just">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Eye-Catching UI/UX</a:t>
            </a:r>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Disadvantages:</a:t>
            </a:r>
            <a:endParaRPr/>
          </a:p>
          <a:p>
            <a:pPr indent="-342900" lvl="1" marL="800100" marR="0" rtl="0" algn="just">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You Need to Write Code for Each Platform</a:t>
            </a:r>
            <a:endParaRPr/>
          </a:p>
          <a:p>
            <a:pPr indent="-342900" lvl="1" marL="800100" marR="0" rtl="0" algn="just">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Two Times Higher Development Cost</a:t>
            </a:r>
            <a:endParaRPr/>
          </a:p>
          <a:p>
            <a:pPr indent="-342900" lvl="1" marL="800100" marR="0" rtl="0" algn="just">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Two Times Higher Maintenance Cost</a:t>
            </a:r>
            <a:endParaRPr/>
          </a:p>
          <a:p>
            <a:pPr indent="0" lvl="1" marL="457200" marR="0" rtl="0" algn="just">
              <a:spcBef>
                <a:spcPts val="0"/>
              </a:spcBef>
              <a:spcAft>
                <a:spcPts val="0"/>
              </a:spcAft>
              <a:buNone/>
            </a:pPr>
            <a:r>
              <a:t/>
            </a:r>
            <a:endParaRPr b="0" i="0" sz="2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Examples Native App Dev Tools &amp; technologies:</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For iOS: Xcode, AppCode etc. For Android: </a:t>
            </a:r>
            <a:r>
              <a:rPr lang="en-US" sz="2400">
                <a:solidFill>
                  <a:schemeClr val="dk1"/>
                </a:solidFill>
                <a:latin typeface="Calibri"/>
                <a:ea typeface="Calibri"/>
                <a:cs typeface="Calibri"/>
                <a:sym typeface="Calibri"/>
              </a:rPr>
              <a:t>IntelliJ IDEA, Android Studio</a:t>
            </a:r>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Example Native apps: </a:t>
            </a:r>
            <a:r>
              <a:rPr lang="en-US" sz="2200">
                <a:solidFill>
                  <a:schemeClr val="dk1"/>
                </a:solidFill>
                <a:latin typeface="Calibri"/>
                <a:ea typeface="Calibri"/>
                <a:cs typeface="Calibri"/>
                <a:sym typeface="Calibri"/>
              </a:rPr>
              <a:t>Google Maps, Twitter, Facebook,</a:t>
            </a:r>
            <a:endParaRPr/>
          </a:p>
          <a:p>
            <a:pPr indent="0" lvl="1" marL="457200" marR="0" rtl="0" algn="just">
              <a:spcBef>
                <a:spcPts val="0"/>
              </a:spcBef>
              <a:spcAft>
                <a:spcPts val="0"/>
              </a:spcAft>
              <a:buNone/>
            </a:pPr>
            <a:r>
              <a:t/>
            </a:r>
            <a:endParaRPr b="0" i="0" sz="2200" u="none" cap="none" strike="noStrike">
              <a:solidFill>
                <a:schemeClr val="dk1"/>
              </a:solidFill>
              <a:latin typeface="Calibri"/>
              <a:ea typeface="Calibri"/>
              <a:cs typeface="Calibri"/>
              <a:sym typeface="Calibri"/>
            </a:endParaRPr>
          </a:p>
          <a:p>
            <a:pPr indent="-203200" lvl="1" marL="800100" marR="0" rtl="0" algn="just">
              <a:spcBef>
                <a:spcPts val="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nvSpPr>
        <p:spPr>
          <a:xfrm>
            <a:off x="206062" y="90152"/>
            <a:ext cx="1153947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1.3 Classes of Mobile Applications (native, web-based, cross-platform) continued….</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p:txBody>
      </p:sp>
      <p:sp>
        <p:nvSpPr>
          <p:cNvPr id="121" name="Google Shape;121;p19"/>
          <p:cNvSpPr txBox="1"/>
          <p:nvPr/>
        </p:nvSpPr>
        <p:spPr>
          <a:xfrm>
            <a:off x="206062" y="505650"/>
            <a:ext cx="11075831" cy="63709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a:solidFill>
                  <a:schemeClr val="dk1"/>
                </a:solidFill>
                <a:latin typeface="Calibri"/>
                <a:ea typeface="Calibri"/>
                <a:cs typeface="Calibri"/>
                <a:sym typeface="Calibri"/>
              </a:rPr>
              <a:t>2. Web apps</a:t>
            </a:r>
            <a:endParaRPr/>
          </a:p>
          <a:p>
            <a:pPr indent="-342900" lvl="0" marL="342900" marR="0" rtl="0" algn="just">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Developed for different platforms and run inside a browser on the respective platform. One of the features that also differs web apps from native apps is that users can only perform most of the tasks with the help of the Internet. </a:t>
            </a:r>
            <a:endParaRPr sz="22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Besides, web applications’ front-end is written with JavaScript and HTML, which are browser-supported languages, and back-end is written with Java and Python. You usually need to take more steps to open such an application, but you can use it with any device, whether it’s Android, iOS, or PC.</a:t>
            </a:r>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Advantages:</a:t>
            </a:r>
            <a:endParaRPr/>
          </a:p>
          <a:p>
            <a:pPr indent="-342900" lvl="1" marL="800100" marR="0" rtl="0" algn="just">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Simple in Development</a:t>
            </a:r>
            <a:endParaRPr/>
          </a:p>
          <a:p>
            <a:pPr indent="-342900" lvl="1" marL="800100" marR="0" rtl="0" algn="just">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Lower Cost and Timing</a:t>
            </a:r>
            <a:endParaRPr/>
          </a:p>
          <a:p>
            <a:pPr indent="-342900" lvl="1" marL="800100" marR="0" rtl="0" algn="just">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Available on Every Device with Internet Connection</a:t>
            </a:r>
            <a:endParaRPr/>
          </a:p>
          <a:p>
            <a:pPr indent="-342900" lvl="1" marL="800100" marR="0" rtl="0" algn="just">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Easily Updatable</a:t>
            </a:r>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Disadvantages:</a:t>
            </a:r>
            <a:endParaRPr/>
          </a:p>
          <a:p>
            <a:pPr indent="-342900" lvl="1" marL="8001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Quality of A Web App Depends on A Browser</a:t>
            </a:r>
            <a:endParaRPr/>
          </a:p>
          <a:p>
            <a:pPr indent="-342900" lvl="1" marL="800100" marR="0" rtl="0" algn="just">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Not Very Convenient in Operation</a:t>
            </a:r>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Examples of Web app Dev Tools &amp; Technologies</a:t>
            </a:r>
            <a:endParaRPr b="1" sz="2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Django, Angular, React</a:t>
            </a:r>
            <a:endParaRPr sz="2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nvSpPr>
        <p:spPr>
          <a:xfrm>
            <a:off x="206062" y="90152"/>
            <a:ext cx="1153947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1.3 Classes of Mobile Applications (native, web-based, cross-platform) continued….</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p:txBody>
      </p:sp>
      <p:sp>
        <p:nvSpPr>
          <p:cNvPr id="127" name="Google Shape;127;p20"/>
          <p:cNvSpPr txBox="1"/>
          <p:nvPr/>
        </p:nvSpPr>
        <p:spPr>
          <a:xfrm>
            <a:off x="206062" y="505650"/>
            <a:ext cx="11075831" cy="618630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a:solidFill>
                  <a:schemeClr val="dk1"/>
                </a:solidFill>
                <a:latin typeface="Calibri"/>
                <a:ea typeface="Calibri"/>
                <a:cs typeface="Calibri"/>
                <a:sym typeface="Calibri"/>
              </a:rPr>
              <a:t>2. Cross platform</a:t>
            </a:r>
            <a:endParaRPr/>
          </a:p>
          <a:p>
            <a:pPr indent="-342900" lvl="0" marL="342900" marR="0" rtl="0" algn="just">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“Write once, run anywhere” is how we can describe cross-platform apps briefly. This type of application can be used on various platforms, and you don’t need to write a codebase for each of them. </a:t>
            </a:r>
            <a:endParaRPr sz="22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For cross-platform apps, you create a single codebase that works on many platforms regardless of the OS you choose, whether it’s Android, iOS, Mac, Linux, or Windows.</a:t>
            </a:r>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Advantages:</a:t>
            </a:r>
            <a:endParaRPr/>
          </a:p>
          <a:p>
            <a:pPr indent="-342900" lvl="1" marL="8001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Reusable and Shareable Code</a:t>
            </a:r>
            <a:endParaRPr/>
          </a:p>
          <a:p>
            <a:pPr indent="-342900" lvl="1" marL="800100" marR="0" rtl="0" algn="just">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Cost- and Time-Effective</a:t>
            </a:r>
            <a:endParaRPr/>
          </a:p>
          <a:p>
            <a:pPr indent="-342900" lvl="1" marL="800100" marR="0" rtl="0" algn="just">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High-Quality UI/UX</a:t>
            </a:r>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Disadvantages:</a:t>
            </a:r>
            <a:endParaRPr/>
          </a:p>
          <a:p>
            <a:pPr indent="-342900" lvl="1" marL="8001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Lack of Native Modules</a:t>
            </a:r>
            <a:endParaRPr/>
          </a:p>
          <a:p>
            <a:pPr indent="-342900" lvl="1" marL="800100" marR="0" rtl="0" algn="just">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Lack of Updates</a:t>
            </a:r>
            <a:endParaRPr/>
          </a:p>
          <a:p>
            <a:pPr indent="-342900" lvl="1" marL="800100" marR="0" rtl="0" algn="just">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Lack of 3D Support</a:t>
            </a:r>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Examples of Cross platform App Dev Tools &amp; Technologies</a:t>
            </a:r>
            <a:endParaRPr b="1" sz="2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Flutter, React Native, Iconic</a:t>
            </a:r>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Example Native apps: </a:t>
            </a:r>
            <a:r>
              <a:rPr lang="en-US" sz="2200">
                <a:solidFill>
                  <a:schemeClr val="dk1"/>
                </a:solidFill>
                <a:latin typeface="Calibri"/>
                <a:ea typeface="Calibri"/>
                <a:cs typeface="Calibri"/>
                <a:sym typeface="Calibri"/>
              </a:rPr>
              <a:t>Instagram, Skype, Adobe Flash Player</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nvSpPr>
        <p:spPr>
          <a:xfrm>
            <a:off x="206062" y="90152"/>
            <a:ext cx="1153947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1.4 Virtual Environments in Mobile Systems</a:t>
            </a:r>
            <a:endParaRPr b="1" sz="2400">
              <a:solidFill>
                <a:schemeClr val="dk1"/>
              </a:solidFill>
              <a:latin typeface="Calibri"/>
              <a:ea typeface="Calibri"/>
              <a:cs typeface="Calibri"/>
              <a:sym typeface="Calibri"/>
            </a:endParaRPr>
          </a:p>
        </p:txBody>
      </p:sp>
      <p:sp>
        <p:nvSpPr>
          <p:cNvPr id="133" name="Google Shape;133;p21"/>
          <p:cNvSpPr txBox="1"/>
          <p:nvPr/>
        </p:nvSpPr>
        <p:spPr>
          <a:xfrm>
            <a:off x="206062" y="627116"/>
            <a:ext cx="11075831" cy="55707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a:solidFill>
                  <a:schemeClr val="dk1"/>
                </a:solidFill>
                <a:latin typeface="Calibri"/>
                <a:ea typeface="Calibri"/>
                <a:cs typeface="Calibri"/>
                <a:sym typeface="Calibri"/>
              </a:rPr>
              <a:t>Mobile virtualization</a:t>
            </a:r>
            <a:endParaRPr/>
          </a:p>
          <a:p>
            <a:pPr indent="-342900" lvl="0" marL="342900" marR="0" rtl="0" algn="just">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Mobile virtualization is an approach to mobile device management in which two virtual platforms are installed on a single wireless device. A platform is simply an underlying computer system on which application programs can run. </a:t>
            </a:r>
            <a:endParaRPr/>
          </a:p>
          <a:p>
            <a:pPr indent="-342900" lvl="0" marL="342900" marR="0" rtl="0" algn="just">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 smartphone, for example, might have one virtual environment for business use and one for personal use. Applications and data in the two environments would remain isolated, protecting corporate data. Mobile virtualization might also allow one device to run two different operating systems (Oses).</a:t>
            </a:r>
            <a:endParaRPr/>
          </a:p>
          <a:p>
            <a:pPr indent="-342900" lvl="0" marL="342900" marR="0" rtl="0" algn="just">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Next-generation smartphones and tablets will run multiple operating systems and powerful cloud applications like high-definition gaming thanks to the growing use of virtualization on mobile devices.</a:t>
            </a:r>
            <a:endParaRPr/>
          </a:p>
          <a:p>
            <a:pPr indent="-342900" lvl="0" marL="342900" marR="0" rtl="0" algn="just">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 new generation of mobile devices containing faster processors could help applications run faster, while virtualization could help consolidate applications without wasting resources</a:t>
            </a:r>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