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Mobile Application Dev</a:t>
            </a:r>
            <a:endParaRPr b="1"/>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b="1" lang="en-US" sz="2800"/>
              <a:t>SCS 2210</a:t>
            </a:r>
            <a:endParaRPr/>
          </a:p>
          <a:p>
            <a:pPr indent="0" lvl="0" marL="0" rtl="0" algn="ctr">
              <a:lnSpc>
                <a:spcPct val="90000"/>
              </a:lnSpc>
              <a:spcBef>
                <a:spcPts val="1000"/>
              </a:spcBef>
              <a:spcAft>
                <a:spcPts val="0"/>
              </a:spcAft>
              <a:buClr>
                <a:schemeClr val="dk1"/>
              </a:buClr>
              <a:buSzPts val="2800"/>
              <a:buNone/>
            </a:pPr>
            <a:r>
              <a:rPr b="1" lang="en-US" sz="2800"/>
              <a:t>Lecture 2: </a:t>
            </a:r>
            <a:r>
              <a:rPr lang="en-US" sz="2800"/>
              <a:t>Principles of Mobile App Design and Development</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50" name="Google Shape;150;p22"/>
          <p:cNvSpPr txBox="1"/>
          <p:nvPr/>
        </p:nvSpPr>
        <p:spPr>
          <a:xfrm>
            <a:off x="386367" y="680606"/>
            <a:ext cx="11333408" cy="51398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3. Animations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The new animation APIs let you create custom animations for touch feedback in UI controls, changes in view state, and activity transitions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These APIs let you:</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Respond to touch events in your views with touch feedback animations.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Hide and show views with circular reveal animations.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Switch between activities with custom activity transition animations.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Create more natural animations with curved motion.</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Animate changes in one or more view properties with view state change animations.</a:t>
            </a:r>
            <a:endParaRPr/>
          </a:p>
          <a:p>
            <a:pPr indent="-342900" lvl="1" marL="8001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Show animations in state list drawables between view state changes.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Touch feedback animations are built into several standard views, such as buttons. The new APIs let you customize these animations and add them to your custom views.</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p:txBody>
      </p:sp>
      <p:sp>
        <p:nvSpPr>
          <p:cNvPr id="151" name="Google Shape;151;p22"/>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2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58" name="Google Shape;158;p23"/>
          <p:cNvSpPr txBox="1"/>
          <p:nvPr/>
        </p:nvSpPr>
        <p:spPr>
          <a:xfrm>
            <a:off x="386367" y="680606"/>
            <a:ext cx="11333408" cy="618630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Human Interface Guidelines (HIG)_iOS App</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As an app designer, you have the opportunity to deliver an extraordinary product that rises to the top of the App Store charts. To do so, you'll need to meet high expectations for quality and functionality.</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Three primary themes differentiate iOS from other platforms:</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Clarity.</a:t>
            </a:r>
            <a:r>
              <a:rPr lang="en-US" sz="2200">
                <a:solidFill>
                  <a:schemeClr val="dk1"/>
                </a:solidFill>
                <a:latin typeface="Calibri"/>
                <a:ea typeface="Calibri"/>
                <a:cs typeface="Calibri"/>
                <a:sym typeface="Calibri"/>
              </a:rPr>
              <a:t> Throughout the system, text is legible at every size, icons are precise and lucid, adornments are subtle and appropriate, and a sharpened focus on functionality motivates the design. Negative space, color, fonts, graphics, and interface elements subtly highlight important content and convey interactivity.</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Deference.</a:t>
            </a:r>
            <a:r>
              <a:rPr lang="en-US" sz="2200">
                <a:solidFill>
                  <a:schemeClr val="dk1"/>
                </a:solidFill>
                <a:latin typeface="Calibri"/>
                <a:ea typeface="Calibri"/>
                <a:cs typeface="Calibri"/>
                <a:sym typeface="Calibri"/>
              </a:rPr>
              <a:t> Fluid motion and a crisp, beautiful interface help people understand and interact with content while never competing with it. Content typically fills the entire screen, while translucency and blurring often hint at more. Minimal use of bezels, gradients, and drop shadows keep the interface light and airy, while ensuring that content is paramount.</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Depth.</a:t>
            </a:r>
            <a:r>
              <a:rPr lang="en-US" sz="2200">
                <a:solidFill>
                  <a:schemeClr val="dk1"/>
                </a:solidFill>
                <a:latin typeface="Calibri"/>
                <a:ea typeface="Calibri"/>
                <a:cs typeface="Calibri"/>
                <a:sym typeface="Calibri"/>
              </a:rPr>
              <a:t> Distinct visual layers and realistic motion convey hierarchy, impart vitality, and facilitate understanding. Touch and discoverability heighten delight and enable access to functionality and additional content without losing context. Transitions provide a sense of depth as you navigate through content.</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159" name="Google Shape;159;p23"/>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0" name="Google Shape;160;p23"/>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66" name="Google Shape;166;p24"/>
          <p:cNvSpPr txBox="1"/>
          <p:nvPr/>
        </p:nvSpPr>
        <p:spPr>
          <a:xfrm>
            <a:off x="386367" y="680606"/>
            <a:ext cx="11333408" cy="415498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HIG Design principles</a:t>
            </a:r>
            <a:endParaRPr b="1"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In HIG, Apple defines the following five basic principles of iOS app design:</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Consistency:- </a:t>
            </a:r>
            <a:r>
              <a:rPr lang="en-US" sz="2200">
                <a:solidFill>
                  <a:schemeClr val="dk1"/>
                </a:solidFill>
                <a:latin typeface="Calibri"/>
                <a:ea typeface="Calibri"/>
                <a:cs typeface="Calibri"/>
                <a:sym typeface="Calibri"/>
              </a:rPr>
              <a:t>A consistent app uses consistent visual and functional language.</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Feedback:- </a:t>
            </a:r>
            <a:r>
              <a:rPr lang="en-US" sz="2200">
                <a:solidFill>
                  <a:schemeClr val="dk1"/>
                </a:solidFill>
                <a:latin typeface="Calibri"/>
                <a:ea typeface="Calibri"/>
                <a:cs typeface="Calibri"/>
                <a:sym typeface="Calibri"/>
              </a:rPr>
              <a:t>Feedback acknowledges actions and shows the results of any operations.</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167" name="Google Shape;167;p24"/>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8" name="Google Shape;168;p24"/>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visual of a progress indicator" id="169" name="Google Shape;169;p24"/>
          <p:cNvPicPr preferRelativeResize="0"/>
          <p:nvPr/>
        </p:nvPicPr>
        <p:blipFill rotWithShape="1">
          <a:blip r:embed="rId3">
            <a:alphaModFix/>
          </a:blip>
          <a:srcRect b="0" l="0" r="0" t="0"/>
          <a:stretch/>
        </p:blipFill>
        <p:spPr>
          <a:xfrm>
            <a:off x="2048769" y="2550016"/>
            <a:ext cx="5173832" cy="33098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75" name="Google Shape;175;p25"/>
          <p:cNvSpPr txBox="1"/>
          <p:nvPr/>
        </p:nvSpPr>
        <p:spPr>
          <a:xfrm>
            <a:off x="386367" y="680606"/>
            <a:ext cx="11333408" cy="517064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Metaphors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An interface metaphor is a UI visual that leverages knowledge users already have from real life. Metaphors allow users to learn more quickly because they can use the knowledge gained from the real-world when interacting with digital products. The most famous metaphor in human-computer interaction and UX design is Alan Kay’s “desktop metaphor”. The desktop metaphor moved us from typing command to direct manipulation with digitally rendered objects.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176" name="Google Shape;176;p25"/>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25"/>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screenshot of 1984 Mac OS" id="178" name="Google Shape;178;p25"/>
          <p:cNvPicPr preferRelativeResize="0"/>
          <p:nvPr/>
        </p:nvPicPr>
        <p:blipFill rotWithShape="1">
          <a:blip r:embed="rId3">
            <a:alphaModFix/>
          </a:blip>
          <a:srcRect b="0" l="0" r="0" t="0"/>
          <a:stretch/>
        </p:blipFill>
        <p:spPr>
          <a:xfrm>
            <a:off x="2396499" y="3040652"/>
            <a:ext cx="5395219" cy="3614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399758" y="182433"/>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84" name="Google Shape;184;p26"/>
          <p:cNvSpPr txBox="1"/>
          <p:nvPr/>
        </p:nvSpPr>
        <p:spPr>
          <a:xfrm>
            <a:off x="334852" y="680606"/>
            <a:ext cx="11333408" cy="483209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Direct manipulation</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Users experience direct manipulation when they use gestures to interact with on screen content. Direct manipulation helps users see immediate results of their actions.</a:t>
            </a:r>
            <a:endParaRPr/>
          </a:p>
          <a:p>
            <a:pPr indent="0" lvl="0" marL="0" marR="0" rtl="0" algn="just">
              <a:spcBef>
                <a:spcPts val="0"/>
              </a:spcBef>
              <a:spcAft>
                <a:spcPts val="0"/>
              </a:spcAft>
              <a:buNone/>
            </a:pPr>
            <a:br>
              <a:rPr lang="en-US" sz="2200">
                <a:solidFill>
                  <a:schemeClr val="dk1"/>
                </a:solidFill>
                <a:latin typeface="Calibri"/>
                <a:ea typeface="Calibri"/>
                <a:cs typeface="Calibri"/>
                <a:sym typeface="Calibri"/>
              </a:rPr>
            </a:b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User control</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iOS puts people, not the system, in control. Good iOS design prevents users from making mistakes by suggesting a course of action, but it should never push users in making certain decisions.</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185" name="Google Shape;185;p26"/>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6" name="Google Shape;186;p26"/>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clipart of scrolling interaction" id="187" name="Google Shape;187;p26"/>
          <p:cNvPicPr preferRelativeResize="0"/>
          <p:nvPr/>
        </p:nvPicPr>
        <p:blipFill rotWithShape="1">
          <a:blip r:embed="rId3">
            <a:alphaModFix/>
          </a:blip>
          <a:srcRect b="0" l="0" r="0" t="0"/>
          <a:stretch/>
        </p:blipFill>
        <p:spPr>
          <a:xfrm>
            <a:off x="3555598" y="1924249"/>
            <a:ext cx="2574745" cy="19925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nvSpPr>
        <p:spPr>
          <a:xfrm>
            <a:off x="399758" y="182433"/>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2.3 Mobile App Development Methodologies</a:t>
            </a:r>
            <a:endParaRPr b="1" sz="2400">
              <a:solidFill>
                <a:schemeClr val="dk1"/>
              </a:solidFill>
              <a:latin typeface="Calibri"/>
              <a:ea typeface="Calibri"/>
              <a:cs typeface="Calibri"/>
              <a:sym typeface="Calibri"/>
            </a:endParaRPr>
          </a:p>
        </p:txBody>
      </p:sp>
      <p:sp>
        <p:nvSpPr>
          <p:cNvPr id="193" name="Google Shape;193;p27"/>
          <p:cNvSpPr txBox="1"/>
          <p:nvPr/>
        </p:nvSpPr>
        <p:spPr>
          <a:xfrm>
            <a:off x="334852" y="680606"/>
            <a:ext cx="11333408" cy="381642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What is Software Development Methodology?</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 software </a:t>
            </a:r>
            <a:r>
              <a:rPr b="1" lang="en-US" sz="2200">
                <a:solidFill>
                  <a:schemeClr val="dk1"/>
                </a:solidFill>
                <a:latin typeface="Calibri"/>
                <a:ea typeface="Calibri"/>
                <a:cs typeface="Calibri"/>
                <a:sym typeface="Calibri"/>
              </a:rPr>
              <a:t>development methodology</a:t>
            </a:r>
            <a:r>
              <a:rPr lang="en-US" sz="2200">
                <a:solidFill>
                  <a:schemeClr val="dk1"/>
                </a:solidFill>
                <a:latin typeface="Calibri"/>
                <a:ea typeface="Calibri"/>
                <a:cs typeface="Calibri"/>
                <a:sym typeface="Calibri"/>
              </a:rPr>
              <a:t> is the structuring of processes while working on a project. This refers to the discussion of the design concept, philosophy, and values ​​of the project, as well as general expectations and target audience. A systematic approach to development helps to reduce development time and budgets.</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194" name="Google Shape;194;p27"/>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5" name="Google Shape;195;p27"/>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196" name="Google Shape;196;p27"/>
          <p:cNvPicPr preferRelativeResize="0"/>
          <p:nvPr/>
        </p:nvPicPr>
        <p:blipFill rotWithShape="1">
          <a:blip r:embed="rId3">
            <a:alphaModFix/>
          </a:blip>
          <a:srcRect b="0" l="0" r="0" t="0"/>
          <a:stretch/>
        </p:blipFill>
        <p:spPr>
          <a:xfrm>
            <a:off x="1674254" y="2588820"/>
            <a:ext cx="7226855" cy="3622676"/>
          </a:xfrm>
          <a:prstGeom prst="rect">
            <a:avLst/>
          </a:prstGeom>
          <a:noFill/>
          <a:ln>
            <a:noFill/>
          </a:ln>
        </p:spPr>
      </p:pic>
      <p:sp>
        <p:nvSpPr>
          <p:cNvPr id="197" name="Google Shape;197;p27"/>
          <p:cNvSpPr txBox="1"/>
          <p:nvPr/>
        </p:nvSpPr>
        <p:spPr>
          <a:xfrm>
            <a:off x="1867437" y="6228254"/>
            <a:ext cx="661974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Figure 2.5 </a:t>
            </a:r>
            <a:r>
              <a:rPr lang="en-US" sz="2000">
                <a:solidFill>
                  <a:schemeClr val="dk1"/>
                </a:solidFill>
                <a:latin typeface="Calibri"/>
                <a:ea typeface="Calibri"/>
                <a:cs typeface="Calibri"/>
                <a:sym typeface="Calibri"/>
              </a:rPr>
              <a:t>Illustration of steps in software development.</a:t>
            </a: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nvSpPr>
        <p:spPr>
          <a:xfrm>
            <a:off x="399758" y="182433"/>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2.3 Mobile App Development Methodologies continued..</a:t>
            </a:r>
            <a:endParaRPr b="1" sz="2400">
              <a:solidFill>
                <a:schemeClr val="dk1"/>
              </a:solidFill>
              <a:latin typeface="Calibri"/>
              <a:ea typeface="Calibri"/>
              <a:cs typeface="Calibri"/>
              <a:sym typeface="Calibri"/>
            </a:endParaRPr>
          </a:p>
        </p:txBody>
      </p:sp>
      <p:sp>
        <p:nvSpPr>
          <p:cNvPr id="203" name="Google Shape;203;p28"/>
          <p:cNvSpPr txBox="1"/>
          <p:nvPr/>
        </p:nvSpPr>
        <p:spPr>
          <a:xfrm>
            <a:off x="334852" y="680606"/>
            <a:ext cx="11333408" cy="701730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Benefits of Methodologies in Mobile App Development</a:t>
            </a:r>
            <a:endParaRPr/>
          </a:p>
          <a:p>
            <a:pPr indent="-342900" lvl="0" marL="34290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Ensure smooth software development as per project requirements.</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Helps to plan and build the development process, but it is not responsible for the technical part, so this should be taken care of separately.</a:t>
            </a:r>
            <a:endParaRPr/>
          </a:p>
          <a:p>
            <a:pPr indent="-342900" lvl="0" marL="342900" marR="0" rtl="0" algn="just">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Structures the development process and make it logical even when producing a complex product.</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Types of Software Development Methodologies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We look at the</a:t>
            </a:r>
            <a:r>
              <a:rPr b="1"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top methodologies that can be applied in the course of mobile and web development, with their main advantages and disadvantages.</a:t>
            </a:r>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1. Agile Development Methodology</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 most flexible and adaptive type of development. Among its main advantages is the possibility of constant changes in the project without sacrificing discipline. All problems are solved through iterations that last from a week to a month.</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Agile focuses on the interaction of the entire team with each other and with the customer. This avoids guesswork and inconsistencies in the work on the project.</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Disadvantages of the methodology: later there may be problems with the documentation, and in particular cases of large projects, it is difficult to assess the efforts required to implement the project.</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204" name="Google Shape;204;p28"/>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28"/>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nvSpPr>
        <p:spPr>
          <a:xfrm>
            <a:off x="399758" y="182433"/>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2.3 Mobile App Development Methodologies continued..</a:t>
            </a:r>
            <a:endParaRPr b="1" sz="2400">
              <a:solidFill>
                <a:schemeClr val="dk1"/>
              </a:solidFill>
              <a:latin typeface="Calibri"/>
              <a:ea typeface="Calibri"/>
              <a:cs typeface="Calibri"/>
              <a:sym typeface="Calibri"/>
            </a:endParaRPr>
          </a:p>
        </p:txBody>
      </p:sp>
      <p:sp>
        <p:nvSpPr>
          <p:cNvPr id="211" name="Google Shape;211;p29"/>
          <p:cNvSpPr txBox="1"/>
          <p:nvPr/>
        </p:nvSpPr>
        <p:spPr>
          <a:xfrm>
            <a:off x="334852" y="680606"/>
            <a:ext cx="11333408"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2. Waterfall Development Methodology</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 whole process is represented as a linear sequential flow. At the same time, you can proceed to the next stage only if you are confident in the completion of the previous one. Individual progress, time savings, strict rules, and ease of testing make Waterfall a favorite choice for most teams.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Disadvantages of the methodology: Avoid making edits at the testing stage since there is a risk of destroying the project while drawing up the documentation takes a huge amount of time. Also, the model cannot find out the final result of the project until its completion.</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3. Prototype Model</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Allows developers to create exclusively prototypes that demonstrate the functionality of a project to the client. This way, you can work through all the scripts and fix bugs before the product is released. With Prototype, you can avoid all the problems that cascading models have.</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Disadvantages of the methodology: usually small budgets are allocated on Prototype, in addition, the interest of the client may die out after prototyping. Another negative point is the difficulty in assessing the further scope of work, with the preservation of the development structure.</a:t>
            </a:r>
            <a:endParaRPr sz="2200">
              <a:solidFill>
                <a:schemeClr val="dk1"/>
              </a:solidFill>
              <a:latin typeface="Calibri"/>
              <a:ea typeface="Calibri"/>
              <a:cs typeface="Calibri"/>
              <a:sym typeface="Calibri"/>
            </a:endParaRPr>
          </a:p>
        </p:txBody>
      </p:sp>
      <p:sp>
        <p:nvSpPr>
          <p:cNvPr id="212" name="Google Shape;212;p29"/>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3" name="Google Shape;213;p29"/>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nvSpPr>
        <p:spPr>
          <a:xfrm>
            <a:off x="399758" y="182433"/>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2.3 Mobile App Development Methodologies continued..</a:t>
            </a:r>
            <a:endParaRPr b="1" sz="2400">
              <a:solidFill>
                <a:schemeClr val="dk1"/>
              </a:solidFill>
              <a:latin typeface="Calibri"/>
              <a:ea typeface="Calibri"/>
              <a:cs typeface="Calibri"/>
              <a:sym typeface="Calibri"/>
            </a:endParaRPr>
          </a:p>
        </p:txBody>
      </p:sp>
      <p:sp>
        <p:nvSpPr>
          <p:cNvPr id="219" name="Google Shape;219;p30"/>
          <p:cNvSpPr txBox="1"/>
          <p:nvPr/>
        </p:nvSpPr>
        <p:spPr>
          <a:xfrm>
            <a:off x="334852" y="680606"/>
            <a:ext cx="11333408" cy="584775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4. Rapid Application Development</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Since this involves user participation in the</a:t>
            </a:r>
            <a:r>
              <a:rPr b="1" lang="en-US" sz="2200">
                <a:solidFill>
                  <a:schemeClr val="dk1"/>
                </a:solidFill>
                <a:latin typeface="Calibri"/>
                <a:ea typeface="Calibri"/>
                <a:cs typeface="Calibri"/>
                <a:sym typeface="Calibri"/>
              </a:rPr>
              <a:t> </a:t>
            </a:r>
            <a:r>
              <a:rPr lang="en-US" sz="2200">
                <a:solidFill>
                  <a:schemeClr val="dk1"/>
                </a:solidFill>
                <a:latin typeface="Calibri"/>
                <a:ea typeface="Calibri"/>
                <a:cs typeface="Calibri"/>
                <a:sym typeface="Calibri"/>
              </a:rPr>
              <a:t>development process, it is much faster. From the client's side, there is a quick and timely analysis of the project and its stages. All this makes RAD an excellent solution to reduce errors in the output.</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Disadvantages of the methodology: Requires an extremely modular design of the project and a strong team of skills. Also, RAD requires large budgets, but tracking progress is difficult to report.</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5. DevOps Methodology</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DevOps is a model in which parts of a project are continuously integrated and deployed. In this way, all operations take place at the same time, ensuring clear interaction between development cycles. Microservices and continuous delivery help accelerate business goals and dramatically improve the final product. DevOps collaboration implies strong accountability and increased responsibility.</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Disadvantages of the methodology: the methodology cannot always ensure the speed and safety of the project implementation. In addition, this methodology requires a revision of approaches not only to development but also to business, not all clients are ready for this.</a:t>
            </a:r>
            <a:endParaRPr/>
          </a:p>
        </p:txBody>
      </p:sp>
      <p:sp>
        <p:nvSpPr>
          <p:cNvPr id="220" name="Google Shape;220;p30"/>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1" name="Google Shape;221;p30"/>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nvSpPr>
        <p:spPr>
          <a:xfrm>
            <a:off x="399758" y="182433"/>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2.4 Mobile App Development Life Cycle</a:t>
            </a:r>
            <a:endParaRPr b="1" sz="2400">
              <a:solidFill>
                <a:schemeClr val="dk1"/>
              </a:solidFill>
              <a:latin typeface="Calibri"/>
              <a:ea typeface="Calibri"/>
              <a:cs typeface="Calibri"/>
              <a:sym typeface="Calibri"/>
            </a:endParaRPr>
          </a:p>
        </p:txBody>
      </p:sp>
      <p:sp>
        <p:nvSpPr>
          <p:cNvPr id="227" name="Google Shape;227;p31"/>
          <p:cNvSpPr txBox="1"/>
          <p:nvPr/>
        </p:nvSpPr>
        <p:spPr>
          <a:xfrm>
            <a:off x="334852" y="680606"/>
            <a:ext cx="11333408" cy="110799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chemeClr val="dk1"/>
                </a:solidFill>
                <a:latin typeface="Calibri"/>
                <a:ea typeface="Calibri"/>
                <a:cs typeface="Calibri"/>
                <a:sym typeface="Calibri"/>
              </a:rPr>
              <a:t>The lifecycle of mobile development is largely no different than the SDLC for web or desktop applications. As with those, there are usually 6 stages of the process:</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
        <p:nvSpPr>
          <p:cNvPr id="228" name="Google Shape;228;p31"/>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31"/>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devops.com/wp-content/uploads/2017/05/appdev.png" id="230" name="Google Shape;230;p31"/>
          <p:cNvPicPr preferRelativeResize="0"/>
          <p:nvPr/>
        </p:nvPicPr>
        <p:blipFill rotWithShape="1">
          <a:blip r:embed="rId3">
            <a:alphaModFix/>
          </a:blip>
          <a:srcRect b="0" l="15779" r="18538" t="0"/>
          <a:stretch/>
        </p:blipFill>
        <p:spPr>
          <a:xfrm>
            <a:off x="1751526" y="1627567"/>
            <a:ext cx="6375044" cy="453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Calibri"/>
                <a:ea typeface="Calibri"/>
                <a:cs typeface="Calibri"/>
                <a:sym typeface="Calibri"/>
              </a:rPr>
              <a:t>2.1 Mobile Application Architecture</a:t>
            </a:r>
            <a:endParaRPr b="1" sz="2400">
              <a:solidFill>
                <a:schemeClr val="dk1"/>
              </a:solidFill>
              <a:latin typeface="Calibri"/>
              <a:ea typeface="Calibri"/>
              <a:cs typeface="Calibri"/>
              <a:sym typeface="Calibri"/>
            </a:endParaRPr>
          </a:p>
        </p:txBody>
      </p:sp>
      <p:sp>
        <p:nvSpPr>
          <p:cNvPr id="91" name="Google Shape;91;p14"/>
          <p:cNvSpPr txBox="1"/>
          <p:nvPr/>
        </p:nvSpPr>
        <p:spPr>
          <a:xfrm>
            <a:off x="489398" y="824248"/>
            <a:ext cx="10779616" cy="566308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What is Mobile Application Architecture?</a:t>
            </a:r>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It is a set of structural elements and their interfaces from which the system is composed. Based on them, well-structured and user-friendly mobile apps can be designed.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Before getting down to writing code, it is essential to get a clear idea of what features should be built into your app so that it will meet customer needs. Once they are explicitly defined, you can design the mobile architecture for your app.</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The complexity of building high-quality architecture depends on the size of the application. The proper architecture will allow for saving a lot of time, energy, and costs in the future.</a:t>
            </a:r>
            <a:endParaRPr/>
          </a:p>
          <a:p>
            <a:pPr indent="-203200" lvl="0" marL="342900" marR="0" rtl="0" algn="just">
              <a:spcBef>
                <a:spcPts val="0"/>
              </a:spcBef>
              <a:spcAft>
                <a:spcPts val="0"/>
              </a:spcAft>
              <a:buClr>
                <a:schemeClr val="dk1"/>
              </a:buClr>
              <a:buSzPts val="2200"/>
              <a:buFont typeface="Noto Sans Symbols"/>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400">
                <a:solidFill>
                  <a:schemeClr val="dk1"/>
                </a:solidFill>
                <a:latin typeface="Calibri"/>
                <a:ea typeface="Calibri"/>
                <a:cs typeface="Calibri"/>
                <a:sym typeface="Calibri"/>
              </a:rPr>
              <a:t>Things To Consider While Designing A Mobile Architecture Diagram</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Gadget Characteristics</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Speed Of Internet Connection</a:t>
            </a:r>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Application Users (UI and Navigation Method)</a:t>
            </a:r>
            <a:endParaRPr b="0" i="0" sz="24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 Mobile Operating System</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nvSpPr>
        <p:spPr>
          <a:xfrm>
            <a:off x="322485" y="228599"/>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2.4 Mobile App Development Life Cycle continued..</a:t>
            </a:r>
            <a:endParaRPr b="1" sz="2400">
              <a:solidFill>
                <a:schemeClr val="dk1"/>
              </a:solidFill>
              <a:latin typeface="Calibri"/>
              <a:ea typeface="Calibri"/>
              <a:cs typeface="Calibri"/>
              <a:sym typeface="Calibri"/>
            </a:endParaRPr>
          </a:p>
        </p:txBody>
      </p:sp>
      <p:sp>
        <p:nvSpPr>
          <p:cNvPr id="236" name="Google Shape;236;p32"/>
          <p:cNvSpPr txBox="1"/>
          <p:nvPr/>
        </p:nvSpPr>
        <p:spPr>
          <a:xfrm>
            <a:off x="184731" y="951062"/>
            <a:ext cx="11333408" cy="504753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300">
                <a:solidFill>
                  <a:schemeClr val="dk1"/>
                </a:solidFill>
                <a:latin typeface="Calibri"/>
                <a:ea typeface="Calibri"/>
                <a:cs typeface="Calibri"/>
                <a:sym typeface="Calibri"/>
              </a:rPr>
              <a:t>1. Planning stage </a:t>
            </a:r>
            <a:r>
              <a:rPr lang="en-US" sz="2300">
                <a:solidFill>
                  <a:schemeClr val="dk1"/>
                </a:solidFill>
                <a:latin typeface="Calibri"/>
                <a:ea typeface="Calibri"/>
                <a:cs typeface="Calibri"/>
                <a:sym typeface="Calibri"/>
              </a:rPr>
              <a:t>(project manager, marketer, and business analyst are involved) – carrying out the business analysis and crafting mobile strategy.</a:t>
            </a:r>
            <a:endParaRPr/>
          </a:p>
          <a:p>
            <a:pPr indent="0" lvl="0" marL="0" marR="0" rtl="0" algn="just">
              <a:spcBef>
                <a:spcPts val="0"/>
              </a:spcBef>
              <a:spcAft>
                <a:spcPts val="0"/>
              </a:spcAft>
              <a:buNone/>
            </a:pPr>
            <a:r>
              <a:rPr b="1" lang="en-US" sz="2300">
                <a:solidFill>
                  <a:schemeClr val="dk1"/>
                </a:solidFill>
                <a:latin typeface="Calibri"/>
                <a:ea typeface="Calibri"/>
                <a:cs typeface="Calibri"/>
                <a:sym typeface="Calibri"/>
              </a:rPr>
              <a:t>2. Technical</a:t>
            </a:r>
            <a:r>
              <a:rPr lang="en-US" sz="2300">
                <a:solidFill>
                  <a:schemeClr val="dk1"/>
                </a:solidFill>
                <a:latin typeface="Calibri"/>
                <a:ea typeface="Calibri"/>
                <a:cs typeface="Calibri"/>
                <a:sym typeface="Calibri"/>
              </a:rPr>
              <a:t> documentation (covered by the technical writer) – describing all tech requirements and details.</a:t>
            </a:r>
            <a:endParaRPr/>
          </a:p>
          <a:p>
            <a:pPr indent="0" lvl="0" marL="0" marR="0" rtl="0" algn="just">
              <a:spcBef>
                <a:spcPts val="0"/>
              </a:spcBef>
              <a:spcAft>
                <a:spcPts val="0"/>
              </a:spcAft>
              <a:buNone/>
            </a:pPr>
            <a:r>
              <a:rPr b="1" lang="en-US" sz="2300">
                <a:solidFill>
                  <a:schemeClr val="dk1"/>
                </a:solidFill>
                <a:latin typeface="Calibri"/>
                <a:ea typeface="Calibri"/>
                <a:cs typeface="Calibri"/>
                <a:sym typeface="Calibri"/>
              </a:rPr>
              <a:t>3. Prototyping</a:t>
            </a:r>
            <a:r>
              <a:rPr lang="en-US" sz="2300">
                <a:solidFill>
                  <a:schemeClr val="dk1"/>
                </a:solidFill>
                <a:latin typeface="Calibri"/>
                <a:ea typeface="Calibri"/>
                <a:cs typeface="Calibri"/>
                <a:sym typeface="Calibri"/>
              </a:rPr>
              <a:t> (usually made by a UX/UI designer) – creating the sketch, wireframes, prototype and final app skins upon approval.</a:t>
            </a:r>
            <a:endParaRPr/>
          </a:p>
          <a:p>
            <a:pPr indent="0" lvl="0" marL="0" marR="0" rtl="0" algn="just">
              <a:spcBef>
                <a:spcPts val="0"/>
              </a:spcBef>
              <a:spcAft>
                <a:spcPts val="0"/>
              </a:spcAft>
              <a:buNone/>
            </a:pPr>
            <a:r>
              <a:rPr b="1" lang="en-US" sz="2300">
                <a:solidFill>
                  <a:schemeClr val="dk1"/>
                </a:solidFill>
                <a:latin typeface="Calibri"/>
                <a:ea typeface="Calibri"/>
                <a:cs typeface="Calibri"/>
                <a:sym typeface="Calibri"/>
              </a:rPr>
              <a:t>4. Development</a:t>
            </a:r>
            <a:r>
              <a:rPr lang="en-US" sz="2300">
                <a:solidFill>
                  <a:schemeClr val="dk1"/>
                </a:solidFill>
                <a:latin typeface="Calibri"/>
                <a:ea typeface="Calibri"/>
                <a:cs typeface="Calibri"/>
                <a:sym typeface="Calibri"/>
              </a:rPr>
              <a:t> (performed by the developers) – front-end and back-end segments of coding.</a:t>
            </a:r>
            <a:endParaRPr/>
          </a:p>
          <a:p>
            <a:pPr indent="0" lvl="0" marL="0" marR="0" rtl="0" algn="just">
              <a:spcBef>
                <a:spcPts val="0"/>
              </a:spcBef>
              <a:spcAft>
                <a:spcPts val="0"/>
              </a:spcAft>
              <a:buNone/>
            </a:pPr>
            <a:r>
              <a:rPr b="1" lang="en-US" sz="2300">
                <a:solidFill>
                  <a:schemeClr val="dk1"/>
                </a:solidFill>
                <a:latin typeface="Calibri"/>
                <a:ea typeface="Calibri"/>
                <a:cs typeface="Calibri"/>
                <a:sym typeface="Calibri"/>
              </a:rPr>
              <a:t>5. Quality Assurance</a:t>
            </a:r>
            <a:r>
              <a:rPr lang="en-US" sz="2300">
                <a:solidFill>
                  <a:schemeClr val="dk1"/>
                </a:solidFill>
                <a:latin typeface="Calibri"/>
                <a:ea typeface="Calibri"/>
                <a:cs typeface="Calibri"/>
                <a:sym typeface="Calibri"/>
              </a:rPr>
              <a:t> (usually performed continuously after each agile sprint is completed; followed by bug fixing) – testing tech requirements, device compatibility, interface, security aspects, etc.</a:t>
            </a:r>
            <a:endParaRPr/>
          </a:p>
          <a:p>
            <a:pPr indent="0" lvl="0" marL="0" marR="0" rtl="0" algn="just">
              <a:spcBef>
                <a:spcPts val="0"/>
              </a:spcBef>
              <a:spcAft>
                <a:spcPts val="0"/>
              </a:spcAft>
              <a:buNone/>
            </a:pPr>
            <a:r>
              <a:rPr b="1" lang="en-US" sz="2300">
                <a:solidFill>
                  <a:schemeClr val="dk1"/>
                </a:solidFill>
                <a:latin typeface="Calibri"/>
                <a:ea typeface="Calibri"/>
                <a:cs typeface="Calibri"/>
                <a:sym typeface="Calibri"/>
              </a:rPr>
              <a:t>6. Publishing &amp; Maintenance</a:t>
            </a:r>
            <a:r>
              <a:rPr lang="en-US" sz="2300">
                <a:solidFill>
                  <a:schemeClr val="dk1"/>
                </a:solidFill>
                <a:latin typeface="Calibri"/>
                <a:ea typeface="Calibri"/>
                <a:cs typeface="Calibri"/>
                <a:sym typeface="Calibri"/>
              </a:rPr>
              <a:t> (covered by DevOps) – publishing to the app store, updates releases, infrastructure, and entire app maintenance.</a:t>
            </a:r>
            <a:endParaRPr/>
          </a:p>
          <a:p>
            <a:pPr indent="0" lvl="0" marL="0" marR="0" rtl="0" algn="just">
              <a:spcBef>
                <a:spcPts val="0"/>
              </a:spcBef>
              <a:spcAft>
                <a:spcPts val="0"/>
              </a:spcAft>
              <a:buNone/>
            </a:pPr>
            <a:r>
              <a:t/>
            </a:r>
            <a:endParaRPr sz="2300">
              <a:solidFill>
                <a:schemeClr val="dk1"/>
              </a:solidFill>
              <a:latin typeface="Calibri"/>
              <a:ea typeface="Calibri"/>
              <a:cs typeface="Calibri"/>
              <a:sym typeface="Calibri"/>
            </a:endParaRPr>
          </a:p>
        </p:txBody>
      </p:sp>
      <p:sp>
        <p:nvSpPr>
          <p:cNvPr id="237" name="Google Shape;237;p32"/>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8" name="Google Shape;238;p3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nvSpPr>
        <p:spPr>
          <a:xfrm>
            <a:off x="322485" y="136266"/>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2.5 Memory Management</a:t>
            </a:r>
            <a:endParaRPr b="1" sz="2400">
              <a:solidFill>
                <a:schemeClr val="dk1"/>
              </a:solidFill>
              <a:latin typeface="Calibri"/>
              <a:ea typeface="Calibri"/>
              <a:cs typeface="Calibri"/>
              <a:sym typeface="Calibri"/>
            </a:endParaRPr>
          </a:p>
        </p:txBody>
      </p:sp>
      <p:sp>
        <p:nvSpPr>
          <p:cNvPr id="244" name="Google Shape;244;p33"/>
          <p:cNvSpPr txBox="1"/>
          <p:nvPr/>
        </p:nvSpPr>
        <p:spPr>
          <a:xfrm>
            <a:off x="184731" y="597931"/>
            <a:ext cx="11333408" cy="584775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Introduction</a:t>
            </a:r>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Memory management is the hardest part of mobile development. Mobile devices, from cheaper ones to the most expensive ones, have limited amount of dynamic memory compared to our personal computers.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While you’re developing your application; you need to take this constraint into consideration by freeing the resources you don’t need and minimize them not to destroy user experience. If you fail to manage your application’s memory resources which are provided by the operating system, that means you are going to face with random crashes, UI freezes and finally a bunch of angry users. </a:t>
            </a:r>
            <a:endParaRPr sz="22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The Android Runtime (ART) and Dalvik virtual machine use paging and memory-mapping (mmapping) to manage memory. This means that any memory an app modifies—whether by allocating new objects or touching mmapped pages—remains resident in RAM and cannot be paged out. The only way to release memory from an app is to release object references that the app holds, making the memory available to the garbage collector.</a:t>
            </a:r>
            <a:endParaRPr/>
          </a:p>
          <a:p>
            <a:pPr indent="-342900" lvl="0" marL="342900" marR="0" rtl="0" algn="just">
              <a:spcBef>
                <a:spcPts val="0"/>
              </a:spcBef>
              <a:spcAft>
                <a:spcPts val="0"/>
              </a:spcAft>
              <a:buClr>
                <a:schemeClr val="dk1"/>
              </a:buClr>
              <a:buSzPts val="2200"/>
              <a:buFont typeface="Noto Sans Symbols"/>
              <a:buChar char="▪"/>
            </a:pPr>
            <a:r>
              <a:rPr lang="en-US" sz="2200">
                <a:solidFill>
                  <a:schemeClr val="dk1"/>
                </a:solidFill>
                <a:latin typeface="Calibri"/>
                <a:ea typeface="Calibri"/>
                <a:cs typeface="Calibri"/>
                <a:sym typeface="Calibri"/>
              </a:rPr>
              <a:t>Memory management in iOS was initially non-ARC (Automatic Reference Counting), where we have to retain and release the objects. Now, it supports ARC and we don't have to retain and release the objects. Xcode takes care of the job automatically in compile time.</a:t>
            </a:r>
            <a:endParaRPr sz="2200">
              <a:solidFill>
                <a:schemeClr val="dk1"/>
              </a:solidFill>
              <a:latin typeface="Calibri"/>
              <a:ea typeface="Calibri"/>
              <a:cs typeface="Calibri"/>
              <a:sym typeface="Calibri"/>
            </a:endParaRPr>
          </a:p>
        </p:txBody>
      </p:sp>
      <p:sp>
        <p:nvSpPr>
          <p:cNvPr id="245" name="Google Shape;245;p33"/>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6" name="Google Shape;246;p33"/>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2.1 Mobile Application Architecture continued…</a:t>
            </a:r>
            <a:endParaRPr b="1" sz="2400">
              <a:solidFill>
                <a:schemeClr val="dk1"/>
              </a:solidFill>
              <a:latin typeface="Calibri"/>
              <a:ea typeface="Calibri"/>
              <a:cs typeface="Calibri"/>
              <a:sym typeface="Calibri"/>
            </a:endParaRPr>
          </a:p>
        </p:txBody>
      </p:sp>
      <p:sp>
        <p:nvSpPr>
          <p:cNvPr id="97" name="Google Shape;97;p15"/>
          <p:cNvSpPr txBox="1"/>
          <p:nvPr/>
        </p:nvSpPr>
        <p:spPr>
          <a:xfrm>
            <a:off x="489398" y="824248"/>
            <a:ext cx="10779616"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The Three Layers of Mobile App Development Architecture</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When it comes to the specifics of building an app, everything starts from these fundamental layers: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1. Data layer — the data-related platform within a mobile app</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2. Business logic layer — the place for all the domain processes and operations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3. Presentation layer — all the technical details connected with the user interface</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pic>
        <p:nvPicPr>
          <p:cNvPr descr="Three-Layers-of-Mobile-App-Architecture" id="98" name="Google Shape;98;p15"/>
          <p:cNvPicPr preferRelativeResize="0"/>
          <p:nvPr/>
        </p:nvPicPr>
        <p:blipFill rotWithShape="1">
          <a:blip r:embed="rId3">
            <a:alphaModFix/>
          </a:blip>
          <a:srcRect b="0" l="0" r="0" t="0"/>
          <a:stretch/>
        </p:blipFill>
        <p:spPr>
          <a:xfrm>
            <a:off x="1122609" y="2962141"/>
            <a:ext cx="7620000" cy="3895859"/>
          </a:xfrm>
          <a:prstGeom prst="rect">
            <a:avLst/>
          </a:prstGeom>
          <a:noFill/>
          <a:ln>
            <a:noFill/>
          </a:ln>
        </p:spPr>
      </p:pic>
      <p:sp>
        <p:nvSpPr>
          <p:cNvPr id="99" name="Google Shape;99;p15"/>
          <p:cNvSpPr txBox="1"/>
          <p:nvPr/>
        </p:nvSpPr>
        <p:spPr>
          <a:xfrm>
            <a:off x="8742609" y="6272011"/>
            <a:ext cx="322830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 2.1 </a:t>
            </a:r>
            <a:r>
              <a:rPr lang="en-US" sz="1800">
                <a:solidFill>
                  <a:schemeClr val="dk1"/>
                </a:solidFill>
                <a:latin typeface="Calibri"/>
                <a:ea typeface="Calibri"/>
                <a:cs typeface="Calibri"/>
                <a:sym typeface="Calibri"/>
              </a:rPr>
              <a:t>Layers of Mobile App</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2.1 Mobile Application Architecture continued…</a:t>
            </a:r>
            <a:endParaRPr b="1" sz="2400">
              <a:solidFill>
                <a:schemeClr val="dk1"/>
              </a:solidFill>
              <a:latin typeface="Calibri"/>
              <a:ea typeface="Calibri"/>
              <a:cs typeface="Calibri"/>
              <a:sym typeface="Calibri"/>
            </a:endParaRPr>
          </a:p>
        </p:txBody>
      </p:sp>
      <p:sp>
        <p:nvSpPr>
          <p:cNvPr id="105" name="Google Shape;105;p16"/>
          <p:cNvSpPr txBox="1"/>
          <p:nvPr/>
        </p:nvSpPr>
        <p:spPr>
          <a:xfrm>
            <a:off x="489398" y="824248"/>
            <a:ext cx="11333408" cy="57554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300">
                <a:solidFill>
                  <a:schemeClr val="dk1"/>
                </a:solidFill>
                <a:latin typeface="Calibri"/>
                <a:ea typeface="Calibri"/>
                <a:cs typeface="Calibri"/>
                <a:sym typeface="Calibri"/>
              </a:rPr>
              <a:t>The Key Mobile Application Architecture Principles</a:t>
            </a:r>
            <a:endParaRPr/>
          </a:p>
          <a:p>
            <a:pPr indent="0" lvl="0" marL="0" marR="0" rtl="0" algn="just">
              <a:spcBef>
                <a:spcPts val="0"/>
              </a:spcBef>
              <a:spcAft>
                <a:spcPts val="0"/>
              </a:spcAft>
              <a:buNone/>
            </a:pPr>
            <a:r>
              <a:rPr lang="en-US" sz="2300">
                <a:solidFill>
                  <a:schemeClr val="dk1"/>
                </a:solidFill>
                <a:latin typeface="Calibri"/>
                <a:ea typeface="Calibri"/>
                <a:cs typeface="Calibri"/>
                <a:sym typeface="Calibri"/>
              </a:rPr>
              <a:t>A good mobile app architecture best practices (both Android mobile app architecture and iOS application architecture) is the one which enforces good programming patterns and assumptions.  </a:t>
            </a:r>
            <a:endParaRPr/>
          </a:p>
          <a:p>
            <a:pPr indent="0" lvl="0" marL="0" marR="0" rtl="0" algn="just">
              <a:spcBef>
                <a:spcPts val="0"/>
              </a:spcBef>
              <a:spcAft>
                <a:spcPts val="0"/>
              </a:spcAft>
              <a:buNone/>
            </a:pPr>
            <a:r>
              <a:rPr lang="en-US" sz="2300">
                <a:solidFill>
                  <a:schemeClr val="dk1"/>
                </a:solidFill>
                <a:latin typeface="Calibri"/>
                <a:ea typeface="Calibri"/>
                <a:cs typeface="Calibri"/>
                <a:sym typeface="Calibri"/>
              </a:rPr>
              <a:t>Meeting all these different conditions enables you to speed up the development process while making maintenance much easier.</a:t>
            </a:r>
            <a:endParaRPr/>
          </a:p>
          <a:p>
            <a:pPr indent="0" lvl="0" marL="0" marR="0" rtl="0" algn="just">
              <a:spcBef>
                <a:spcPts val="0"/>
              </a:spcBef>
              <a:spcAft>
                <a:spcPts val="0"/>
              </a:spcAft>
              <a:buNone/>
            </a:pPr>
            <a:r>
              <a:t/>
            </a:r>
            <a:endParaRPr sz="23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300">
                <a:solidFill>
                  <a:schemeClr val="dk1"/>
                </a:solidFill>
                <a:latin typeface="Calibri"/>
                <a:ea typeface="Calibri"/>
                <a:cs typeface="Calibri"/>
                <a:sym typeface="Calibri"/>
              </a:rPr>
              <a:t>The following principles can be followed by developers:</a:t>
            </a:r>
            <a:endParaRPr/>
          </a:p>
          <a:p>
            <a:pPr indent="-342900" lvl="1" marL="800100" marR="0" rtl="0" algn="just">
              <a:spcBef>
                <a:spcPts val="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Portability: - It is the system’s ability to react to the changing environment</a:t>
            </a:r>
            <a:endParaRPr b="0" i="0" sz="23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Maintainability: - ensure high maintainability while reducing the efforts needed to keep the system up and running</a:t>
            </a:r>
            <a:endParaRPr b="0" i="0" sz="23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Reusability: - components and protocols can be reused during updates or at redesign</a:t>
            </a:r>
            <a:endParaRPr/>
          </a:p>
          <a:p>
            <a:pPr indent="-342900" lvl="1" marL="800100" marR="0" rtl="0" algn="just">
              <a:spcBef>
                <a:spcPts val="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Security: - Data security is the most major non-functional need of an application</a:t>
            </a:r>
            <a:endParaRPr b="0" i="0" sz="2300" u="none" cap="none" strike="noStrike">
              <a:solidFill>
                <a:schemeClr val="dk1"/>
              </a:solidFill>
              <a:latin typeface="Calibri"/>
              <a:ea typeface="Calibri"/>
              <a:cs typeface="Calibri"/>
              <a:sym typeface="Calibri"/>
            </a:endParaRPr>
          </a:p>
          <a:p>
            <a:pPr indent="-342900" lvl="1" marL="800100" marR="0" rtl="0" algn="just">
              <a:spcBef>
                <a:spcPts val="0"/>
              </a:spcBef>
              <a:spcAft>
                <a:spcPts val="0"/>
              </a:spcAft>
              <a:buClr>
                <a:schemeClr val="dk1"/>
              </a:buClr>
              <a:buSzPts val="2300"/>
              <a:buFont typeface="Arial"/>
              <a:buChar char="•"/>
            </a:pPr>
            <a:r>
              <a:rPr b="0" i="0" lang="en-US" sz="2300" u="none" cap="none" strike="noStrike">
                <a:solidFill>
                  <a:schemeClr val="dk1"/>
                </a:solidFill>
                <a:latin typeface="Calibri"/>
                <a:ea typeface="Calibri"/>
                <a:cs typeface="Calibri"/>
                <a:sym typeface="Calibri"/>
              </a:rPr>
              <a:t>Performance: - </a:t>
            </a:r>
            <a:r>
              <a:rPr b="0" i="0" lang="en-US" sz="2400" u="none" cap="none" strike="noStrike">
                <a:solidFill>
                  <a:schemeClr val="dk1"/>
                </a:solidFill>
                <a:latin typeface="Calibri"/>
                <a:ea typeface="Calibri"/>
                <a:cs typeface="Calibri"/>
                <a:sym typeface="Calibri"/>
              </a:rPr>
              <a:t>Users expect applications to be quick and issues free</a:t>
            </a:r>
            <a:endParaRPr b="0" i="0" sz="23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3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a:t>
            </a:r>
            <a:endParaRPr b="1" sz="2400">
              <a:solidFill>
                <a:schemeClr val="dk1"/>
              </a:solidFill>
              <a:latin typeface="Calibri"/>
              <a:ea typeface="Calibri"/>
              <a:cs typeface="Calibri"/>
              <a:sym typeface="Calibri"/>
            </a:endParaRPr>
          </a:p>
        </p:txBody>
      </p:sp>
      <p:sp>
        <p:nvSpPr>
          <p:cNvPr id="111" name="Google Shape;111;p17"/>
          <p:cNvSpPr txBox="1"/>
          <p:nvPr/>
        </p:nvSpPr>
        <p:spPr>
          <a:xfrm>
            <a:off x="489398" y="680606"/>
            <a:ext cx="11333408" cy="65248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u="sng">
                <a:solidFill>
                  <a:schemeClr val="dk1"/>
                </a:solidFill>
                <a:latin typeface="Calibri"/>
                <a:ea typeface="Calibri"/>
                <a:cs typeface="Calibri"/>
                <a:sym typeface="Calibri"/>
              </a:rPr>
              <a:t>Introduction</a:t>
            </a:r>
            <a:endParaRPr b="1" sz="2200" u="sng">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 difference between a good app and a bad app is usually the quality of its user experience (UX). A good UX is what separates successful apps from unsuccessful ones. Today, mobile users expect a lot from an app: fast loading time, ease of use and delight during interaction. If you want your app to be successful, you have to consider UX to be not just a minor aspect of design, but an essential component of product strategy.</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u="sng">
                <a:solidFill>
                  <a:schemeClr val="dk1"/>
                </a:solidFill>
                <a:latin typeface="Calibri"/>
                <a:ea typeface="Calibri"/>
                <a:cs typeface="Calibri"/>
                <a:sym typeface="Calibri"/>
              </a:rPr>
              <a:t>Some of what to consider when designing for mobile</a:t>
            </a:r>
            <a:endParaRPr b="1" sz="2200" u="sng">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1. Provide Simple Navigation</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Simple navigation provides an obvious way of moving between screens and finding the desired items as mobile users must go and forth within the same window.</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2. Make Large Touch Area</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Make sure to design control sizes that are easier to tap using the thumb. Providing smaller controls will annoy the user when he uses your app.</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3. Reduce Clutter</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Organize your content in a way that provides the user with a clear understanding of the available features. Reduce clutter and keep minimum content on screen.</a:t>
            </a:r>
            <a:endParaRPr/>
          </a:p>
          <a:p>
            <a:pPr indent="0" lvl="0" marL="0" marR="0" rtl="0" algn="l">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17" name="Google Shape;117;p18"/>
          <p:cNvSpPr txBox="1"/>
          <p:nvPr/>
        </p:nvSpPr>
        <p:spPr>
          <a:xfrm>
            <a:off x="489398" y="691511"/>
            <a:ext cx="11333408" cy="550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What to consider when designing for mobile</a:t>
            </a:r>
            <a:endParaRPr b="1" sz="22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4. Display Large Text</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Keep in mind the smaller size of the mobile screen and make your text larger in size so that it can be easier to read and understand.</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5. Use Touch Controls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A lot of mobile controls are available to use in design. It is not a good idea to use simple web controls as it is difficult to interact with them on mobile.</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6. Use Simple Forms</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Try to provide simpler forms where users can provide their input with ease. Use form controls where typing the text is minimum.</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7. Take Care of Thumb Position</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Design screen layout while researching on thumb-friendly zones. Provide tapping controls at a place where users can easily tap them using his thumb.</a:t>
            </a:r>
            <a:endParaRPr/>
          </a:p>
          <a:p>
            <a:pPr indent="0" lvl="0" marL="0" marR="0" rtl="0" algn="l">
              <a:spcBef>
                <a:spcPts val="0"/>
              </a:spcBef>
              <a:spcAft>
                <a:spcPts val="0"/>
              </a:spcAft>
              <a:buNone/>
            </a:pPr>
            <a:r>
              <a:rPr b="1" lang="en-US" sz="2200">
                <a:solidFill>
                  <a:schemeClr val="dk1"/>
                </a:solidFill>
                <a:latin typeface="Calibri"/>
                <a:ea typeface="Calibri"/>
                <a:cs typeface="Calibri"/>
                <a:sym typeface="Calibri"/>
              </a:rPr>
              <a:t>8. Design Consistent Experience</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If your site/app is present at both web and mobile, provide a consistent experience to the user. Minimize your content on small devices by keeping the experience similar to other devices.</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23" name="Google Shape;123;p19"/>
          <p:cNvSpPr txBox="1"/>
          <p:nvPr/>
        </p:nvSpPr>
        <p:spPr>
          <a:xfrm>
            <a:off x="489398" y="833179"/>
            <a:ext cx="11333408" cy="49244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u="sng">
                <a:solidFill>
                  <a:schemeClr val="dk1"/>
                </a:solidFill>
                <a:latin typeface="Calibri"/>
                <a:ea typeface="Calibri"/>
                <a:cs typeface="Calibri"/>
                <a:sym typeface="Calibri"/>
              </a:rPr>
              <a:t>Android vs iOS App Design Guidelines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Android app design follows Material Design whilst  iOS app design follows Human Interface Guidelines.</a:t>
            </a:r>
            <a:endParaRPr/>
          </a:p>
          <a:p>
            <a:pPr indent="0" lvl="0" marL="0" marR="0" rtl="0" algn="just">
              <a:spcBef>
                <a:spcPts val="0"/>
              </a:spcBef>
              <a:spcAft>
                <a:spcPts val="0"/>
              </a:spcAft>
              <a:buNone/>
            </a:pPr>
            <a:r>
              <a:t/>
            </a:r>
            <a:endParaRPr sz="1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Material Design Guidelines (Android app)</a:t>
            </a:r>
            <a:endParaRPr/>
          </a:p>
          <a:p>
            <a:pPr indent="0" lvl="0" marL="0" marR="0" rtl="0" algn="just">
              <a:spcBef>
                <a:spcPts val="0"/>
              </a:spcBef>
              <a:spcAft>
                <a:spcPts val="0"/>
              </a:spcAft>
              <a:buNone/>
            </a:pPr>
            <a:r>
              <a:rPr lang="en-US" sz="2400">
                <a:solidFill>
                  <a:schemeClr val="dk1"/>
                </a:solidFill>
                <a:latin typeface="Calibri"/>
                <a:ea typeface="Calibri"/>
                <a:cs typeface="Calibri"/>
                <a:sym typeface="Calibri"/>
              </a:rPr>
              <a:t>Material design is a comprehensive guide for visual, motion, and interaction design across platforms and devices. To use material design in your Android apps, follow the guidelines defined in the material design specification and use the new components and styles available in the material design support library.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Android provides the following features to help you build material design apps:</a:t>
            </a:r>
            <a:endParaRPr/>
          </a:p>
          <a:p>
            <a:pPr indent="-514350" lvl="1" marL="97155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A material design app theme to style all your UI widgets</a:t>
            </a:r>
            <a:endParaRPr/>
          </a:p>
          <a:p>
            <a:pPr indent="-514350" lvl="1" marL="97155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Widgets for complex views such as lists and cards</a:t>
            </a:r>
            <a:endParaRPr/>
          </a:p>
          <a:p>
            <a:pPr indent="-514350" lvl="1" marL="971550" marR="0" rtl="0" algn="l">
              <a:spcBef>
                <a:spcPts val="0"/>
              </a:spcBef>
              <a:spcAft>
                <a:spcPts val="0"/>
              </a:spcAft>
              <a:buClr>
                <a:schemeClr val="dk1"/>
              </a:buClr>
              <a:buSzPts val="2400"/>
              <a:buFont typeface="Calibri"/>
              <a:buAutoNum type="arabicPeriod"/>
            </a:pPr>
            <a:r>
              <a:rPr b="0" i="0" lang="en-US" sz="2400" u="none" cap="none" strike="noStrike">
                <a:solidFill>
                  <a:schemeClr val="dk1"/>
                </a:solidFill>
                <a:latin typeface="Calibri"/>
                <a:ea typeface="Calibri"/>
                <a:cs typeface="Calibri"/>
                <a:sym typeface="Calibri"/>
              </a:rPr>
              <a:t>New APIs for custom shadows and animations</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29" name="Google Shape;129;p20"/>
          <p:cNvSpPr txBox="1"/>
          <p:nvPr/>
        </p:nvSpPr>
        <p:spPr>
          <a:xfrm>
            <a:off x="386367" y="680606"/>
            <a:ext cx="1133340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1.</a:t>
            </a:r>
            <a:r>
              <a:rPr b="1" lang="en-US" sz="2200">
                <a:solidFill>
                  <a:srgbClr val="202124"/>
                </a:solidFill>
                <a:latin typeface="Calibri"/>
                <a:ea typeface="Calibri"/>
                <a:cs typeface="Calibri"/>
                <a:sym typeface="Calibri"/>
              </a:rPr>
              <a:t> Material theme and widgets</a:t>
            </a:r>
            <a:endParaRPr/>
          </a:p>
          <a:p>
            <a:pPr indent="0" lvl="0" marL="0" marR="0" rtl="0" algn="l">
              <a:spcBef>
                <a:spcPts val="0"/>
              </a:spcBef>
              <a:spcAft>
                <a:spcPts val="0"/>
              </a:spcAft>
              <a:buNone/>
            </a:pPr>
            <a:r>
              <a:rPr lang="en-US" sz="2200">
                <a:solidFill>
                  <a:srgbClr val="202124"/>
                </a:solidFill>
                <a:latin typeface="Calibri"/>
                <a:ea typeface="Calibri"/>
                <a:cs typeface="Calibri"/>
                <a:sym typeface="Calibri"/>
              </a:rPr>
              <a:t>To take advantage of the material features such as styling for standard UI widgets, and to streamline your app's style definition, apply a material-based theme to your app.</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pic>
        <p:nvPicPr>
          <p:cNvPr descr="https://developer.android.com/design/material/images/MaterialDark.png" id="130" name="Google Shape;130;p20"/>
          <p:cNvPicPr preferRelativeResize="0"/>
          <p:nvPr/>
        </p:nvPicPr>
        <p:blipFill rotWithShape="1">
          <a:blip r:embed="rId3">
            <a:alphaModFix/>
          </a:blip>
          <a:srcRect b="0" l="0" r="0" t="0"/>
          <a:stretch/>
        </p:blipFill>
        <p:spPr>
          <a:xfrm>
            <a:off x="1533614" y="1790333"/>
            <a:ext cx="2677778" cy="2259280"/>
          </a:xfrm>
          <a:prstGeom prst="rect">
            <a:avLst/>
          </a:prstGeom>
          <a:noFill/>
          <a:ln>
            <a:noFill/>
          </a:ln>
        </p:spPr>
      </p:pic>
      <p:pic>
        <p:nvPicPr>
          <p:cNvPr descr="https://developer.android.com/design/material/images/MaterialLight.png" id="131" name="Google Shape;131;p20"/>
          <p:cNvPicPr preferRelativeResize="0"/>
          <p:nvPr/>
        </p:nvPicPr>
        <p:blipFill rotWithShape="1">
          <a:blip r:embed="rId4">
            <a:alphaModFix/>
          </a:blip>
          <a:srcRect b="0" l="0" r="0" t="0"/>
          <a:stretch/>
        </p:blipFill>
        <p:spPr>
          <a:xfrm>
            <a:off x="7057624" y="1790333"/>
            <a:ext cx="2962139" cy="2259280"/>
          </a:xfrm>
          <a:prstGeom prst="rect">
            <a:avLst/>
          </a:prstGeom>
          <a:noFill/>
          <a:ln>
            <a:noFill/>
          </a:ln>
        </p:spPr>
      </p:pic>
      <p:sp>
        <p:nvSpPr>
          <p:cNvPr id="132" name="Google Shape;132;p20"/>
          <p:cNvSpPr txBox="1"/>
          <p:nvPr/>
        </p:nvSpPr>
        <p:spPr>
          <a:xfrm>
            <a:off x="862884" y="4103999"/>
            <a:ext cx="35159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 2.2 </a:t>
            </a:r>
            <a:r>
              <a:rPr lang="en-US" sz="1800">
                <a:solidFill>
                  <a:schemeClr val="dk1"/>
                </a:solidFill>
                <a:latin typeface="Calibri"/>
                <a:ea typeface="Calibri"/>
                <a:cs typeface="Calibri"/>
                <a:sym typeface="Calibri"/>
              </a:rPr>
              <a:t>Dark material theme</a:t>
            </a:r>
            <a:endParaRPr sz="1800">
              <a:solidFill>
                <a:schemeClr val="dk1"/>
              </a:solidFill>
              <a:latin typeface="Calibri"/>
              <a:ea typeface="Calibri"/>
              <a:cs typeface="Calibri"/>
              <a:sym typeface="Calibri"/>
            </a:endParaRPr>
          </a:p>
        </p:txBody>
      </p:sp>
      <p:sp>
        <p:nvSpPr>
          <p:cNvPr id="133" name="Google Shape;133;p20"/>
          <p:cNvSpPr txBox="1"/>
          <p:nvPr/>
        </p:nvSpPr>
        <p:spPr>
          <a:xfrm>
            <a:off x="6780726" y="4103999"/>
            <a:ext cx="35159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 2.3 </a:t>
            </a:r>
            <a:r>
              <a:rPr lang="en-US" sz="1800">
                <a:solidFill>
                  <a:schemeClr val="dk1"/>
                </a:solidFill>
                <a:latin typeface="Calibri"/>
                <a:ea typeface="Calibri"/>
                <a:cs typeface="Calibri"/>
                <a:sym typeface="Calibri"/>
              </a:rPr>
              <a:t>Light material theme</a:t>
            </a:r>
            <a:endParaRPr sz="1800">
              <a:solidFill>
                <a:schemeClr val="dk1"/>
              </a:solidFill>
              <a:latin typeface="Calibri"/>
              <a:ea typeface="Calibri"/>
              <a:cs typeface="Calibri"/>
              <a:sym typeface="Calibri"/>
            </a:endParaRPr>
          </a:p>
        </p:txBody>
      </p:sp>
      <p:sp>
        <p:nvSpPr>
          <p:cNvPr id="134" name="Google Shape;134;p20"/>
          <p:cNvSpPr txBox="1"/>
          <p:nvPr/>
        </p:nvSpPr>
        <p:spPr>
          <a:xfrm>
            <a:off x="103032" y="4572000"/>
            <a:ext cx="11822806"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To provide your users a familiar experience, use material's most common UX patterns:</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Promote your UI's main action with a Floating Action Button (FAB).</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Show your brand, navigation, search, and other actions with the App Bar.</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Show and hide your app's navigation with the Navigation Drawer.</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 one of many other material components for your app layout and navigation, such as collapsing toolbars, tabs, a bottom nav bar, and more.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nvSpPr>
        <p:spPr>
          <a:xfrm>
            <a:off x="489398" y="218941"/>
            <a:ext cx="8886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2.2 Mobile App Design Guidelines continued…</a:t>
            </a:r>
            <a:endParaRPr b="1" sz="2400">
              <a:solidFill>
                <a:schemeClr val="dk1"/>
              </a:solidFill>
              <a:latin typeface="Calibri"/>
              <a:ea typeface="Calibri"/>
              <a:cs typeface="Calibri"/>
              <a:sym typeface="Calibri"/>
            </a:endParaRPr>
          </a:p>
        </p:txBody>
      </p:sp>
      <p:sp>
        <p:nvSpPr>
          <p:cNvPr id="140" name="Google Shape;140;p21"/>
          <p:cNvSpPr txBox="1"/>
          <p:nvPr/>
        </p:nvSpPr>
        <p:spPr>
          <a:xfrm>
            <a:off x="386367" y="680606"/>
            <a:ext cx="11333408" cy="21236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200">
                <a:solidFill>
                  <a:schemeClr val="dk1"/>
                </a:solidFill>
                <a:latin typeface="Calibri"/>
                <a:ea typeface="Calibri"/>
                <a:cs typeface="Calibri"/>
                <a:sym typeface="Calibri"/>
              </a:rPr>
              <a:t>2.</a:t>
            </a:r>
            <a:r>
              <a:rPr b="1" lang="en-US" sz="2200">
                <a:solidFill>
                  <a:srgbClr val="202124"/>
                </a:solidFill>
                <a:latin typeface="Calibri"/>
                <a:ea typeface="Calibri"/>
                <a:cs typeface="Calibri"/>
                <a:sym typeface="Calibri"/>
              </a:rPr>
              <a:t> Elevation shadows and cards</a:t>
            </a:r>
            <a:endParaRPr/>
          </a:p>
          <a:p>
            <a:pPr indent="0" lvl="0" marL="0" marR="0" rtl="0" algn="just">
              <a:spcBef>
                <a:spcPts val="0"/>
              </a:spcBef>
              <a:spcAft>
                <a:spcPts val="0"/>
              </a:spcAft>
              <a:buNone/>
            </a:pPr>
            <a:r>
              <a:rPr lang="en-US" sz="2200">
                <a:solidFill>
                  <a:srgbClr val="202124"/>
                </a:solidFill>
                <a:latin typeface="Calibri"/>
                <a:ea typeface="Calibri"/>
                <a:cs typeface="Calibri"/>
                <a:sym typeface="Calibri"/>
              </a:rPr>
              <a:t>In addition to the X and Y properties, views in Android have a Z property. This new property represents the elevation of a view, which determines:</a:t>
            </a:r>
            <a:endParaRPr sz="2200">
              <a:solidFill>
                <a:schemeClr val="dk1"/>
              </a:solidFill>
              <a:latin typeface="Calibri"/>
              <a:ea typeface="Calibri"/>
              <a:cs typeface="Calibri"/>
              <a:sym typeface="Calibri"/>
            </a:endParaRPr>
          </a:p>
          <a:p>
            <a:pPr indent="-139700" lvl="0" marL="0" marR="0" rtl="0" algn="just">
              <a:spcBef>
                <a:spcPts val="0"/>
              </a:spcBef>
              <a:spcAft>
                <a:spcPts val="0"/>
              </a:spcAft>
              <a:buClr>
                <a:srgbClr val="202124"/>
              </a:buClr>
              <a:buSzPts val="2200"/>
              <a:buFont typeface="Calibri"/>
              <a:buChar char="•"/>
            </a:pPr>
            <a:r>
              <a:rPr lang="en-US" sz="2200">
                <a:solidFill>
                  <a:srgbClr val="202124"/>
                </a:solidFill>
                <a:latin typeface="Calibri"/>
                <a:ea typeface="Calibri"/>
                <a:cs typeface="Calibri"/>
                <a:sym typeface="Calibri"/>
              </a:rPr>
              <a:t>The size of the shadow: views with higher Z values cast bigger shadows.</a:t>
            </a:r>
            <a:endParaRPr/>
          </a:p>
          <a:p>
            <a:pPr indent="-139700" lvl="0" marL="0" marR="0" rtl="0" algn="just">
              <a:spcBef>
                <a:spcPts val="0"/>
              </a:spcBef>
              <a:spcAft>
                <a:spcPts val="0"/>
              </a:spcAft>
              <a:buClr>
                <a:srgbClr val="202124"/>
              </a:buClr>
              <a:buSzPts val="2200"/>
              <a:buFont typeface="Calibri"/>
              <a:buChar char="•"/>
            </a:pPr>
            <a:r>
              <a:rPr lang="en-US" sz="2200">
                <a:solidFill>
                  <a:srgbClr val="202124"/>
                </a:solidFill>
                <a:latin typeface="Calibri"/>
                <a:ea typeface="Calibri"/>
                <a:cs typeface="Calibri"/>
                <a:sym typeface="Calibri"/>
              </a:rPr>
              <a:t>The drawing order: views with higher Z values appear on top of other views.</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sp>
        <p:nvSpPr>
          <p:cNvPr id="141" name="Google Shape;141;p21"/>
          <p:cNvSpPr txBox="1"/>
          <p:nvPr/>
        </p:nvSpPr>
        <p:spPr>
          <a:xfrm>
            <a:off x="1185371" y="5018399"/>
            <a:ext cx="35159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Figure 2.4 </a:t>
            </a:r>
            <a:r>
              <a:rPr lang="en-US" sz="1800">
                <a:solidFill>
                  <a:schemeClr val="dk1"/>
                </a:solidFill>
                <a:latin typeface="Calibri"/>
                <a:ea typeface="Calibri"/>
                <a:cs typeface="Calibri"/>
                <a:sym typeface="Calibri"/>
              </a:rPr>
              <a:t>Elevation shadows</a:t>
            </a:r>
            <a:endParaRPr sz="1800">
              <a:solidFill>
                <a:schemeClr val="dk1"/>
              </a:solidFill>
              <a:latin typeface="Calibri"/>
              <a:ea typeface="Calibri"/>
              <a:cs typeface="Calibri"/>
              <a:sym typeface="Calibri"/>
            </a:endParaRPr>
          </a:p>
        </p:txBody>
      </p:sp>
      <p:sp>
        <p:nvSpPr>
          <p:cNvPr id="142" name="Google Shape;142;p21"/>
          <p:cNvSpPr/>
          <p:nvPr/>
        </p:nvSpPr>
        <p:spPr>
          <a:xfrm>
            <a:off x="0" y="90100"/>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developer.android.com/images/ui/material-design/cast-shadows_2x.png" id="143" name="Google Shape;143;p21"/>
          <p:cNvPicPr preferRelativeResize="0"/>
          <p:nvPr/>
        </p:nvPicPr>
        <p:blipFill rotWithShape="1">
          <a:blip r:embed="rId3">
            <a:alphaModFix/>
          </a:blip>
          <a:srcRect b="0" l="0" r="0" t="0"/>
          <a:stretch/>
        </p:blipFill>
        <p:spPr>
          <a:xfrm>
            <a:off x="1185371" y="2446985"/>
            <a:ext cx="7494476" cy="2571413"/>
          </a:xfrm>
          <a:prstGeom prst="rect">
            <a:avLst/>
          </a:prstGeom>
          <a:noFill/>
          <a:ln>
            <a:noFill/>
          </a:ln>
        </p:spPr>
      </p:pic>
      <p:sp>
        <p:nvSpPr>
          <p:cNvPr id="144" name="Google Shape;144;p21"/>
          <p:cNvSpPr txBox="1"/>
          <p:nvPr/>
        </p:nvSpPr>
        <p:spPr>
          <a:xfrm>
            <a:off x="489398" y="5592417"/>
            <a:ext cx="11230377" cy="110799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200">
                <a:solidFill>
                  <a:schemeClr val="dk1"/>
                </a:solidFill>
                <a:latin typeface="Calibri"/>
                <a:ea typeface="Calibri"/>
                <a:cs typeface="Calibri"/>
                <a:sym typeface="Calibri"/>
              </a:rPr>
              <a:t>Elevation is often applied when your layout includes a card-based layout, which helps you display important pieces of information inside cards that provide a material look. You can use the CardView widget to create cards with a default elevation.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