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Mon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Mono-bold.fntdata"/><Relationship Id="rId6" Type="http://schemas.openxmlformats.org/officeDocument/2006/relationships/slide" Target="slides/slide2.xml"/><Relationship Id="rId18" Type="http://schemas.openxmlformats.org/officeDocument/2006/relationships/font" Target="fonts/RobotoMon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Mobile Application Dev</a:t>
            </a:r>
            <a:endParaRPr b="1"/>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US" sz="2800"/>
              <a:t>SCS 2210</a:t>
            </a:r>
            <a:endParaRPr/>
          </a:p>
          <a:p>
            <a:pPr indent="0" lvl="0" marL="0" rtl="0" algn="ctr">
              <a:lnSpc>
                <a:spcPct val="90000"/>
              </a:lnSpc>
              <a:spcBef>
                <a:spcPts val="1000"/>
              </a:spcBef>
              <a:spcAft>
                <a:spcPts val="0"/>
              </a:spcAft>
              <a:buClr>
                <a:schemeClr val="dk1"/>
              </a:buClr>
              <a:buSzPts val="2800"/>
              <a:buNone/>
            </a:pPr>
            <a:r>
              <a:rPr b="1" lang="en-US" sz="2800"/>
              <a:t>Lecture 3: </a:t>
            </a:r>
            <a:r>
              <a:rPr lang="en-US" sz="2800"/>
              <a:t>Platform and Development Framework</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184731" y="136266"/>
            <a:ext cx="100455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3.4 Flutter Application Architecture continued..</a:t>
            </a:r>
            <a:endParaRPr b="1" sz="2400">
              <a:solidFill>
                <a:schemeClr val="dk1"/>
              </a:solidFill>
              <a:latin typeface="Calibri"/>
              <a:ea typeface="Calibri"/>
              <a:cs typeface="Calibri"/>
              <a:sym typeface="Calibri"/>
            </a:endParaRPr>
          </a:p>
        </p:txBody>
      </p:sp>
      <p:sp>
        <p:nvSpPr>
          <p:cNvPr id="146" name="Google Shape;146;p22"/>
          <p:cNvSpPr txBox="1"/>
          <p:nvPr/>
        </p:nvSpPr>
        <p:spPr>
          <a:xfrm>
            <a:off x="274883" y="723722"/>
            <a:ext cx="11516939"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Widgets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In Flutter, everything is a widget, which is the core concept of this framework. Widget in the Flutter is basically a user interface component that affects and controls the view and interface of the app. It represents an immutable description of part of the user interface and includes graphics, text, shapes, and animations that are created using widgets.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In Flutter, the application is itself a widget that contains many sub widgets.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We can understand it from the hello world example</a:t>
            </a:r>
            <a:endParaRPr sz="2200">
              <a:solidFill>
                <a:schemeClr val="dk1"/>
              </a:solidFill>
              <a:latin typeface="Calibri"/>
              <a:ea typeface="Calibri"/>
              <a:cs typeface="Calibri"/>
              <a:sym typeface="Calibri"/>
            </a:endParaRPr>
          </a:p>
        </p:txBody>
      </p:sp>
      <p:sp>
        <p:nvSpPr>
          <p:cNvPr id="147" name="Google Shape;147;p22"/>
          <p:cNvSpPr/>
          <p:nvPr/>
        </p:nvSpPr>
        <p:spPr>
          <a:xfrm>
            <a:off x="0" y="90100"/>
            <a:ext cx="184731" cy="276999"/>
          </a:xfrm>
          <a:prstGeom prst="rect">
            <a:avLst/>
          </a:prstGeom>
          <a:solidFill>
            <a:srgbClr val="F8F9FA"/>
          </a:solidFill>
          <a:ln>
            <a:noFill/>
          </a:ln>
        </p:spPr>
        <p:txBody>
          <a:bodyPr anchorCtr="0" anchor="ctr" bIns="0" lIns="91425" spcFirstLastPara="1" rIns="9142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descr="Flutter Architecture" id="148" name="Google Shape;148;p22"/>
          <p:cNvPicPr preferRelativeResize="0"/>
          <p:nvPr/>
        </p:nvPicPr>
        <p:blipFill rotWithShape="1">
          <a:blip r:embed="rId3">
            <a:alphaModFix/>
          </a:blip>
          <a:srcRect b="0" l="0" r="0" t="0"/>
          <a:stretch/>
        </p:blipFill>
        <p:spPr>
          <a:xfrm>
            <a:off x="3285142" y="3185935"/>
            <a:ext cx="3219450" cy="356259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nvSpPr>
        <p:spPr>
          <a:xfrm>
            <a:off x="184731" y="136266"/>
            <a:ext cx="100455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3.4 Flutter Application Architecture continued..</a:t>
            </a:r>
            <a:endParaRPr b="1" sz="2400">
              <a:solidFill>
                <a:schemeClr val="dk1"/>
              </a:solidFill>
              <a:latin typeface="Calibri"/>
              <a:ea typeface="Calibri"/>
              <a:cs typeface="Calibri"/>
              <a:sym typeface="Calibri"/>
            </a:endParaRPr>
          </a:p>
        </p:txBody>
      </p:sp>
      <p:sp>
        <p:nvSpPr>
          <p:cNvPr id="154" name="Google Shape;154;p23"/>
          <p:cNvSpPr txBox="1"/>
          <p:nvPr/>
        </p:nvSpPr>
        <p:spPr>
          <a:xfrm>
            <a:off x="274883" y="723722"/>
            <a:ext cx="11516939" cy="48320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Design Specific Widgets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The Flutter framework has two sets of widgets that conform to specific design languages. These are Material Design for Android application and Cupertino Style for IOS application.</a:t>
            </a:r>
            <a:endParaRPr/>
          </a:p>
          <a:p>
            <a:pPr indent="0" lvl="0" marL="0" marR="0" rtl="0" algn="just">
              <a:spcBef>
                <a:spcPts val="0"/>
              </a:spcBef>
              <a:spcAft>
                <a:spcPts val="0"/>
              </a:spcAft>
              <a:buNone/>
            </a:pPr>
            <a:r>
              <a:t/>
            </a:r>
            <a:endParaRPr b="1" sz="2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Gestures</a:t>
            </a:r>
            <a:endParaRPr b="1"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It is a widget that provides interaction (how to listen for and respond to) in Flutter using GestureDetector. GestureDector is an invisible widget, which includes tapping, dragging, and scaling interaction of its child widget. We can also use other interactive features into the existing widgets by composing with the GestureDetector widget.</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State Management</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Flutter widget maintains its state by using a special widget, StatefulWidget. It is always auto re-rendered whenever its internal state is changed. The re-rendering is optimized by calculating the distance between old and new widget UI and render only necessary things that are changes.</a:t>
            </a:r>
            <a:endParaRPr sz="2200">
              <a:solidFill>
                <a:schemeClr val="dk1"/>
              </a:solidFill>
              <a:latin typeface="Calibri"/>
              <a:ea typeface="Calibri"/>
              <a:cs typeface="Calibri"/>
              <a:sym typeface="Calibri"/>
            </a:endParaRPr>
          </a:p>
        </p:txBody>
      </p:sp>
      <p:sp>
        <p:nvSpPr>
          <p:cNvPr id="155" name="Google Shape;155;p23"/>
          <p:cNvSpPr/>
          <p:nvPr/>
        </p:nvSpPr>
        <p:spPr>
          <a:xfrm>
            <a:off x="0" y="90100"/>
            <a:ext cx="184731" cy="276999"/>
          </a:xfrm>
          <a:prstGeom prst="rect">
            <a:avLst/>
          </a:prstGeom>
          <a:solidFill>
            <a:srgbClr val="F8F9FA"/>
          </a:solidFill>
          <a:ln>
            <a:noFill/>
          </a:ln>
        </p:spPr>
        <p:txBody>
          <a:bodyPr anchorCtr="0" anchor="ctr" bIns="0" lIns="91425" spcFirstLastPara="1" rIns="9142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nvSpPr>
        <p:spPr>
          <a:xfrm>
            <a:off x="184731" y="136266"/>
            <a:ext cx="100455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3.4 Flutter Application Architecture continued..</a:t>
            </a:r>
            <a:endParaRPr b="1" sz="2400">
              <a:solidFill>
                <a:schemeClr val="dk1"/>
              </a:solidFill>
              <a:latin typeface="Calibri"/>
              <a:ea typeface="Calibri"/>
              <a:cs typeface="Calibri"/>
              <a:sym typeface="Calibri"/>
            </a:endParaRPr>
          </a:p>
        </p:txBody>
      </p:sp>
      <p:sp>
        <p:nvSpPr>
          <p:cNvPr id="161" name="Google Shape;161;p24"/>
          <p:cNvSpPr txBox="1"/>
          <p:nvPr/>
        </p:nvSpPr>
        <p:spPr>
          <a:xfrm>
            <a:off x="274883" y="723722"/>
            <a:ext cx="11516939" cy="280076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Layers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Layers are an important concept of the Flutter framework, which are grouped into multiple categories in terms of complexity and arranged in the top-down approach. The topmost layer is the UI of the application, which is specific to the Android and iOS platforms. The second topmost layer contains all the Flutter native widgets. The next layer is the rendering layer, which renders everything in the Flutter app. Then, the layers go down to Gestures, foundation library, engine, and finally, core platform-specific code. The following diagram specifies the layers in Flutter app development.</a:t>
            </a:r>
            <a:endParaRPr sz="2200">
              <a:solidFill>
                <a:schemeClr val="dk1"/>
              </a:solidFill>
              <a:latin typeface="Calibri"/>
              <a:ea typeface="Calibri"/>
              <a:cs typeface="Calibri"/>
              <a:sym typeface="Calibri"/>
            </a:endParaRPr>
          </a:p>
        </p:txBody>
      </p:sp>
      <p:sp>
        <p:nvSpPr>
          <p:cNvPr id="162" name="Google Shape;162;p24"/>
          <p:cNvSpPr/>
          <p:nvPr/>
        </p:nvSpPr>
        <p:spPr>
          <a:xfrm>
            <a:off x="0" y="90100"/>
            <a:ext cx="184731" cy="276999"/>
          </a:xfrm>
          <a:prstGeom prst="rect">
            <a:avLst/>
          </a:prstGeom>
          <a:solidFill>
            <a:srgbClr val="F8F9FA"/>
          </a:solidFill>
          <a:ln>
            <a:noFill/>
          </a:ln>
        </p:spPr>
        <p:txBody>
          <a:bodyPr anchorCtr="0" anchor="ctr" bIns="0" lIns="91425" spcFirstLastPara="1" rIns="9142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descr="Flutter Architecture" id="163" name="Google Shape;163;p24"/>
          <p:cNvPicPr preferRelativeResize="0"/>
          <p:nvPr/>
        </p:nvPicPr>
        <p:blipFill rotWithShape="1">
          <a:blip r:embed="rId3">
            <a:alphaModFix/>
          </a:blip>
          <a:srcRect b="0" l="0" r="0" t="0"/>
          <a:stretch/>
        </p:blipFill>
        <p:spPr>
          <a:xfrm>
            <a:off x="2744228" y="3232597"/>
            <a:ext cx="6605833" cy="362540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nvSpPr>
        <p:spPr>
          <a:xfrm>
            <a:off x="184731" y="136266"/>
            <a:ext cx="100455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3.5 Flutter Development Tools</a:t>
            </a:r>
            <a:endParaRPr b="1" sz="2400">
              <a:solidFill>
                <a:schemeClr val="dk1"/>
              </a:solidFill>
              <a:latin typeface="Calibri"/>
              <a:ea typeface="Calibri"/>
              <a:cs typeface="Calibri"/>
              <a:sym typeface="Calibri"/>
            </a:endParaRPr>
          </a:p>
        </p:txBody>
      </p:sp>
      <p:sp>
        <p:nvSpPr>
          <p:cNvPr id="169" name="Google Shape;169;p25"/>
          <p:cNvSpPr txBox="1"/>
          <p:nvPr/>
        </p:nvSpPr>
        <p:spPr>
          <a:xfrm>
            <a:off x="274883" y="723722"/>
            <a:ext cx="11516939" cy="332398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300">
                <a:solidFill>
                  <a:schemeClr val="dk1"/>
                </a:solidFill>
                <a:latin typeface="Calibri"/>
                <a:ea typeface="Calibri"/>
                <a:cs typeface="Calibri"/>
                <a:sym typeface="Calibri"/>
              </a:rPr>
              <a:t>Development Tools</a:t>
            </a:r>
            <a:endParaRPr/>
          </a:p>
          <a:p>
            <a:pPr indent="-342900" lvl="0" marL="342900" marR="0" rtl="0" algn="just">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Android </a:t>
            </a:r>
            <a:endParaRPr/>
          </a:p>
          <a:p>
            <a:pPr indent="-342900" lvl="0" marL="342900" marR="0" rtl="0" algn="just">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IntelliJ</a:t>
            </a:r>
            <a:endParaRPr/>
          </a:p>
          <a:p>
            <a:pPr indent="-342900" lvl="0" marL="342900" marR="0" rtl="0" algn="just">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DevTools: - a suite of performance and debugging tools for Dart and Flutter.</a:t>
            </a:r>
            <a:endParaRPr/>
          </a:p>
          <a:p>
            <a:pPr indent="-342900" lvl="0" marL="342900" marR="0" rtl="0" algn="just">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Supernova: - is a powerful design-to-code tool that converts your Sketch and Adobe XD mobile designs into native front-end code for iOS, Android, React Native, and of course, Flutter.</a:t>
            </a:r>
            <a:endParaRPr/>
          </a:p>
          <a:p>
            <a:pPr indent="-342900" lvl="0" marL="342900" marR="0" rtl="0" algn="just">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Panache:-  is an open-source, browser-based material theme editor for Flutter that allows you to create beautiful and highly customizable themes for your Flutter app. </a:t>
            </a:r>
            <a:endParaRPr sz="2300">
              <a:solidFill>
                <a:schemeClr val="dk1"/>
              </a:solidFill>
              <a:latin typeface="Calibri"/>
              <a:ea typeface="Calibri"/>
              <a:cs typeface="Calibri"/>
              <a:sym typeface="Calibri"/>
            </a:endParaRPr>
          </a:p>
        </p:txBody>
      </p:sp>
      <p:sp>
        <p:nvSpPr>
          <p:cNvPr id="170" name="Google Shape;170;p25"/>
          <p:cNvSpPr/>
          <p:nvPr/>
        </p:nvSpPr>
        <p:spPr>
          <a:xfrm>
            <a:off x="0" y="90100"/>
            <a:ext cx="184731" cy="276999"/>
          </a:xfrm>
          <a:prstGeom prst="rect">
            <a:avLst/>
          </a:prstGeom>
          <a:solidFill>
            <a:srgbClr val="F8F9FA"/>
          </a:solidFill>
          <a:ln>
            <a:noFill/>
          </a:ln>
        </p:spPr>
        <p:txBody>
          <a:bodyPr anchorCtr="0" anchor="ctr" bIns="0" lIns="91425" spcFirstLastPara="1" rIns="9142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334852" y="0"/>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3.1 Android Studio and Flutter installation</a:t>
            </a:r>
            <a:endParaRPr b="1" sz="2400">
              <a:solidFill>
                <a:schemeClr val="dk1"/>
              </a:solidFill>
              <a:latin typeface="Calibri"/>
              <a:ea typeface="Calibri"/>
              <a:cs typeface="Calibri"/>
              <a:sym typeface="Calibri"/>
            </a:endParaRPr>
          </a:p>
        </p:txBody>
      </p:sp>
      <p:sp>
        <p:nvSpPr>
          <p:cNvPr id="91" name="Google Shape;91;p14"/>
          <p:cNvSpPr txBox="1"/>
          <p:nvPr/>
        </p:nvSpPr>
        <p:spPr>
          <a:xfrm>
            <a:off x="206063" y="461665"/>
            <a:ext cx="10779616" cy="65248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Set up an editor</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You can build apps with Flutter using any text editor combined with our command-line tools. However, we recommend using one of our editor plugins for an even better experience. These plugins provide you with code completion, syntax highlighting, widget editing assists, run &amp; debug support, and more.</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Follow the steps below to add an editor plugin for Android Studio, IntelliJ, VS Code, or Emacs.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Install the Flutter and Dart plugins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The installation instructions vary by platform.</a:t>
            </a:r>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MacOS</a:t>
            </a:r>
            <a:endParaRPr b="1" sz="2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Start Android Studio.</a:t>
            </a:r>
            <a:endParaRPr/>
          </a:p>
          <a:p>
            <a:pPr indent="-4572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Open plugin preferences (</a:t>
            </a:r>
            <a:r>
              <a:rPr b="1" lang="en-US" sz="2200">
                <a:solidFill>
                  <a:schemeClr val="dk1"/>
                </a:solidFill>
                <a:latin typeface="Calibri"/>
                <a:ea typeface="Calibri"/>
                <a:cs typeface="Calibri"/>
                <a:sym typeface="Calibri"/>
              </a:rPr>
              <a:t>Preferences &gt; Plugins</a:t>
            </a:r>
            <a:r>
              <a:rPr lang="en-US" sz="2200">
                <a:solidFill>
                  <a:schemeClr val="dk1"/>
                </a:solidFill>
                <a:latin typeface="Calibri"/>
                <a:ea typeface="Calibri"/>
                <a:cs typeface="Calibri"/>
                <a:sym typeface="Calibri"/>
              </a:rPr>
              <a:t> as of v3.6.3.0 or later).</a:t>
            </a:r>
            <a:endParaRPr/>
          </a:p>
          <a:p>
            <a:pPr indent="-4572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Select the Flutter plugin and click </a:t>
            </a:r>
            <a:r>
              <a:rPr b="1" lang="en-US" sz="2200">
                <a:solidFill>
                  <a:schemeClr val="dk1"/>
                </a:solidFill>
                <a:latin typeface="Calibri"/>
                <a:ea typeface="Calibri"/>
                <a:cs typeface="Calibri"/>
                <a:sym typeface="Calibri"/>
              </a:rPr>
              <a:t>Install</a:t>
            </a:r>
            <a:r>
              <a:rPr lang="en-US" sz="2200">
                <a:solidFill>
                  <a:schemeClr val="dk1"/>
                </a:solidFill>
                <a:latin typeface="Calibri"/>
                <a:ea typeface="Calibri"/>
                <a:cs typeface="Calibri"/>
                <a:sym typeface="Calibri"/>
              </a:rPr>
              <a:t>.</a:t>
            </a:r>
            <a:endParaRPr/>
          </a:p>
          <a:p>
            <a:pPr indent="-4572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Click </a:t>
            </a:r>
            <a:r>
              <a:rPr b="1" lang="en-US" sz="2200">
                <a:solidFill>
                  <a:schemeClr val="dk1"/>
                </a:solidFill>
                <a:latin typeface="Calibri"/>
                <a:ea typeface="Calibri"/>
                <a:cs typeface="Calibri"/>
                <a:sym typeface="Calibri"/>
              </a:rPr>
              <a:t>Yes</a:t>
            </a:r>
            <a:r>
              <a:rPr lang="en-US" sz="2200">
                <a:solidFill>
                  <a:schemeClr val="dk1"/>
                </a:solidFill>
                <a:latin typeface="Calibri"/>
                <a:ea typeface="Calibri"/>
                <a:cs typeface="Calibri"/>
                <a:sym typeface="Calibri"/>
              </a:rPr>
              <a:t> when prompted to install the Dart plugin.</a:t>
            </a:r>
            <a:endParaRPr/>
          </a:p>
          <a:p>
            <a:pPr indent="-4572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Click </a:t>
            </a:r>
            <a:r>
              <a:rPr b="1" lang="en-US" sz="2200">
                <a:solidFill>
                  <a:schemeClr val="dk1"/>
                </a:solidFill>
                <a:latin typeface="Calibri"/>
                <a:ea typeface="Calibri"/>
                <a:cs typeface="Calibri"/>
                <a:sym typeface="Calibri"/>
              </a:rPr>
              <a:t>Restart</a:t>
            </a:r>
            <a:r>
              <a:rPr lang="en-US" sz="2200">
                <a:solidFill>
                  <a:schemeClr val="dk1"/>
                </a:solidFill>
                <a:latin typeface="Calibri"/>
                <a:ea typeface="Calibri"/>
                <a:cs typeface="Calibri"/>
                <a:sym typeface="Calibri"/>
              </a:rPr>
              <a:t> when prompted.</a:t>
            </a:r>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Linux or Windows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Use the following instructions for Linux or Windows: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1. Open plugin preferences (</a:t>
            </a:r>
            <a:r>
              <a:rPr b="1" lang="en-US" sz="2200">
                <a:solidFill>
                  <a:schemeClr val="dk1"/>
                </a:solidFill>
                <a:latin typeface="Calibri"/>
                <a:ea typeface="Calibri"/>
                <a:cs typeface="Calibri"/>
                <a:sym typeface="Calibri"/>
              </a:rPr>
              <a:t>File &gt; Settings &gt; Plugins</a:t>
            </a:r>
            <a:r>
              <a:rPr lang="en-US" sz="2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2. Select </a:t>
            </a:r>
            <a:r>
              <a:rPr b="1" lang="en-US" sz="2200">
                <a:solidFill>
                  <a:schemeClr val="dk1"/>
                </a:solidFill>
                <a:latin typeface="Calibri"/>
                <a:ea typeface="Calibri"/>
                <a:cs typeface="Calibri"/>
                <a:sym typeface="Calibri"/>
              </a:rPr>
              <a:t>Marketplace</a:t>
            </a:r>
            <a:r>
              <a:rPr lang="en-US" sz="2200">
                <a:solidFill>
                  <a:schemeClr val="dk1"/>
                </a:solidFill>
                <a:latin typeface="Calibri"/>
                <a:ea typeface="Calibri"/>
                <a:cs typeface="Calibri"/>
                <a:sym typeface="Calibri"/>
              </a:rPr>
              <a:t>, select the Flutter plugin and click </a:t>
            </a:r>
            <a:r>
              <a:rPr b="1" lang="en-US" sz="2200">
                <a:solidFill>
                  <a:schemeClr val="dk1"/>
                </a:solidFill>
                <a:latin typeface="Calibri"/>
                <a:ea typeface="Calibri"/>
                <a:cs typeface="Calibri"/>
                <a:sym typeface="Calibri"/>
              </a:rPr>
              <a:t>Install</a:t>
            </a:r>
            <a:r>
              <a:rPr lang="en-US" sz="2200">
                <a:solidFill>
                  <a:schemeClr val="dk1"/>
                </a:solidFill>
                <a:latin typeface="Calibri"/>
                <a:ea typeface="Calibri"/>
                <a:cs typeface="Calibri"/>
                <a:sym typeface="Calibri"/>
              </a:rPr>
              <a:t>.</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334852" y="0"/>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3.1 Android Studio and Flutter installation continued..</a:t>
            </a:r>
            <a:endParaRPr b="1" sz="2400">
              <a:solidFill>
                <a:schemeClr val="dk1"/>
              </a:solidFill>
              <a:latin typeface="Calibri"/>
              <a:ea typeface="Calibri"/>
              <a:cs typeface="Calibri"/>
              <a:sym typeface="Calibri"/>
            </a:endParaRPr>
          </a:p>
        </p:txBody>
      </p:sp>
      <p:sp>
        <p:nvSpPr>
          <p:cNvPr id="97" name="Google Shape;97;p15"/>
          <p:cNvSpPr txBox="1"/>
          <p:nvPr/>
        </p:nvSpPr>
        <p:spPr>
          <a:xfrm>
            <a:off x="206063" y="461665"/>
            <a:ext cx="10779616" cy="66171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Create the app</a:t>
            </a:r>
            <a:endParaRPr/>
          </a:p>
          <a:p>
            <a:pPr indent="-139700" lvl="0" marL="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Open the IDE and select </a:t>
            </a:r>
            <a:r>
              <a:rPr b="1" lang="en-US" sz="2200">
                <a:solidFill>
                  <a:schemeClr val="dk1"/>
                </a:solidFill>
                <a:latin typeface="Calibri"/>
                <a:ea typeface="Calibri"/>
                <a:cs typeface="Calibri"/>
                <a:sym typeface="Calibri"/>
              </a:rPr>
              <a:t>New Flutter Project</a:t>
            </a:r>
            <a:r>
              <a:rPr lang="en-US" sz="2200">
                <a:solidFill>
                  <a:schemeClr val="dk1"/>
                </a:solidFill>
                <a:latin typeface="Calibri"/>
                <a:ea typeface="Calibri"/>
                <a:cs typeface="Calibri"/>
                <a:sym typeface="Calibri"/>
              </a:rPr>
              <a:t>.</a:t>
            </a:r>
            <a:endParaRPr/>
          </a:p>
          <a:p>
            <a:pPr indent="-139700" lvl="0" marL="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Select </a:t>
            </a:r>
            <a:r>
              <a:rPr b="1" lang="en-US" sz="2200">
                <a:solidFill>
                  <a:schemeClr val="dk1"/>
                </a:solidFill>
                <a:latin typeface="Calibri"/>
                <a:ea typeface="Calibri"/>
                <a:cs typeface="Calibri"/>
                <a:sym typeface="Calibri"/>
              </a:rPr>
              <a:t>Flutter</a:t>
            </a:r>
            <a:r>
              <a:rPr lang="en-US" sz="2200">
                <a:solidFill>
                  <a:schemeClr val="dk1"/>
                </a:solidFill>
                <a:latin typeface="Calibri"/>
                <a:ea typeface="Calibri"/>
                <a:cs typeface="Calibri"/>
                <a:sym typeface="Calibri"/>
              </a:rPr>
              <a:t>, verify the Flutter SDK path with the SDK’s location. Then click </a:t>
            </a:r>
            <a:r>
              <a:rPr b="1" lang="en-US" sz="2200">
                <a:solidFill>
                  <a:schemeClr val="dk1"/>
                </a:solidFill>
                <a:latin typeface="Calibri"/>
                <a:ea typeface="Calibri"/>
                <a:cs typeface="Calibri"/>
                <a:sym typeface="Calibri"/>
              </a:rPr>
              <a:t>Next</a:t>
            </a:r>
            <a:r>
              <a:rPr lang="en-US" sz="2200">
                <a:solidFill>
                  <a:schemeClr val="dk1"/>
                </a:solidFill>
                <a:latin typeface="Calibri"/>
                <a:ea typeface="Calibri"/>
                <a:cs typeface="Calibri"/>
                <a:sym typeface="Calibri"/>
              </a:rPr>
              <a:t>.</a:t>
            </a:r>
            <a:endParaRPr/>
          </a:p>
          <a:p>
            <a:pPr indent="-139700" lvl="0" marL="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Enter a project name (for example, my_app).</a:t>
            </a:r>
            <a:endParaRPr/>
          </a:p>
          <a:p>
            <a:pPr indent="-139700" lvl="0" marL="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Select </a:t>
            </a:r>
            <a:r>
              <a:rPr b="1" lang="en-US" sz="2200">
                <a:solidFill>
                  <a:schemeClr val="dk1"/>
                </a:solidFill>
                <a:latin typeface="Calibri"/>
                <a:ea typeface="Calibri"/>
                <a:cs typeface="Calibri"/>
                <a:sym typeface="Calibri"/>
              </a:rPr>
              <a:t>Application</a:t>
            </a:r>
            <a:r>
              <a:rPr lang="en-US" sz="2200">
                <a:solidFill>
                  <a:schemeClr val="dk1"/>
                </a:solidFill>
                <a:latin typeface="Calibri"/>
                <a:ea typeface="Calibri"/>
                <a:cs typeface="Calibri"/>
                <a:sym typeface="Calibri"/>
              </a:rPr>
              <a:t> as the project type. Then click </a:t>
            </a:r>
            <a:r>
              <a:rPr b="1" lang="en-US" sz="2200">
                <a:solidFill>
                  <a:schemeClr val="dk1"/>
                </a:solidFill>
                <a:latin typeface="Calibri"/>
                <a:ea typeface="Calibri"/>
                <a:cs typeface="Calibri"/>
                <a:sym typeface="Calibri"/>
              </a:rPr>
              <a:t>Next</a:t>
            </a:r>
            <a:r>
              <a:rPr lang="en-US" sz="2200">
                <a:solidFill>
                  <a:schemeClr val="dk1"/>
                </a:solidFill>
                <a:latin typeface="Calibri"/>
                <a:ea typeface="Calibri"/>
                <a:cs typeface="Calibri"/>
                <a:sym typeface="Calibri"/>
              </a:rPr>
              <a:t>.</a:t>
            </a:r>
            <a:endParaRPr/>
          </a:p>
          <a:p>
            <a:pPr indent="-139700" lvl="0" marL="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Click </a:t>
            </a:r>
            <a:r>
              <a:rPr b="1" lang="en-US" sz="2200">
                <a:solidFill>
                  <a:schemeClr val="dk1"/>
                </a:solidFill>
                <a:latin typeface="Calibri"/>
                <a:ea typeface="Calibri"/>
                <a:cs typeface="Calibri"/>
                <a:sym typeface="Calibri"/>
              </a:rPr>
              <a:t>Finish</a:t>
            </a:r>
            <a:r>
              <a:rPr lang="en-US" sz="2200">
                <a:solidFill>
                  <a:schemeClr val="dk1"/>
                </a:solidFill>
                <a:latin typeface="Calibri"/>
                <a:ea typeface="Calibri"/>
                <a:cs typeface="Calibri"/>
                <a:sym typeface="Calibri"/>
              </a:rPr>
              <a:t>.</a:t>
            </a:r>
            <a:endParaRPr/>
          </a:p>
          <a:p>
            <a:pPr indent="-139700" lvl="0" marL="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Wait for Android Studio to create the project.</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Run the app</a:t>
            </a:r>
            <a:endParaRPr/>
          </a:p>
          <a:p>
            <a:pPr indent="-4572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Locate the main Android Studio toolbar:</a:t>
            </a:r>
            <a:endParaRPr/>
          </a:p>
          <a:p>
            <a:pPr indent="-317500" lvl="0" marL="457200" marR="0" rtl="0" algn="l">
              <a:spcBef>
                <a:spcPts val="0"/>
              </a:spcBef>
              <a:spcAft>
                <a:spcPts val="0"/>
              </a:spcAft>
              <a:buClr>
                <a:schemeClr val="dk1"/>
              </a:buClr>
              <a:buSzPts val="2200"/>
              <a:buFont typeface="Calibri"/>
              <a:buNone/>
            </a:pPr>
            <a:r>
              <a:t/>
            </a:r>
            <a:endParaRPr sz="22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2200"/>
              <a:buFont typeface="Calibri"/>
              <a:buNone/>
            </a:pPr>
            <a:r>
              <a:t/>
            </a:r>
            <a:endParaRPr sz="22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2200"/>
              <a:buFont typeface="Calibri"/>
              <a:buNone/>
            </a:pPr>
            <a:r>
              <a:t/>
            </a:r>
            <a:endParaRPr sz="22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2200"/>
              <a:buFont typeface="Calibri"/>
              <a:buNone/>
            </a:pPr>
            <a:r>
              <a:t/>
            </a:r>
            <a:endParaRPr sz="22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In the </a:t>
            </a:r>
            <a:r>
              <a:rPr b="1" lang="en-US" sz="2200">
                <a:solidFill>
                  <a:schemeClr val="dk1"/>
                </a:solidFill>
                <a:latin typeface="Calibri"/>
                <a:ea typeface="Calibri"/>
                <a:cs typeface="Calibri"/>
                <a:sym typeface="Calibri"/>
              </a:rPr>
              <a:t>target selector</a:t>
            </a:r>
            <a:r>
              <a:rPr lang="en-US" sz="2200">
                <a:solidFill>
                  <a:schemeClr val="dk1"/>
                </a:solidFill>
                <a:latin typeface="Calibri"/>
                <a:ea typeface="Calibri"/>
                <a:cs typeface="Calibri"/>
                <a:sym typeface="Calibri"/>
              </a:rPr>
              <a:t>, select an Android device for running the app. If none are listed as available, select </a:t>
            </a:r>
            <a:r>
              <a:rPr b="1" lang="en-US" sz="2200">
                <a:solidFill>
                  <a:schemeClr val="dk1"/>
                </a:solidFill>
                <a:latin typeface="Calibri"/>
                <a:ea typeface="Calibri"/>
                <a:cs typeface="Calibri"/>
                <a:sym typeface="Calibri"/>
              </a:rPr>
              <a:t>Tools &gt; AVD Manager</a:t>
            </a:r>
            <a:r>
              <a:rPr lang="en-US" sz="2200">
                <a:solidFill>
                  <a:schemeClr val="dk1"/>
                </a:solidFill>
                <a:latin typeface="Calibri"/>
                <a:ea typeface="Calibri"/>
                <a:cs typeface="Calibri"/>
                <a:sym typeface="Calibri"/>
              </a:rPr>
              <a:t> and create one there.</a:t>
            </a:r>
            <a:endParaRPr/>
          </a:p>
          <a:p>
            <a:pPr indent="-457200" lvl="0" marL="457200" marR="0" rtl="0" algn="l">
              <a:spcBef>
                <a:spcPts val="0"/>
              </a:spcBef>
              <a:spcAft>
                <a:spcPts val="0"/>
              </a:spcAft>
              <a:buClr>
                <a:schemeClr val="dk1"/>
              </a:buClr>
              <a:buSzPts val="2200"/>
              <a:buFont typeface="Calibri"/>
              <a:buAutoNum type="arabicPeriod"/>
            </a:pPr>
            <a:r>
              <a:rPr lang="en-US" sz="2200">
                <a:solidFill>
                  <a:schemeClr val="dk1"/>
                </a:solidFill>
                <a:latin typeface="Calibri"/>
                <a:ea typeface="Calibri"/>
                <a:cs typeface="Calibri"/>
                <a:sym typeface="Calibri"/>
              </a:rPr>
              <a:t>Click the run icon in the toolbar, or invoke the menu item </a:t>
            </a:r>
            <a:r>
              <a:rPr b="1" lang="en-US" sz="2200">
                <a:solidFill>
                  <a:schemeClr val="dk1"/>
                </a:solidFill>
                <a:latin typeface="Calibri"/>
                <a:ea typeface="Calibri"/>
                <a:cs typeface="Calibri"/>
                <a:sym typeface="Calibri"/>
              </a:rPr>
              <a:t>Run &gt; Run</a:t>
            </a:r>
            <a:r>
              <a:rPr lang="en-US" sz="2200">
                <a:solidFill>
                  <a:schemeClr val="dk1"/>
                </a:solidFill>
                <a:latin typeface="Calibri"/>
                <a:ea typeface="Calibri"/>
                <a:cs typeface="Calibri"/>
                <a:sym typeface="Calibri"/>
              </a:rPr>
              <a:t>.</a:t>
            </a:r>
            <a:endParaRPr/>
          </a:p>
          <a:p>
            <a:pPr indent="-317500" lvl="0" marL="457200" marR="0" rtl="0" algn="l">
              <a:spcBef>
                <a:spcPts val="0"/>
              </a:spcBef>
              <a:spcAft>
                <a:spcPts val="0"/>
              </a:spcAft>
              <a:buClr>
                <a:schemeClr val="dk1"/>
              </a:buClr>
              <a:buSzPts val="2200"/>
              <a:buFont typeface="Calibri"/>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pic>
        <p:nvPicPr>
          <p:cNvPr descr="Main IntelliJ toolbar" id="98" name="Google Shape;98;p15"/>
          <p:cNvPicPr preferRelativeResize="0"/>
          <p:nvPr/>
        </p:nvPicPr>
        <p:blipFill rotWithShape="1">
          <a:blip r:embed="rId3">
            <a:alphaModFix/>
          </a:blip>
          <a:srcRect b="0" l="0" r="0" t="0"/>
          <a:stretch/>
        </p:blipFill>
        <p:spPr>
          <a:xfrm>
            <a:off x="1075120" y="3770263"/>
            <a:ext cx="6497658" cy="11771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334852" y="0"/>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3.1 Android Studio and Flutter installation continued..</a:t>
            </a:r>
            <a:endParaRPr b="1" sz="2400">
              <a:solidFill>
                <a:schemeClr val="dk1"/>
              </a:solidFill>
              <a:latin typeface="Calibri"/>
              <a:ea typeface="Calibri"/>
              <a:cs typeface="Calibri"/>
              <a:sym typeface="Calibri"/>
            </a:endParaRPr>
          </a:p>
        </p:txBody>
      </p:sp>
      <p:sp>
        <p:nvSpPr>
          <p:cNvPr id="104" name="Google Shape;104;p16"/>
          <p:cNvSpPr txBox="1"/>
          <p:nvPr/>
        </p:nvSpPr>
        <p:spPr>
          <a:xfrm>
            <a:off x="206063" y="461665"/>
            <a:ext cx="10779616" cy="11387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Create the app</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After the app build completes, you’ll see the starter app on your device.</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pic>
        <p:nvPicPr>
          <p:cNvPr descr="Starter app on iOS" id="105" name="Google Shape;105;p16"/>
          <p:cNvPicPr preferRelativeResize="0"/>
          <p:nvPr/>
        </p:nvPicPr>
        <p:blipFill rotWithShape="1">
          <a:blip r:embed="rId3">
            <a:alphaModFix/>
          </a:blip>
          <a:srcRect b="0" l="0" r="0" t="0"/>
          <a:stretch/>
        </p:blipFill>
        <p:spPr>
          <a:xfrm>
            <a:off x="3272262" y="1381497"/>
            <a:ext cx="2548988" cy="44139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334852" y="0"/>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3.2 Components of Android Studio</a:t>
            </a:r>
            <a:endParaRPr b="1" sz="2400">
              <a:solidFill>
                <a:schemeClr val="dk1"/>
              </a:solidFill>
              <a:latin typeface="Calibri"/>
              <a:ea typeface="Calibri"/>
              <a:cs typeface="Calibri"/>
              <a:sym typeface="Calibri"/>
            </a:endParaRPr>
          </a:p>
        </p:txBody>
      </p:sp>
      <p:sp>
        <p:nvSpPr>
          <p:cNvPr id="111" name="Google Shape;111;p17"/>
          <p:cNvSpPr txBox="1"/>
          <p:nvPr/>
        </p:nvSpPr>
        <p:spPr>
          <a:xfrm>
            <a:off x="206063" y="461665"/>
            <a:ext cx="10779616" cy="618630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Introduction</a:t>
            </a:r>
            <a:endParaRPr b="1"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There are four main Android app components: activities, services, content providers, and broadcast receivers. Whenever you create or use any of them, you must include elements in the project manifest.</a:t>
            </a:r>
            <a:endParaRPr/>
          </a:p>
          <a:p>
            <a:pPr indent="-457200" lvl="0" marL="457200" marR="0" rtl="0" algn="just">
              <a:spcBef>
                <a:spcPts val="0"/>
              </a:spcBef>
              <a:spcAft>
                <a:spcPts val="0"/>
              </a:spcAft>
              <a:buClr>
                <a:schemeClr val="dk1"/>
              </a:buClr>
              <a:buSzPts val="2200"/>
              <a:buFont typeface="Calibri"/>
              <a:buAutoNum type="arabicPeriod"/>
            </a:pPr>
            <a:r>
              <a:rPr b="1" lang="en-US" sz="2200">
                <a:solidFill>
                  <a:schemeClr val="dk1"/>
                </a:solidFill>
                <a:latin typeface="Calibri"/>
                <a:ea typeface="Calibri"/>
                <a:cs typeface="Calibri"/>
                <a:sym typeface="Calibri"/>
              </a:rPr>
              <a:t>Service</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A service in Android is a background process. Services are typically used for processes that are ongoing or that take a significant period of time. A service doesn't have a user interface, so they are often combined with other components such as activities. A typical example is an app in which an activity starts a service running on user interaction, with the service perhaps uploading data to a web resource. The user can continue to interact with the activity while the service runs because it executes in the background.</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2. Content Providers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A content provider is a component for managing a data set. This data set can be private to your application or can be shared, with other apps able to query and modify the data. If you create a content provider to manage data for your own app, your UI components such as activities will use the content provider, typically through the content resolver class to interact with the data. When used by other apps, the content provider manages access to the data through standard methods to interact with structured data sets such as databases.</a:t>
            </a:r>
            <a:endParaRPr sz="2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334852" y="0"/>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3.2 Components of Android Studio continued…</a:t>
            </a:r>
            <a:endParaRPr b="1" sz="2400">
              <a:solidFill>
                <a:schemeClr val="dk1"/>
              </a:solidFill>
              <a:latin typeface="Calibri"/>
              <a:ea typeface="Calibri"/>
              <a:cs typeface="Calibri"/>
              <a:sym typeface="Calibri"/>
            </a:endParaRPr>
          </a:p>
        </p:txBody>
      </p:sp>
      <p:sp>
        <p:nvSpPr>
          <p:cNvPr id="117" name="Google Shape;117;p18"/>
          <p:cNvSpPr txBox="1"/>
          <p:nvPr/>
        </p:nvSpPr>
        <p:spPr>
          <a:xfrm>
            <a:off x="244700" y="511206"/>
            <a:ext cx="10779616" cy="55707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3. Broadcast receivers</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The Android system makes various types of broadcasts an app can respond to. You can also develop apps to make these broadcasts, but this is far less likely than to listen for existing broadcasts, at least for your first apps. System announcements include information about the device's hardware, such as the battery level, the screen shutting off, the charger being plugged into an outlet, etc.</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To receive broadcast announcements on Android, your apps can use a broadcast receiver.</a:t>
            </a:r>
            <a:endParaRPr/>
          </a:p>
          <a:p>
            <a:pPr indent="0" lvl="0" marL="0" marR="0" rtl="0" algn="just">
              <a:spcBef>
                <a:spcPts val="0"/>
              </a:spcBef>
              <a:spcAft>
                <a:spcPts val="0"/>
              </a:spcAft>
              <a:buNone/>
            </a:pPr>
            <a:r>
              <a:rPr b="1" lang="en-US" sz="2400">
                <a:solidFill>
                  <a:schemeClr val="dk1"/>
                </a:solidFill>
                <a:latin typeface="Calibri"/>
                <a:ea typeface="Calibri"/>
                <a:cs typeface="Calibri"/>
                <a:sym typeface="Calibri"/>
              </a:rPr>
              <a:t>4. Activities</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Activities are said to be the presentation layer of our applications. The UI of our application is built around one or more extensions of the Activity class. By using Fragments and Views, activities set the layout and display the output and also respond to the user’s actions. An activity is implemented as a subclass of class Activity. </a:t>
            </a:r>
            <a:endParaRPr b="1" sz="2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334852" y="12879"/>
            <a:ext cx="100455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3.3 Creating Simple Flutter Application in Android Studio</a:t>
            </a:r>
            <a:endParaRPr b="1" sz="2400">
              <a:solidFill>
                <a:schemeClr val="dk1"/>
              </a:solidFill>
              <a:latin typeface="Calibri"/>
              <a:ea typeface="Calibri"/>
              <a:cs typeface="Calibri"/>
              <a:sym typeface="Calibri"/>
            </a:endParaRPr>
          </a:p>
        </p:txBody>
      </p:sp>
      <p:sp>
        <p:nvSpPr>
          <p:cNvPr id="123" name="Google Shape;123;p19"/>
          <p:cNvSpPr txBox="1"/>
          <p:nvPr/>
        </p:nvSpPr>
        <p:spPr>
          <a:xfrm>
            <a:off x="184730" y="474544"/>
            <a:ext cx="11516939" cy="72635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Create the app</a:t>
            </a:r>
            <a:endParaRPr/>
          </a:p>
          <a:p>
            <a:pPr indent="-114300" lvl="0" marL="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Open the IDE and select </a:t>
            </a:r>
            <a:r>
              <a:rPr b="1" lang="en-US" sz="1800">
                <a:solidFill>
                  <a:schemeClr val="dk1"/>
                </a:solidFill>
                <a:latin typeface="Calibri"/>
                <a:ea typeface="Calibri"/>
                <a:cs typeface="Calibri"/>
                <a:sym typeface="Calibri"/>
              </a:rPr>
              <a:t>New Flutter Project</a:t>
            </a:r>
            <a:r>
              <a:rPr lang="en-US" sz="1800">
                <a:solidFill>
                  <a:schemeClr val="dk1"/>
                </a:solidFill>
                <a:latin typeface="Calibri"/>
                <a:ea typeface="Calibri"/>
                <a:cs typeface="Calibri"/>
                <a:sym typeface="Calibri"/>
              </a:rPr>
              <a:t>.</a:t>
            </a:r>
            <a:endParaRPr/>
          </a:p>
          <a:p>
            <a:pPr indent="-114300" lvl="0" marL="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Select </a:t>
            </a:r>
            <a:r>
              <a:rPr b="1" lang="en-US" sz="1800">
                <a:solidFill>
                  <a:schemeClr val="dk1"/>
                </a:solidFill>
                <a:latin typeface="Calibri"/>
                <a:ea typeface="Calibri"/>
                <a:cs typeface="Calibri"/>
                <a:sym typeface="Calibri"/>
              </a:rPr>
              <a:t>Flutter</a:t>
            </a:r>
            <a:r>
              <a:rPr lang="en-US" sz="1800">
                <a:solidFill>
                  <a:schemeClr val="dk1"/>
                </a:solidFill>
                <a:latin typeface="Calibri"/>
                <a:ea typeface="Calibri"/>
                <a:cs typeface="Calibri"/>
                <a:sym typeface="Calibri"/>
              </a:rPr>
              <a:t>, verify the Flutter SDK path with the SDK’s location. Then click </a:t>
            </a:r>
            <a:r>
              <a:rPr b="1" lang="en-US" sz="1800">
                <a:solidFill>
                  <a:schemeClr val="dk1"/>
                </a:solidFill>
                <a:latin typeface="Calibri"/>
                <a:ea typeface="Calibri"/>
                <a:cs typeface="Calibri"/>
                <a:sym typeface="Calibri"/>
              </a:rPr>
              <a:t>Next</a:t>
            </a:r>
            <a:r>
              <a:rPr lang="en-US" sz="1800">
                <a:solidFill>
                  <a:schemeClr val="dk1"/>
                </a:solidFill>
                <a:latin typeface="Calibri"/>
                <a:ea typeface="Calibri"/>
                <a:cs typeface="Calibri"/>
                <a:sym typeface="Calibri"/>
              </a:rPr>
              <a:t>.</a:t>
            </a:r>
            <a:endParaRPr/>
          </a:p>
          <a:p>
            <a:pPr indent="-114300" lvl="0" marL="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Enter a project name (for example, my_app).</a:t>
            </a:r>
            <a:endParaRPr/>
          </a:p>
          <a:p>
            <a:pPr indent="-114300" lvl="0" marL="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Select </a:t>
            </a:r>
            <a:r>
              <a:rPr b="1" lang="en-US" sz="1800">
                <a:solidFill>
                  <a:schemeClr val="dk1"/>
                </a:solidFill>
                <a:latin typeface="Calibri"/>
                <a:ea typeface="Calibri"/>
                <a:cs typeface="Calibri"/>
                <a:sym typeface="Calibri"/>
              </a:rPr>
              <a:t>Application</a:t>
            </a:r>
            <a:r>
              <a:rPr lang="en-US" sz="1800">
                <a:solidFill>
                  <a:schemeClr val="dk1"/>
                </a:solidFill>
                <a:latin typeface="Calibri"/>
                <a:ea typeface="Calibri"/>
                <a:cs typeface="Calibri"/>
                <a:sym typeface="Calibri"/>
              </a:rPr>
              <a:t> as the project type. Then click </a:t>
            </a:r>
            <a:r>
              <a:rPr b="1" lang="en-US" sz="1800">
                <a:solidFill>
                  <a:schemeClr val="dk1"/>
                </a:solidFill>
                <a:latin typeface="Calibri"/>
                <a:ea typeface="Calibri"/>
                <a:cs typeface="Calibri"/>
                <a:sym typeface="Calibri"/>
              </a:rPr>
              <a:t>Next</a:t>
            </a:r>
            <a:r>
              <a:rPr lang="en-US" sz="1800">
                <a:solidFill>
                  <a:schemeClr val="dk1"/>
                </a:solidFill>
                <a:latin typeface="Calibri"/>
                <a:ea typeface="Calibri"/>
                <a:cs typeface="Calibri"/>
                <a:sym typeface="Calibri"/>
              </a:rPr>
              <a:t>.</a:t>
            </a:r>
            <a:endParaRPr/>
          </a:p>
          <a:p>
            <a:pPr indent="-114300" lvl="0" marL="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Click </a:t>
            </a:r>
            <a:r>
              <a:rPr b="1" lang="en-US" sz="1800">
                <a:solidFill>
                  <a:schemeClr val="dk1"/>
                </a:solidFill>
                <a:latin typeface="Calibri"/>
                <a:ea typeface="Calibri"/>
                <a:cs typeface="Calibri"/>
                <a:sym typeface="Calibri"/>
              </a:rPr>
              <a:t>Finish</a:t>
            </a:r>
            <a:r>
              <a:rPr lang="en-US" sz="1800">
                <a:solidFill>
                  <a:schemeClr val="dk1"/>
                </a:solidFill>
                <a:latin typeface="Calibri"/>
                <a:ea typeface="Calibri"/>
                <a:cs typeface="Calibri"/>
                <a:sym typeface="Calibri"/>
              </a:rPr>
              <a:t>.</a:t>
            </a:r>
            <a:endParaRPr/>
          </a:p>
          <a:p>
            <a:pPr indent="-114300" lvl="0" marL="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Wait for Android Studio to create the project.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Replace the contents of </a:t>
            </a:r>
            <a:r>
              <a:rPr b="1" lang="en-US" sz="1800">
                <a:solidFill>
                  <a:schemeClr val="dk1"/>
                </a:solidFill>
                <a:latin typeface="Calibri"/>
                <a:ea typeface="Calibri"/>
                <a:cs typeface="Calibri"/>
                <a:sym typeface="Calibri"/>
              </a:rPr>
              <a:t>lib/main.dart </a:t>
            </a:r>
            <a:r>
              <a:rPr lang="en-US" sz="1800">
                <a:solidFill>
                  <a:schemeClr val="dk1"/>
                </a:solidFill>
                <a:latin typeface="Calibri"/>
                <a:ea typeface="Calibri"/>
                <a:cs typeface="Calibri"/>
                <a:sym typeface="Calibri"/>
              </a:rPr>
              <a:t>with the following code, which displays “Hello World” in the center of the screen</a:t>
            </a:r>
            <a:r>
              <a:rPr lang="en-US" sz="2200">
                <a:solidFill>
                  <a:schemeClr val="dk1"/>
                </a:solidFill>
                <a:latin typeface="Calibri"/>
                <a:ea typeface="Calibri"/>
                <a:cs typeface="Calibri"/>
                <a:sym typeface="Calibri"/>
              </a:rPr>
              <a:t>.</a:t>
            </a:r>
            <a:endParaRPr/>
          </a:p>
          <a:p>
            <a:pPr indent="0" lvl="0" marL="0" marR="0" rtl="0" algn="l">
              <a:spcBef>
                <a:spcPts val="0"/>
              </a:spcBef>
              <a:spcAft>
                <a:spcPts val="0"/>
              </a:spcAft>
              <a:buNone/>
            </a:pPr>
            <a:r>
              <a:rPr lang="en-US" sz="1600">
                <a:solidFill>
                  <a:srgbClr val="1FBAAC"/>
                </a:solidFill>
                <a:latin typeface="Roboto Mono"/>
                <a:ea typeface="Roboto Mono"/>
                <a:cs typeface="Roboto Mono"/>
                <a:sym typeface="Roboto Mono"/>
              </a:rPr>
              <a:t>import</a:t>
            </a:r>
            <a:r>
              <a:rPr lang="en-US" sz="1600">
                <a:solidFill>
                  <a:srgbClr val="222222"/>
                </a:solidFill>
                <a:latin typeface="Roboto Mono"/>
                <a:ea typeface="Roboto Mono"/>
                <a:cs typeface="Roboto Mono"/>
                <a:sym typeface="Roboto Mono"/>
              </a:rPr>
              <a:t> </a:t>
            </a:r>
            <a:r>
              <a:rPr lang="en-US" sz="1600">
                <a:solidFill>
                  <a:srgbClr val="1B87C9"/>
                </a:solidFill>
                <a:latin typeface="Roboto Mono"/>
                <a:ea typeface="Roboto Mono"/>
                <a:cs typeface="Roboto Mono"/>
                <a:sym typeface="Roboto Mono"/>
              </a:rPr>
              <a:t>'package:flutter/material.dart'</a:t>
            </a:r>
            <a:r>
              <a:rPr lang="en-US" sz="1600">
                <a:solidFill>
                  <a:srgbClr val="222222"/>
                </a:solidFill>
                <a:latin typeface="Roboto Mono"/>
                <a:ea typeface="Roboto Mono"/>
                <a:cs typeface="Roboto Mono"/>
                <a:sym typeface="Roboto Mono"/>
              </a:rPr>
              <a:t>; </a:t>
            </a:r>
            <a:endParaRPr sz="1600">
              <a:solidFill>
                <a:srgbClr val="222222"/>
              </a:solidFill>
              <a:latin typeface="Roboto Mono"/>
              <a:ea typeface="Roboto Mono"/>
              <a:cs typeface="Roboto Mono"/>
              <a:sym typeface="Roboto Mono"/>
            </a:endParaRPr>
          </a:p>
          <a:p>
            <a:pPr indent="0" lvl="0" marL="0" marR="0" rtl="0" algn="l">
              <a:spcBef>
                <a:spcPts val="0"/>
              </a:spcBef>
              <a:spcAft>
                <a:spcPts val="0"/>
              </a:spcAft>
              <a:buNone/>
            </a:pPr>
            <a:r>
              <a:rPr lang="en-US" sz="1600">
                <a:solidFill>
                  <a:srgbClr val="660066"/>
                </a:solidFill>
                <a:latin typeface="Roboto Mono"/>
                <a:ea typeface="Roboto Mono"/>
                <a:cs typeface="Roboto Mono"/>
                <a:sym typeface="Roboto Mono"/>
              </a:rPr>
              <a:t>void</a:t>
            </a:r>
            <a:r>
              <a:rPr lang="en-US" sz="1600">
                <a:solidFill>
                  <a:srgbClr val="222222"/>
                </a:solidFill>
                <a:latin typeface="Roboto Mono"/>
                <a:ea typeface="Roboto Mono"/>
                <a:cs typeface="Roboto Mono"/>
                <a:sym typeface="Roboto Mono"/>
              </a:rPr>
              <a:t> main() </a:t>
            </a:r>
            <a:endParaRPr sz="1600">
              <a:solidFill>
                <a:srgbClr val="222222"/>
              </a:solidFill>
              <a:latin typeface="Roboto Mono"/>
              <a:ea typeface="Roboto Mono"/>
              <a:cs typeface="Roboto Mono"/>
              <a:sym typeface="Roboto Mono"/>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 runApp(</a:t>
            </a:r>
            <a:r>
              <a:rPr lang="en-US" sz="1600">
                <a:solidFill>
                  <a:srgbClr val="1FBAAC"/>
                </a:solidFill>
                <a:latin typeface="Roboto Mono"/>
                <a:ea typeface="Roboto Mono"/>
                <a:cs typeface="Roboto Mono"/>
                <a:sym typeface="Roboto Mono"/>
              </a:rPr>
              <a:t>const</a:t>
            </a:r>
            <a:r>
              <a:rPr lang="en-US" sz="1600">
                <a:solidFill>
                  <a:srgbClr val="222222"/>
                </a:solidFill>
                <a:latin typeface="Roboto Mono"/>
                <a:ea typeface="Roboto Mono"/>
                <a:cs typeface="Roboto Mono"/>
                <a:sym typeface="Roboto Mono"/>
              </a:rPr>
              <a:t> </a:t>
            </a:r>
            <a:r>
              <a:rPr lang="en-US" sz="1600">
                <a:solidFill>
                  <a:srgbClr val="660066"/>
                </a:solidFill>
                <a:latin typeface="Roboto Mono"/>
                <a:ea typeface="Roboto Mono"/>
                <a:cs typeface="Roboto Mono"/>
                <a:sym typeface="Roboto Mono"/>
              </a:rPr>
              <a:t>MyApp</a:t>
            </a:r>
            <a:r>
              <a:rPr lang="en-US" sz="1600">
                <a:solidFill>
                  <a:srgbClr val="222222"/>
                </a:solidFill>
                <a:latin typeface="Roboto Mono"/>
                <a:ea typeface="Roboto Mono"/>
                <a:cs typeface="Roboto Mono"/>
                <a:sym typeface="Roboto Mono"/>
              </a:rPr>
              <a:t>()); </a:t>
            </a:r>
            <a:endParaRPr sz="1600">
              <a:solidFill>
                <a:srgbClr val="222222"/>
              </a:solidFill>
              <a:latin typeface="Roboto Mono"/>
              <a:ea typeface="Roboto Mono"/>
              <a:cs typeface="Roboto Mono"/>
              <a:sym typeface="Roboto Mono"/>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 </a:t>
            </a:r>
            <a:endParaRPr/>
          </a:p>
          <a:p>
            <a:pPr indent="0" lvl="0" marL="0" marR="0" rtl="0" algn="l">
              <a:spcBef>
                <a:spcPts val="0"/>
              </a:spcBef>
              <a:spcAft>
                <a:spcPts val="0"/>
              </a:spcAft>
              <a:buNone/>
            </a:pPr>
            <a:r>
              <a:rPr lang="en-US" sz="1600">
                <a:solidFill>
                  <a:srgbClr val="1FBAAC"/>
                </a:solidFill>
                <a:latin typeface="Roboto Mono"/>
                <a:ea typeface="Roboto Mono"/>
                <a:cs typeface="Roboto Mono"/>
                <a:sym typeface="Roboto Mono"/>
              </a:rPr>
              <a:t>class</a:t>
            </a:r>
            <a:r>
              <a:rPr lang="en-US" sz="1600">
                <a:solidFill>
                  <a:srgbClr val="222222"/>
                </a:solidFill>
                <a:latin typeface="Roboto Mono"/>
                <a:ea typeface="Roboto Mono"/>
                <a:cs typeface="Roboto Mono"/>
                <a:sym typeface="Roboto Mono"/>
              </a:rPr>
              <a:t> </a:t>
            </a:r>
            <a:r>
              <a:rPr lang="en-US" sz="1600">
                <a:solidFill>
                  <a:srgbClr val="660066"/>
                </a:solidFill>
                <a:latin typeface="Roboto Mono"/>
                <a:ea typeface="Roboto Mono"/>
                <a:cs typeface="Roboto Mono"/>
                <a:sym typeface="Roboto Mono"/>
              </a:rPr>
              <a:t>MyApp</a:t>
            </a:r>
            <a:r>
              <a:rPr lang="en-US" sz="1600">
                <a:solidFill>
                  <a:srgbClr val="222222"/>
                </a:solidFill>
                <a:latin typeface="Roboto Mono"/>
                <a:ea typeface="Roboto Mono"/>
                <a:cs typeface="Roboto Mono"/>
                <a:sym typeface="Roboto Mono"/>
              </a:rPr>
              <a:t> </a:t>
            </a:r>
            <a:r>
              <a:rPr lang="en-US" sz="1600">
                <a:solidFill>
                  <a:srgbClr val="1FBAAC"/>
                </a:solidFill>
                <a:latin typeface="Roboto Mono"/>
                <a:ea typeface="Roboto Mono"/>
                <a:cs typeface="Roboto Mono"/>
                <a:sym typeface="Roboto Mono"/>
              </a:rPr>
              <a:t>extends</a:t>
            </a:r>
            <a:r>
              <a:rPr lang="en-US" sz="1600">
                <a:solidFill>
                  <a:srgbClr val="222222"/>
                </a:solidFill>
                <a:latin typeface="Roboto Mono"/>
                <a:ea typeface="Roboto Mono"/>
                <a:cs typeface="Roboto Mono"/>
                <a:sym typeface="Roboto Mono"/>
              </a:rPr>
              <a:t> </a:t>
            </a:r>
            <a:r>
              <a:rPr lang="en-US" sz="1600">
                <a:solidFill>
                  <a:srgbClr val="660066"/>
                </a:solidFill>
                <a:latin typeface="Roboto Mono"/>
                <a:ea typeface="Roboto Mono"/>
                <a:cs typeface="Roboto Mono"/>
                <a:sym typeface="Roboto Mono"/>
              </a:rPr>
              <a:t>StatelessWidget</a:t>
            </a:r>
            <a:r>
              <a:rPr lang="en-US" sz="1600">
                <a:solidFill>
                  <a:srgbClr val="222222"/>
                </a:solidFill>
                <a:latin typeface="Roboto Mono"/>
                <a:ea typeface="Roboto Mono"/>
                <a:cs typeface="Roboto Mono"/>
                <a:sym typeface="Roboto Mono"/>
              </a:rPr>
              <a:t> { </a:t>
            </a:r>
            <a:endParaRPr sz="1600">
              <a:solidFill>
                <a:srgbClr val="222222"/>
              </a:solidFill>
              <a:latin typeface="Roboto Mono"/>
              <a:ea typeface="Roboto Mono"/>
              <a:cs typeface="Roboto Mono"/>
              <a:sym typeface="Roboto Mono"/>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	</a:t>
            </a:r>
            <a:r>
              <a:rPr lang="en-US" sz="1600">
                <a:solidFill>
                  <a:srgbClr val="1FBAAC"/>
                </a:solidFill>
                <a:latin typeface="Roboto Mono"/>
                <a:ea typeface="Roboto Mono"/>
                <a:cs typeface="Roboto Mono"/>
                <a:sym typeface="Roboto Mono"/>
              </a:rPr>
              <a:t>const</a:t>
            </a:r>
            <a:r>
              <a:rPr lang="en-US" sz="1600">
                <a:solidFill>
                  <a:srgbClr val="222222"/>
                </a:solidFill>
                <a:latin typeface="Roboto Mono"/>
                <a:ea typeface="Roboto Mono"/>
                <a:cs typeface="Roboto Mono"/>
                <a:sym typeface="Roboto Mono"/>
              </a:rPr>
              <a:t> </a:t>
            </a:r>
            <a:r>
              <a:rPr lang="en-US" sz="1600">
                <a:solidFill>
                  <a:srgbClr val="660066"/>
                </a:solidFill>
                <a:latin typeface="Roboto Mono"/>
                <a:ea typeface="Roboto Mono"/>
                <a:cs typeface="Roboto Mono"/>
                <a:sym typeface="Roboto Mono"/>
              </a:rPr>
              <a:t>MyApp</a:t>
            </a:r>
            <a:r>
              <a:rPr lang="en-US" sz="1600">
                <a:solidFill>
                  <a:srgbClr val="222222"/>
                </a:solidFill>
                <a:latin typeface="Roboto Mono"/>
                <a:ea typeface="Roboto Mono"/>
                <a:cs typeface="Roboto Mono"/>
                <a:sym typeface="Roboto Mono"/>
              </a:rPr>
              <a:t>({</a:t>
            </a:r>
            <a:r>
              <a:rPr lang="en-US" sz="1600">
                <a:solidFill>
                  <a:srgbClr val="660066"/>
                </a:solidFill>
                <a:latin typeface="Roboto Mono"/>
                <a:ea typeface="Roboto Mono"/>
                <a:cs typeface="Roboto Mono"/>
                <a:sym typeface="Roboto Mono"/>
              </a:rPr>
              <a:t>Key</a:t>
            </a:r>
            <a:r>
              <a:rPr lang="en-US" sz="1600">
                <a:solidFill>
                  <a:srgbClr val="222222"/>
                </a:solidFill>
                <a:latin typeface="Roboto Mono"/>
                <a:ea typeface="Roboto Mono"/>
                <a:cs typeface="Roboto Mono"/>
                <a:sym typeface="Roboto Mono"/>
              </a:rPr>
              <a:t>? key}) : </a:t>
            </a:r>
            <a:r>
              <a:rPr lang="en-US" sz="1600">
                <a:solidFill>
                  <a:srgbClr val="1FBAAC"/>
                </a:solidFill>
                <a:latin typeface="Roboto Mono"/>
                <a:ea typeface="Roboto Mono"/>
                <a:cs typeface="Roboto Mono"/>
                <a:sym typeface="Roboto Mono"/>
              </a:rPr>
              <a:t>super</a:t>
            </a:r>
            <a:r>
              <a:rPr lang="en-US" sz="1600">
                <a:solidFill>
                  <a:srgbClr val="222222"/>
                </a:solidFill>
                <a:latin typeface="Roboto Mono"/>
                <a:ea typeface="Roboto Mono"/>
                <a:cs typeface="Roboto Mono"/>
                <a:sym typeface="Roboto Mono"/>
              </a:rPr>
              <a:t>(key: key); </a:t>
            </a:r>
            <a:endParaRPr sz="1600">
              <a:solidFill>
                <a:srgbClr val="222222"/>
              </a:solidFill>
              <a:latin typeface="Roboto Mono"/>
              <a:ea typeface="Roboto Mono"/>
              <a:cs typeface="Roboto Mono"/>
              <a:sym typeface="Roboto Mono"/>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@override </a:t>
            </a:r>
            <a:endParaRPr sz="1600">
              <a:solidFill>
                <a:srgbClr val="222222"/>
              </a:solidFill>
              <a:latin typeface="Roboto Mono"/>
              <a:ea typeface="Roboto Mono"/>
              <a:cs typeface="Roboto Mono"/>
              <a:sym typeface="Roboto Mono"/>
            </a:endParaRPr>
          </a:p>
          <a:p>
            <a:pPr indent="0" lvl="0" marL="0" marR="0" rtl="0" algn="l">
              <a:spcBef>
                <a:spcPts val="0"/>
              </a:spcBef>
              <a:spcAft>
                <a:spcPts val="0"/>
              </a:spcAft>
              <a:buNone/>
            </a:pPr>
            <a:r>
              <a:rPr lang="en-US" sz="1600">
                <a:solidFill>
                  <a:srgbClr val="660066"/>
                </a:solidFill>
                <a:latin typeface="Roboto Mono"/>
                <a:ea typeface="Roboto Mono"/>
                <a:cs typeface="Roboto Mono"/>
                <a:sym typeface="Roboto Mono"/>
              </a:rPr>
              <a:t>Widget</a:t>
            </a:r>
            <a:r>
              <a:rPr lang="en-US" sz="1600">
                <a:solidFill>
                  <a:srgbClr val="222222"/>
                </a:solidFill>
                <a:latin typeface="Roboto Mono"/>
                <a:ea typeface="Roboto Mono"/>
                <a:cs typeface="Roboto Mono"/>
                <a:sym typeface="Roboto Mono"/>
              </a:rPr>
              <a:t> build(</a:t>
            </a:r>
            <a:r>
              <a:rPr lang="en-US" sz="1600">
                <a:solidFill>
                  <a:srgbClr val="660066"/>
                </a:solidFill>
                <a:latin typeface="Roboto Mono"/>
                <a:ea typeface="Roboto Mono"/>
                <a:cs typeface="Roboto Mono"/>
                <a:sym typeface="Roboto Mono"/>
              </a:rPr>
              <a:t>BuildContext</a:t>
            </a:r>
            <a:r>
              <a:rPr lang="en-US" sz="1600">
                <a:solidFill>
                  <a:srgbClr val="222222"/>
                </a:solidFill>
                <a:latin typeface="Roboto Mono"/>
                <a:ea typeface="Roboto Mono"/>
                <a:cs typeface="Roboto Mono"/>
                <a:sym typeface="Roboto Mono"/>
              </a:rPr>
              <a:t> context) {</a:t>
            </a:r>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 </a:t>
            </a:r>
            <a:r>
              <a:rPr lang="en-US" sz="1600">
                <a:solidFill>
                  <a:srgbClr val="1FBAAC"/>
                </a:solidFill>
                <a:latin typeface="Roboto Mono"/>
                <a:ea typeface="Roboto Mono"/>
                <a:cs typeface="Roboto Mono"/>
                <a:sym typeface="Roboto Mono"/>
              </a:rPr>
              <a:t>return</a:t>
            </a:r>
            <a:r>
              <a:rPr lang="en-US" sz="1600">
                <a:solidFill>
                  <a:srgbClr val="222222"/>
                </a:solidFill>
                <a:latin typeface="Roboto Mono"/>
                <a:ea typeface="Roboto Mono"/>
                <a:cs typeface="Roboto Mono"/>
                <a:sym typeface="Roboto Mono"/>
              </a:rPr>
              <a:t> </a:t>
            </a:r>
            <a:r>
              <a:rPr lang="en-US" sz="1600">
                <a:solidFill>
                  <a:srgbClr val="660066"/>
                </a:solidFill>
                <a:latin typeface="Roboto Mono"/>
                <a:ea typeface="Roboto Mono"/>
                <a:cs typeface="Roboto Mono"/>
                <a:sym typeface="Roboto Mono"/>
              </a:rPr>
              <a:t>MaterialApp</a:t>
            </a:r>
            <a:r>
              <a:rPr lang="en-US" sz="1600">
                <a:solidFill>
                  <a:srgbClr val="222222"/>
                </a:solidFill>
                <a:latin typeface="Roboto Mono"/>
                <a:ea typeface="Roboto Mono"/>
                <a:cs typeface="Roboto Mono"/>
                <a:sym typeface="Roboto Mono"/>
              </a:rPr>
              <a:t>(</a:t>
            </a:r>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 title: </a:t>
            </a:r>
            <a:r>
              <a:rPr lang="en-US" sz="1600">
                <a:solidFill>
                  <a:srgbClr val="1B87C9"/>
                </a:solidFill>
                <a:latin typeface="Roboto Mono"/>
                <a:ea typeface="Roboto Mono"/>
                <a:cs typeface="Roboto Mono"/>
                <a:sym typeface="Roboto Mono"/>
              </a:rPr>
              <a:t>'Welcome to Flutter'</a:t>
            </a:r>
            <a:r>
              <a:rPr lang="en-US" sz="1600">
                <a:solidFill>
                  <a:srgbClr val="222222"/>
                </a:solidFill>
                <a:latin typeface="Roboto Mono"/>
                <a:ea typeface="Roboto Mono"/>
                <a:cs typeface="Roboto Mono"/>
                <a:sym typeface="Roboto Mono"/>
              </a:rPr>
              <a:t>, </a:t>
            </a:r>
            <a:endParaRPr sz="1600">
              <a:solidFill>
                <a:srgbClr val="222222"/>
              </a:solidFill>
              <a:latin typeface="Roboto Mono"/>
              <a:ea typeface="Roboto Mono"/>
              <a:cs typeface="Roboto Mono"/>
              <a:sym typeface="Roboto Mono"/>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home: </a:t>
            </a:r>
            <a:r>
              <a:rPr lang="en-US" sz="1600">
                <a:solidFill>
                  <a:srgbClr val="660066"/>
                </a:solidFill>
                <a:latin typeface="Roboto Mono"/>
                <a:ea typeface="Roboto Mono"/>
                <a:cs typeface="Roboto Mono"/>
                <a:sym typeface="Roboto Mono"/>
              </a:rPr>
              <a:t>Scaffold</a:t>
            </a:r>
            <a:r>
              <a:rPr lang="en-US" sz="1600">
                <a:solidFill>
                  <a:srgbClr val="222222"/>
                </a:solidFill>
                <a:latin typeface="Roboto Mono"/>
                <a:ea typeface="Roboto Mono"/>
                <a:cs typeface="Roboto Mono"/>
                <a:sym typeface="Roboto Mono"/>
              </a:rPr>
              <a:t>( </a:t>
            </a:r>
            <a:endParaRPr sz="1600">
              <a:solidFill>
                <a:srgbClr val="222222"/>
              </a:solidFill>
              <a:latin typeface="Roboto Mono"/>
              <a:ea typeface="Roboto Mono"/>
              <a:cs typeface="Roboto Mono"/>
              <a:sym typeface="Roboto Mono"/>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appBar: </a:t>
            </a:r>
            <a:r>
              <a:rPr lang="en-US" sz="1600">
                <a:solidFill>
                  <a:srgbClr val="660066"/>
                </a:solidFill>
                <a:latin typeface="Roboto Mono"/>
                <a:ea typeface="Roboto Mono"/>
                <a:cs typeface="Roboto Mono"/>
                <a:sym typeface="Roboto Mono"/>
              </a:rPr>
              <a:t>AppBar</a:t>
            </a:r>
            <a:r>
              <a:rPr lang="en-US" sz="1600">
                <a:solidFill>
                  <a:srgbClr val="222222"/>
                </a:solidFill>
                <a:latin typeface="Roboto Mono"/>
                <a:ea typeface="Roboto Mono"/>
                <a:cs typeface="Roboto Mono"/>
                <a:sym typeface="Roboto Mono"/>
              </a:rPr>
              <a:t>( </a:t>
            </a:r>
            <a:endParaRPr sz="1600">
              <a:solidFill>
                <a:srgbClr val="222222"/>
              </a:solidFill>
              <a:latin typeface="Roboto Mono"/>
              <a:ea typeface="Roboto Mono"/>
              <a:cs typeface="Roboto Mono"/>
              <a:sym typeface="Roboto Mono"/>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title: </a:t>
            </a:r>
            <a:r>
              <a:rPr lang="en-US" sz="1600">
                <a:solidFill>
                  <a:srgbClr val="1FBAAC"/>
                </a:solidFill>
                <a:latin typeface="Roboto Mono"/>
                <a:ea typeface="Roboto Mono"/>
                <a:cs typeface="Roboto Mono"/>
                <a:sym typeface="Roboto Mono"/>
              </a:rPr>
              <a:t>const</a:t>
            </a:r>
            <a:r>
              <a:rPr lang="en-US" sz="1600">
                <a:solidFill>
                  <a:srgbClr val="222222"/>
                </a:solidFill>
                <a:latin typeface="Roboto Mono"/>
                <a:ea typeface="Roboto Mono"/>
                <a:cs typeface="Roboto Mono"/>
                <a:sym typeface="Roboto Mono"/>
              </a:rPr>
              <a:t> </a:t>
            </a:r>
            <a:r>
              <a:rPr lang="en-US" sz="1600">
                <a:solidFill>
                  <a:srgbClr val="660066"/>
                </a:solidFill>
                <a:latin typeface="Roboto Mono"/>
                <a:ea typeface="Roboto Mono"/>
                <a:cs typeface="Roboto Mono"/>
                <a:sym typeface="Roboto Mono"/>
              </a:rPr>
              <a:t>Text</a:t>
            </a:r>
            <a:r>
              <a:rPr lang="en-US" sz="1600">
                <a:solidFill>
                  <a:srgbClr val="222222"/>
                </a:solidFill>
                <a:latin typeface="Roboto Mono"/>
                <a:ea typeface="Roboto Mono"/>
                <a:cs typeface="Roboto Mono"/>
                <a:sym typeface="Roboto Mono"/>
              </a:rPr>
              <a:t>(</a:t>
            </a:r>
            <a:r>
              <a:rPr lang="en-US" sz="1600">
                <a:solidFill>
                  <a:srgbClr val="1B87C9"/>
                </a:solidFill>
                <a:latin typeface="Roboto Mono"/>
                <a:ea typeface="Roboto Mono"/>
                <a:cs typeface="Roboto Mono"/>
                <a:sym typeface="Roboto Mono"/>
              </a:rPr>
              <a:t>'Welcome to Flutter'</a:t>
            </a:r>
            <a:r>
              <a:rPr lang="en-US" sz="1600">
                <a:solidFill>
                  <a:srgbClr val="222222"/>
                </a:solidFill>
                <a:latin typeface="Roboto Mono"/>
                <a:ea typeface="Roboto Mono"/>
                <a:cs typeface="Roboto Mono"/>
                <a:sym typeface="Roboto Mono"/>
              </a:rPr>
              <a:t>), ), </a:t>
            </a:r>
            <a:endParaRPr sz="1600">
              <a:solidFill>
                <a:srgbClr val="222222"/>
              </a:solidFill>
              <a:latin typeface="Roboto Mono"/>
              <a:ea typeface="Roboto Mono"/>
              <a:cs typeface="Roboto Mono"/>
              <a:sym typeface="Roboto Mono"/>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body: </a:t>
            </a:r>
            <a:r>
              <a:rPr lang="en-US" sz="1600">
                <a:solidFill>
                  <a:srgbClr val="1FBAAC"/>
                </a:solidFill>
                <a:latin typeface="Roboto Mono"/>
                <a:ea typeface="Roboto Mono"/>
                <a:cs typeface="Roboto Mono"/>
                <a:sym typeface="Roboto Mono"/>
              </a:rPr>
              <a:t>const</a:t>
            </a:r>
            <a:r>
              <a:rPr lang="en-US" sz="1600">
                <a:solidFill>
                  <a:srgbClr val="222222"/>
                </a:solidFill>
                <a:latin typeface="Roboto Mono"/>
                <a:ea typeface="Roboto Mono"/>
                <a:cs typeface="Roboto Mono"/>
                <a:sym typeface="Roboto Mono"/>
              </a:rPr>
              <a:t> </a:t>
            </a:r>
            <a:r>
              <a:rPr lang="en-US" sz="1600">
                <a:solidFill>
                  <a:srgbClr val="660066"/>
                </a:solidFill>
                <a:latin typeface="Roboto Mono"/>
                <a:ea typeface="Roboto Mono"/>
                <a:cs typeface="Roboto Mono"/>
                <a:sym typeface="Roboto Mono"/>
              </a:rPr>
              <a:t>Center</a:t>
            </a:r>
            <a:r>
              <a:rPr lang="en-US" sz="1600">
                <a:solidFill>
                  <a:srgbClr val="222222"/>
                </a:solidFill>
                <a:latin typeface="Roboto Mono"/>
                <a:ea typeface="Roboto Mono"/>
                <a:cs typeface="Roboto Mono"/>
                <a:sym typeface="Roboto Mono"/>
              </a:rPr>
              <a:t>( </a:t>
            </a:r>
            <a:endParaRPr sz="1600">
              <a:solidFill>
                <a:srgbClr val="222222"/>
              </a:solidFill>
              <a:latin typeface="Roboto Mono"/>
              <a:ea typeface="Roboto Mono"/>
              <a:cs typeface="Roboto Mono"/>
              <a:sym typeface="Roboto Mono"/>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child: </a:t>
            </a:r>
            <a:r>
              <a:rPr lang="en-US" sz="1600">
                <a:solidFill>
                  <a:srgbClr val="660066"/>
                </a:solidFill>
                <a:latin typeface="Roboto Mono"/>
                <a:ea typeface="Roboto Mono"/>
                <a:cs typeface="Roboto Mono"/>
                <a:sym typeface="Roboto Mono"/>
              </a:rPr>
              <a:t>Text</a:t>
            </a:r>
            <a:r>
              <a:rPr lang="en-US" sz="1600">
                <a:solidFill>
                  <a:srgbClr val="222222"/>
                </a:solidFill>
                <a:latin typeface="Roboto Mono"/>
                <a:ea typeface="Roboto Mono"/>
                <a:cs typeface="Roboto Mono"/>
                <a:sym typeface="Roboto Mono"/>
              </a:rPr>
              <a:t>(</a:t>
            </a:r>
            <a:r>
              <a:rPr lang="en-US" sz="1600">
                <a:solidFill>
                  <a:srgbClr val="1B87C9"/>
                </a:solidFill>
                <a:latin typeface="Roboto Mono"/>
                <a:ea typeface="Roboto Mono"/>
                <a:cs typeface="Roboto Mono"/>
                <a:sym typeface="Roboto Mono"/>
              </a:rPr>
              <a:t>'Hello World'</a:t>
            </a:r>
            <a:r>
              <a:rPr lang="en-US" sz="1600">
                <a:solidFill>
                  <a:srgbClr val="222222"/>
                </a:solidFill>
                <a:latin typeface="Roboto Mono"/>
                <a:ea typeface="Roboto Mono"/>
                <a:cs typeface="Roboto Mono"/>
                <a:sym typeface="Roboto Mono"/>
              </a:rPr>
              <a:t>),</a:t>
            </a:r>
            <a:endParaRPr/>
          </a:p>
          <a:p>
            <a:pPr indent="0" lvl="0" marL="0" marR="0" rtl="0" algn="l">
              <a:spcBef>
                <a:spcPts val="0"/>
              </a:spcBef>
              <a:spcAft>
                <a:spcPts val="0"/>
              </a:spcAft>
              <a:buNone/>
            </a:pPr>
            <a:r>
              <a:rPr lang="en-US" sz="1600">
                <a:solidFill>
                  <a:srgbClr val="222222"/>
                </a:solidFill>
                <a:latin typeface="Roboto Mono"/>
                <a:ea typeface="Roboto Mono"/>
                <a:cs typeface="Roboto Mono"/>
                <a:sym typeface="Roboto Mono"/>
              </a:rPr>
              <a:t> ), ), ); } }</a:t>
            </a:r>
            <a:r>
              <a:rPr lang="en-US" sz="1600">
                <a:solidFill>
                  <a:schemeClr val="dk1"/>
                </a:solidFill>
                <a:latin typeface="Calibri"/>
                <a:ea typeface="Calibri"/>
                <a:cs typeface="Calibri"/>
                <a:sym typeface="Calibri"/>
              </a:rPr>
              <a:t> </a:t>
            </a:r>
            <a:endParaRPr sz="1600">
              <a:solidFill>
                <a:schemeClr val="dk1"/>
              </a:solidFill>
              <a:latin typeface="Arial"/>
              <a:ea typeface="Arial"/>
              <a:cs typeface="Arial"/>
              <a:sym typeface="Arial"/>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
        <p:nvSpPr>
          <p:cNvPr id="124" name="Google Shape;124;p19"/>
          <p:cNvSpPr/>
          <p:nvPr/>
        </p:nvSpPr>
        <p:spPr>
          <a:xfrm>
            <a:off x="0" y="90100"/>
            <a:ext cx="184731" cy="276999"/>
          </a:xfrm>
          <a:prstGeom prst="rect">
            <a:avLst/>
          </a:prstGeom>
          <a:solidFill>
            <a:srgbClr val="F8F9FA"/>
          </a:solidFill>
          <a:ln>
            <a:noFill/>
          </a:ln>
        </p:spPr>
        <p:txBody>
          <a:bodyPr anchorCtr="0" anchor="ctr" bIns="0" lIns="91425" spcFirstLastPara="1" rIns="9142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nvSpPr>
        <p:spPr>
          <a:xfrm>
            <a:off x="334852" y="12879"/>
            <a:ext cx="100455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3.3 Creating Simple Flutter Application in Android Studio continued..</a:t>
            </a:r>
            <a:endParaRPr b="1" sz="2400">
              <a:solidFill>
                <a:schemeClr val="dk1"/>
              </a:solidFill>
              <a:latin typeface="Calibri"/>
              <a:ea typeface="Calibri"/>
              <a:cs typeface="Calibri"/>
              <a:sym typeface="Calibri"/>
            </a:endParaRPr>
          </a:p>
        </p:txBody>
      </p:sp>
      <p:sp>
        <p:nvSpPr>
          <p:cNvPr id="130" name="Google Shape;130;p20"/>
          <p:cNvSpPr txBox="1"/>
          <p:nvPr/>
        </p:nvSpPr>
        <p:spPr>
          <a:xfrm>
            <a:off x="184731" y="633570"/>
            <a:ext cx="11516939"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Run the app in the way your IDE describes. You should see either Android, iOS, Windows, Linux, macOS, or web output, depending on your device.</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
        <p:nvSpPr>
          <p:cNvPr id="131" name="Google Shape;131;p20"/>
          <p:cNvSpPr/>
          <p:nvPr/>
        </p:nvSpPr>
        <p:spPr>
          <a:xfrm>
            <a:off x="0" y="90100"/>
            <a:ext cx="184731" cy="276999"/>
          </a:xfrm>
          <a:prstGeom prst="rect">
            <a:avLst/>
          </a:prstGeom>
          <a:solidFill>
            <a:srgbClr val="F8F9FA"/>
          </a:solidFill>
          <a:ln>
            <a:noFill/>
          </a:ln>
        </p:spPr>
        <p:txBody>
          <a:bodyPr anchorCtr="0" anchor="ctr" bIns="0" lIns="91425" spcFirstLastPara="1" rIns="9142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descr="Hello world app on Windows" id="132" name="Google Shape;132;p20"/>
          <p:cNvPicPr preferRelativeResize="0"/>
          <p:nvPr/>
        </p:nvPicPr>
        <p:blipFill rotWithShape="1">
          <a:blip r:embed="rId3">
            <a:alphaModFix/>
          </a:blip>
          <a:srcRect b="0" l="0" r="0" t="0"/>
          <a:stretch/>
        </p:blipFill>
        <p:spPr>
          <a:xfrm>
            <a:off x="1388027" y="1478585"/>
            <a:ext cx="3333750" cy="4908963"/>
          </a:xfrm>
          <a:prstGeom prst="rect">
            <a:avLst/>
          </a:prstGeom>
          <a:noFill/>
          <a:ln>
            <a:noFill/>
          </a:ln>
        </p:spPr>
      </p:pic>
      <p:pic>
        <p:nvPicPr>
          <p:cNvPr descr="Hello world app on iOS" id="133" name="Google Shape;133;p20"/>
          <p:cNvPicPr preferRelativeResize="0"/>
          <p:nvPr/>
        </p:nvPicPr>
        <p:blipFill rotWithShape="1">
          <a:blip r:embed="rId4">
            <a:alphaModFix/>
          </a:blip>
          <a:srcRect b="0" l="0" r="0" t="0"/>
          <a:stretch/>
        </p:blipFill>
        <p:spPr>
          <a:xfrm>
            <a:off x="6565002" y="1478585"/>
            <a:ext cx="3333750" cy="49089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nvSpPr>
        <p:spPr>
          <a:xfrm>
            <a:off x="184731" y="136266"/>
            <a:ext cx="1004552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3.4 Flutter Application Architecture</a:t>
            </a:r>
            <a:endParaRPr b="1" sz="2400">
              <a:solidFill>
                <a:schemeClr val="dk1"/>
              </a:solidFill>
              <a:latin typeface="Calibri"/>
              <a:ea typeface="Calibri"/>
              <a:cs typeface="Calibri"/>
              <a:sym typeface="Calibri"/>
            </a:endParaRPr>
          </a:p>
        </p:txBody>
      </p:sp>
      <p:sp>
        <p:nvSpPr>
          <p:cNvPr id="139" name="Google Shape;139;p21"/>
          <p:cNvSpPr txBox="1"/>
          <p:nvPr/>
        </p:nvSpPr>
        <p:spPr>
          <a:xfrm>
            <a:off x="274883" y="723722"/>
            <a:ext cx="11516939" cy="517064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Flutter Architecture</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The Flutter architecture mainly comprises of four components.</a:t>
            </a:r>
            <a:endParaRPr sz="2200">
              <a:solidFill>
                <a:schemeClr val="dk1"/>
              </a:solidFill>
              <a:latin typeface="Calibri"/>
              <a:ea typeface="Calibri"/>
              <a:cs typeface="Calibri"/>
              <a:sym typeface="Calibri"/>
            </a:endParaRPr>
          </a:p>
          <a:p>
            <a:pPr indent="-457200" lvl="1" marL="914400" marR="0" rtl="0" algn="just">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Flutter Engine</a:t>
            </a:r>
            <a:endParaRPr/>
          </a:p>
          <a:p>
            <a:pPr indent="-457200" lvl="1" marL="914400" marR="0" rtl="0" algn="just">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Foundation Library</a:t>
            </a:r>
            <a:endParaRPr/>
          </a:p>
          <a:p>
            <a:pPr indent="-457200" lvl="1" marL="914400" marR="0" rtl="0" algn="just">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Widgets</a:t>
            </a:r>
            <a:endParaRPr/>
          </a:p>
          <a:p>
            <a:pPr indent="-457200" lvl="1" marL="914400" marR="0" rtl="0" algn="just">
              <a:spcBef>
                <a:spcPts val="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Design Specific Widgets</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Flutter Engine</a:t>
            </a:r>
            <a:endParaRPr b="1"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It is a portable runtime for high-quality mobile apps and primarily based on the C++ language. It implements Flutter core libraries that include animation and graphics, file and network I/O, plugin architecture, accessibility support, and a dart runtime for developing, compiling, and running Flutter applications. It takes Google's open-source graphics library, </a:t>
            </a:r>
            <a:r>
              <a:rPr b="1" lang="en-US" sz="2200">
                <a:solidFill>
                  <a:schemeClr val="dk1"/>
                </a:solidFill>
                <a:latin typeface="Calibri"/>
                <a:ea typeface="Calibri"/>
                <a:cs typeface="Calibri"/>
                <a:sym typeface="Calibri"/>
              </a:rPr>
              <a:t>Skia</a:t>
            </a:r>
            <a:r>
              <a:rPr lang="en-US" sz="2200">
                <a:solidFill>
                  <a:schemeClr val="dk1"/>
                </a:solidFill>
                <a:latin typeface="Calibri"/>
                <a:ea typeface="Calibri"/>
                <a:cs typeface="Calibri"/>
                <a:sym typeface="Calibri"/>
              </a:rPr>
              <a:t>, to render low-level graphics.</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Foundation Library</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It contains all the required packages for the basic building blocks of writing a Flutter application. These libraries are written in Dart language.</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
        <p:nvSpPr>
          <p:cNvPr id="140" name="Google Shape;140;p21"/>
          <p:cNvSpPr/>
          <p:nvPr/>
        </p:nvSpPr>
        <p:spPr>
          <a:xfrm>
            <a:off x="0" y="90100"/>
            <a:ext cx="184731" cy="276999"/>
          </a:xfrm>
          <a:prstGeom prst="rect">
            <a:avLst/>
          </a:prstGeom>
          <a:solidFill>
            <a:srgbClr val="F8F9FA"/>
          </a:solidFill>
          <a:ln>
            <a:noFill/>
          </a:ln>
        </p:spPr>
        <p:txBody>
          <a:bodyPr anchorCtr="0" anchor="ctr" bIns="0" lIns="91425" spcFirstLastPara="1" rIns="91425"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