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FF7E9C-516B-41EB-BD34-6E1BED92A4DB}">
  <a:tblStyle styleId="{36FF7E9C-516B-41EB-BD34-6E1BED92A4D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Mobile Application Dev</a:t>
            </a:r>
            <a:endParaRPr b="1"/>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US" sz="2800"/>
              <a:t>SCS 2210</a:t>
            </a:r>
            <a:endParaRPr/>
          </a:p>
          <a:p>
            <a:pPr indent="0" lvl="0" marL="0" rtl="0" algn="ctr">
              <a:lnSpc>
                <a:spcPct val="90000"/>
              </a:lnSpc>
              <a:spcBef>
                <a:spcPts val="1000"/>
              </a:spcBef>
              <a:spcAft>
                <a:spcPts val="0"/>
              </a:spcAft>
              <a:buClr>
                <a:schemeClr val="dk1"/>
              </a:buClr>
              <a:buSzPts val="2800"/>
              <a:buNone/>
            </a:pPr>
            <a:r>
              <a:rPr b="1" lang="en-US" sz="2800"/>
              <a:t>Lecture 4: </a:t>
            </a:r>
            <a:r>
              <a:rPr lang="en-US" sz="2800"/>
              <a:t>Introduction to Dart Programming</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Operators</a:t>
            </a:r>
            <a:endParaRPr b="1" sz="2400">
              <a:solidFill>
                <a:schemeClr val="dk1"/>
              </a:solidFill>
              <a:latin typeface="Calibri"/>
              <a:ea typeface="Calibri"/>
              <a:cs typeface="Calibri"/>
              <a:sym typeface="Calibri"/>
            </a:endParaRPr>
          </a:p>
        </p:txBody>
      </p:sp>
      <p:sp>
        <p:nvSpPr>
          <p:cNvPr id="140" name="Google Shape;140;p22"/>
          <p:cNvSpPr txBox="1"/>
          <p:nvPr/>
        </p:nvSpPr>
        <p:spPr>
          <a:xfrm>
            <a:off x="231821" y="671691"/>
            <a:ext cx="10818254" cy="44935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 expression is a special kind of statement that evaluates to a value. Every expression is composed of −</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Operands</a:t>
            </a:r>
            <a:r>
              <a:rPr lang="en-US" sz="2400">
                <a:solidFill>
                  <a:schemeClr val="dk1"/>
                </a:solidFill>
                <a:latin typeface="Calibri"/>
                <a:ea typeface="Calibri"/>
                <a:cs typeface="Calibri"/>
                <a:sym typeface="Calibri"/>
              </a:rPr>
              <a:t> − Represents the data</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Operator</a:t>
            </a:r>
            <a:r>
              <a:rPr lang="en-US" sz="2400">
                <a:solidFill>
                  <a:schemeClr val="dk1"/>
                </a:solidFill>
                <a:latin typeface="Calibri"/>
                <a:ea typeface="Calibri"/>
                <a:cs typeface="Calibri"/>
                <a:sym typeface="Calibri"/>
              </a:rPr>
              <a:t> − Defines how the operands will be processed to produce a value.</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The following operators are available in Dart.</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Arithmetic Operators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Equality and Relational Operators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Type test Operators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Bitwise Operators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Assignment Operators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Logical Operators</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Operators continued..</a:t>
            </a:r>
            <a:endParaRPr b="1" sz="2400">
              <a:solidFill>
                <a:schemeClr val="dk1"/>
              </a:solidFill>
              <a:latin typeface="Calibri"/>
              <a:ea typeface="Calibri"/>
              <a:cs typeface="Calibri"/>
              <a:sym typeface="Calibri"/>
            </a:endParaRPr>
          </a:p>
        </p:txBody>
      </p:sp>
      <p:sp>
        <p:nvSpPr>
          <p:cNvPr id="146" name="Google Shape;146;p23"/>
          <p:cNvSpPr txBox="1"/>
          <p:nvPr/>
        </p:nvSpPr>
        <p:spPr>
          <a:xfrm>
            <a:off x="231821" y="671691"/>
            <a:ext cx="1081825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Arithmetic Operators</a:t>
            </a:r>
            <a:endParaRPr b="1" sz="2400">
              <a:solidFill>
                <a:schemeClr val="dk1"/>
              </a:solidFill>
              <a:latin typeface="Calibri"/>
              <a:ea typeface="Calibri"/>
              <a:cs typeface="Calibri"/>
              <a:sym typeface="Calibri"/>
            </a:endParaRPr>
          </a:p>
        </p:txBody>
      </p:sp>
      <p:graphicFrame>
        <p:nvGraphicFramePr>
          <p:cNvPr id="147" name="Google Shape;147;p23"/>
          <p:cNvGraphicFramePr/>
          <p:nvPr/>
        </p:nvGraphicFramePr>
        <p:xfrm>
          <a:off x="1296307" y="1240348"/>
          <a:ext cx="3000000" cy="3000000"/>
        </p:xfrm>
        <a:graphic>
          <a:graphicData uri="http://schemas.openxmlformats.org/drawingml/2006/table">
            <a:tbl>
              <a:tblPr>
                <a:noFill/>
                <a:tableStyleId>{36FF7E9C-516B-41EB-BD34-6E1BED92A4DB}</a:tableStyleId>
              </a:tblPr>
              <a:tblGrid>
                <a:gridCol w="893950"/>
                <a:gridCol w="8061325"/>
              </a:tblGrid>
              <a:tr h="702450">
                <a:tc>
                  <a:txBody>
                    <a:bodyPr/>
                    <a:lstStyle/>
                    <a:p>
                      <a:pPr indent="0" lvl="0" marL="0" marR="0" rtl="0" algn="ctr">
                        <a:spcBef>
                          <a:spcPts val="0"/>
                        </a:spcBef>
                        <a:spcAft>
                          <a:spcPts val="0"/>
                        </a:spcAft>
                        <a:buNone/>
                      </a:pPr>
                      <a:r>
                        <a:rPr lang="en-US" sz="1800" u="none" cap="none" strike="noStrike"/>
                        <a:t>#</a:t>
                      </a:r>
                      <a:endParaRPr sz="1800" u="none" cap="none" strike="noStrike"/>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t>Operators &amp; Meaning</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427575">
                <a:tc>
                  <a:txBody>
                    <a:bodyPr/>
                    <a:lstStyle/>
                    <a:p>
                      <a:pPr indent="0" lvl="0" marL="0" marR="0" rtl="0" algn="l">
                        <a:spcBef>
                          <a:spcPts val="0"/>
                        </a:spcBef>
                        <a:spcAft>
                          <a:spcPts val="0"/>
                        </a:spcAft>
                        <a:buNone/>
                      </a:pPr>
                      <a:r>
                        <a:rPr lang="en-US" sz="1800" u="none" cap="none" strike="noStrike"/>
                        <a:t>1</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a:t>
                      </a:r>
                      <a:r>
                        <a:rPr lang="en-US" sz="1800" u="none" cap="none" strike="noStrike">
                          <a:solidFill>
                            <a:srgbClr val="000000"/>
                          </a:solidFill>
                        </a:rPr>
                        <a:t>Add</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575">
                <a:tc>
                  <a:txBody>
                    <a:bodyPr/>
                    <a:lstStyle/>
                    <a:p>
                      <a:pPr indent="0" lvl="0" marL="0" marR="0" rtl="0" algn="l">
                        <a:spcBef>
                          <a:spcPts val="0"/>
                        </a:spcBef>
                        <a:spcAft>
                          <a:spcPts val="0"/>
                        </a:spcAft>
                        <a:buNone/>
                      </a:pPr>
                      <a:r>
                        <a:rPr lang="en-US" sz="1800" u="none" cap="none" strike="noStrike"/>
                        <a:t>2</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a:t>
                      </a:r>
                      <a:r>
                        <a:rPr lang="en-US" sz="1800" u="none" cap="none" strike="noStrike">
                          <a:solidFill>
                            <a:srgbClr val="000000"/>
                          </a:solidFill>
                        </a:rPr>
                        <a:t>Subtract</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02450">
                <a:tc>
                  <a:txBody>
                    <a:bodyPr/>
                    <a:lstStyle/>
                    <a:p>
                      <a:pPr indent="0" lvl="0" marL="0" marR="0" rtl="0" algn="l">
                        <a:spcBef>
                          <a:spcPts val="0"/>
                        </a:spcBef>
                        <a:spcAft>
                          <a:spcPts val="0"/>
                        </a:spcAft>
                        <a:buNone/>
                      </a:pPr>
                      <a:r>
                        <a:rPr lang="en-US" sz="1800" u="none" cap="none" strike="noStrike"/>
                        <a:t>3</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-expr</a:t>
                      </a:r>
                      <a:r>
                        <a:rPr lang="en-US" sz="1800" u="none" cap="none" strike="noStrike">
                          <a:solidFill>
                            <a:srgbClr val="000000"/>
                          </a:solidFill>
                        </a:rPr>
                        <a:t>Unary minus, also known as negation (reverse the sign of the expression)</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575">
                <a:tc>
                  <a:txBody>
                    <a:bodyPr/>
                    <a:lstStyle/>
                    <a:p>
                      <a:pPr indent="0" lvl="0" marL="0" marR="0" rtl="0" algn="l">
                        <a:spcBef>
                          <a:spcPts val="0"/>
                        </a:spcBef>
                        <a:spcAft>
                          <a:spcPts val="0"/>
                        </a:spcAft>
                        <a:buNone/>
                      </a:pPr>
                      <a:r>
                        <a:rPr lang="en-US" sz="1800" u="none" cap="none" strike="noStrike"/>
                        <a:t>4</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a:t>
                      </a:r>
                      <a:r>
                        <a:rPr lang="en-US" sz="1800" u="none" cap="none" strike="noStrike">
                          <a:solidFill>
                            <a:srgbClr val="000000"/>
                          </a:solidFill>
                        </a:rPr>
                        <a:t>Multiply</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575">
                <a:tc>
                  <a:txBody>
                    <a:bodyPr/>
                    <a:lstStyle/>
                    <a:p>
                      <a:pPr indent="0" lvl="0" marL="0" marR="0" rtl="0" algn="l">
                        <a:spcBef>
                          <a:spcPts val="0"/>
                        </a:spcBef>
                        <a:spcAft>
                          <a:spcPts val="0"/>
                        </a:spcAft>
                        <a:buNone/>
                      </a:pPr>
                      <a:r>
                        <a:rPr lang="en-US" sz="1800" u="none" cap="none" strike="noStrike"/>
                        <a:t>5</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a:t>
                      </a:r>
                      <a:r>
                        <a:rPr lang="en-US" sz="1800" u="none" cap="none" strike="noStrike">
                          <a:solidFill>
                            <a:srgbClr val="000000"/>
                          </a:solidFill>
                        </a:rPr>
                        <a:t>Divide</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575">
                <a:tc>
                  <a:txBody>
                    <a:bodyPr/>
                    <a:lstStyle/>
                    <a:p>
                      <a:pPr indent="0" lvl="0" marL="0" marR="0" rtl="0" algn="l">
                        <a:spcBef>
                          <a:spcPts val="0"/>
                        </a:spcBef>
                        <a:spcAft>
                          <a:spcPts val="0"/>
                        </a:spcAft>
                        <a:buNone/>
                      </a:pPr>
                      <a:r>
                        <a:rPr lang="en-US" sz="1800" u="none" cap="none" strike="noStrike"/>
                        <a:t>6</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a:t>
                      </a:r>
                      <a:r>
                        <a:rPr lang="en-US" sz="1800" u="none" cap="none" strike="noStrike">
                          <a:solidFill>
                            <a:srgbClr val="000000"/>
                          </a:solidFill>
                        </a:rPr>
                        <a:t>Divide, returning an integer result</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575">
                <a:tc>
                  <a:txBody>
                    <a:bodyPr/>
                    <a:lstStyle/>
                    <a:p>
                      <a:pPr indent="0" lvl="0" marL="0" marR="0" rtl="0" algn="l">
                        <a:spcBef>
                          <a:spcPts val="0"/>
                        </a:spcBef>
                        <a:spcAft>
                          <a:spcPts val="0"/>
                        </a:spcAft>
                        <a:buNone/>
                      </a:pPr>
                      <a:r>
                        <a:rPr lang="en-US" sz="1800" u="none" cap="none" strike="noStrike"/>
                        <a:t>7</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a:t>
                      </a:r>
                      <a:r>
                        <a:rPr lang="en-US" sz="1800" u="none" cap="none" strike="noStrike">
                          <a:solidFill>
                            <a:srgbClr val="000000"/>
                          </a:solidFill>
                        </a:rPr>
                        <a:t>Get the remainder of an integer division (modulo)</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575">
                <a:tc>
                  <a:txBody>
                    <a:bodyPr/>
                    <a:lstStyle/>
                    <a:p>
                      <a:pPr indent="0" lvl="0" marL="0" marR="0" rtl="0" algn="l">
                        <a:spcBef>
                          <a:spcPts val="0"/>
                        </a:spcBef>
                        <a:spcAft>
                          <a:spcPts val="0"/>
                        </a:spcAft>
                        <a:buNone/>
                      </a:pPr>
                      <a:r>
                        <a:rPr lang="en-US" sz="1800" u="none" cap="none" strike="noStrike"/>
                        <a:t>8</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a:t>
                      </a:r>
                      <a:r>
                        <a:rPr lang="en-US" sz="1800" u="none" cap="none" strike="noStrike">
                          <a:solidFill>
                            <a:srgbClr val="000000"/>
                          </a:solidFill>
                        </a:rPr>
                        <a:t>Increment</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27575">
                <a:tc>
                  <a:txBody>
                    <a:bodyPr/>
                    <a:lstStyle/>
                    <a:p>
                      <a:pPr indent="0" lvl="0" marL="0" marR="0" rtl="0" algn="l">
                        <a:spcBef>
                          <a:spcPts val="0"/>
                        </a:spcBef>
                        <a:spcAft>
                          <a:spcPts val="0"/>
                        </a:spcAft>
                        <a:buNone/>
                      </a:pPr>
                      <a:r>
                        <a:rPr lang="en-US" sz="1800" u="none" cap="none" strike="noStrike"/>
                        <a:t>9</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t>--</a:t>
                      </a:r>
                      <a:r>
                        <a:rPr lang="en-US" sz="1800" u="none" cap="none" strike="noStrike">
                          <a:solidFill>
                            <a:srgbClr val="000000"/>
                          </a:solidFill>
                        </a:rPr>
                        <a:t>Decrement</a:t>
                      </a:r>
                      <a:endParaRPr/>
                    </a:p>
                  </a:txBody>
                  <a:tcPr marT="68850" marB="68850" marR="68850" marL="68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Operators continued..</a:t>
            </a:r>
            <a:endParaRPr b="1" sz="2400">
              <a:solidFill>
                <a:schemeClr val="dk1"/>
              </a:solidFill>
              <a:latin typeface="Calibri"/>
              <a:ea typeface="Calibri"/>
              <a:cs typeface="Calibri"/>
              <a:sym typeface="Calibri"/>
            </a:endParaRPr>
          </a:p>
        </p:txBody>
      </p:sp>
      <p:sp>
        <p:nvSpPr>
          <p:cNvPr id="153" name="Google Shape;153;p24"/>
          <p:cNvSpPr txBox="1"/>
          <p:nvPr/>
        </p:nvSpPr>
        <p:spPr>
          <a:xfrm>
            <a:off x="231821" y="671691"/>
            <a:ext cx="108182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Equality and Relational Operators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Relational Operators tests or defines the kind of relationship between two entities. Relational operators return a Boolean value i.e. true/ false.</a:t>
            </a:r>
            <a:endParaRPr/>
          </a:p>
        </p:txBody>
      </p:sp>
      <p:graphicFrame>
        <p:nvGraphicFramePr>
          <p:cNvPr id="154" name="Google Shape;154;p24"/>
          <p:cNvGraphicFramePr/>
          <p:nvPr/>
        </p:nvGraphicFramePr>
        <p:xfrm>
          <a:off x="1822125" y="2091786"/>
          <a:ext cx="3000000" cy="3000000"/>
        </p:xfrm>
        <a:graphic>
          <a:graphicData uri="http://schemas.openxmlformats.org/drawingml/2006/table">
            <a:tbl>
              <a:tblPr>
                <a:noFill/>
                <a:tableStyleId>{36FF7E9C-516B-41EB-BD34-6E1BED92A4DB}</a:tableStyleId>
              </a:tblPr>
              <a:tblGrid>
                <a:gridCol w="2483550"/>
                <a:gridCol w="2483550"/>
                <a:gridCol w="2483550"/>
              </a:tblGrid>
              <a:tr h="478075">
                <a:tc>
                  <a:txBody>
                    <a:bodyPr/>
                    <a:lstStyle/>
                    <a:p>
                      <a:pPr indent="0" lvl="0" marL="0" marR="0" rtl="0" algn="ctr">
                        <a:spcBef>
                          <a:spcPts val="0"/>
                        </a:spcBef>
                        <a:spcAft>
                          <a:spcPts val="0"/>
                        </a:spcAft>
                        <a:buNone/>
                      </a:pPr>
                      <a:r>
                        <a:rPr b="1" lang="en-US" sz="1800" u="none" cap="none" strike="noStrike"/>
                        <a:t>Operator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1800" u="none" cap="none" strike="noStrike"/>
                        <a:t>Description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1800" u="none" cap="none" strike="noStrike"/>
                        <a:t>Example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478075">
                <a:tc>
                  <a:txBody>
                    <a:bodyPr/>
                    <a:lstStyle/>
                    <a:p>
                      <a:pPr indent="0" lvl="0" marL="0" marR="0" rtl="0" algn="l">
                        <a:spcBef>
                          <a:spcPts val="0"/>
                        </a:spcBef>
                        <a:spcAft>
                          <a:spcPts val="0"/>
                        </a:spcAft>
                        <a:buNone/>
                      </a:pPr>
                      <a:r>
                        <a:rPr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Greater than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(A &gt; B) is False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78075">
                <a:tc>
                  <a:txBody>
                    <a:bodyPr/>
                    <a:lstStyle/>
                    <a:p>
                      <a:pPr indent="0" lvl="0" marL="0" marR="0" rtl="0" algn="l">
                        <a:spcBef>
                          <a:spcPts val="0"/>
                        </a:spcBef>
                        <a:spcAft>
                          <a:spcPts val="0"/>
                        </a:spcAft>
                        <a:buNone/>
                      </a:pPr>
                      <a:r>
                        <a:rPr lang="en-US" sz="1800" u="none" cap="none" strike="noStrike"/>
                        <a: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Lesser than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(A &lt; B) is True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85425">
                <a:tc>
                  <a:txBody>
                    <a:bodyPr/>
                    <a:lstStyle/>
                    <a:p>
                      <a:pPr indent="0" lvl="0" marL="0" marR="0" rtl="0" algn="l">
                        <a:spcBef>
                          <a:spcPts val="0"/>
                        </a:spcBef>
                        <a:spcAft>
                          <a:spcPts val="0"/>
                        </a:spcAft>
                        <a:buNone/>
                      </a:pPr>
                      <a:r>
                        <a:rPr lang="en-US" sz="1800" u="none" cap="none" strike="noStrike"/>
                        <a:t>&gt;=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Greater than or equal to</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(A &gt;= B) is False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85425">
                <a:tc>
                  <a:txBody>
                    <a:bodyPr/>
                    <a:lstStyle/>
                    <a:p>
                      <a:pPr indent="0" lvl="0" marL="0" marR="0" rtl="0" algn="l">
                        <a:spcBef>
                          <a:spcPts val="0"/>
                        </a:spcBef>
                        <a:spcAft>
                          <a:spcPts val="0"/>
                        </a:spcAft>
                        <a:buNone/>
                      </a:pPr>
                      <a:r>
                        <a:rPr lang="en-US" sz="1800" u="none" cap="none" strike="noStrike"/>
                        <a:t>&lt;=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Lesser than or equal to</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(A &lt;= B) is True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78075">
                <a:tc>
                  <a:txBody>
                    <a:bodyPr/>
                    <a:lstStyle/>
                    <a:p>
                      <a:pPr indent="0" lvl="0" marL="0" marR="0" rtl="0" algn="l">
                        <a:spcBef>
                          <a:spcPts val="0"/>
                        </a:spcBef>
                        <a:spcAft>
                          <a:spcPts val="0"/>
                        </a:spcAft>
                        <a:buNone/>
                      </a:pPr>
                      <a:r>
                        <a:rPr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Equality</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(A==B) is False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78075">
                <a:tc>
                  <a:txBody>
                    <a:bodyPr/>
                    <a:lstStyle/>
                    <a:p>
                      <a:pPr indent="0" lvl="0" marL="0" marR="0" rtl="0" algn="l">
                        <a:spcBef>
                          <a:spcPts val="0"/>
                        </a:spcBef>
                        <a:spcAft>
                          <a:spcPts val="0"/>
                        </a:spcAft>
                        <a:buNone/>
                      </a:pPr>
                      <a:r>
                        <a:rPr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Not equal</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(A!=B) is True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Operators continued..</a:t>
            </a:r>
            <a:endParaRPr b="1" sz="2400">
              <a:solidFill>
                <a:schemeClr val="dk1"/>
              </a:solidFill>
              <a:latin typeface="Calibri"/>
              <a:ea typeface="Calibri"/>
              <a:cs typeface="Calibri"/>
              <a:sym typeface="Calibri"/>
            </a:endParaRPr>
          </a:p>
        </p:txBody>
      </p:sp>
      <p:sp>
        <p:nvSpPr>
          <p:cNvPr id="160" name="Google Shape;160;p25"/>
          <p:cNvSpPr txBox="1"/>
          <p:nvPr/>
        </p:nvSpPr>
        <p:spPr>
          <a:xfrm>
            <a:off x="231821" y="620186"/>
            <a:ext cx="1081825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Type test Operators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These operators are handy for checking types at runtime.</a:t>
            </a:r>
            <a:endParaRPr/>
          </a:p>
        </p:txBody>
      </p:sp>
      <p:graphicFrame>
        <p:nvGraphicFramePr>
          <p:cNvPr id="161" name="Google Shape;161;p25"/>
          <p:cNvGraphicFramePr/>
          <p:nvPr/>
        </p:nvGraphicFramePr>
        <p:xfrm>
          <a:off x="463640" y="1388198"/>
          <a:ext cx="3000000" cy="3000000"/>
        </p:xfrm>
        <a:graphic>
          <a:graphicData uri="http://schemas.openxmlformats.org/drawingml/2006/table">
            <a:tbl>
              <a:tblPr>
                <a:noFill/>
                <a:tableStyleId>{36FF7E9C-516B-41EB-BD34-6E1BED92A4DB}</a:tableStyleId>
              </a:tblPr>
              <a:tblGrid>
                <a:gridCol w="5351175"/>
                <a:gridCol w="5351175"/>
              </a:tblGrid>
              <a:tr h="228600">
                <a:tc>
                  <a:txBody>
                    <a:bodyPr/>
                    <a:lstStyle/>
                    <a:p>
                      <a:pPr indent="0" lvl="0" marL="0" marR="0" rtl="0" algn="ctr">
                        <a:spcBef>
                          <a:spcPts val="0"/>
                        </a:spcBef>
                        <a:spcAft>
                          <a:spcPts val="0"/>
                        </a:spcAft>
                        <a:buNone/>
                      </a:pPr>
                      <a:r>
                        <a:rPr b="1" lang="en-US" sz="1800" u="none" cap="none" strike="noStrike"/>
                        <a:t>Operator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1800" u="none" cap="none" strike="noStrike"/>
                        <a:t>Meaning</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228600">
                <a:tc>
                  <a:txBody>
                    <a:bodyPr/>
                    <a:lstStyle/>
                    <a:p>
                      <a:pPr indent="0" lvl="0" marL="0" marR="0" rtl="0" algn="l">
                        <a:spcBef>
                          <a:spcPts val="0"/>
                        </a:spcBef>
                        <a:spcAft>
                          <a:spcPts val="0"/>
                        </a:spcAft>
                        <a:buNone/>
                      </a:pPr>
                      <a:r>
                        <a:rPr lang="en-US" sz="1800" u="none" cap="none" strike="noStrike"/>
                        <a:t>is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True if the object has the specified type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is!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False if the object has the specified type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162" name="Google Shape;162;p25"/>
          <p:cNvSpPr txBox="1"/>
          <p:nvPr/>
        </p:nvSpPr>
        <p:spPr>
          <a:xfrm>
            <a:off x="231821" y="2768334"/>
            <a:ext cx="1110158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Bitwise Operators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following table lists the bitwise operators available in Dart and their role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graphicFrame>
        <p:nvGraphicFramePr>
          <p:cNvPr id="163" name="Google Shape;163;p25"/>
          <p:cNvGraphicFramePr/>
          <p:nvPr/>
        </p:nvGraphicFramePr>
        <p:xfrm>
          <a:off x="463641" y="3657827"/>
          <a:ext cx="3000000" cy="3000000"/>
        </p:xfrm>
        <a:graphic>
          <a:graphicData uri="http://schemas.openxmlformats.org/drawingml/2006/table">
            <a:tbl>
              <a:tblPr>
                <a:noFill/>
                <a:tableStyleId>{36FF7E9C-516B-41EB-BD34-6E1BED92A4DB}</a:tableStyleId>
              </a:tblPr>
              <a:tblGrid>
                <a:gridCol w="2170400"/>
                <a:gridCol w="2504625"/>
                <a:gridCol w="6194725"/>
              </a:tblGrid>
              <a:tr h="167000">
                <a:tc>
                  <a:txBody>
                    <a:bodyPr/>
                    <a:lstStyle/>
                    <a:p>
                      <a:pPr indent="0" lvl="0" marL="0" marR="0" rtl="0" algn="ctr">
                        <a:spcBef>
                          <a:spcPts val="0"/>
                        </a:spcBef>
                        <a:spcAft>
                          <a:spcPts val="0"/>
                        </a:spcAft>
                        <a:buNone/>
                      </a:pPr>
                      <a:r>
                        <a:rPr b="1" lang="en-US" sz="1600" u="none" cap="none" strike="noStrike"/>
                        <a:t>Operator</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1600" u="none" cap="none" strike="noStrike"/>
                        <a:t>Description</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1600" u="none" cap="none" strike="noStrike"/>
                        <a:t>Example</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486275">
                <a:tc>
                  <a:txBody>
                    <a:bodyPr/>
                    <a:lstStyle/>
                    <a:p>
                      <a:pPr indent="0" lvl="0" marL="0" marR="0" rtl="0" algn="l">
                        <a:spcBef>
                          <a:spcPts val="0"/>
                        </a:spcBef>
                        <a:spcAft>
                          <a:spcPts val="0"/>
                        </a:spcAft>
                        <a:buNone/>
                      </a:pPr>
                      <a:r>
                        <a:rPr lang="en-US" sz="1600" u="none" cap="none" strike="noStrike"/>
                        <a:t>Bitwise AND</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a &amp; b</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Returns a one in each bit position for which the corresponding bits of both operands are ones.</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92700">
                <a:tc>
                  <a:txBody>
                    <a:bodyPr/>
                    <a:lstStyle/>
                    <a:p>
                      <a:pPr indent="0" lvl="0" marL="0" marR="0" rtl="0" algn="l">
                        <a:spcBef>
                          <a:spcPts val="0"/>
                        </a:spcBef>
                        <a:spcAft>
                          <a:spcPts val="0"/>
                        </a:spcAft>
                        <a:buNone/>
                      </a:pPr>
                      <a:r>
                        <a:rPr lang="en-US" sz="1600" u="none" cap="none" strike="noStrike"/>
                        <a:t>Bitwise OR</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a | b</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Returns a one in each bit position for which the corresponding bits of either or both operands are ones.</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592700">
                <a:tc>
                  <a:txBody>
                    <a:bodyPr/>
                    <a:lstStyle/>
                    <a:p>
                      <a:pPr indent="0" lvl="0" marL="0" marR="0" rtl="0" algn="l">
                        <a:spcBef>
                          <a:spcPts val="0"/>
                        </a:spcBef>
                        <a:spcAft>
                          <a:spcPts val="0"/>
                        </a:spcAft>
                        <a:buNone/>
                      </a:pPr>
                      <a:r>
                        <a:rPr lang="en-US" sz="1600" u="none" cap="none" strike="noStrike"/>
                        <a:t>Bitwise XOR</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a ^ b</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Returns a one in each bit position for which the corresponding bits of either but not both operands are ones.</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73425">
                <a:tc>
                  <a:txBody>
                    <a:bodyPr/>
                    <a:lstStyle/>
                    <a:p>
                      <a:pPr indent="0" lvl="0" marL="0" marR="0" rtl="0" algn="l">
                        <a:spcBef>
                          <a:spcPts val="0"/>
                        </a:spcBef>
                        <a:spcAft>
                          <a:spcPts val="0"/>
                        </a:spcAft>
                        <a:buNone/>
                      </a:pPr>
                      <a:r>
                        <a:rPr lang="en-US" sz="1600" u="none" cap="none" strike="noStrike"/>
                        <a:t>Bitwise NOT</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 a</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Inverts the bits of its operand.</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486275">
                <a:tc>
                  <a:txBody>
                    <a:bodyPr/>
                    <a:lstStyle/>
                    <a:p>
                      <a:pPr indent="0" lvl="0" marL="0" marR="0" rtl="0" algn="l">
                        <a:spcBef>
                          <a:spcPts val="0"/>
                        </a:spcBef>
                        <a:spcAft>
                          <a:spcPts val="0"/>
                        </a:spcAft>
                        <a:buNone/>
                      </a:pPr>
                      <a:r>
                        <a:rPr lang="en-US" sz="1600" u="none" cap="none" strike="noStrike"/>
                        <a:t>Left shift</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a ≪ b</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t>Shifts a in binary representation b (&lt; 32) bits to the left, shifting in zeroes from the right.</a:t>
                      </a:r>
                      <a:endParaRPr/>
                    </a:p>
                  </a:txBody>
                  <a:tcPr marT="47700" marB="47700" marR="47700" marL="477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Operators continued..</a:t>
            </a:r>
            <a:endParaRPr b="1" sz="2400">
              <a:solidFill>
                <a:schemeClr val="dk1"/>
              </a:solidFill>
              <a:latin typeface="Calibri"/>
              <a:ea typeface="Calibri"/>
              <a:cs typeface="Calibri"/>
              <a:sym typeface="Calibri"/>
            </a:endParaRPr>
          </a:p>
        </p:txBody>
      </p:sp>
      <p:sp>
        <p:nvSpPr>
          <p:cNvPr id="169" name="Google Shape;169;p26"/>
          <p:cNvSpPr txBox="1"/>
          <p:nvPr/>
        </p:nvSpPr>
        <p:spPr>
          <a:xfrm>
            <a:off x="231821" y="620186"/>
            <a:ext cx="1081825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Assignment Operators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following table lists the assignment operators available in Dart.</a:t>
            </a:r>
            <a:endParaRPr sz="2000">
              <a:solidFill>
                <a:schemeClr val="dk1"/>
              </a:solidFill>
              <a:latin typeface="Calibri"/>
              <a:ea typeface="Calibri"/>
              <a:cs typeface="Calibri"/>
              <a:sym typeface="Calibri"/>
            </a:endParaRPr>
          </a:p>
        </p:txBody>
      </p:sp>
      <p:graphicFrame>
        <p:nvGraphicFramePr>
          <p:cNvPr id="170" name="Google Shape;170;p26"/>
          <p:cNvGraphicFramePr/>
          <p:nvPr/>
        </p:nvGraphicFramePr>
        <p:xfrm>
          <a:off x="450760" y="1599375"/>
          <a:ext cx="3000000" cy="3000000"/>
        </p:xfrm>
        <a:graphic>
          <a:graphicData uri="http://schemas.openxmlformats.org/drawingml/2006/table">
            <a:tbl>
              <a:tblPr>
                <a:noFill/>
                <a:tableStyleId>{36FF7E9C-516B-41EB-BD34-6E1BED92A4DB}</a:tableStyleId>
              </a:tblPr>
              <a:tblGrid>
                <a:gridCol w="1123625"/>
                <a:gridCol w="10132500"/>
              </a:tblGrid>
              <a:tr h="465500">
                <a:tc>
                  <a:txBody>
                    <a:bodyPr/>
                    <a:lstStyle/>
                    <a:p>
                      <a:pPr indent="0" lvl="0" marL="0" marR="0" rtl="0" algn="ctr">
                        <a:spcBef>
                          <a:spcPts val="0"/>
                        </a:spcBef>
                        <a:spcAft>
                          <a:spcPts val="0"/>
                        </a:spcAft>
                        <a:buNone/>
                      </a:pPr>
                      <a:r>
                        <a:rPr b="1" lang="en-US" sz="1600" u="none" cap="none" strike="noStrike"/>
                        <a:t>#</a:t>
                      </a:r>
                      <a:endParaRPr b="1" sz="1600" u="none" cap="none" strike="noStrike"/>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1600" u="none" cap="none" strike="noStrike"/>
                        <a:t>Operator &amp; Description</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647650">
                <a:tc>
                  <a:txBody>
                    <a:bodyPr/>
                    <a:lstStyle/>
                    <a:p>
                      <a:pPr indent="0" lvl="0" marL="0" marR="0" rtl="0" algn="l">
                        <a:spcBef>
                          <a:spcPts val="0"/>
                        </a:spcBef>
                        <a:spcAft>
                          <a:spcPts val="0"/>
                        </a:spcAft>
                        <a:buNone/>
                      </a:pPr>
                      <a:r>
                        <a:rPr lang="en-US" sz="1600" u="none" cap="none" strike="noStrike"/>
                        <a:t>1</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600" u="none" cap="none" strike="noStrike"/>
                        <a:t>=(Simple Assignment )</a:t>
                      </a:r>
                      <a:r>
                        <a:rPr lang="en-US" sz="1600" u="none" cap="none" strike="noStrike">
                          <a:solidFill>
                            <a:srgbClr val="000000"/>
                          </a:solidFill>
                        </a:rPr>
                        <a:t>Assigns values from the right side operand to the left side operand</a:t>
                      </a:r>
                      <a:endParaRPr/>
                    </a:p>
                    <a:p>
                      <a:pPr indent="0" lvl="0" marL="0" marR="0" rtl="0" algn="just">
                        <a:spcBef>
                          <a:spcPts val="0"/>
                        </a:spcBef>
                        <a:spcAft>
                          <a:spcPts val="0"/>
                        </a:spcAft>
                        <a:buNone/>
                      </a:pPr>
                      <a:r>
                        <a:rPr b="1" lang="en-US" sz="1600" u="none" cap="none" strike="noStrike">
                          <a:solidFill>
                            <a:srgbClr val="000000"/>
                          </a:solidFill>
                        </a:rPr>
                        <a:t>Ex</a:t>
                      </a:r>
                      <a:r>
                        <a:rPr lang="en-US" sz="1600" u="none" cap="none" strike="noStrike">
                          <a:solidFill>
                            <a:srgbClr val="000000"/>
                          </a:solidFill>
                        </a:rPr>
                        <a:t>:C = A + B will assign the value of A + B into C</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83350">
                <a:tc>
                  <a:txBody>
                    <a:bodyPr/>
                    <a:lstStyle/>
                    <a:p>
                      <a:pPr indent="0" lvl="0" marL="0" marR="0" rtl="0" algn="l">
                        <a:spcBef>
                          <a:spcPts val="0"/>
                        </a:spcBef>
                        <a:spcAft>
                          <a:spcPts val="0"/>
                        </a:spcAft>
                        <a:buNone/>
                      </a:pPr>
                      <a:r>
                        <a:rPr lang="en-US" sz="1600" u="none" cap="none" strike="noStrike"/>
                        <a:t>2</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600" u="none" cap="none" strike="noStrike"/>
                        <a:t>??=</a:t>
                      </a:r>
                      <a:r>
                        <a:rPr lang="en-US" sz="1600" u="none" cap="none" strike="noStrike">
                          <a:solidFill>
                            <a:srgbClr val="000000"/>
                          </a:solidFill>
                        </a:rPr>
                        <a:t>Assign the value only if the variable is null</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47650">
                <a:tc>
                  <a:txBody>
                    <a:bodyPr/>
                    <a:lstStyle/>
                    <a:p>
                      <a:pPr indent="0" lvl="0" marL="0" marR="0" rtl="0" algn="l">
                        <a:spcBef>
                          <a:spcPts val="0"/>
                        </a:spcBef>
                        <a:spcAft>
                          <a:spcPts val="0"/>
                        </a:spcAft>
                        <a:buNone/>
                      </a:pPr>
                      <a:r>
                        <a:rPr lang="en-US" sz="1600" u="none" cap="none" strike="noStrike"/>
                        <a:t>3</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600" u="none" cap="none" strike="noStrike"/>
                        <a:t>+=(Add and Assignment)</a:t>
                      </a:r>
                      <a:r>
                        <a:rPr lang="en-US" sz="1600" u="none" cap="none" strike="noStrike">
                          <a:solidFill>
                            <a:srgbClr val="000000"/>
                          </a:solidFill>
                        </a:rPr>
                        <a:t>It adds the right operand to the left operand and assigns the result to the left operand.</a:t>
                      </a:r>
                      <a:endParaRPr/>
                    </a:p>
                    <a:p>
                      <a:pPr indent="0" lvl="0" marL="0" marR="0" rtl="0" algn="just">
                        <a:spcBef>
                          <a:spcPts val="0"/>
                        </a:spcBef>
                        <a:spcAft>
                          <a:spcPts val="0"/>
                        </a:spcAft>
                        <a:buNone/>
                      </a:pPr>
                      <a:r>
                        <a:rPr b="1" lang="en-US" sz="1600" u="none" cap="none" strike="noStrike">
                          <a:solidFill>
                            <a:srgbClr val="000000"/>
                          </a:solidFill>
                        </a:rPr>
                        <a:t>Ex</a:t>
                      </a:r>
                      <a:r>
                        <a:rPr lang="en-US" sz="1600" u="none" cap="none" strike="noStrike">
                          <a:solidFill>
                            <a:srgbClr val="000000"/>
                          </a:solidFill>
                        </a:rPr>
                        <a:t>: C += A is equivalent to C = C + A</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29800">
                <a:tc>
                  <a:txBody>
                    <a:bodyPr/>
                    <a:lstStyle/>
                    <a:p>
                      <a:pPr indent="0" lvl="0" marL="0" marR="0" rtl="0" algn="l">
                        <a:spcBef>
                          <a:spcPts val="0"/>
                        </a:spcBef>
                        <a:spcAft>
                          <a:spcPts val="0"/>
                        </a:spcAft>
                        <a:buNone/>
                      </a:pPr>
                      <a:r>
                        <a:rPr lang="en-US" sz="1600" u="none" cap="none" strike="noStrike"/>
                        <a:t>4</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600" u="none" cap="none" strike="noStrike"/>
                        <a:t>─=(Subtract and Assignment)</a:t>
                      </a:r>
                      <a:r>
                        <a:rPr lang="en-US" sz="1600" u="none" cap="none" strike="noStrike">
                          <a:solidFill>
                            <a:srgbClr val="000000"/>
                          </a:solidFill>
                        </a:rPr>
                        <a:t>It subtracts the right operand from the left operand and assigns the result to the left operand.</a:t>
                      </a:r>
                      <a:endParaRPr/>
                    </a:p>
                    <a:p>
                      <a:pPr indent="0" lvl="0" marL="0" marR="0" rtl="0" algn="just">
                        <a:spcBef>
                          <a:spcPts val="0"/>
                        </a:spcBef>
                        <a:spcAft>
                          <a:spcPts val="0"/>
                        </a:spcAft>
                        <a:buNone/>
                      </a:pPr>
                      <a:r>
                        <a:rPr b="1" lang="en-US" sz="1600" u="none" cap="none" strike="noStrike">
                          <a:solidFill>
                            <a:srgbClr val="000000"/>
                          </a:solidFill>
                        </a:rPr>
                        <a:t>Ex</a:t>
                      </a:r>
                      <a:r>
                        <a:rPr lang="en-US" sz="1600" u="none" cap="none" strike="noStrike">
                          <a:solidFill>
                            <a:srgbClr val="000000"/>
                          </a:solidFill>
                        </a:rPr>
                        <a:t>: C -= A is equivalent to C = C – A</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29800">
                <a:tc>
                  <a:txBody>
                    <a:bodyPr/>
                    <a:lstStyle/>
                    <a:p>
                      <a:pPr indent="0" lvl="0" marL="0" marR="0" rtl="0" algn="l">
                        <a:spcBef>
                          <a:spcPts val="0"/>
                        </a:spcBef>
                        <a:spcAft>
                          <a:spcPts val="0"/>
                        </a:spcAft>
                        <a:buNone/>
                      </a:pPr>
                      <a:r>
                        <a:rPr lang="en-US" sz="1600" u="none" cap="none" strike="noStrike"/>
                        <a:t>5</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600" u="none" cap="none" strike="noStrike"/>
                        <a:t>*=(Multiply and Assignment)</a:t>
                      </a:r>
                      <a:r>
                        <a:rPr lang="en-US" sz="1600" u="none" cap="none" strike="noStrike">
                          <a:solidFill>
                            <a:srgbClr val="000000"/>
                          </a:solidFill>
                        </a:rPr>
                        <a:t>It multiplies the right operand with the left operand and assigns the result to the left operand.</a:t>
                      </a:r>
                      <a:endParaRPr/>
                    </a:p>
                    <a:p>
                      <a:pPr indent="0" lvl="0" marL="0" marR="0" rtl="0" algn="just">
                        <a:spcBef>
                          <a:spcPts val="0"/>
                        </a:spcBef>
                        <a:spcAft>
                          <a:spcPts val="0"/>
                        </a:spcAft>
                        <a:buNone/>
                      </a:pPr>
                      <a:r>
                        <a:rPr b="1" lang="en-US" sz="1600" u="none" cap="none" strike="noStrike">
                          <a:solidFill>
                            <a:srgbClr val="000000"/>
                          </a:solidFill>
                        </a:rPr>
                        <a:t>Ex</a:t>
                      </a:r>
                      <a:r>
                        <a:rPr lang="en-US" sz="1600" u="none" cap="none" strike="noStrike">
                          <a:solidFill>
                            <a:srgbClr val="000000"/>
                          </a:solidFill>
                        </a:rPr>
                        <a:t>: C *= A is equivalent to C = C * A</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47650">
                <a:tc>
                  <a:txBody>
                    <a:bodyPr/>
                    <a:lstStyle/>
                    <a:p>
                      <a:pPr indent="0" lvl="0" marL="0" marR="0" rtl="0" algn="l">
                        <a:spcBef>
                          <a:spcPts val="0"/>
                        </a:spcBef>
                        <a:spcAft>
                          <a:spcPts val="0"/>
                        </a:spcAft>
                        <a:buNone/>
                      </a:pPr>
                      <a:r>
                        <a:rPr lang="en-US" sz="1600" u="none" cap="none" strike="noStrike"/>
                        <a:t>6</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600" u="none" cap="none" strike="noStrike"/>
                        <a:t>/=(Divide and Assignment)</a:t>
                      </a:r>
                      <a:r>
                        <a:rPr lang="en-US" sz="1600" u="none" cap="none" strike="noStrike">
                          <a:solidFill>
                            <a:srgbClr val="000000"/>
                          </a:solidFill>
                        </a:rPr>
                        <a:t>It divides the left operand with the right operand and assigns the result to the left operand.</a:t>
                      </a:r>
                      <a:endParaRPr/>
                    </a:p>
                  </a:txBody>
                  <a:tcPr marT="50600" marB="50600" marR="50600" marL="506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Operators continued..</a:t>
            </a:r>
            <a:endParaRPr b="1" sz="2400">
              <a:solidFill>
                <a:schemeClr val="dk1"/>
              </a:solidFill>
              <a:latin typeface="Calibri"/>
              <a:ea typeface="Calibri"/>
              <a:cs typeface="Calibri"/>
              <a:sym typeface="Calibri"/>
            </a:endParaRPr>
          </a:p>
        </p:txBody>
      </p:sp>
      <p:sp>
        <p:nvSpPr>
          <p:cNvPr id="176" name="Google Shape;176;p27"/>
          <p:cNvSpPr txBox="1"/>
          <p:nvPr/>
        </p:nvSpPr>
        <p:spPr>
          <a:xfrm>
            <a:off x="231821" y="620186"/>
            <a:ext cx="10818254"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Logical Operators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Logical operators are used to combine two or more conditions. Logical operators return a Boolean value. Assume the value of variable A is 10 and B is 20.</a:t>
            </a:r>
            <a:endParaRPr sz="2000">
              <a:solidFill>
                <a:schemeClr val="dk1"/>
              </a:solidFill>
              <a:latin typeface="Calibri"/>
              <a:ea typeface="Calibri"/>
              <a:cs typeface="Calibri"/>
              <a:sym typeface="Calibri"/>
            </a:endParaRPr>
          </a:p>
        </p:txBody>
      </p:sp>
      <p:graphicFrame>
        <p:nvGraphicFramePr>
          <p:cNvPr id="177" name="Google Shape;177;p27"/>
          <p:cNvGraphicFramePr/>
          <p:nvPr/>
        </p:nvGraphicFramePr>
        <p:xfrm>
          <a:off x="412124" y="2187734"/>
          <a:ext cx="3000000" cy="3000000"/>
        </p:xfrm>
        <a:graphic>
          <a:graphicData uri="http://schemas.openxmlformats.org/drawingml/2006/table">
            <a:tbl>
              <a:tblPr>
                <a:noFill/>
                <a:tableStyleId>{36FF7E9C-516B-41EB-BD34-6E1BED92A4DB}</a:tableStyleId>
              </a:tblPr>
              <a:tblGrid>
                <a:gridCol w="1334675"/>
                <a:gridCol w="6372600"/>
                <a:gridCol w="2930675"/>
              </a:tblGrid>
              <a:tr h="602025">
                <a:tc>
                  <a:txBody>
                    <a:bodyPr/>
                    <a:lstStyle/>
                    <a:p>
                      <a:pPr indent="0" lvl="0" marL="0" marR="0" rtl="0" algn="ctr">
                        <a:spcBef>
                          <a:spcPts val="0"/>
                        </a:spcBef>
                        <a:spcAft>
                          <a:spcPts val="0"/>
                        </a:spcAft>
                        <a:buNone/>
                      </a:pPr>
                      <a:r>
                        <a:rPr b="1" lang="en-US" sz="1800" u="none" cap="none" strike="noStrike"/>
                        <a:t>Operator</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1800" u="none" cap="none" strike="noStrike"/>
                        <a:t>Description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1800" u="none" cap="none" strike="noStrike"/>
                        <a:t>Example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989025">
                <a:tc>
                  <a:txBody>
                    <a:bodyPr/>
                    <a:lstStyle/>
                    <a:p>
                      <a:pPr indent="0" lvl="0" marL="0" marR="0" rtl="0" algn="l">
                        <a:spcBef>
                          <a:spcPts val="0"/>
                        </a:spcBef>
                        <a:spcAft>
                          <a:spcPts val="0"/>
                        </a:spcAft>
                        <a:buNone/>
                      </a:pPr>
                      <a:r>
                        <a:rPr lang="en-US" sz="1800" u="none" cap="none" strike="noStrike"/>
                        <a:t>&amp;&amp;</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solidFill>
                            <a:srgbClr val="000000"/>
                          </a:solidFill>
                        </a:rPr>
                        <a:t>And</a:t>
                      </a:r>
                      <a:r>
                        <a:rPr lang="en-US" sz="1800" u="none" cap="none" strike="noStrike">
                          <a:solidFill>
                            <a:srgbClr val="000000"/>
                          </a:solidFill>
                        </a:rPr>
                        <a:t> − The operator returns true only if all the expressions specified return true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(A &gt; 10 &amp;&amp; B &gt; 10) is False.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89025">
                <a:tc>
                  <a:txBody>
                    <a:bodyPr/>
                    <a:lstStyle/>
                    <a:p>
                      <a:pPr indent="0" lvl="0" marL="0" marR="0" rtl="0" algn="l">
                        <a:spcBef>
                          <a:spcPts val="0"/>
                        </a:spcBef>
                        <a:spcAft>
                          <a:spcPts val="0"/>
                        </a:spcAft>
                        <a:buNone/>
                      </a:pPr>
                      <a:r>
                        <a:rPr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solidFill>
                            <a:srgbClr val="000000"/>
                          </a:solidFill>
                        </a:rPr>
                        <a:t>OR</a:t>
                      </a:r>
                      <a:r>
                        <a:rPr lang="en-US" sz="1800" u="none" cap="none" strike="noStrike">
                          <a:solidFill>
                            <a:srgbClr val="000000"/>
                          </a:solidFill>
                        </a:rPr>
                        <a:t> − The operator returns true if at least one of the expressions specified return true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(A &gt; 10 || B &gt; 10) is True.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89025">
                <a:tc>
                  <a:txBody>
                    <a:bodyPr/>
                    <a:lstStyle/>
                    <a:p>
                      <a:pPr indent="0" lvl="0" marL="0" marR="0" rtl="0" algn="l">
                        <a:spcBef>
                          <a:spcPts val="0"/>
                        </a:spcBef>
                        <a:spcAft>
                          <a:spcPts val="0"/>
                        </a:spcAft>
                        <a:buNone/>
                      </a:pPr>
                      <a:r>
                        <a:rPr lang="en-US" sz="1800" u="none" cap="none" strike="noStrike"/>
                        <a:t>!</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1800" u="none" cap="none" strike="noStrike">
                          <a:solidFill>
                            <a:srgbClr val="000000"/>
                          </a:solidFill>
                        </a:rPr>
                        <a:t>NOT</a:t>
                      </a:r>
                      <a:r>
                        <a:rPr lang="en-US" sz="1800" u="none" cap="none" strike="noStrike">
                          <a:solidFill>
                            <a:srgbClr val="000000"/>
                          </a:solidFill>
                        </a:rPr>
                        <a:t> − The operator returns the inverse of the expression’s result. For E.g.: !(7&gt;5) returns false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!(A &gt; 10) is True.</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Operators continued..</a:t>
            </a:r>
            <a:endParaRPr b="1" sz="2400">
              <a:solidFill>
                <a:schemeClr val="dk1"/>
              </a:solidFill>
              <a:latin typeface="Calibri"/>
              <a:ea typeface="Calibri"/>
              <a:cs typeface="Calibri"/>
              <a:sym typeface="Calibri"/>
            </a:endParaRPr>
          </a:p>
        </p:txBody>
      </p:sp>
      <p:sp>
        <p:nvSpPr>
          <p:cNvPr id="183" name="Google Shape;183;p28"/>
          <p:cNvSpPr txBox="1"/>
          <p:nvPr/>
        </p:nvSpPr>
        <p:spPr>
          <a:xfrm>
            <a:off x="231820" y="620186"/>
            <a:ext cx="1186144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Conditional Expressions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Dart has two operators that let you evaluate expressions that might otherwise require if-else statements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condition ? expr1 : expr2</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000088"/>
                </a:solidFill>
                <a:latin typeface="Calibri"/>
                <a:ea typeface="Calibri"/>
                <a:cs typeface="Calibri"/>
                <a:sym typeface="Calibri"/>
              </a:rPr>
              <a:t>void</a:t>
            </a:r>
            <a:r>
              <a:rPr lang="en-US" sz="2400">
                <a:solidFill>
                  <a:srgbClr val="000000"/>
                </a:solidFill>
                <a:latin typeface="Calibri"/>
                <a:ea typeface="Calibri"/>
                <a:cs typeface="Calibri"/>
                <a:sym typeface="Calibri"/>
              </a:rPr>
              <a:t> main</a:t>
            </a:r>
            <a:r>
              <a:rPr lang="en-US" sz="2400">
                <a:solidFill>
                  <a:srgbClr val="666600"/>
                </a:solidFill>
                <a:latin typeface="Calibri"/>
                <a:ea typeface="Calibri"/>
                <a:cs typeface="Calibri"/>
                <a:sym typeface="Calibri"/>
              </a:rPr>
              <a:t>()</a:t>
            </a:r>
            <a:r>
              <a:rPr lang="en-US" sz="2400">
                <a:solidFill>
                  <a:srgbClr val="000000"/>
                </a:solidFill>
                <a:latin typeface="Calibri"/>
                <a:ea typeface="Calibri"/>
                <a:cs typeface="Calibri"/>
                <a:sym typeface="Calibri"/>
              </a:rPr>
              <a:t> </a:t>
            </a:r>
            <a:r>
              <a:rPr lang="en-US" sz="2400">
                <a:solidFill>
                  <a:srgbClr val="666600"/>
                </a:solidFill>
                <a:latin typeface="Calibri"/>
                <a:ea typeface="Calibri"/>
                <a:cs typeface="Calibri"/>
                <a:sym typeface="Calibri"/>
              </a:rPr>
              <a:t>{</a:t>
            </a:r>
            <a:endParaRPr/>
          </a:p>
          <a:p>
            <a:pPr indent="0" lvl="0" marL="0" marR="0" rtl="0" algn="l">
              <a:spcBef>
                <a:spcPts val="0"/>
              </a:spcBef>
              <a:spcAft>
                <a:spcPts val="0"/>
              </a:spcAft>
              <a:buNone/>
            </a:pPr>
            <a:r>
              <a:rPr lang="en-US" sz="2400">
                <a:solidFill>
                  <a:srgbClr val="666600"/>
                </a:solidFill>
                <a:latin typeface="Calibri"/>
                <a:ea typeface="Calibri"/>
                <a:cs typeface="Calibri"/>
                <a:sym typeface="Calibri"/>
              </a:rPr>
              <a:t>	</a:t>
            </a:r>
            <a:r>
              <a:rPr lang="en-US" sz="2400">
                <a:solidFill>
                  <a:srgbClr val="000088"/>
                </a:solidFill>
                <a:latin typeface="Calibri"/>
                <a:ea typeface="Calibri"/>
                <a:cs typeface="Calibri"/>
                <a:sym typeface="Calibri"/>
              </a:rPr>
              <a:t>var</a:t>
            </a:r>
            <a:r>
              <a:rPr lang="en-US" sz="2400">
                <a:solidFill>
                  <a:srgbClr val="000000"/>
                </a:solidFill>
                <a:latin typeface="Calibri"/>
                <a:ea typeface="Calibri"/>
                <a:cs typeface="Calibri"/>
                <a:sym typeface="Calibri"/>
              </a:rPr>
              <a:t> a </a:t>
            </a:r>
            <a:r>
              <a:rPr lang="en-US" sz="2400">
                <a:solidFill>
                  <a:srgbClr val="666600"/>
                </a:solidFill>
                <a:latin typeface="Calibri"/>
                <a:ea typeface="Calibri"/>
                <a:cs typeface="Calibri"/>
                <a:sym typeface="Calibri"/>
              </a:rPr>
              <a:t>=</a:t>
            </a:r>
            <a:r>
              <a:rPr lang="en-US" sz="2400">
                <a:solidFill>
                  <a:srgbClr val="000000"/>
                </a:solidFill>
                <a:latin typeface="Calibri"/>
                <a:ea typeface="Calibri"/>
                <a:cs typeface="Calibri"/>
                <a:sym typeface="Calibri"/>
              </a:rPr>
              <a:t> </a:t>
            </a:r>
            <a:r>
              <a:rPr lang="en-US" sz="2400">
                <a:solidFill>
                  <a:srgbClr val="006666"/>
                </a:solidFill>
                <a:latin typeface="Calibri"/>
                <a:ea typeface="Calibri"/>
                <a:cs typeface="Calibri"/>
                <a:sym typeface="Calibri"/>
              </a:rPr>
              <a:t>10</a:t>
            </a:r>
            <a:r>
              <a:rPr lang="en-US" sz="2400">
                <a:solidFill>
                  <a:srgbClr val="666600"/>
                </a:solidFill>
                <a:latin typeface="Calibri"/>
                <a:ea typeface="Calibri"/>
                <a:cs typeface="Calibri"/>
                <a:sym typeface="Calibri"/>
              </a:rPr>
              <a:t>;</a:t>
            </a:r>
            <a:r>
              <a:rPr lang="en-US" sz="2400">
                <a:solidFill>
                  <a:srgbClr val="000000"/>
                </a:solidFill>
                <a:latin typeface="Calibri"/>
                <a:ea typeface="Calibri"/>
                <a:cs typeface="Calibri"/>
                <a:sym typeface="Calibri"/>
              </a:rPr>
              <a:t> </a:t>
            </a:r>
            <a:r>
              <a:rPr lang="en-US" sz="2400">
                <a:solidFill>
                  <a:srgbClr val="000088"/>
                </a:solidFill>
                <a:latin typeface="Calibri"/>
                <a:ea typeface="Calibri"/>
                <a:cs typeface="Calibri"/>
                <a:sym typeface="Calibri"/>
              </a:rPr>
              <a:t>var</a:t>
            </a:r>
            <a:r>
              <a:rPr lang="en-US" sz="2400">
                <a:solidFill>
                  <a:srgbClr val="000000"/>
                </a:solidFill>
                <a:latin typeface="Calibri"/>
                <a:ea typeface="Calibri"/>
                <a:cs typeface="Calibri"/>
                <a:sym typeface="Calibri"/>
              </a:rPr>
              <a:t> res </a:t>
            </a:r>
            <a:r>
              <a:rPr lang="en-US" sz="2400">
                <a:solidFill>
                  <a:srgbClr val="666600"/>
                </a:solidFill>
                <a:latin typeface="Calibri"/>
                <a:ea typeface="Calibri"/>
                <a:cs typeface="Calibri"/>
                <a:sym typeface="Calibri"/>
              </a:rPr>
              <a:t>=</a:t>
            </a:r>
            <a:r>
              <a:rPr lang="en-US" sz="2400">
                <a:solidFill>
                  <a:srgbClr val="000000"/>
                </a:solidFill>
                <a:latin typeface="Calibri"/>
                <a:ea typeface="Calibri"/>
                <a:cs typeface="Calibri"/>
                <a:sym typeface="Calibri"/>
              </a:rPr>
              <a:t> a </a:t>
            </a:r>
            <a:r>
              <a:rPr lang="en-US" sz="2400">
                <a:solidFill>
                  <a:srgbClr val="666600"/>
                </a:solidFill>
                <a:latin typeface="Calibri"/>
                <a:ea typeface="Calibri"/>
                <a:cs typeface="Calibri"/>
                <a:sym typeface="Calibri"/>
              </a:rPr>
              <a:t>&gt;</a:t>
            </a:r>
            <a:r>
              <a:rPr lang="en-US" sz="2400">
                <a:solidFill>
                  <a:srgbClr val="000000"/>
                </a:solidFill>
                <a:latin typeface="Calibri"/>
                <a:ea typeface="Calibri"/>
                <a:cs typeface="Calibri"/>
                <a:sym typeface="Calibri"/>
              </a:rPr>
              <a:t> </a:t>
            </a:r>
            <a:r>
              <a:rPr lang="en-US" sz="2400">
                <a:solidFill>
                  <a:srgbClr val="006666"/>
                </a:solidFill>
                <a:latin typeface="Calibri"/>
                <a:ea typeface="Calibri"/>
                <a:cs typeface="Calibri"/>
                <a:sym typeface="Calibri"/>
              </a:rPr>
              <a:t>12</a:t>
            </a:r>
            <a:r>
              <a:rPr lang="en-US" sz="2400">
                <a:solidFill>
                  <a:srgbClr val="000000"/>
                </a:solidFill>
                <a:latin typeface="Calibri"/>
                <a:ea typeface="Calibri"/>
                <a:cs typeface="Calibri"/>
                <a:sym typeface="Calibri"/>
              </a:rPr>
              <a:t> </a:t>
            </a:r>
            <a:r>
              <a:rPr lang="en-US" sz="2400">
                <a:solidFill>
                  <a:srgbClr val="666600"/>
                </a:solidFill>
                <a:latin typeface="Calibri"/>
                <a:ea typeface="Calibri"/>
                <a:cs typeface="Calibri"/>
                <a:sym typeface="Calibri"/>
              </a:rPr>
              <a:t>?</a:t>
            </a:r>
            <a:r>
              <a:rPr lang="en-US" sz="2400">
                <a:solidFill>
                  <a:srgbClr val="000000"/>
                </a:solidFill>
                <a:latin typeface="Calibri"/>
                <a:ea typeface="Calibri"/>
                <a:cs typeface="Calibri"/>
                <a:sym typeface="Calibri"/>
              </a:rPr>
              <a:t> </a:t>
            </a:r>
            <a:r>
              <a:rPr lang="en-US" sz="2400">
                <a:solidFill>
                  <a:srgbClr val="008800"/>
                </a:solidFill>
                <a:latin typeface="Calibri"/>
                <a:ea typeface="Calibri"/>
                <a:cs typeface="Calibri"/>
                <a:sym typeface="Calibri"/>
              </a:rPr>
              <a:t>"value greater than 10"</a:t>
            </a:r>
            <a:r>
              <a:rPr lang="en-US" sz="2400">
                <a:solidFill>
                  <a:srgbClr val="666600"/>
                </a:solidFill>
                <a:latin typeface="Calibri"/>
                <a:ea typeface="Calibri"/>
                <a:cs typeface="Calibri"/>
                <a:sym typeface="Calibri"/>
              </a:rPr>
              <a:t>:</a:t>
            </a:r>
            <a:r>
              <a:rPr lang="en-US" sz="2400">
                <a:solidFill>
                  <a:srgbClr val="008800"/>
                </a:solidFill>
                <a:latin typeface="Calibri"/>
                <a:ea typeface="Calibri"/>
                <a:cs typeface="Calibri"/>
                <a:sym typeface="Calibri"/>
              </a:rPr>
              <a:t>"value lesser than or equal to 10"</a:t>
            </a:r>
            <a:r>
              <a:rPr lang="en-US" sz="2400">
                <a:solidFill>
                  <a:srgbClr val="666600"/>
                </a:solidFill>
                <a:latin typeface="Calibri"/>
                <a:ea typeface="Calibri"/>
                <a:cs typeface="Calibri"/>
                <a:sym typeface="Calibri"/>
              </a:rPr>
              <a:t>;</a:t>
            </a:r>
            <a:r>
              <a:rPr lang="en-US" sz="2400">
                <a:solidFill>
                  <a:srgbClr val="000000"/>
                </a:solidFill>
                <a:latin typeface="Calibri"/>
                <a:ea typeface="Calibri"/>
                <a:cs typeface="Calibri"/>
                <a:sym typeface="Calibri"/>
              </a:rPr>
              <a:t> 	</a:t>
            </a:r>
            <a:r>
              <a:rPr lang="en-US" sz="2400">
                <a:solidFill>
                  <a:srgbClr val="000088"/>
                </a:solidFill>
                <a:latin typeface="Calibri"/>
                <a:ea typeface="Calibri"/>
                <a:cs typeface="Calibri"/>
                <a:sym typeface="Calibri"/>
              </a:rPr>
              <a:t>print</a:t>
            </a:r>
            <a:r>
              <a:rPr lang="en-US" sz="2400">
                <a:solidFill>
                  <a:srgbClr val="666600"/>
                </a:solidFill>
                <a:latin typeface="Calibri"/>
                <a:ea typeface="Calibri"/>
                <a:cs typeface="Calibri"/>
                <a:sym typeface="Calibri"/>
              </a:rPr>
              <a:t>(</a:t>
            </a:r>
            <a:r>
              <a:rPr lang="en-US" sz="2400">
                <a:solidFill>
                  <a:srgbClr val="000000"/>
                </a:solidFill>
                <a:latin typeface="Calibri"/>
                <a:ea typeface="Calibri"/>
                <a:cs typeface="Calibri"/>
                <a:sym typeface="Calibri"/>
              </a:rPr>
              <a:t>res</a:t>
            </a:r>
            <a:r>
              <a:rPr lang="en-US" sz="2400">
                <a:solidFill>
                  <a:srgbClr val="666600"/>
                </a:solidFill>
                <a:latin typeface="Calibri"/>
                <a:ea typeface="Calibri"/>
                <a:cs typeface="Calibri"/>
                <a:sym typeface="Calibri"/>
              </a:rPr>
              <a:t>);</a:t>
            </a:r>
            <a:r>
              <a:rPr lang="en-US" sz="2400">
                <a:solidFill>
                  <a:srgbClr val="000000"/>
                </a:solidFill>
                <a:latin typeface="Calibri"/>
                <a:ea typeface="Calibri"/>
                <a:cs typeface="Calibri"/>
                <a:sym typeface="Calibri"/>
              </a:rPr>
              <a:t>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666600"/>
                </a:solidFill>
                <a:latin typeface="Calibri"/>
                <a:ea typeface="Calibri"/>
                <a:cs typeface="Calibri"/>
                <a:sym typeface="Calibri"/>
              </a:rPr>
              <a:t>}</a:t>
            </a:r>
            <a:r>
              <a:rPr lang="en-US" sz="2400">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7" name="Shape 187"/>
        <p:cNvGrpSpPr/>
        <p:nvPr/>
      </p:nvGrpSpPr>
      <p:grpSpPr>
        <a:xfrm>
          <a:off x="0" y="0"/>
          <a:ext cx="0" cy="0"/>
          <a:chOff x="0" y="0"/>
          <a:chExt cx="0" cy="0"/>
        </a:xfrm>
      </p:grpSpPr>
      <p:sp>
        <p:nvSpPr>
          <p:cNvPr id="188" name="Google Shape;188;p29"/>
          <p:cNvSpPr txBox="1"/>
          <p:nvPr/>
        </p:nvSpPr>
        <p:spPr>
          <a:xfrm>
            <a:off x="231820" y="15852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Decision Making and Loops</a:t>
            </a:r>
            <a:endParaRPr b="1" sz="2400">
              <a:solidFill>
                <a:schemeClr val="dk1"/>
              </a:solidFill>
              <a:latin typeface="Calibri"/>
              <a:ea typeface="Calibri"/>
              <a:cs typeface="Calibri"/>
              <a:sym typeface="Calibri"/>
            </a:endParaRPr>
          </a:p>
        </p:txBody>
      </p:sp>
      <p:sp>
        <p:nvSpPr>
          <p:cNvPr id="189" name="Google Shape;189;p29"/>
          <p:cNvSpPr txBox="1"/>
          <p:nvPr/>
        </p:nvSpPr>
        <p:spPr>
          <a:xfrm>
            <a:off x="231820" y="620186"/>
            <a:ext cx="1186144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Conditional constructs in Dart are classified as follows: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aphicFrame>
        <p:nvGraphicFramePr>
          <p:cNvPr id="190" name="Google Shape;190;p29"/>
          <p:cNvGraphicFramePr/>
          <p:nvPr/>
        </p:nvGraphicFramePr>
        <p:xfrm>
          <a:off x="489396" y="1451183"/>
          <a:ext cx="3000000" cy="3000000"/>
        </p:xfrm>
        <a:graphic>
          <a:graphicData uri="http://schemas.openxmlformats.org/drawingml/2006/table">
            <a:tbl>
              <a:tblPr>
                <a:noFill/>
                <a:tableStyleId>{36FF7E9C-516B-41EB-BD34-6E1BED92A4DB}</a:tableStyleId>
              </a:tblPr>
              <a:tblGrid>
                <a:gridCol w="1043200"/>
                <a:gridCol w="9350050"/>
              </a:tblGrid>
              <a:tr h="262575">
                <a:tc>
                  <a:txBody>
                    <a:bodyPr/>
                    <a:lstStyle/>
                    <a:p>
                      <a:pPr indent="0" lvl="0" marL="0" marR="0" rtl="0" algn="ctr">
                        <a:spcBef>
                          <a:spcPts val="0"/>
                        </a:spcBef>
                        <a:spcAft>
                          <a:spcPts val="0"/>
                        </a:spcAft>
                        <a:buNone/>
                      </a:pPr>
                      <a:r>
                        <a:rPr lang="en-US" sz="2000" u="none" cap="none" strike="noStrike"/>
                        <a:t>#</a:t>
                      </a:r>
                      <a:endParaRPr sz="2000" u="none" cap="none" strike="noStrike"/>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2000" u="none" cap="none" strike="noStrike"/>
                        <a:t>Statement &amp; Description</a:t>
                      </a:r>
                      <a:endParaRPr/>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768975">
                <a:tc>
                  <a:txBody>
                    <a:bodyPr/>
                    <a:lstStyle/>
                    <a:p>
                      <a:pPr indent="0" lvl="0" marL="0" marR="0" rtl="0" algn="l">
                        <a:spcBef>
                          <a:spcPts val="0"/>
                        </a:spcBef>
                        <a:spcAft>
                          <a:spcPts val="0"/>
                        </a:spcAft>
                        <a:buNone/>
                      </a:pPr>
                      <a:r>
                        <a:rPr lang="en-US" sz="2000" u="none" cap="none" strike="noStrike"/>
                        <a:t>1</a:t>
                      </a:r>
                      <a:endParaRPr/>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1" lang="en-US" sz="2000" u="none" cap="none" strike="noStrike">
                          <a:solidFill>
                            <a:srgbClr val="313131"/>
                          </a:solidFill>
                        </a:rPr>
                        <a:t>if</a:t>
                      </a:r>
                      <a:r>
                        <a:rPr b="0" lang="en-US" sz="2000" u="none" cap="none" strike="noStrike">
                          <a:solidFill>
                            <a:srgbClr val="313131"/>
                          </a:solidFill>
                        </a:rPr>
                        <a:t> statement: </a:t>
                      </a:r>
                      <a:r>
                        <a:rPr lang="en-US" sz="2000" u="none" cap="none" strike="noStrike">
                          <a:solidFill>
                            <a:srgbClr val="000000"/>
                          </a:solidFill>
                        </a:rPr>
                        <a:t>An </a:t>
                      </a:r>
                      <a:r>
                        <a:rPr b="1" lang="en-US" sz="2000" u="none" cap="none" strike="noStrike">
                          <a:solidFill>
                            <a:srgbClr val="000000"/>
                          </a:solidFill>
                        </a:rPr>
                        <a:t>if</a:t>
                      </a:r>
                      <a:r>
                        <a:rPr lang="en-US" sz="2000" u="none" cap="none" strike="noStrike">
                          <a:solidFill>
                            <a:srgbClr val="000000"/>
                          </a:solidFill>
                        </a:rPr>
                        <a:t> statement consists of a Boolean expression followed by one or more statements.</a:t>
                      </a:r>
                      <a:endParaRPr/>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5400">
                <a:tc>
                  <a:txBody>
                    <a:bodyPr/>
                    <a:lstStyle/>
                    <a:p>
                      <a:pPr indent="0" lvl="0" marL="0" marR="0" rtl="0" algn="l">
                        <a:spcBef>
                          <a:spcPts val="0"/>
                        </a:spcBef>
                        <a:spcAft>
                          <a:spcPts val="0"/>
                        </a:spcAft>
                        <a:buNone/>
                      </a:pPr>
                      <a:r>
                        <a:rPr lang="en-US" sz="2000" u="none" cap="none" strike="noStrike"/>
                        <a:t>2</a:t>
                      </a:r>
                      <a:endParaRPr/>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solidFill>
                            <a:srgbClr val="313131"/>
                          </a:solidFill>
                        </a:rPr>
                        <a:t>If...Else Statement: </a:t>
                      </a:r>
                      <a:r>
                        <a:rPr lang="en-US" sz="2000" u="none" cap="none" strike="noStrike">
                          <a:solidFill>
                            <a:srgbClr val="000000"/>
                          </a:solidFill>
                        </a:rPr>
                        <a:t>An </a:t>
                      </a:r>
                      <a:r>
                        <a:rPr b="1" lang="en-US" sz="2000" u="none" cap="none" strike="noStrike">
                          <a:solidFill>
                            <a:srgbClr val="000000"/>
                          </a:solidFill>
                        </a:rPr>
                        <a:t>if</a:t>
                      </a:r>
                      <a:r>
                        <a:rPr lang="en-US" sz="2000" u="none" cap="none" strike="noStrike">
                          <a:solidFill>
                            <a:srgbClr val="000000"/>
                          </a:solidFill>
                        </a:rPr>
                        <a:t> can be followed by an optional </a:t>
                      </a:r>
                      <a:r>
                        <a:rPr b="1" lang="en-US" sz="2000" u="none" cap="none" strike="noStrike">
                          <a:solidFill>
                            <a:srgbClr val="000000"/>
                          </a:solidFill>
                        </a:rPr>
                        <a:t>else</a:t>
                      </a:r>
                      <a:r>
                        <a:rPr lang="en-US" sz="2000" u="none" cap="none" strike="noStrike">
                          <a:solidFill>
                            <a:srgbClr val="000000"/>
                          </a:solidFill>
                        </a:rPr>
                        <a:t> block. The </a:t>
                      </a:r>
                      <a:r>
                        <a:rPr b="1" lang="en-US" sz="2000" u="none" cap="none" strike="noStrike">
                          <a:solidFill>
                            <a:srgbClr val="000000"/>
                          </a:solidFill>
                        </a:rPr>
                        <a:t>else</a:t>
                      </a:r>
                      <a:r>
                        <a:rPr lang="en-US" sz="2000" u="none" cap="none" strike="noStrike">
                          <a:solidFill>
                            <a:srgbClr val="000000"/>
                          </a:solidFill>
                        </a:rPr>
                        <a:t> block will execute if the Boolean expression tested by the </a:t>
                      </a:r>
                      <a:r>
                        <a:rPr b="1" lang="en-US" sz="2000" u="none" cap="none" strike="noStrike">
                          <a:solidFill>
                            <a:srgbClr val="000000"/>
                          </a:solidFill>
                        </a:rPr>
                        <a:t>if</a:t>
                      </a:r>
                      <a:r>
                        <a:rPr lang="en-US" sz="2000" u="none" cap="none" strike="noStrike">
                          <a:solidFill>
                            <a:srgbClr val="000000"/>
                          </a:solidFill>
                        </a:rPr>
                        <a:t> block evaluates to false.</a:t>
                      </a:r>
                      <a:endParaRPr/>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68975">
                <a:tc>
                  <a:txBody>
                    <a:bodyPr/>
                    <a:lstStyle/>
                    <a:p>
                      <a:pPr indent="0" lvl="0" marL="0" marR="0" rtl="0" algn="l">
                        <a:spcBef>
                          <a:spcPts val="0"/>
                        </a:spcBef>
                        <a:spcAft>
                          <a:spcPts val="0"/>
                        </a:spcAft>
                        <a:buNone/>
                      </a:pPr>
                      <a:r>
                        <a:rPr lang="en-US" sz="2000" u="none" cap="none" strike="noStrike"/>
                        <a:t>3</a:t>
                      </a:r>
                      <a:endParaRPr/>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solidFill>
                            <a:srgbClr val="313131"/>
                          </a:solidFill>
                        </a:rPr>
                        <a:t>else…if Ladder: </a:t>
                      </a:r>
                      <a:r>
                        <a:rPr lang="en-US" sz="2000" u="none" cap="none" strike="noStrike">
                          <a:solidFill>
                            <a:srgbClr val="000000"/>
                          </a:solidFill>
                        </a:rPr>
                        <a:t>The </a:t>
                      </a:r>
                      <a:r>
                        <a:rPr b="1" lang="en-US" sz="2000" u="none" cap="none" strike="noStrike">
                          <a:solidFill>
                            <a:srgbClr val="000000"/>
                          </a:solidFill>
                        </a:rPr>
                        <a:t>else…if ladder</a:t>
                      </a:r>
                      <a:r>
                        <a:rPr lang="en-US" sz="2000" u="none" cap="none" strike="noStrike">
                          <a:solidFill>
                            <a:srgbClr val="000000"/>
                          </a:solidFill>
                        </a:rPr>
                        <a:t> is useful to test multiple conditions. Following is the syntax of the same.</a:t>
                      </a:r>
                      <a:endParaRPr/>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275400">
                <a:tc>
                  <a:txBody>
                    <a:bodyPr/>
                    <a:lstStyle/>
                    <a:p>
                      <a:pPr indent="0" lvl="0" marL="0" marR="0" rtl="0" algn="l">
                        <a:spcBef>
                          <a:spcPts val="0"/>
                        </a:spcBef>
                        <a:spcAft>
                          <a:spcPts val="0"/>
                        </a:spcAft>
                        <a:buNone/>
                      </a:pPr>
                      <a:r>
                        <a:rPr lang="en-US" sz="2000" u="none" cap="none" strike="noStrike"/>
                        <a:t>4</a:t>
                      </a:r>
                      <a:endParaRPr/>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solidFill>
                            <a:srgbClr val="313131"/>
                          </a:solidFill>
                        </a:rPr>
                        <a:t>switch…case Statement: </a:t>
                      </a:r>
                      <a:r>
                        <a:rPr lang="en-US" sz="2000" u="none" cap="none" strike="noStrike">
                          <a:solidFill>
                            <a:srgbClr val="000000"/>
                          </a:solidFill>
                        </a:rPr>
                        <a:t>The switch statement evaluates an expression, matches the expression’s value to a case clause and executes the statements associated with that case.</a:t>
                      </a:r>
                      <a:endParaRPr/>
                    </a:p>
                  </a:txBody>
                  <a:tcPr marT="46900" marB="46900" marR="46900" marL="469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4" name="Shape 194"/>
        <p:cNvGrpSpPr/>
        <p:nvPr/>
      </p:nvGrpSpPr>
      <p:grpSpPr>
        <a:xfrm>
          <a:off x="0" y="0"/>
          <a:ext cx="0" cy="0"/>
          <a:chOff x="0" y="0"/>
          <a:chExt cx="0" cy="0"/>
        </a:xfrm>
      </p:grpSpPr>
      <p:sp>
        <p:nvSpPr>
          <p:cNvPr id="195" name="Google Shape;195;p30"/>
          <p:cNvSpPr txBox="1"/>
          <p:nvPr/>
        </p:nvSpPr>
        <p:spPr>
          <a:xfrm>
            <a:off x="231820" y="15852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Decision Making and Loops continued..</a:t>
            </a:r>
            <a:endParaRPr b="1" sz="2400">
              <a:solidFill>
                <a:schemeClr val="dk1"/>
              </a:solidFill>
              <a:latin typeface="Calibri"/>
              <a:ea typeface="Calibri"/>
              <a:cs typeface="Calibri"/>
              <a:sym typeface="Calibri"/>
            </a:endParaRPr>
          </a:p>
        </p:txBody>
      </p:sp>
      <p:sp>
        <p:nvSpPr>
          <p:cNvPr id="196" name="Google Shape;196;p30"/>
          <p:cNvSpPr txBox="1"/>
          <p:nvPr/>
        </p:nvSpPr>
        <p:spPr>
          <a:xfrm>
            <a:off x="231820" y="620186"/>
            <a:ext cx="1186144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loop represents a set of instructions that must be repeated. In a loop’s context, a repetition is termed as an </a:t>
            </a:r>
            <a:r>
              <a:rPr b="1" lang="en-US" sz="2400">
                <a:solidFill>
                  <a:schemeClr val="dk1"/>
                </a:solidFill>
                <a:latin typeface="Calibri"/>
                <a:ea typeface="Calibri"/>
                <a:cs typeface="Calibri"/>
                <a:sym typeface="Calibri"/>
              </a:rPr>
              <a:t>iteration</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loop whose number of iterations are definite/fixed is termed as a </a:t>
            </a:r>
            <a:r>
              <a:rPr b="1" lang="en-US" sz="2400">
                <a:solidFill>
                  <a:schemeClr val="dk1"/>
                </a:solidFill>
                <a:latin typeface="Calibri"/>
                <a:ea typeface="Calibri"/>
                <a:cs typeface="Calibri"/>
                <a:sym typeface="Calibri"/>
              </a:rPr>
              <a:t>definite loop</a:t>
            </a:r>
            <a:r>
              <a:rPr lang="en-US" sz="2400">
                <a:solidFill>
                  <a:schemeClr val="dk1"/>
                </a:solidFill>
                <a:latin typeface="Calibri"/>
                <a:ea typeface="Calibri"/>
                <a:cs typeface="Calibri"/>
                <a:sym typeface="Calibri"/>
              </a:rPr>
              <a:t>.</a:t>
            </a:r>
            <a:endParaRPr/>
          </a:p>
        </p:txBody>
      </p:sp>
      <p:graphicFrame>
        <p:nvGraphicFramePr>
          <p:cNvPr id="197" name="Google Shape;197;p30"/>
          <p:cNvGraphicFramePr/>
          <p:nvPr/>
        </p:nvGraphicFramePr>
        <p:xfrm>
          <a:off x="528031" y="2263934"/>
          <a:ext cx="3000000" cy="3000000"/>
        </p:xfrm>
        <a:graphic>
          <a:graphicData uri="http://schemas.openxmlformats.org/drawingml/2006/table">
            <a:tbl>
              <a:tblPr>
                <a:noFill/>
                <a:tableStyleId>{36FF7E9C-516B-41EB-BD34-6E1BED92A4DB}</a:tableStyleId>
              </a:tblPr>
              <a:tblGrid>
                <a:gridCol w="669700"/>
                <a:gridCol w="9620525"/>
              </a:tblGrid>
              <a:tr h="279400">
                <a:tc>
                  <a:txBody>
                    <a:bodyPr/>
                    <a:lstStyle/>
                    <a:p>
                      <a:pPr indent="0" lvl="0" marL="0" marR="0" rtl="0" algn="ctr">
                        <a:spcBef>
                          <a:spcPts val="0"/>
                        </a:spcBef>
                        <a:spcAft>
                          <a:spcPts val="0"/>
                        </a:spcAft>
                        <a:buNone/>
                      </a:pPr>
                      <a:r>
                        <a:rPr b="1" lang="en-US" sz="2200" u="none" cap="none" strike="noStrike"/>
                        <a:t>#</a:t>
                      </a:r>
                      <a:endParaRPr b="1" sz="22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2200" u="none" cap="none" strike="noStrike"/>
                        <a:t>Loop &amp; Description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279400">
                <a:tc>
                  <a:txBody>
                    <a:bodyPr/>
                    <a:lstStyle/>
                    <a:p>
                      <a:pPr indent="0" lvl="0" marL="0" marR="0" rtl="0" algn="l">
                        <a:spcBef>
                          <a:spcPts val="0"/>
                        </a:spcBef>
                        <a:spcAft>
                          <a:spcPts val="0"/>
                        </a:spcAft>
                        <a:buNone/>
                      </a:pPr>
                      <a:r>
                        <a:rPr lang="en-US" sz="2200" u="none" cap="none" strike="noStrike"/>
                        <a:t>1</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200" u="none" cap="none" strike="noStrike">
                          <a:solidFill>
                            <a:srgbClr val="313131"/>
                          </a:solidFill>
                        </a:rPr>
                        <a:t>for loop: </a:t>
                      </a:r>
                      <a:r>
                        <a:rPr lang="en-US" sz="2200" u="none" cap="none" strike="noStrike">
                          <a:solidFill>
                            <a:srgbClr val="000000"/>
                          </a:solidFill>
                        </a:rPr>
                        <a:t>The </a:t>
                      </a:r>
                      <a:r>
                        <a:rPr b="1" lang="en-US" sz="2200" u="none" cap="none" strike="noStrike">
                          <a:solidFill>
                            <a:srgbClr val="000000"/>
                          </a:solidFill>
                        </a:rPr>
                        <a:t>for</a:t>
                      </a:r>
                      <a:r>
                        <a:rPr lang="en-US" sz="2200" u="none" cap="none" strike="noStrike">
                          <a:solidFill>
                            <a:srgbClr val="000000"/>
                          </a:solidFill>
                        </a:rPr>
                        <a:t> loop is an implementation of a definite loop. The for loop executes the code block for a specified number of times. It can be used to iterate over a fixed set of values, such as an array</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79400">
                <a:tc>
                  <a:txBody>
                    <a:bodyPr/>
                    <a:lstStyle/>
                    <a:p>
                      <a:pPr indent="0" lvl="0" marL="0" marR="0" rtl="0" algn="l">
                        <a:spcBef>
                          <a:spcPts val="0"/>
                        </a:spcBef>
                        <a:spcAft>
                          <a:spcPts val="0"/>
                        </a:spcAft>
                        <a:buNone/>
                      </a:pPr>
                      <a:r>
                        <a:rPr lang="en-US" sz="2200" u="none" cap="none" strike="noStrike"/>
                        <a:t>2</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200" u="none" cap="none" strike="noStrike">
                          <a:solidFill>
                            <a:srgbClr val="313131"/>
                          </a:solidFill>
                        </a:rPr>
                        <a:t>for…in Loop: </a:t>
                      </a:r>
                      <a:r>
                        <a:rPr lang="en-US" sz="2200" u="none" cap="none" strike="noStrike">
                          <a:solidFill>
                            <a:srgbClr val="000000"/>
                          </a:solidFill>
                        </a:rPr>
                        <a:t>The for...in loop is used to loop through an object's properties.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1" name="Shape 201"/>
        <p:cNvGrpSpPr/>
        <p:nvPr/>
      </p:nvGrpSpPr>
      <p:grpSpPr>
        <a:xfrm>
          <a:off x="0" y="0"/>
          <a:ext cx="0" cy="0"/>
          <a:chOff x="0" y="0"/>
          <a:chExt cx="0" cy="0"/>
        </a:xfrm>
      </p:grpSpPr>
      <p:sp>
        <p:nvSpPr>
          <p:cNvPr id="202" name="Google Shape;202;p31"/>
          <p:cNvSpPr txBox="1"/>
          <p:nvPr/>
        </p:nvSpPr>
        <p:spPr>
          <a:xfrm>
            <a:off x="231820" y="15852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4.4 Decision Making and Loops continued..</a:t>
            </a:r>
            <a:endParaRPr b="1" sz="2400">
              <a:solidFill>
                <a:schemeClr val="dk1"/>
              </a:solidFill>
              <a:latin typeface="Calibri"/>
              <a:ea typeface="Calibri"/>
              <a:cs typeface="Calibri"/>
              <a:sym typeface="Calibri"/>
            </a:endParaRPr>
          </a:p>
        </p:txBody>
      </p:sp>
      <p:sp>
        <p:nvSpPr>
          <p:cNvPr id="203" name="Google Shape;203;p31"/>
          <p:cNvSpPr txBox="1"/>
          <p:nvPr/>
        </p:nvSpPr>
        <p:spPr>
          <a:xfrm>
            <a:off x="231820" y="620186"/>
            <a:ext cx="1186144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 </a:t>
            </a:r>
            <a:r>
              <a:rPr b="1" lang="en-US" sz="2400">
                <a:solidFill>
                  <a:schemeClr val="dk1"/>
                </a:solidFill>
                <a:latin typeface="Calibri"/>
                <a:ea typeface="Calibri"/>
                <a:cs typeface="Calibri"/>
                <a:sym typeface="Calibri"/>
              </a:rPr>
              <a:t>indefinite loop </a:t>
            </a:r>
            <a:r>
              <a:rPr lang="en-US" sz="2400">
                <a:solidFill>
                  <a:schemeClr val="dk1"/>
                </a:solidFill>
                <a:latin typeface="Calibri"/>
                <a:ea typeface="Calibri"/>
                <a:cs typeface="Calibri"/>
                <a:sym typeface="Calibri"/>
              </a:rPr>
              <a:t>is used when the number of iterations in a loop is indeterminate or unknown. Indefinite loops can be implemented using −</a:t>
            </a:r>
            <a:endParaRPr b="1" sz="2400">
              <a:solidFill>
                <a:schemeClr val="dk1"/>
              </a:solidFill>
              <a:latin typeface="Calibri"/>
              <a:ea typeface="Calibri"/>
              <a:cs typeface="Calibri"/>
              <a:sym typeface="Calibri"/>
            </a:endParaRPr>
          </a:p>
        </p:txBody>
      </p:sp>
      <p:graphicFrame>
        <p:nvGraphicFramePr>
          <p:cNvPr id="204" name="Google Shape;204;p31"/>
          <p:cNvGraphicFramePr/>
          <p:nvPr/>
        </p:nvGraphicFramePr>
        <p:xfrm>
          <a:off x="347726" y="1581998"/>
          <a:ext cx="3000000" cy="3000000"/>
        </p:xfrm>
        <a:graphic>
          <a:graphicData uri="http://schemas.openxmlformats.org/drawingml/2006/table">
            <a:tbl>
              <a:tblPr>
                <a:noFill/>
                <a:tableStyleId>{36FF7E9C-516B-41EB-BD34-6E1BED92A4DB}</a:tableStyleId>
              </a:tblPr>
              <a:tblGrid>
                <a:gridCol w="656825"/>
                <a:gridCol w="9749300"/>
              </a:tblGrid>
              <a:tr h="228600">
                <a:tc>
                  <a:txBody>
                    <a:bodyPr/>
                    <a:lstStyle/>
                    <a:p>
                      <a:pPr indent="0" lvl="0" marL="0" marR="0" rtl="0" algn="ctr">
                        <a:spcBef>
                          <a:spcPts val="0"/>
                        </a:spcBef>
                        <a:spcAft>
                          <a:spcPts val="0"/>
                        </a:spcAft>
                        <a:buNone/>
                      </a:pPr>
                      <a:r>
                        <a:rPr lang="en-US" sz="1800" u="none" cap="none" strike="noStrike"/>
                        <a:t>#</a:t>
                      </a:r>
                      <a:endParaRPr sz="1800" u="none" cap="none" strike="noStrike"/>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lang="en-US" sz="1800" u="none" cap="none" strike="noStrike"/>
                        <a:t>Loop &amp; Description</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228600">
                <a:tc>
                  <a:txBody>
                    <a:bodyPr/>
                    <a:lstStyle/>
                    <a:p>
                      <a:pPr indent="0" lvl="0" marL="0" marR="0" rtl="0" algn="l">
                        <a:spcBef>
                          <a:spcPts val="0"/>
                        </a:spcBef>
                        <a:spcAft>
                          <a:spcPts val="0"/>
                        </a:spcAft>
                        <a:buNone/>
                      </a:pPr>
                      <a:r>
                        <a:rPr lang="en-US" sz="1800" u="none" cap="none" strike="noStrike"/>
                        <a:t>1</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1800" u="none" cap="none" strike="noStrike">
                          <a:solidFill>
                            <a:srgbClr val="313131"/>
                          </a:solidFill>
                        </a:rPr>
                        <a:t>while Loop: </a:t>
                      </a:r>
                      <a:r>
                        <a:rPr lang="en-US" sz="1800" u="none" cap="none" strike="noStrike">
                          <a:solidFill>
                            <a:srgbClr val="000000"/>
                          </a:solidFill>
                        </a:rPr>
                        <a:t>The while loop executes the instructions each time the condition specified evaluates to true. In other words, the loop evaluates the condition before the block of code is executed.</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228600">
                <a:tc>
                  <a:txBody>
                    <a:bodyPr/>
                    <a:lstStyle/>
                    <a:p>
                      <a:pPr indent="0" lvl="0" marL="0" marR="0" rtl="0" algn="l">
                        <a:spcBef>
                          <a:spcPts val="0"/>
                        </a:spcBef>
                        <a:spcAft>
                          <a:spcPts val="0"/>
                        </a:spcAft>
                        <a:buNone/>
                      </a:pPr>
                      <a:r>
                        <a:rPr lang="en-US" sz="1800" u="none" cap="none" strike="noStrike"/>
                        <a:t>2</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1800" u="none" cap="none" strike="noStrike">
                          <a:solidFill>
                            <a:srgbClr val="313131"/>
                          </a:solidFill>
                        </a:rPr>
                        <a:t>do…while Loop: </a:t>
                      </a:r>
                      <a:r>
                        <a:rPr lang="en-US" sz="1800" u="none" cap="none" strike="noStrike">
                          <a:solidFill>
                            <a:srgbClr val="000000"/>
                          </a:solidFill>
                        </a:rPr>
                        <a:t>The do…while loop is similar to the while loop except that the do...while loop doesn’t evaluate the condition for the first time the loop executes.</a:t>
                      </a:r>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
        <p:nvSpPr>
          <p:cNvPr id="205" name="Google Shape;205;p31"/>
          <p:cNvSpPr txBox="1"/>
          <p:nvPr/>
        </p:nvSpPr>
        <p:spPr>
          <a:xfrm>
            <a:off x="347726" y="3580327"/>
            <a:ext cx="461064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Loop Control Statements</a:t>
            </a:r>
            <a:r>
              <a:rPr lang="en-US" sz="2400">
                <a:solidFill>
                  <a:schemeClr val="dk1"/>
                </a:solidFill>
                <a:latin typeface="Calibri"/>
                <a:ea typeface="Calibri"/>
                <a:cs typeface="Calibri"/>
                <a:sym typeface="Calibri"/>
              </a:rPr>
              <a:t> of Dart.</a:t>
            </a:r>
            <a:endParaRPr sz="2400">
              <a:solidFill>
                <a:schemeClr val="dk1"/>
              </a:solidFill>
              <a:latin typeface="Calibri"/>
              <a:ea typeface="Calibri"/>
              <a:cs typeface="Calibri"/>
              <a:sym typeface="Calibri"/>
            </a:endParaRPr>
          </a:p>
        </p:txBody>
      </p:sp>
      <p:graphicFrame>
        <p:nvGraphicFramePr>
          <p:cNvPr id="206" name="Google Shape;206;p31"/>
          <p:cNvGraphicFramePr/>
          <p:nvPr/>
        </p:nvGraphicFramePr>
        <p:xfrm>
          <a:off x="656822" y="4041992"/>
          <a:ext cx="3000000" cy="3000000"/>
        </p:xfrm>
        <a:graphic>
          <a:graphicData uri="http://schemas.openxmlformats.org/drawingml/2006/table">
            <a:tbl>
              <a:tblPr>
                <a:noFill/>
                <a:tableStyleId>{36FF7E9C-516B-41EB-BD34-6E1BED92A4DB}</a:tableStyleId>
              </a:tblPr>
              <a:tblGrid>
                <a:gridCol w="605300"/>
                <a:gridCol w="9491725"/>
              </a:tblGrid>
              <a:tr h="355500">
                <a:tc>
                  <a:txBody>
                    <a:bodyPr/>
                    <a:lstStyle/>
                    <a:p>
                      <a:pPr indent="0" lvl="0" marL="0" marR="0" rtl="0" algn="ctr">
                        <a:spcBef>
                          <a:spcPts val="0"/>
                        </a:spcBef>
                        <a:spcAft>
                          <a:spcPts val="0"/>
                        </a:spcAft>
                        <a:buNone/>
                      </a:pPr>
                      <a:r>
                        <a:rPr b="1" lang="en-US" sz="1800" u="none" cap="none" strike="noStrike"/>
                        <a:t>#</a:t>
                      </a:r>
                      <a:endParaRPr b="1" sz="1800" u="none" cap="none" strike="noStrike"/>
                    </a:p>
                  </a:txBody>
                  <a:tcPr marT="64750" marB="64750" marR="64750" marL="64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1800" u="none" cap="none" strike="noStrike"/>
                        <a:t>Control Statement &amp; Description</a:t>
                      </a:r>
                      <a:endParaRPr/>
                    </a:p>
                  </a:txBody>
                  <a:tcPr marT="64750" marB="64750" marR="64750" marL="64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906000">
                <a:tc>
                  <a:txBody>
                    <a:bodyPr/>
                    <a:lstStyle/>
                    <a:p>
                      <a:pPr indent="0" lvl="0" marL="0" marR="0" rtl="0" algn="l">
                        <a:spcBef>
                          <a:spcPts val="0"/>
                        </a:spcBef>
                        <a:spcAft>
                          <a:spcPts val="0"/>
                        </a:spcAft>
                        <a:buNone/>
                      </a:pPr>
                      <a:r>
                        <a:rPr lang="en-US" sz="1800" u="none" cap="none" strike="noStrike"/>
                        <a:t>1</a:t>
                      </a:r>
                      <a:endParaRPr/>
                    </a:p>
                  </a:txBody>
                  <a:tcPr marT="64750" marB="64750" marR="64750" marL="64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1800" u="none" cap="none" strike="noStrike">
                          <a:solidFill>
                            <a:srgbClr val="313131"/>
                          </a:solidFill>
                        </a:rPr>
                        <a:t>break Statement: </a:t>
                      </a:r>
                      <a:r>
                        <a:rPr lang="en-US" sz="1800" u="none" cap="none" strike="noStrike">
                          <a:solidFill>
                            <a:srgbClr val="000000"/>
                          </a:solidFill>
                        </a:rPr>
                        <a:t>The </a:t>
                      </a:r>
                      <a:r>
                        <a:rPr b="1" lang="en-US" sz="1800" u="none" cap="none" strike="noStrike">
                          <a:solidFill>
                            <a:srgbClr val="000000"/>
                          </a:solidFill>
                        </a:rPr>
                        <a:t>break</a:t>
                      </a:r>
                      <a:r>
                        <a:rPr lang="en-US" sz="1800" u="none" cap="none" strike="noStrike">
                          <a:solidFill>
                            <a:srgbClr val="000000"/>
                          </a:solidFill>
                        </a:rPr>
                        <a:t> statement is used to take the control out of a construct. Using </a:t>
                      </a:r>
                      <a:r>
                        <a:rPr b="1" lang="en-US" sz="1800" u="none" cap="none" strike="noStrike">
                          <a:solidFill>
                            <a:srgbClr val="000000"/>
                          </a:solidFill>
                        </a:rPr>
                        <a:t>break</a:t>
                      </a:r>
                      <a:r>
                        <a:rPr lang="en-US" sz="1800" u="none" cap="none" strike="noStrike">
                          <a:solidFill>
                            <a:srgbClr val="000000"/>
                          </a:solidFill>
                        </a:rPr>
                        <a:t> in a loop causes the program to exit the loop. Following is an example of the </a:t>
                      </a:r>
                      <a:r>
                        <a:rPr b="1" lang="en-US" sz="1800" u="none" cap="none" strike="noStrike">
                          <a:solidFill>
                            <a:srgbClr val="000000"/>
                          </a:solidFill>
                        </a:rPr>
                        <a:t>break</a:t>
                      </a:r>
                      <a:r>
                        <a:rPr lang="en-US" sz="1800" u="none" cap="none" strike="noStrike">
                          <a:solidFill>
                            <a:srgbClr val="000000"/>
                          </a:solidFill>
                        </a:rPr>
                        <a:t> statement.</a:t>
                      </a:r>
                      <a:endParaRPr/>
                    </a:p>
                  </a:txBody>
                  <a:tcPr marT="64750" marB="64750" marR="64750" marL="64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051025">
                <a:tc>
                  <a:txBody>
                    <a:bodyPr/>
                    <a:lstStyle/>
                    <a:p>
                      <a:pPr indent="0" lvl="0" marL="0" marR="0" rtl="0" algn="l">
                        <a:spcBef>
                          <a:spcPts val="0"/>
                        </a:spcBef>
                        <a:spcAft>
                          <a:spcPts val="0"/>
                        </a:spcAft>
                        <a:buNone/>
                      </a:pPr>
                      <a:r>
                        <a:rPr lang="en-US" sz="1800" u="none" cap="none" strike="noStrike"/>
                        <a:t>2</a:t>
                      </a:r>
                      <a:endParaRPr/>
                    </a:p>
                  </a:txBody>
                  <a:tcPr marT="64750" marB="64750" marR="64750" marL="64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1800" u="none" cap="none" strike="noStrike">
                          <a:solidFill>
                            <a:srgbClr val="313131"/>
                          </a:solidFill>
                        </a:rPr>
                        <a:t>continue Statement: </a:t>
                      </a:r>
                      <a:r>
                        <a:rPr lang="en-US" sz="1800" u="none" cap="none" strike="noStrike">
                          <a:solidFill>
                            <a:srgbClr val="000000"/>
                          </a:solidFill>
                        </a:rPr>
                        <a:t>The </a:t>
                      </a:r>
                      <a:r>
                        <a:rPr b="1" lang="en-US" sz="1800" u="none" cap="none" strike="noStrike">
                          <a:solidFill>
                            <a:srgbClr val="000000"/>
                          </a:solidFill>
                        </a:rPr>
                        <a:t>continue</a:t>
                      </a:r>
                      <a:r>
                        <a:rPr lang="en-US" sz="1800" u="none" cap="none" strike="noStrike">
                          <a:solidFill>
                            <a:srgbClr val="000000"/>
                          </a:solidFill>
                        </a:rPr>
                        <a:t> statement skips the subsequent statements in the current iteration and takes the control back to the beginning of the loop.</a:t>
                      </a:r>
                      <a:endParaRPr/>
                    </a:p>
                  </a:txBody>
                  <a:tcPr marT="64750" marB="64750" marR="64750" marL="647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334852" y="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4.1 Simple Dart Program</a:t>
            </a:r>
            <a:endParaRPr b="1" sz="2400">
              <a:solidFill>
                <a:schemeClr val="dk1"/>
              </a:solidFill>
              <a:latin typeface="Calibri"/>
              <a:ea typeface="Calibri"/>
              <a:cs typeface="Calibri"/>
              <a:sym typeface="Calibri"/>
            </a:endParaRPr>
          </a:p>
        </p:txBody>
      </p:sp>
      <p:sp>
        <p:nvSpPr>
          <p:cNvPr id="91" name="Google Shape;91;p14"/>
          <p:cNvSpPr txBox="1"/>
          <p:nvPr/>
        </p:nvSpPr>
        <p:spPr>
          <a:xfrm>
            <a:off x="231821" y="461665"/>
            <a:ext cx="10779616" cy="655564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100">
                <a:solidFill>
                  <a:schemeClr val="dk1"/>
                </a:solidFill>
                <a:latin typeface="Calibri"/>
                <a:ea typeface="Calibri"/>
                <a:cs typeface="Calibri"/>
                <a:sym typeface="Calibri"/>
              </a:rPr>
              <a:t>Dart is an open-source general-purpose programming language. Dart is a new programming language meant for the server as well as the browser. Introduced by Google, the </a:t>
            </a:r>
            <a:r>
              <a:rPr b="1" lang="en-US" sz="2100">
                <a:solidFill>
                  <a:schemeClr val="dk1"/>
                </a:solidFill>
                <a:latin typeface="Calibri"/>
                <a:ea typeface="Calibri"/>
                <a:cs typeface="Calibri"/>
                <a:sym typeface="Calibri"/>
              </a:rPr>
              <a:t>Dart SDK</a:t>
            </a:r>
            <a:r>
              <a:rPr lang="en-US" sz="2100">
                <a:solidFill>
                  <a:schemeClr val="dk1"/>
                </a:solidFill>
                <a:latin typeface="Calibri"/>
                <a:ea typeface="Calibri"/>
                <a:cs typeface="Calibri"/>
                <a:sym typeface="Calibri"/>
              </a:rPr>
              <a:t> ships with its compiler – the </a:t>
            </a:r>
            <a:r>
              <a:rPr b="1" lang="en-US" sz="2100">
                <a:solidFill>
                  <a:schemeClr val="dk1"/>
                </a:solidFill>
                <a:latin typeface="Calibri"/>
                <a:ea typeface="Calibri"/>
                <a:cs typeface="Calibri"/>
                <a:sym typeface="Calibri"/>
              </a:rPr>
              <a:t>Dart VM</a:t>
            </a:r>
            <a:r>
              <a:rPr lang="en-US" sz="2100">
                <a:solidFill>
                  <a:schemeClr val="dk1"/>
                </a:solidFill>
                <a:latin typeface="Calibri"/>
                <a:ea typeface="Calibri"/>
                <a:cs typeface="Calibri"/>
                <a:sym typeface="Calibri"/>
              </a:rPr>
              <a:t>. The SDK also includes a utility </a:t>
            </a:r>
            <a:r>
              <a:rPr b="1" lang="en-US" sz="2100">
                <a:solidFill>
                  <a:schemeClr val="dk1"/>
                </a:solidFill>
                <a:latin typeface="Calibri"/>
                <a:ea typeface="Calibri"/>
                <a:cs typeface="Calibri"/>
                <a:sym typeface="Calibri"/>
              </a:rPr>
              <a:t>-dart2js</a:t>
            </a:r>
            <a:r>
              <a:rPr lang="en-US" sz="2100">
                <a:solidFill>
                  <a:schemeClr val="dk1"/>
                </a:solidFill>
                <a:latin typeface="Calibri"/>
                <a:ea typeface="Calibri"/>
                <a:cs typeface="Calibri"/>
                <a:sym typeface="Calibri"/>
              </a:rPr>
              <a:t>, a transpiler that generates JavaScript equivalent of a Dart Script.</a:t>
            </a:r>
            <a:endParaRPr/>
          </a:p>
          <a:p>
            <a:pPr indent="0" lvl="0" marL="0" marR="0" rtl="0" algn="just">
              <a:spcBef>
                <a:spcPts val="0"/>
              </a:spcBef>
              <a:spcAft>
                <a:spcPts val="0"/>
              </a:spcAft>
              <a:buNone/>
            </a:pPr>
            <a:r>
              <a:rPr lang="en-US" sz="2100">
                <a:solidFill>
                  <a:schemeClr val="dk1"/>
                </a:solidFill>
                <a:latin typeface="Calibri"/>
                <a:ea typeface="Calibri"/>
                <a:cs typeface="Calibri"/>
                <a:sym typeface="Calibri"/>
              </a:rPr>
              <a:t>Dart is an object-oriented language with C-style syntax which can optionally trans compile into JavaScript. It supports a varied range of programming aids like interfaces, classes, collections, generics, and optional typing.</a:t>
            </a:r>
            <a:endParaRPr/>
          </a:p>
          <a:p>
            <a:pPr indent="0" lvl="0" marL="0" marR="0" rtl="0" algn="just">
              <a:spcBef>
                <a:spcPts val="0"/>
              </a:spcBef>
              <a:spcAft>
                <a:spcPts val="0"/>
              </a:spcAft>
              <a:buNone/>
            </a:pPr>
            <a:r>
              <a:rPr b="1" lang="en-US" sz="2100">
                <a:solidFill>
                  <a:schemeClr val="dk1"/>
                </a:solidFill>
                <a:latin typeface="Calibri"/>
                <a:ea typeface="Calibri"/>
                <a:cs typeface="Calibri"/>
                <a:sym typeface="Calibri"/>
              </a:rPr>
              <a:t>Why Dart?</a:t>
            </a:r>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We define the characteristics of Dart as follows:</a:t>
            </a:r>
            <a:endParaRPr sz="21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Dart is a platform-independent language and supports all operating systems such as Windows, Mac, Linux, etc.</a:t>
            </a:r>
            <a:endParaRPr/>
          </a:p>
          <a:p>
            <a:pPr indent="-342900" lvl="0" marL="3429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It is an open-source language, which means it available free for everyone. It comes with a BSD license and recognized by the ECMA standard.</a:t>
            </a:r>
            <a:endParaRPr/>
          </a:p>
          <a:p>
            <a:pPr indent="-342900" lvl="0" marL="3429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It is an object-oriented programming language and supports all features of oops such as inheritance, interfaces, and optional type features.</a:t>
            </a:r>
            <a:endParaRPr/>
          </a:p>
          <a:p>
            <a:pPr indent="-342900" lvl="0" marL="3429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Dart is very useful in building real-time applications because of its stability.</a:t>
            </a:r>
            <a:endParaRPr/>
          </a:p>
          <a:p>
            <a:pPr indent="-342900" lvl="0" marL="3429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Dart comes with the dar2js compiler which transmits the Dart code into JavaScript code that runs on all modern web browser.</a:t>
            </a:r>
            <a:endParaRPr/>
          </a:p>
          <a:p>
            <a:pPr indent="-342900" lvl="0" marL="342900" marR="0" rtl="0" algn="l">
              <a:spcBef>
                <a:spcPts val="0"/>
              </a:spcBef>
              <a:spcAft>
                <a:spcPts val="0"/>
              </a:spcAft>
              <a:buClr>
                <a:schemeClr val="dk1"/>
              </a:buClr>
              <a:buSzPts val="2100"/>
              <a:buFont typeface="Arial"/>
              <a:buChar char="•"/>
            </a:pPr>
            <a:r>
              <a:rPr lang="en-US" sz="2100">
                <a:solidFill>
                  <a:schemeClr val="dk1"/>
                </a:solidFill>
                <a:latin typeface="Calibri"/>
                <a:ea typeface="Calibri"/>
                <a:cs typeface="Calibri"/>
                <a:sym typeface="Calibri"/>
              </a:rPr>
              <a:t>The stand-alone Dart VM permits Dart code to run in a command-line interface environment.</a:t>
            </a:r>
            <a:endParaRPr/>
          </a:p>
          <a:p>
            <a:pPr indent="0" lvl="0" marL="0" marR="0" rtl="0" algn="just">
              <a:spcBef>
                <a:spcPts val="0"/>
              </a:spcBef>
              <a:spcAft>
                <a:spcPts val="0"/>
              </a:spcAft>
              <a:buNone/>
            </a:pPr>
            <a:r>
              <a:t/>
            </a:r>
            <a:endParaRPr b="1" sz="21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0" name="Shape 210"/>
        <p:cNvGrpSpPr/>
        <p:nvPr/>
      </p:nvGrpSpPr>
      <p:grpSpPr>
        <a:xfrm>
          <a:off x="0" y="0"/>
          <a:ext cx="0" cy="0"/>
          <a:chOff x="0" y="0"/>
          <a:chExt cx="0" cy="0"/>
        </a:xfrm>
      </p:grpSpPr>
      <p:sp>
        <p:nvSpPr>
          <p:cNvPr id="211" name="Google Shape;211;p32"/>
          <p:cNvSpPr txBox="1"/>
          <p:nvPr/>
        </p:nvSpPr>
        <p:spPr>
          <a:xfrm>
            <a:off x="231820" y="15852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4.5 Functions</a:t>
            </a:r>
            <a:endParaRPr b="1" sz="2400">
              <a:solidFill>
                <a:schemeClr val="dk1"/>
              </a:solidFill>
              <a:latin typeface="Calibri"/>
              <a:ea typeface="Calibri"/>
              <a:cs typeface="Calibri"/>
              <a:sym typeface="Calibri"/>
            </a:endParaRPr>
          </a:p>
        </p:txBody>
      </p:sp>
      <p:sp>
        <p:nvSpPr>
          <p:cNvPr id="212" name="Google Shape;212;p32"/>
          <p:cNvSpPr txBox="1"/>
          <p:nvPr/>
        </p:nvSpPr>
        <p:spPr>
          <a:xfrm>
            <a:off x="231820" y="620186"/>
            <a:ext cx="11861441"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function is a set of statements to perform a specific task. Functions organize the program into logical blocks of code. Once defined, functions may be called to access code. This makes the code reusable.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function declaration tells the compiler about a function's name, return type, and parameters. A function definition provides the actual body of the function.</a:t>
            </a:r>
            <a:endParaRPr/>
          </a:p>
        </p:txBody>
      </p:sp>
      <p:graphicFrame>
        <p:nvGraphicFramePr>
          <p:cNvPr id="213" name="Google Shape;213;p32"/>
          <p:cNvGraphicFramePr/>
          <p:nvPr/>
        </p:nvGraphicFramePr>
        <p:xfrm>
          <a:off x="837125" y="2559177"/>
          <a:ext cx="3000000" cy="3000000"/>
        </p:xfrm>
        <a:graphic>
          <a:graphicData uri="http://schemas.openxmlformats.org/drawingml/2006/table">
            <a:tbl>
              <a:tblPr>
                <a:noFill/>
                <a:tableStyleId>{36FF7E9C-516B-41EB-BD34-6E1BED92A4DB}</a:tableStyleId>
              </a:tblPr>
              <a:tblGrid>
                <a:gridCol w="837125"/>
                <a:gridCol w="8615975"/>
              </a:tblGrid>
              <a:tr h="316550">
                <a:tc>
                  <a:txBody>
                    <a:bodyPr/>
                    <a:lstStyle/>
                    <a:p>
                      <a:pPr indent="0" lvl="0" marL="0" marR="0" rtl="0" algn="ctr">
                        <a:spcBef>
                          <a:spcPts val="0"/>
                        </a:spcBef>
                        <a:spcAft>
                          <a:spcPts val="0"/>
                        </a:spcAft>
                        <a:buNone/>
                      </a:pPr>
                      <a:r>
                        <a:rPr b="1" lang="en-US" sz="2000" u="none" cap="none" strike="noStrike"/>
                        <a:t>#</a:t>
                      </a:r>
                      <a:endParaRPr b="1" sz="2000" u="none" cap="none" strike="noStrike"/>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spcBef>
                          <a:spcPts val="0"/>
                        </a:spcBef>
                        <a:spcAft>
                          <a:spcPts val="0"/>
                        </a:spcAft>
                        <a:buNone/>
                      </a:pPr>
                      <a:r>
                        <a:rPr b="1" lang="en-US" sz="2000" u="none" cap="none" strike="noStrike"/>
                        <a:t>Functions &amp; Description</a:t>
                      </a:r>
                      <a:endParaRPr/>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927050">
                <a:tc>
                  <a:txBody>
                    <a:bodyPr/>
                    <a:lstStyle/>
                    <a:p>
                      <a:pPr indent="0" lvl="0" marL="0" marR="0" rtl="0" algn="l">
                        <a:spcBef>
                          <a:spcPts val="0"/>
                        </a:spcBef>
                        <a:spcAft>
                          <a:spcPts val="0"/>
                        </a:spcAft>
                        <a:buNone/>
                      </a:pPr>
                      <a:r>
                        <a:rPr lang="en-US" sz="2000" u="none" cap="none" strike="noStrike"/>
                        <a:t>1</a:t>
                      </a:r>
                      <a:endParaRPr/>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solidFill>
                            <a:srgbClr val="313131"/>
                          </a:solidFill>
                        </a:rPr>
                        <a:t>Defining a Function: </a:t>
                      </a:r>
                      <a:r>
                        <a:rPr lang="en-US" sz="2000" u="none" cap="none" strike="noStrike">
                          <a:solidFill>
                            <a:srgbClr val="000000"/>
                          </a:solidFill>
                        </a:rPr>
                        <a:t>A function definition specifies what and how a specific task would be done.</a:t>
                      </a:r>
                      <a:endParaRPr/>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23550">
                <a:tc>
                  <a:txBody>
                    <a:bodyPr/>
                    <a:lstStyle/>
                    <a:p>
                      <a:pPr indent="0" lvl="0" marL="0" marR="0" rtl="0" algn="l">
                        <a:spcBef>
                          <a:spcPts val="0"/>
                        </a:spcBef>
                        <a:spcAft>
                          <a:spcPts val="0"/>
                        </a:spcAft>
                        <a:buNone/>
                      </a:pPr>
                      <a:r>
                        <a:rPr lang="en-US" sz="2000" u="none" cap="none" strike="noStrike"/>
                        <a:t>2</a:t>
                      </a:r>
                      <a:endParaRPr/>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solidFill>
                            <a:srgbClr val="313131"/>
                          </a:solidFill>
                        </a:rPr>
                        <a:t>Calling a Function: </a:t>
                      </a:r>
                      <a:r>
                        <a:rPr lang="en-US" sz="2000" u="none" cap="none" strike="noStrike">
                          <a:solidFill>
                            <a:srgbClr val="000000"/>
                          </a:solidFill>
                        </a:rPr>
                        <a:t>A function must be called so as to execute it.</a:t>
                      </a:r>
                      <a:endParaRPr/>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723550">
                <a:tc>
                  <a:txBody>
                    <a:bodyPr/>
                    <a:lstStyle/>
                    <a:p>
                      <a:pPr indent="0" lvl="0" marL="0" marR="0" rtl="0" algn="l">
                        <a:spcBef>
                          <a:spcPts val="0"/>
                        </a:spcBef>
                        <a:spcAft>
                          <a:spcPts val="0"/>
                        </a:spcAft>
                        <a:buNone/>
                      </a:pPr>
                      <a:r>
                        <a:rPr lang="en-US" sz="2000" u="none" cap="none" strike="noStrike"/>
                        <a:t>3</a:t>
                      </a:r>
                      <a:endParaRPr/>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solidFill>
                            <a:srgbClr val="313131"/>
                          </a:solidFill>
                        </a:rPr>
                        <a:t>Returning Functions: </a:t>
                      </a:r>
                      <a:r>
                        <a:rPr lang="en-US" sz="2000" u="none" cap="none" strike="noStrike">
                          <a:solidFill>
                            <a:srgbClr val="000000"/>
                          </a:solidFill>
                        </a:rPr>
                        <a:t>Functions may also return value along with control, back to the caller.</a:t>
                      </a:r>
                      <a:endParaRPr/>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927050">
                <a:tc>
                  <a:txBody>
                    <a:bodyPr/>
                    <a:lstStyle/>
                    <a:p>
                      <a:pPr indent="0" lvl="0" marL="0" marR="0" rtl="0" algn="l">
                        <a:spcBef>
                          <a:spcPts val="0"/>
                        </a:spcBef>
                        <a:spcAft>
                          <a:spcPts val="0"/>
                        </a:spcAft>
                        <a:buNone/>
                      </a:pPr>
                      <a:r>
                        <a:rPr lang="en-US" sz="2000" u="none" cap="none" strike="noStrike"/>
                        <a:t>4</a:t>
                      </a:r>
                      <a:endParaRPr/>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spcBef>
                          <a:spcPts val="0"/>
                        </a:spcBef>
                        <a:spcAft>
                          <a:spcPts val="0"/>
                        </a:spcAft>
                        <a:buNone/>
                      </a:pPr>
                      <a:r>
                        <a:rPr b="0" lang="en-US" sz="2000" u="none" cap="none" strike="noStrike">
                          <a:solidFill>
                            <a:srgbClr val="313131"/>
                          </a:solidFill>
                        </a:rPr>
                        <a:t>Parameterized Function: </a:t>
                      </a:r>
                      <a:r>
                        <a:rPr lang="en-US" sz="2000" u="none" cap="none" strike="noStrike">
                          <a:solidFill>
                            <a:srgbClr val="000000"/>
                          </a:solidFill>
                        </a:rPr>
                        <a:t>Parameters are a mechanism to pass values to functions.</a:t>
                      </a:r>
                      <a:endParaRPr/>
                    </a:p>
                  </a:txBody>
                  <a:tcPr marT="68000" marB="68000" marR="68000" marL="680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7" name="Shape 217"/>
        <p:cNvGrpSpPr/>
        <p:nvPr/>
      </p:nvGrpSpPr>
      <p:grpSpPr>
        <a:xfrm>
          <a:off x="0" y="0"/>
          <a:ext cx="0" cy="0"/>
          <a:chOff x="0" y="0"/>
          <a:chExt cx="0" cy="0"/>
        </a:xfrm>
      </p:grpSpPr>
      <p:sp>
        <p:nvSpPr>
          <p:cNvPr id="218" name="Google Shape;218;p33"/>
          <p:cNvSpPr txBox="1"/>
          <p:nvPr/>
        </p:nvSpPr>
        <p:spPr>
          <a:xfrm>
            <a:off x="231820" y="15852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4.5 Functions continued..</a:t>
            </a:r>
            <a:endParaRPr b="1" sz="2400">
              <a:solidFill>
                <a:schemeClr val="dk1"/>
              </a:solidFill>
              <a:latin typeface="Calibri"/>
              <a:ea typeface="Calibri"/>
              <a:cs typeface="Calibri"/>
              <a:sym typeface="Calibri"/>
            </a:endParaRPr>
          </a:p>
        </p:txBody>
      </p:sp>
      <p:sp>
        <p:nvSpPr>
          <p:cNvPr id="219" name="Google Shape;219;p33"/>
          <p:cNvSpPr txBox="1"/>
          <p:nvPr/>
        </p:nvSpPr>
        <p:spPr>
          <a:xfrm>
            <a:off x="231820" y="620186"/>
            <a:ext cx="11861441"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Recursive Dart Functions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Recursion is a technique for iterating over an operation by having a function call to itself repeatedly until it arrives at a result. Recursion is best applied when you need to call the same function repeatedly with different parameters from within a loop.</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2200">
                <a:solidFill>
                  <a:srgbClr val="000088"/>
                </a:solidFill>
                <a:latin typeface="Calibri"/>
                <a:ea typeface="Calibri"/>
                <a:cs typeface="Calibri"/>
                <a:sym typeface="Calibri"/>
              </a:rPr>
              <a:t>void</a:t>
            </a:r>
            <a:r>
              <a:rPr lang="en-US" sz="2200">
                <a:solidFill>
                  <a:srgbClr val="000000"/>
                </a:solidFill>
                <a:latin typeface="Calibri"/>
                <a:ea typeface="Calibri"/>
                <a:cs typeface="Calibri"/>
                <a:sym typeface="Calibri"/>
              </a:rPr>
              <a:t> main</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000088"/>
                </a:solidFill>
                <a:latin typeface="Calibri"/>
                <a:ea typeface="Calibri"/>
                <a:cs typeface="Calibri"/>
                <a:sym typeface="Calibri"/>
              </a:rPr>
              <a:t>	print</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factorial</a:t>
            </a:r>
            <a:r>
              <a:rPr lang="en-US" sz="2200">
                <a:solidFill>
                  <a:srgbClr val="666600"/>
                </a:solidFill>
                <a:latin typeface="Calibri"/>
                <a:ea typeface="Calibri"/>
                <a:cs typeface="Calibri"/>
                <a:sym typeface="Calibri"/>
              </a:rPr>
              <a:t>(</a:t>
            </a:r>
            <a:r>
              <a:rPr lang="en-US" sz="2200">
                <a:solidFill>
                  <a:srgbClr val="006666"/>
                </a:solidFill>
                <a:latin typeface="Calibri"/>
                <a:ea typeface="Calibri"/>
                <a:cs typeface="Calibri"/>
                <a:sym typeface="Calibri"/>
              </a:rPr>
              <a:t>6</a:t>
            </a:r>
            <a:r>
              <a:rPr lang="en-US" sz="2200">
                <a:solidFill>
                  <a:srgbClr val="666600"/>
                </a:solidFill>
                <a:latin typeface="Calibri"/>
                <a:ea typeface="Calibri"/>
                <a:cs typeface="Calibri"/>
                <a:sym typeface="Calibri"/>
              </a:rPr>
              <a:t>));</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factorial</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number</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000088"/>
                </a:solidFill>
                <a:latin typeface="Calibri"/>
                <a:ea typeface="Calibri"/>
                <a:cs typeface="Calibri"/>
                <a:sym typeface="Calibri"/>
              </a:rPr>
              <a:t>	if</a:t>
            </a: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number </a:t>
            </a:r>
            <a:r>
              <a:rPr lang="en-US" sz="2200">
                <a:solidFill>
                  <a:srgbClr val="666600"/>
                </a:solidFill>
                <a:latin typeface="Calibri"/>
                <a:ea typeface="Calibri"/>
                <a:cs typeface="Calibri"/>
                <a:sym typeface="Calibri"/>
              </a:rPr>
              <a:t>&lt;=</a:t>
            </a:r>
            <a:r>
              <a:rPr lang="en-US" sz="2200">
                <a:solidFill>
                  <a:srgbClr val="000000"/>
                </a:solidFill>
                <a:latin typeface="Calibri"/>
                <a:ea typeface="Calibri"/>
                <a:cs typeface="Calibri"/>
                <a:sym typeface="Calibri"/>
              </a:rPr>
              <a:t> </a:t>
            </a:r>
            <a:r>
              <a:rPr lang="en-US" sz="2200">
                <a:solidFill>
                  <a:srgbClr val="006666"/>
                </a:solidFill>
                <a:latin typeface="Calibri"/>
                <a:ea typeface="Calibri"/>
                <a:cs typeface="Calibri"/>
                <a:sym typeface="Calibri"/>
              </a:rPr>
              <a:t>0</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a:t>
            </a:r>
            <a:r>
              <a:rPr lang="en-US" sz="2200">
                <a:solidFill>
                  <a:srgbClr val="880000"/>
                </a:solidFill>
                <a:latin typeface="Calibri"/>
                <a:ea typeface="Calibri"/>
                <a:cs typeface="Calibri"/>
                <a:sym typeface="Calibri"/>
              </a:rPr>
              <a:t>// termination case </a:t>
            </a:r>
            <a:endParaRPr sz="2200">
              <a:solidFill>
                <a:srgbClr val="880000"/>
              </a:solidFill>
              <a:latin typeface="Calibri"/>
              <a:ea typeface="Calibri"/>
              <a:cs typeface="Calibri"/>
              <a:sym typeface="Calibri"/>
            </a:endParaRPr>
          </a:p>
          <a:p>
            <a:pPr indent="0" lvl="0" marL="0" marR="0" rtl="0" algn="l">
              <a:spcBef>
                <a:spcPts val="0"/>
              </a:spcBef>
              <a:spcAft>
                <a:spcPts val="0"/>
              </a:spcAft>
              <a:buNone/>
            </a:pPr>
            <a:r>
              <a:rPr lang="en-US" sz="2200">
                <a:solidFill>
                  <a:srgbClr val="000088"/>
                </a:solidFill>
                <a:latin typeface="Calibri"/>
                <a:ea typeface="Calibri"/>
                <a:cs typeface="Calibri"/>
                <a:sym typeface="Calibri"/>
              </a:rPr>
              <a:t>                      return</a:t>
            </a:r>
            <a:r>
              <a:rPr lang="en-US" sz="2200">
                <a:solidFill>
                  <a:srgbClr val="000000"/>
                </a:solidFill>
                <a:latin typeface="Calibri"/>
                <a:ea typeface="Calibri"/>
                <a:cs typeface="Calibri"/>
                <a:sym typeface="Calibri"/>
              </a:rPr>
              <a:t> </a:t>
            </a:r>
            <a:r>
              <a:rPr lang="en-US" sz="2200">
                <a:solidFill>
                  <a:srgbClr val="006666"/>
                </a:solidFill>
                <a:latin typeface="Calibri"/>
                <a:ea typeface="Calibri"/>
                <a:cs typeface="Calibri"/>
                <a:sym typeface="Calibri"/>
              </a:rPr>
              <a:t>1</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666600"/>
                </a:solidFill>
                <a:latin typeface="Calibri"/>
                <a:ea typeface="Calibri"/>
                <a:cs typeface="Calibri"/>
                <a:sym typeface="Calibri"/>
              </a:rPr>
              <a:t>	}</a:t>
            </a:r>
            <a:r>
              <a:rPr lang="en-US" sz="2200">
                <a:solidFill>
                  <a:srgbClr val="000000"/>
                </a:solidFill>
                <a:latin typeface="Calibri"/>
                <a:ea typeface="Calibri"/>
                <a:cs typeface="Calibri"/>
                <a:sym typeface="Calibri"/>
              </a:rPr>
              <a:t> </a:t>
            </a:r>
            <a:r>
              <a:rPr lang="en-US" sz="2200">
                <a:solidFill>
                  <a:srgbClr val="000088"/>
                </a:solidFill>
                <a:latin typeface="Calibri"/>
                <a:ea typeface="Calibri"/>
                <a:cs typeface="Calibri"/>
                <a:sym typeface="Calibri"/>
              </a:rPr>
              <a:t>else</a:t>
            </a: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000088"/>
                </a:solidFill>
                <a:latin typeface="Calibri"/>
                <a:ea typeface="Calibri"/>
                <a:cs typeface="Calibri"/>
                <a:sym typeface="Calibri"/>
              </a:rPr>
              <a:t>	       return</a:t>
            </a: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number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factorial</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number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r>
              <a:rPr lang="en-US" sz="2200">
                <a:solidFill>
                  <a:srgbClr val="006666"/>
                </a:solidFill>
                <a:latin typeface="Calibri"/>
                <a:ea typeface="Calibri"/>
                <a:cs typeface="Calibri"/>
                <a:sym typeface="Calibri"/>
              </a:rPr>
              <a:t>1</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880000"/>
                </a:solidFill>
                <a:latin typeface="Calibri"/>
                <a:ea typeface="Calibri"/>
                <a:cs typeface="Calibri"/>
                <a:sym typeface="Calibri"/>
              </a:rPr>
              <a:t>	      // function invokes itself </a:t>
            </a:r>
            <a:endParaRPr sz="2200">
              <a:solidFill>
                <a:srgbClr val="880000"/>
              </a:solidFill>
              <a:latin typeface="Calibri"/>
              <a:ea typeface="Calibri"/>
              <a:cs typeface="Calibri"/>
              <a:sym typeface="Calibri"/>
            </a:endParaRPr>
          </a:p>
          <a:p>
            <a:pPr indent="0" lvl="0" marL="0" marR="0" rtl="0" algn="l">
              <a:spcBef>
                <a:spcPts val="0"/>
              </a:spcBef>
              <a:spcAft>
                <a:spcPts val="0"/>
              </a:spcAft>
              <a:buNone/>
            </a:pPr>
            <a:r>
              <a:rPr lang="en-US" sz="2200">
                <a:solidFill>
                  <a:srgbClr val="666600"/>
                </a:solidFill>
                <a:latin typeface="Calibri"/>
                <a:ea typeface="Calibri"/>
                <a:cs typeface="Calibri"/>
                <a:sym typeface="Calibri"/>
              </a:rPr>
              <a:t>              }</a:t>
            </a:r>
            <a:r>
              <a:rPr lang="en-US" sz="22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3" name="Shape 223"/>
        <p:cNvGrpSpPr/>
        <p:nvPr/>
      </p:nvGrpSpPr>
      <p:grpSpPr>
        <a:xfrm>
          <a:off x="0" y="0"/>
          <a:ext cx="0" cy="0"/>
          <a:chOff x="0" y="0"/>
          <a:chExt cx="0" cy="0"/>
        </a:xfrm>
      </p:grpSpPr>
      <p:sp>
        <p:nvSpPr>
          <p:cNvPr id="224" name="Google Shape;224;p34"/>
          <p:cNvSpPr txBox="1"/>
          <p:nvPr/>
        </p:nvSpPr>
        <p:spPr>
          <a:xfrm>
            <a:off x="283336" y="364583"/>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4.6 Object Oriented Programming in Dart</a:t>
            </a:r>
            <a:endParaRPr b="1" sz="2400">
              <a:solidFill>
                <a:schemeClr val="dk1"/>
              </a:solidFill>
              <a:latin typeface="Calibri"/>
              <a:ea typeface="Calibri"/>
              <a:cs typeface="Calibri"/>
              <a:sym typeface="Calibri"/>
            </a:endParaRPr>
          </a:p>
        </p:txBody>
      </p:sp>
      <p:sp>
        <p:nvSpPr>
          <p:cNvPr id="225" name="Google Shape;225;p34"/>
          <p:cNvSpPr txBox="1"/>
          <p:nvPr/>
        </p:nvSpPr>
        <p:spPr>
          <a:xfrm>
            <a:off x="463640" y="1011772"/>
            <a:ext cx="11861441"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Dart is an object-oriented language. It supports object-oriented programming features like classes, interfaces, etc. A </a:t>
            </a:r>
            <a:r>
              <a:rPr b="1" lang="en-US" sz="2400">
                <a:solidFill>
                  <a:schemeClr val="dk1"/>
                </a:solidFill>
                <a:latin typeface="Calibri"/>
                <a:ea typeface="Calibri"/>
                <a:cs typeface="Calibri"/>
                <a:sym typeface="Calibri"/>
              </a:rPr>
              <a:t>class</a:t>
            </a:r>
            <a:r>
              <a:rPr lang="en-US" sz="2400">
                <a:solidFill>
                  <a:schemeClr val="dk1"/>
                </a:solidFill>
                <a:latin typeface="Calibri"/>
                <a:ea typeface="Calibri"/>
                <a:cs typeface="Calibri"/>
                <a:sym typeface="Calibri"/>
              </a:rPr>
              <a:t> in terms of OOP is a blueprint for creating objects. A </a:t>
            </a:r>
            <a:r>
              <a:rPr b="1" lang="en-US" sz="2400">
                <a:solidFill>
                  <a:schemeClr val="dk1"/>
                </a:solidFill>
                <a:latin typeface="Calibri"/>
                <a:ea typeface="Calibri"/>
                <a:cs typeface="Calibri"/>
                <a:sym typeface="Calibri"/>
              </a:rPr>
              <a:t>class</a:t>
            </a:r>
            <a:r>
              <a:rPr lang="en-US" sz="2400">
                <a:solidFill>
                  <a:schemeClr val="dk1"/>
                </a:solidFill>
                <a:latin typeface="Calibri"/>
                <a:ea typeface="Calibri"/>
                <a:cs typeface="Calibri"/>
                <a:sym typeface="Calibri"/>
              </a:rPr>
              <a:t> encapsulates data for the object. Dart gives built-in support for this concept called </a:t>
            </a:r>
            <a:r>
              <a:rPr b="1" lang="en-US" sz="2400">
                <a:solidFill>
                  <a:schemeClr val="dk1"/>
                </a:solidFill>
                <a:latin typeface="Calibri"/>
                <a:ea typeface="Calibri"/>
                <a:cs typeface="Calibri"/>
                <a:sym typeface="Calibri"/>
              </a:rPr>
              <a:t>class</a:t>
            </a:r>
            <a:r>
              <a:rPr lang="en-US" sz="2400">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Declaring a Class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Use the </a:t>
            </a:r>
            <a:r>
              <a:rPr b="1" lang="en-US" sz="2400">
                <a:solidFill>
                  <a:schemeClr val="dk1"/>
                </a:solidFill>
                <a:latin typeface="Calibri"/>
                <a:ea typeface="Calibri"/>
                <a:cs typeface="Calibri"/>
                <a:sym typeface="Calibri"/>
              </a:rPr>
              <a:t>class</a:t>
            </a:r>
            <a:r>
              <a:rPr lang="en-US" sz="2400">
                <a:solidFill>
                  <a:schemeClr val="dk1"/>
                </a:solidFill>
                <a:latin typeface="Calibri"/>
                <a:ea typeface="Calibri"/>
                <a:cs typeface="Calibri"/>
                <a:sym typeface="Calibri"/>
              </a:rPr>
              <a:t> keyword to declare a </a:t>
            </a:r>
            <a:r>
              <a:rPr b="1" lang="en-US" sz="2400">
                <a:solidFill>
                  <a:schemeClr val="dk1"/>
                </a:solidFill>
                <a:latin typeface="Calibri"/>
                <a:ea typeface="Calibri"/>
                <a:cs typeface="Calibri"/>
                <a:sym typeface="Calibri"/>
              </a:rPr>
              <a:t>class</a:t>
            </a:r>
            <a:r>
              <a:rPr lang="en-US" sz="2400">
                <a:solidFill>
                  <a:schemeClr val="dk1"/>
                </a:solidFill>
                <a:latin typeface="Calibri"/>
                <a:ea typeface="Calibri"/>
                <a:cs typeface="Calibri"/>
                <a:sym typeface="Calibri"/>
              </a:rPr>
              <a:t> in Dart. A class definition starts with the keyword class followed by the </a:t>
            </a:r>
            <a:r>
              <a:rPr b="1" lang="en-US" sz="2400">
                <a:solidFill>
                  <a:schemeClr val="dk1"/>
                </a:solidFill>
                <a:latin typeface="Calibri"/>
                <a:ea typeface="Calibri"/>
                <a:cs typeface="Calibri"/>
                <a:sym typeface="Calibri"/>
              </a:rPr>
              <a:t>class name</a:t>
            </a:r>
            <a:r>
              <a:rPr lang="en-US" sz="2400">
                <a:solidFill>
                  <a:schemeClr val="dk1"/>
                </a:solidFill>
                <a:latin typeface="Calibri"/>
                <a:ea typeface="Calibri"/>
                <a:cs typeface="Calibri"/>
                <a:sym typeface="Calibri"/>
              </a:rPr>
              <a:t>; and the class body enclosed by a pair of curly braces.</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The syntax for the same is given below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class class_name {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&lt;fields&gt;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&lt;getters/setters&gt;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&lt;constructors&gt;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&lt;functions&gt;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9" name="Shape 229"/>
        <p:cNvGrpSpPr/>
        <p:nvPr/>
      </p:nvGrpSpPr>
      <p:grpSpPr>
        <a:xfrm>
          <a:off x="0" y="0"/>
          <a:ext cx="0" cy="0"/>
          <a:chOff x="0" y="0"/>
          <a:chExt cx="0" cy="0"/>
        </a:xfrm>
      </p:grpSpPr>
      <p:sp>
        <p:nvSpPr>
          <p:cNvPr id="230" name="Google Shape;230;p35"/>
          <p:cNvSpPr txBox="1"/>
          <p:nvPr/>
        </p:nvSpPr>
        <p:spPr>
          <a:xfrm>
            <a:off x="283336" y="364583"/>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4.6 Object Oriented Programming in Dart continued..</a:t>
            </a:r>
            <a:endParaRPr b="1" sz="2400">
              <a:solidFill>
                <a:schemeClr val="dk1"/>
              </a:solidFill>
              <a:latin typeface="Calibri"/>
              <a:ea typeface="Calibri"/>
              <a:cs typeface="Calibri"/>
              <a:sym typeface="Calibri"/>
            </a:endParaRPr>
          </a:p>
        </p:txBody>
      </p:sp>
      <p:sp>
        <p:nvSpPr>
          <p:cNvPr id="231" name="Google Shape;231;p35"/>
          <p:cNvSpPr txBox="1"/>
          <p:nvPr/>
        </p:nvSpPr>
        <p:spPr>
          <a:xfrm>
            <a:off x="437882" y="826248"/>
            <a:ext cx="11861441"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Example: Declaring a class</a:t>
            </a:r>
            <a:endParaRPr/>
          </a:p>
          <a:p>
            <a:pPr indent="0" lvl="0" marL="0" marR="0" rtl="0" algn="l">
              <a:spcBef>
                <a:spcPts val="0"/>
              </a:spcBef>
              <a:spcAft>
                <a:spcPts val="0"/>
              </a:spcAft>
              <a:buNone/>
            </a:pPr>
            <a:r>
              <a:rPr lang="en-US" sz="2400">
                <a:solidFill>
                  <a:srgbClr val="000088"/>
                </a:solidFill>
                <a:latin typeface="Arial"/>
                <a:ea typeface="Arial"/>
                <a:cs typeface="Arial"/>
                <a:sym typeface="Arial"/>
              </a:rPr>
              <a:t>class</a:t>
            </a:r>
            <a:r>
              <a:rPr lang="en-US" sz="2400">
                <a:solidFill>
                  <a:srgbClr val="000000"/>
                </a:solidFill>
                <a:latin typeface="Arial"/>
                <a:ea typeface="Arial"/>
                <a:cs typeface="Arial"/>
                <a:sym typeface="Arial"/>
              </a:rPr>
              <a:t> </a:t>
            </a:r>
            <a:r>
              <a:rPr lang="en-US" sz="2400">
                <a:solidFill>
                  <a:srgbClr val="660066"/>
                </a:solidFill>
                <a:latin typeface="Arial"/>
                <a:ea typeface="Arial"/>
                <a:cs typeface="Arial"/>
                <a:sym typeface="Arial"/>
              </a:rPr>
              <a:t>Car</a:t>
            </a:r>
            <a:r>
              <a:rPr lang="en-US" sz="2400">
                <a:solidFill>
                  <a:srgbClr val="000000"/>
                </a:solidFill>
                <a:latin typeface="Arial"/>
                <a:ea typeface="Arial"/>
                <a:cs typeface="Arial"/>
                <a:sym typeface="Arial"/>
              </a:rPr>
              <a:t> </a:t>
            </a:r>
            <a:r>
              <a:rPr lang="en-US" sz="2400">
                <a:solidFill>
                  <a:srgbClr val="666600"/>
                </a:solidFill>
                <a:latin typeface="Arial"/>
                <a:ea typeface="Arial"/>
                <a:cs typeface="Arial"/>
                <a:sym typeface="Arial"/>
              </a:rPr>
              <a:t>{</a:t>
            </a:r>
            <a:r>
              <a:rPr lang="en-US"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US" sz="2400">
                <a:solidFill>
                  <a:srgbClr val="000000"/>
                </a:solidFill>
                <a:latin typeface="Arial"/>
                <a:ea typeface="Arial"/>
                <a:cs typeface="Arial"/>
                <a:sym typeface="Arial"/>
              </a:rPr>
              <a:t>	</a:t>
            </a:r>
            <a:r>
              <a:rPr lang="en-US" sz="2400">
                <a:solidFill>
                  <a:srgbClr val="880000"/>
                </a:solidFill>
                <a:latin typeface="Arial"/>
                <a:ea typeface="Arial"/>
                <a:cs typeface="Arial"/>
                <a:sym typeface="Arial"/>
              </a:rPr>
              <a:t>// field </a:t>
            </a:r>
            <a:endParaRPr sz="2400">
              <a:solidFill>
                <a:srgbClr val="880000"/>
              </a:solidFill>
              <a:latin typeface="Arial"/>
              <a:ea typeface="Arial"/>
              <a:cs typeface="Arial"/>
              <a:sym typeface="Arial"/>
            </a:endParaRPr>
          </a:p>
          <a:p>
            <a:pPr indent="0" lvl="0" marL="0" marR="0" rtl="0" algn="l">
              <a:spcBef>
                <a:spcPts val="0"/>
              </a:spcBef>
              <a:spcAft>
                <a:spcPts val="0"/>
              </a:spcAft>
              <a:buNone/>
            </a:pPr>
            <a:r>
              <a:rPr lang="en-US" sz="2400">
                <a:solidFill>
                  <a:srgbClr val="880000"/>
                </a:solidFill>
                <a:latin typeface="Arial"/>
                <a:ea typeface="Arial"/>
                <a:cs typeface="Arial"/>
                <a:sym typeface="Arial"/>
              </a:rPr>
              <a:t>	</a:t>
            </a:r>
            <a:r>
              <a:rPr lang="en-US" sz="2400">
                <a:solidFill>
                  <a:srgbClr val="660066"/>
                </a:solidFill>
                <a:latin typeface="Arial"/>
                <a:ea typeface="Arial"/>
                <a:cs typeface="Arial"/>
                <a:sym typeface="Arial"/>
              </a:rPr>
              <a:t>String</a:t>
            </a:r>
            <a:r>
              <a:rPr lang="en-US" sz="2400">
                <a:solidFill>
                  <a:srgbClr val="000000"/>
                </a:solidFill>
                <a:latin typeface="Arial"/>
                <a:ea typeface="Arial"/>
                <a:cs typeface="Arial"/>
                <a:sym typeface="Arial"/>
              </a:rPr>
              <a:t> engine </a:t>
            </a:r>
            <a:r>
              <a:rPr lang="en-US" sz="2400">
                <a:solidFill>
                  <a:srgbClr val="666600"/>
                </a:solidFill>
                <a:latin typeface="Arial"/>
                <a:ea typeface="Arial"/>
                <a:cs typeface="Arial"/>
                <a:sym typeface="Arial"/>
              </a:rPr>
              <a:t>=</a:t>
            </a:r>
            <a:r>
              <a:rPr lang="en-US" sz="2400">
                <a:solidFill>
                  <a:srgbClr val="000000"/>
                </a:solidFill>
                <a:latin typeface="Arial"/>
                <a:ea typeface="Arial"/>
                <a:cs typeface="Arial"/>
                <a:sym typeface="Arial"/>
              </a:rPr>
              <a:t> </a:t>
            </a:r>
            <a:r>
              <a:rPr lang="en-US" sz="2400">
                <a:solidFill>
                  <a:srgbClr val="008800"/>
                </a:solidFill>
                <a:latin typeface="Arial"/>
                <a:ea typeface="Arial"/>
                <a:cs typeface="Arial"/>
                <a:sym typeface="Arial"/>
              </a:rPr>
              <a:t>"E1001"</a:t>
            </a:r>
            <a:r>
              <a:rPr lang="en-US" sz="2400">
                <a:solidFill>
                  <a:srgbClr val="666600"/>
                </a:solidFill>
                <a:latin typeface="Arial"/>
                <a:ea typeface="Arial"/>
                <a:cs typeface="Arial"/>
                <a:sym typeface="Arial"/>
              </a:rPr>
              <a:t>;</a:t>
            </a:r>
            <a:r>
              <a:rPr lang="en-US"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US"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US" sz="2400">
                <a:solidFill>
                  <a:srgbClr val="000000"/>
                </a:solidFill>
                <a:latin typeface="Arial"/>
                <a:ea typeface="Arial"/>
                <a:cs typeface="Arial"/>
                <a:sym typeface="Arial"/>
              </a:rPr>
              <a:t>	</a:t>
            </a:r>
            <a:r>
              <a:rPr lang="en-US" sz="2400">
                <a:solidFill>
                  <a:srgbClr val="880000"/>
                </a:solidFill>
                <a:latin typeface="Arial"/>
                <a:ea typeface="Arial"/>
                <a:cs typeface="Arial"/>
                <a:sym typeface="Arial"/>
              </a:rPr>
              <a:t>// function </a:t>
            </a:r>
            <a:endParaRPr sz="2400">
              <a:solidFill>
                <a:srgbClr val="880000"/>
              </a:solidFill>
              <a:latin typeface="Arial"/>
              <a:ea typeface="Arial"/>
              <a:cs typeface="Arial"/>
              <a:sym typeface="Arial"/>
            </a:endParaRPr>
          </a:p>
          <a:p>
            <a:pPr indent="0" lvl="0" marL="0" marR="0" rtl="0" algn="l">
              <a:spcBef>
                <a:spcPts val="0"/>
              </a:spcBef>
              <a:spcAft>
                <a:spcPts val="0"/>
              </a:spcAft>
              <a:buNone/>
            </a:pPr>
            <a:r>
              <a:rPr lang="en-US" sz="2400">
                <a:solidFill>
                  <a:srgbClr val="000088"/>
                </a:solidFill>
                <a:latin typeface="Arial"/>
                <a:ea typeface="Arial"/>
                <a:cs typeface="Arial"/>
                <a:sym typeface="Arial"/>
              </a:rPr>
              <a:t>	void</a:t>
            </a:r>
            <a:r>
              <a:rPr lang="en-US" sz="2400">
                <a:solidFill>
                  <a:srgbClr val="000000"/>
                </a:solidFill>
                <a:latin typeface="Arial"/>
                <a:ea typeface="Arial"/>
                <a:cs typeface="Arial"/>
                <a:sym typeface="Arial"/>
              </a:rPr>
              <a:t> disp</a:t>
            </a:r>
            <a:r>
              <a:rPr lang="en-US" sz="2400">
                <a:solidFill>
                  <a:srgbClr val="666600"/>
                </a:solidFill>
                <a:latin typeface="Arial"/>
                <a:ea typeface="Arial"/>
                <a:cs typeface="Arial"/>
                <a:sym typeface="Arial"/>
              </a:rPr>
              <a:t>()</a:t>
            </a:r>
            <a:r>
              <a:rPr lang="en-US" sz="2400">
                <a:solidFill>
                  <a:srgbClr val="000000"/>
                </a:solidFill>
                <a:latin typeface="Arial"/>
                <a:ea typeface="Arial"/>
                <a:cs typeface="Arial"/>
                <a:sym typeface="Arial"/>
              </a:rPr>
              <a:t> </a:t>
            </a:r>
            <a:r>
              <a:rPr lang="en-US" sz="2400">
                <a:solidFill>
                  <a:srgbClr val="666600"/>
                </a:solidFill>
                <a:latin typeface="Arial"/>
                <a:ea typeface="Arial"/>
                <a:cs typeface="Arial"/>
                <a:sym typeface="Arial"/>
              </a:rPr>
              <a:t>{</a:t>
            </a:r>
            <a:r>
              <a:rPr lang="en-US"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US" sz="2400">
                <a:solidFill>
                  <a:srgbClr val="000000"/>
                </a:solidFill>
                <a:latin typeface="Arial"/>
                <a:ea typeface="Arial"/>
                <a:cs typeface="Arial"/>
                <a:sym typeface="Arial"/>
              </a:rPr>
              <a:t>		</a:t>
            </a:r>
            <a:r>
              <a:rPr lang="en-US" sz="2400">
                <a:solidFill>
                  <a:srgbClr val="000088"/>
                </a:solidFill>
                <a:latin typeface="Arial"/>
                <a:ea typeface="Arial"/>
                <a:cs typeface="Arial"/>
                <a:sym typeface="Arial"/>
              </a:rPr>
              <a:t>print</a:t>
            </a:r>
            <a:r>
              <a:rPr lang="en-US" sz="2400">
                <a:solidFill>
                  <a:srgbClr val="666600"/>
                </a:solidFill>
                <a:latin typeface="Arial"/>
                <a:ea typeface="Arial"/>
                <a:cs typeface="Arial"/>
                <a:sym typeface="Arial"/>
              </a:rPr>
              <a:t>(</a:t>
            </a:r>
            <a:r>
              <a:rPr lang="en-US" sz="2400">
                <a:solidFill>
                  <a:srgbClr val="000000"/>
                </a:solidFill>
                <a:latin typeface="Arial"/>
                <a:ea typeface="Arial"/>
                <a:cs typeface="Arial"/>
                <a:sym typeface="Arial"/>
              </a:rPr>
              <a:t>engine</a:t>
            </a:r>
            <a:r>
              <a:rPr lang="en-US" sz="2400">
                <a:solidFill>
                  <a:srgbClr val="666600"/>
                </a:solidFill>
                <a:latin typeface="Arial"/>
                <a:ea typeface="Arial"/>
                <a:cs typeface="Arial"/>
                <a:sym typeface="Arial"/>
              </a:rPr>
              <a:t>);</a:t>
            </a:r>
            <a:endParaRPr/>
          </a:p>
          <a:p>
            <a:pPr indent="0" lvl="0" marL="0" marR="0" rtl="0" algn="l">
              <a:spcBef>
                <a:spcPts val="0"/>
              </a:spcBef>
              <a:spcAft>
                <a:spcPts val="0"/>
              </a:spcAft>
              <a:buNone/>
            </a:pPr>
            <a:r>
              <a:rPr lang="en-US" sz="2400">
                <a:solidFill>
                  <a:srgbClr val="666600"/>
                </a:solidFill>
                <a:latin typeface="Arial"/>
                <a:ea typeface="Arial"/>
                <a:cs typeface="Arial"/>
                <a:sym typeface="Arial"/>
              </a:rPr>
              <a:t>	</a:t>
            </a:r>
            <a:r>
              <a:rPr lang="en-US" sz="2400">
                <a:solidFill>
                  <a:srgbClr val="000000"/>
                </a:solidFill>
                <a:latin typeface="Arial"/>
                <a:ea typeface="Arial"/>
                <a:cs typeface="Arial"/>
                <a:sym typeface="Arial"/>
              </a:rPr>
              <a:t> </a:t>
            </a:r>
            <a:r>
              <a:rPr lang="en-US" sz="2400">
                <a:solidFill>
                  <a:srgbClr val="666600"/>
                </a:solidFill>
                <a:latin typeface="Arial"/>
                <a:ea typeface="Arial"/>
                <a:cs typeface="Arial"/>
                <a:sym typeface="Arial"/>
              </a:rPr>
              <a:t>}</a:t>
            </a:r>
            <a:r>
              <a:rPr lang="en-US" sz="2400">
                <a:solidFill>
                  <a:srgbClr val="000000"/>
                </a:solidFill>
                <a:latin typeface="Arial"/>
                <a:ea typeface="Arial"/>
                <a:cs typeface="Arial"/>
                <a:sym typeface="Arial"/>
              </a:rPr>
              <a:t> </a:t>
            </a:r>
            <a:endParaRPr sz="2400">
              <a:solidFill>
                <a:srgbClr val="000000"/>
              </a:solidFill>
              <a:latin typeface="Arial"/>
              <a:ea typeface="Arial"/>
              <a:cs typeface="Arial"/>
              <a:sym typeface="Arial"/>
            </a:endParaRPr>
          </a:p>
          <a:p>
            <a:pPr indent="0" lvl="0" marL="0" marR="0" rtl="0" algn="l">
              <a:spcBef>
                <a:spcPts val="0"/>
              </a:spcBef>
              <a:spcAft>
                <a:spcPts val="0"/>
              </a:spcAft>
              <a:buNone/>
            </a:pPr>
            <a:r>
              <a:rPr lang="en-US" sz="2400">
                <a:solidFill>
                  <a:srgbClr val="666600"/>
                </a:solidFill>
                <a:latin typeface="Arial"/>
                <a:ea typeface="Arial"/>
                <a:cs typeface="Arial"/>
                <a:sym typeface="Arial"/>
              </a:rPr>
              <a:t>}</a:t>
            </a:r>
            <a:r>
              <a:rPr lang="en-US" sz="2400">
                <a:solidFill>
                  <a:schemeClr val="dk1"/>
                </a:solidFill>
                <a:latin typeface="Calibri"/>
                <a:ea typeface="Calibri"/>
                <a:cs typeface="Calibri"/>
                <a:sym typeface="Calibri"/>
              </a:rPr>
              <a:t> </a:t>
            </a:r>
            <a:endParaRPr sz="4000">
              <a:solidFill>
                <a:schemeClr val="dk1"/>
              </a:solidFill>
              <a:latin typeface="Arial"/>
              <a:ea typeface="Arial"/>
              <a:cs typeface="Arial"/>
              <a:sym typeface="Arial"/>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Creating Instance of the class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To create an instance of the class, use the </a:t>
            </a:r>
            <a:r>
              <a:rPr b="1" lang="en-US" sz="2400">
                <a:solidFill>
                  <a:schemeClr val="dk1"/>
                </a:solidFill>
                <a:latin typeface="Calibri"/>
                <a:ea typeface="Calibri"/>
                <a:cs typeface="Calibri"/>
                <a:sym typeface="Calibri"/>
              </a:rPr>
              <a:t>new</a:t>
            </a:r>
            <a:r>
              <a:rPr lang="en-US" sz="2400">
                <a:solidFill>
                  <a:schemeClr val="dk1"/>
                </a:solidFill>
                <a:latin typeface="Calibri"/>
                <a:ea typeface="Calibri"/>
                <a:cs typeface="Calibri"/>
                <a:sym typeface="Calibri"/>
              </a:rPr>
              <a:t> keyword followed by the class name. The syntax for the same is given below −</a:t>
            </a:r>
            <a:endParaRPr/>
          </a:p>
          <a:p>
            <a:pPr indent="0" lvl="0" marL="0" marR="0" rtl="0" algn="l">
              <a:spcBef>
                <a:spcPts val="0"/>
              </a:spcBef>
              <a:spcAft>
                <a:spcPts val="0"/>
              </a:spcAft>
              <a:buNone/>
            </a:pPr>
            <a:r>
              <a:rPr lang="en-US" sz="2400">
                <a:solidFill>
                  <a:srgbClr val="000000"/>
                </a:solidFill>
                <a:latin typeface="Calibri"/>
                <a:ea typeface="Calibri"/>
                <a:cs typeface="Calibri"/>
                <a:sym typeface="Calibri"/>
              </a:rPr>
              <a:t>var object_name = new class_name([ arguments ])</a:t>
            </a: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5" name="Shape 235"/>
        <p:cNvGrpSpPr/>
        <p:nvPr/>
      </p:nvGrpSpPr>
      <p:grpSpPr>
        <a:xfrm>
          <a:off x="0" y="0"/>
          <a:ext cx="0" cy="0"/>
          <a:chOff x="0" y="0"/>
          <a:chExt cx="0" cy="0"/>
        </a:xfrm>
      </p:grpSpPr>
      <p:sp>
        <p:nvSpPr>
          <p:cNvPr id="236" name="Google Shape;236;p36"/>
          <p:cNvSpPr txBox="1"/>
          <p:nvPr/>
        </p:nvSpPr>
        <p:spPr>
          <a:xfrm>
            <a:off x="241773" y="17062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4.6 Object Oriented Programming in Dart continued..</a:t>
            </a:r>
            <a:endParaRPr b="1" sz="2400">
              <a:solidFill>
                <a:schemeClr val="dk1"/>
              </a:solidFill>
              <a:latin typeface="Calibri"/>
              <a:ea typeface="Calibri"/>
              <a:cs typeface="Calibri"/>
              <a:sym typeface="Calibri"/>
            </a:endParaRPr>
          </a:p>
        </p:txBody>
      </p:sp>
      <p:sp>
        <p:nvSpPr>
          <p:cNvPr id="237" name="Google Shape;237;p36"/>
          <p:cNvSpPr txBox="1"/>
          <p:nvPr/>
        </p:nvSpPr>
        <p:spPr>
          <a:xfrm>
            <a:off x="330559" y="671691"/>
            <a:ext cx="11861441"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Accessing Attributes and Functions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 class’s attributes and functions can be accessed through the object. Use the ‘.’ dot notation (called as the </a:t>
            </a:r>
            <a:r>
              <a:rPr b="1" lang="en-US" sz="2200">
                <a:solidFill>
                  <a:schemeClr val="dk1"/>
                </a:solidFill>
                <a:latin typeface="Calibri"/>
                <a:ea typeface="Calibri"/>
                <a:cs typeface="Calibri"/>
                <a:sym typeface="Calibri"/>
              </a:rPr>
              <a:t>period</a:t>
            </a:r>
            <a:r>
              <a:rPr lang="en-US" sz="2200">
                <a:solidFill>
                  <a:schemeClr val="dk1"/>
                </a:solidFill>
                <a:latin typeface="Calibri"/>
                <a:ea typeface="Calibri"/>
                <a:cs typeface="Calibri"/>
                <a:sym typeface="Calibri"/>
              </a:rPr>
              <a:t>) to access the data members of a class.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2200">
                <a:solidFill>
                  <a:srgbClr val="000088"/>
                </a:solidFill>
                <a:latin typeface="Calibri"/>
                <a:ea typeface="Calibri"/>
                <a:cs typeface="Calibri"/>
                <a:sym typeface="Calibri"/>
              </a:rPr>
              <a:t>void</a:t>
            </a:r>
            <a:r>
              <a:rPr lang="en-US" sz="2200">
                <a:solidFill>
                  <a:srgbClr val="000000"/>
                </a:solidFill>
                <a:latin typeface="Calibri"/>
                <a:ea typeface="Calibri"/>
                <a:cs typeface="Calibri"/>
                <a:sym typeface="Calibri"/>
              </a:rPr>
              <a:t> main</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660066"/>
                </a:solidFill>
                <a:latin typeface="Calibri"/>
                <a:ea typeface="Calibri"/>
                <a:cs typeface="Calibri"/>
                <a:sym typeface="Calibri"/>
              </a:rPr>
              <a:t>	Car</a:t>
            </a:r>
            <a:r>
              <a:rPr lang="en-US" sz="2200">
                <a:solidFill>
                  <a:srgbClr val="000000"/>
                </a:solidFill>
                <a:latin typeface="Calibri"/>
                <a:ea typeface="Calibri"/>
                <a:cs typeface="Calibri"/>
                <a:sym typeface="Calibri"/>
              </a:rPr>
              <a:t> c</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r>
              <a:rPr lang="en-US" sz="2200">
                <a:solidFill>
                  <a:srgbClr val="000088"/>
                </a:solidFill>
                <a:latin typeface="Calibri"/>
                <a:ea typeface="Calibri"/>
                <a:cs typeface="Calibri"/>
                <a:sym typeface="Calibri"/>
              </a:rPr>
              <a:t>new</a:t>
            </a:r>
            <a:r>
              <a:rPr lang="en-US" sz="2200">
                <a:solidFill>
                  <a:srgbClr val="000000"/>
                </a:solidFill>
                <a:latin typeface="Calibri"/>
                <a:ea typeface="Calibri"/>
                <a:cs typeface="Calibri"/>
                <a:sym typeface="Calibri"/>
              </a:rPr>
              <a:t> </a:t>
            </a:r>
            <a:r>
              <a:rPr lang="en-US" sz="2200">
                <a:solidFill>
                  <a:srgbClr val="660066"/>
                </a:solidFill>
                <a:latin typeface="Calibri"/>
                <a:ea typeface="Calibri"/>
                <a:cs typeface="Calibri"/>
                <a:sym typeface="Calibri"/>
              </a:rPr>
              <a:t>Car</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c</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disp</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200">
                <a:solidFill>
                  <a:srgbClr val="000088"/>
                </a:solidFill>
                <a:latin typeface="Calibri"/>
                <a:ea typeface="Calibri"/>
                <a:cs typeface="Calibri"/>
                <a:sym typeface="Calibri"/>
              </a:rPr>
              <a:t>class</a:t>
            </a:r>
            <a:r>
              <a:rPr lang="en-US" sz="2200">
                <a:solidFill>
                  <a:srgbClr val="000000"/>
                </a:solidFill>
                <a:latin typeface="Calibri"/>
                <a:ea typeface="Calibri"/>
                <a:cs typeface="Calibri"/>
                <a:sym typeface="Calibri"/>
              </a:rPr>
              <a:t> </a:t>
            </a:r>
            <a:r>
              <a:rPr lang="en-US" sz="2200">
                <a:solidFill>
                  <a:srgbClr val="660066"/>
                </a:solidFill>
                <a:latin typeface="Calibri"/>
                <a:ea typeface="Calibri"/>
                <a:cs typeface="Calibri"/>
                <a:sym typeface="Calibri"/>
              </a:rPr>
              <a:t>Car</a:t>
            </a: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880000"/>
                </a:solidFill>
                <a:latin typeface="Calibri"/>
                <a:ea typeface="Calibri"/>
                <a:cs typeface="Calibri"/>
                <a:sym typeface="Calibri"/>
              </a:rPr>
              <a:t>	// field </a:t>
            </a:r>
            <a:endParaRPr sz="2200">
              <a:solidFill>
                <a:srgbClr val="880000"/>
              </a:solidFill>
              <a:latin typeface="Calibri"/>
              <a:ea typeface="Calibri"/>
              <a:cs typeface="Calibri"/>
              <a:sym typeface="Calibri"/>
            </a:endParaRPr>
          </a:p>
          <a:p>
            <a:pPr indent="0" lvl="0" marL="0" marR="0" rtl="0" algn="l">
              <a:spcBef>
                <a:spcPts val="0"/>
              </a:spcBef>
              <a:spcAft>
                <a:spcPts val="0"/>
              </a:spcAft>
              <a:buNone/>
            </a:pPr>
            <a:r>
              <a:rPr lang="en-US" sz="2200">
                <a:solidFill>
                  <a:srgbClr val="660066"/>
                </a:solidFill>
                <a:latin typeface="Calibri"/>
                <a:ea typeface="Calibri"/>
                <a:cs typeface="Calibri"/>
                <a:sym typeface="Calibri"/>
              </a:rPr>
              <a:t>	String</a:t>
            </a:r>
            <a:r>
              <a:rPr lang="en-US" sz="2200">
                <a:solidFill>
                  <a:srgbClr val="000000"/>
                </a:solidFill>
                <a:latin typeface="Calibri"/>
                <a:ea typeface="Calibri"/>
                <a:cs typeface="Calibri"/>
                <a:sym typeface="Calibri"/>
              </a:rPr>
              <a:t> engine </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r>
              <a:rPr lang="en-US" sz="2200">
                <a:solidFill>
                  <a:srgbClr val="008800"/>
                </a:solidFill>
                <a:latin typeface="Calibri"/>
                <a:ea typeface="Calibri"/>
                <a:cs typeface="Calibri"/>
                <a:sym typeface="Calibri"/>
              </a:rPr>
              <a:t>"E1001"</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880000"/>
                </a:solidFill>
                <a:latin typeface="Calibri"/>
                <a:ea typeface="Calibri"/>
                <a:cs typeface="Calibri"/>
                <a:sym typeface="Calibri"/>
              </a:rPr>
              <a:t>	// function </a:t>
            </a:r>
            <a:endParaRPr sz="2200">
              <a:solidFill>
                <a:srgbClr val="880000"/>
              </a:solidFill>
              <a:latin typeface="Calibri"/>
              <a:ea typeface="Calibri"/>
              <a:cs typeface="Calibri"/>
              <a:sym typeface="Calibri"/>
            </a:endParaRPr>
          </a:p>
          <a:p>
            <a:pPr indent="0" lvl="0" marL="0" marR="0" rtl="0" algn="l">
              <a:spcBef>
                <a:spcPts val="0"/>
              </a:spcBef>
              <a:spcAft>
                <a:spcPts val="0"/>
              </a:spcAft>
              <a:buNone/>
            </a:pPr>
            <a:r>
              <a:rPr lang="en-US" sz="2200">
                <a:solidFill>
                  <a:srgbClr val="000088"/>
                </a:solidFill>
                <a:latin typeface="Calibri"/>
                <a:ea typeface="Calibri"/>
                <a:cs typeface="Calibri"/>
                <a:sym typeface="Calibri"/>
              </a:rPr>
              <a:t>	void</a:t>
            </a:r>
            <a:r>
              <a:rPr lang="en-US" sz="2200">
                <a:solidFill>
                  <a:srgbClr val="000000"/>
                </a:solidFill>
                <a:latin typeface="Calibri"/>
                <a:ea typeface="Calibri"/>
                <a:cs typeface="Calibri"/>
                <a:sym typeface="Calibri"/>
              </a:rPr>
              <a:t> disp</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r>
              <a:rPr lang="en-US" sz="2200">
                <a:solidFill>
                  <a:srgbClr val="666600"/>
                </a:solidFill>
                <a:latin typeface="Calibri"/>
                <a:ea typeface="Calibri"/>
                <a:cs typeface="Calibri"/>
                <a:sym typeface="Calibri"/>
              </a:rPr>
              <a:t>{</a:t>
            </a:r>
            <a:endParaRPr/>
          </a:p>
          <a:p>
            <a:pPr indent="0" lvl="0" marL="0" marR="0" rtl="0" algn="l">
              <a:spcBef>
                <a:spcPts val="0"/>
              </a:spcBef>
              <a:spcAft>
                <a:spcPts val="0"/>
              </a:spcAft>
              <a:buNone/>
            </a:pPr>
            <a:r>
              <a:rPr lang="en-US" sz="2200">
                <a:solidFill>
                  <a:srgbClr val="000000"/>
                </a:solidFill>
                <a:latin typeface="Calibri"/>
                <a:ea typeface="Calibri"/>
                <a:cs typeface="Calibri"/>
                <a:sym typeface="Calibri"/>
              </a:rPr>
              <a:t> 		</a:t>
            </a:r>
            <a:r>
              <a:rPr lang="en-US" sz="2200">
                <a:solidFill>
                  <a:srgbClr val="000088"/>
                </a:solidFill>
                <a:latin typeface="Calibri"/>
                <a:ea typeface="Calibri"/>
                <a:cs typeface="Calibri"/>
                <a:sym typeface="Calibri"/>
              </a:rPr>
              <a:t>print</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engine</a:t>
            </a:r>
            <a:r>
              <a:rPr lang="en-US" sz="2200">
                <a:solidFill>
                  <a:srgbClr val="666600"/>
                </a:solidFill>
                <a:latin typeface="Calibri"/>
                <a:ea typeface="Calibri"/>
                <a:cs typeface="Calibri"/>
                <a:sym typeface="Calibri"/>
              </a:rPr>
              <a:t>);</a:t>
            </a:r>
            <a:r>
              <a:rPr lang="en-US" sz="2200">
                <a:solidFill>
                  <a:srgbClr val="000000"/>
                </a:solidFill>
                <a:latin typeface="Calibri"/>
                <a:ea typeface="Calibri"/>
                <a:cs typeface="Calibri"/>
                <a:sym typeface="Calibri"/>
              </a:rPr>
              <a:t> </a:t>
            </a:r>
            <a:endParaRPr sz="2200">
              <a:solidFill>
                <a:srgbClr val="000000"/>
              </a:solidFill>
              <a:latin typeface="Calibri"/>
              <a:ea typeface="Calibri"/>
              <a:cs typeface="Calibri"/>
              <a:sym typeface="Calibri"/>
            </a:endParaRPr>
          </a:p>
          <a:p>
            <a:pPr indent="0" lvl="0" marL="0" marR="0" rtl="0" algn="l">
              <a:spcBef>
                <a:spcPts val="0"/>
              </a:spcBef>
              <a:spcAft>
                <a:spcPts val="0"/>
              </a:spcAft>
              <a:buNone/>
            </a:pPr>
            <a:r>
              <a:rPr lang="en-US" sz="2200">
                <a:solidFill>
                  <a:srgbClr val="666600"/>
                </a:solidFill>
                <a:latin typeface="Calibri"/>
                <a:ea typeface="Calibri"/>
                <a:cs typeface="Calibri"/>
                <a:sym typeface="Calibri"/>
              </a:rPr>
              <a:t>	}</a:t>
            </a:r>
            <a:r>
              <a:rPr lang="en-US" sz="2200">
                <a:solidFill>
                  <a:srgbClr val="000000"/>
                </a:solidFill>
                <a:latin typeface="Calibri"/>
                <a:ea typeface="Calibri"/>
                <a:cs typeface="Calibri"/>
                <a:sym typeface="Calibri"/>
              </a:rPr>
              <a:t> </a:t>
            </a:r>
            <a:endParaRPr/>
          </a:p>
          <a:p>
            <a:pPr indent="0" lvl="0" marL="0" marR="0" rtl="0" algn="l">
              <a:spcBef>
                <a:spcPts val="0"/>
              </a:spcBef>
              <a:spcAft>
                <a:spcPts val="0"/>
              </a:spcAft>
              <a:buNone/>
            </a:pPr>
            <a:r>
              <a:rPr lang="en-US" sz="2200">
                <a:solidFill>
                  <a:srgbClr val="666600"/>
                </a:solidFill>
                <a:latin typeface="Calibri"/>
                <a:ea typeface="Calibri"/>
                <a:cs typeface="Calibri"/>
                <a:sym typeface="Calibri"/>
              </a:rPr>
              <a:t>}</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1" name="Shape 241"/>
        <p:cNvGrpSpPr/>
        <p:nvPr/>
      </p:nvGrpSpPr>
      <p:grpSpPr>
        <a:xfrm>
          <a:off x="0" y="0"/>
          <a:ext cx="0" cy="0"/>
          <a:chOff x="0" y="0"/>
          <a:chExt cx="0" cy="0"/>
        </a:xfrm>
      </p:grpSpPr>
      <p:sp>
        <p:nvSpPr>
          <p:cNvPr id="242" name="Google Shape;242;p37"/>
          <p:cNvSpPr txBox="1"/>
          <p:nvPr/>
        </p:nvSpPr>
        <p:spPr>
          <a:xfrm>
            <a:off x="241773" y="17062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4.6 Object Oriented Programming in Dart continued..</a:t>
            </a:r>
            <a:endParaRPr b="1" sz="2400">
              <a:solidFill>
                <a:schemeClr val="dk1"/>
              </a:solidFill>
              <a:latin typeface="Calibri"/>
              <a:ea typeface="Calibri"/>
              <a:cs typeface="Calibri"/>
              <a:sym typeface="Calibri"/>
            </a:endParaRPr>
          </a:p>
        </p:txBody>
      </p:sp>
      <p:sp>
        <p:nvSpPr>
          <p:cNvPr id="243" name="Google Shape;243;p37"/>
          <p:cNvSpPr txBox="1"/>
          <p:nvPr/>
        </p:nvSpPr>
        <p:spPr>
          <a:xfrm>
            <a:off x="330559" y="671691"/>
            <a:ext cx="11861441" cy="68634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Dart Constructors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 constructor is a special function of the class that is responsible for initializing the variables of the class. Dart defines a constructor with the same name as that of the class. A constructor is a function and hence can be parameterized.</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Example:</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To declare a constructor in your class, you can do the following:</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class Car { </a:t>
            </a:r>
            <a:endParaRPr sz="2200">
              <a:solidFill>
                <a:srgbClr val="000000"/>
              </a:solidFill>
              <a:latin typeface="Consolas"/>
              <a:ea typeface="Consolas"/>
              <a:cs typeface="Consolas"/>
              <a:sym typeface="Consolas"/>
            </a:endParaRPr>
          </a:p>
          <a:p>
            <a:pPr indent="0" lvl="1" marL="457200" marR="0" rtl="0" algn="l">
              <a:spcBef>
                <a:spcPts val="0"/>
              </a:spcBef>
              <a:spcAft>
                <a:spcPts val="0"/>
              </a:spcAft>
              <a:buNone/>
            </a:pPr>
            <a:r>
              <a:rPr b="0" i="0" lang="en-US" sz="2200" u="none" cap="none" strike="noStrike">
                <a:solidFill>
                  <a:srgbClr val="000000"/>
                </a:solidFill>
                <a:latin typeface="Consolas"/>
                <a:ea typeface="Consolas"/>
                <a:cs typeface="Consolas"/>
                <a:sym typeface="Consolas"/>
              </a:rPr>
              <a:t>String make; </a:t>
            </a:r>
            <a:endParaRPr b="0" i="0" sz="2200" u="none" cap="none" strike="noStrike">
              <a:solidFill>
                <a:srgbClr val="000000"/>
              </a:solidFill>
              <a:latin typeface="Consolas"/>
              <a:ea typeface="Consolas"/>
              <a:cs typeface="Consolas"/>
              <a:sym typeface="Consolas"/>
            </a:endParaRPr>
          </a:p>
          <a:p>
            <a:pPr indent="0" lvl="1" marL="457200" marR="0" rtl="0" algn="l">
              <a:spcBef>
                <a:spcPts val="0"/>
              </a:spcBef>
              <a:spcAft>
                <a:spcPts val="0"/>
              </a:spcAft>
              <a:buNone/>
            </a:pPr>
            <a:r>
              <a:rPr b="0" i="0" lang="en-US" sz="2200" u="none" cap="none" strike="noStrike">
                <a:solidFill>
                  <a:srgbClr val="000000"/>
                </a:solidFill>
                <a:latin typeface="Consolas"/>
                <a:ea typeface="Consolas"/>
                <a:cs typeface="Consolas"/>
                <a:sym typeface="Consolas"/>
              </a:rPr>
              <a:t>String model; </a:t>
            </a:r>
            <a:endParaRPr b="0" i="0" sz="2200" u="none" cap="none" strike="noStrike">
              <a:solidFill>
                <a:srgbClr val="000000"/>
              </a:solidFill>
              <a:latin typeface="Consolas"/>
              <a:ea typeface="Consolas"/>
              <a:cs typeface="Consolas"/>
              <a:sym typeface="Consolas"/>
            </a:endParaRPr>
          </a:p>
          <a:p>
            <a:pPr indent="0" lvl="1" marL="457200" marR="0" rtl="0" algn="l">
              <a:spcBef>
                <a:spcPts val="0"/>
              </a:spcBef>
              <a:spcAft>
                <a:spcPts val="0"/>
              </a:spcAft>
              <a:buNone/>
            </a:pPr>
            <a:r>
              <a:rPr b="0" i="0" lang="en-US" sz="2200" u="none" cap="none" strike="noStrike">
                <a:solidFill>
                  <a:srgbClr val="000000"/>
                </a:solidFill>
                <a:latin typeface="Consolas"/>
                <a:ea typeface="Consolas"/>
                <a:cs typeface="Consolas"/>
                <a:sym typeface="Consolas"/>
              </a:rPr>
              <a:t>String yearMade; </a:t>
            </a:r>
            <a:endParaRPr b="0" i="0" sz="2200" u="none" cap="none" strike="noStrike">
              <a:solidFill>
                <a:srgbClr val="000000"/>
              </a:solidFill>
              <a:latin typeface="Consolas"/>
              <a:ea typeface="Consolas"/>
              <a:cs typeface="Consolas"/>
              <a:sym typeface="Consolas"/>
            </a:endParaRPr>
          </a:p>
          <a:p>
            <a:pPr indent="0" lvl="1" marL="457200" marR="0" rtl="0" algn="l">
              <a:spcBef>
                <a:spcPts val="0"/>
              </a:spcBef>
              <a:spcAft>
                <a:spcPts val="0"/>
              </a:spcAft>
              <a:buNone/>
            </a:pPr>
            <a:r>
              <a:rPr b="0" i="0" lang="en-US" sz="2200" u="none" cap="none" strike="noStrike">
                <a:solidFill>
                  <a:srgbClr val="000000"/>
                </a:solidFill>
                <a:latin typeface="Consolas"/>
                <a:ea typeface="Consolas"/>
                <a:cs typeface="Consolas"/>
                <a:sym typeface="Consolas"/>
              </a:rPr>
              <a:t>bool hasABS; </a:t>
            </a:r>
            <a:endParaRPr b="0" i="0" sz="22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Car(String make, String model, int year, bool hasABS) { </a:t>
            </a:r>
            <a:endParaRPr sz="2200">
              <a:solidFill>
                <a:srgbClr val="000000"/>
              </a:solidFill>
              <a:latin typeface="Consolas"/>
              <a:ea typeface="Consolas"/>
              <a:cs typeface="Consolas"/>
              <a:sym typeface="Consolas"/>
            </a:endParaRPr>
          </a:p>
          <a:p>
            <a:pPr indent="0" lvl="1" marL="457200" marR="0" rtl="0" algn="l">
              <a:spcBef>
                <a:spcPts val="0"/>
              </a:spcBef>
              <a:spcAft>
                <a:spcPts val="0"/>
              </a:spcAft>
              <a:buNone/>
            </a:pPr>
            <a:r>
              <a:rPr b="0" i="0" lang="en-US" sz="2200" u="none" cap="none" strike="noStrike">
                <a:solidFill>
                  <a:srgbClr val="000000"/>
                </a:solidFill>
                <a:latin typeface="Consolas"/>
                <a:ea typeface="Consolas"/>
                <a:cs typeface="Consolas"/>
                <a:sym typeface="Consolas"/>
              </a:rPr>
              <a:t>this.make = make; </a:t>
            </a:r>
            <a:endParaRPr b="0" i="0" sz="2200" u="none" cap="none" strike="noStrike">
              <a:solidFill>
                <a:srgbClr val="000000"/>
              </a:solidFill>
              <a:latin typeface="Consolas"/>
              <a:ea typeface="Consolas"/>
              <a:cs typeface="Consolas"/>
              <a:sym typeface="Consolas"/>
            </a:endParaRPr>
          </a:p>
          <a:p>
            <a:pPr indent="0" lvl="1" marL="457200" marR="0" rtl="0" algn="l">
              <a:spcBef>
                <a:spcPts val="0"/>
              </a:spcBef>
              <a:spcAft>
                <a:spcPts val="0"/>
              </a:spcAft>
              <a:buNone/>
            </a:pPr>
            <a:r>
              <a:rPr b="0" i="0" lang="en-US" sz="2200" u="none" cap="none" strike="noStrike">
                <a:solidFill>
                  <a:srgbClr val="000000"/>
                </a:solidFill>
                <a:latin typeface="Consolas"/>
                <a:ea typeface="Consolas"/>
                <a:cs typeface="Consolas"/>
                <a:sym typeface="Consolas"/>
              </a:rPr>
              <a:t>this.model = model; </a:t>
            </a:r>
            <a:endParaRPr b="0" i="0" sz="2200" u="none" cap="none" strike="noStrike">
              <a:solidFill>
                <a:srgbClr val="000000"/>
              </a:solidFill>
              <a:latin typeface="Consolas"/>
              <a:ea typeface="Consolas"/>
              <a:cs typeface="Consolas"/>
              <a:sym typeface="Consolas"/>
            </a:endParaRPr>
          </a:p>
          <a:p>
            <a:pPr indent="0" lvl="1" marL="457200" marR="0" rtl="0" algn="l">
              <a:spcBef>
                <a:spcPts val="0"/>
              </a:spcBef>
              <a:spcAft>
                <a:spcPts val="0"/>
              </a:spcAft>
              <a:buNone/>
            </a:pPr>
            <a:r>
              <a:rPr b="0" i="0" lang="en-US" sz="2200" u="none" cap="none" strike="noStrike">
                <a:solidFill>
                  <a:srgbClr val="000000"/>
                </a:solidFill>
                <a:latin typeface="Consolas"/>
                <a:ea typeface="Consolas"/>
                <a:cs typeface="Consolas"/>
                <a:sym typeface="Consolas"/>
              </a:rPr>
              <a:t>this.yearMade = year; </a:t>
            </a:r>
            <a:endParaRPr b="0" i="0" sz="2200" u="none" cap="none" strike="noStrike">
              <a:solidFill>
                <a:srgbClr val="000000"/>
              </a:solidFill>
              <a:latin typeface="Consolas"/>
              <a:ea typeface="Consolas"/>
              <a:cs typeface="Consolas"/>
              <a:sym typeface="Consolas"/>
            </a:endParaRPr>
          </a:p>
          <a:p>
            <a:pPr indent="0" lvl="1" marL="457200" marR="0" rtl="0" algn="l">
              <a:spcBef>
                <a:spcPts val="0"/>
              </a:spcBef>
              <a:spcAft>
                <a:spcPts val="0"/>
              </a:spcAft>
              <a:buNone/>
            </a:pPr>
            <a:r>
              <a:rPr b="0" i="0" lang="en-US" sz="2200" u="none" cap="none" strike="noStrike">
                <a:solidFill>
                  <a:srgbClr val="000000"/>
                </a:solidFill>
                <a:latin typeface="Consolas"/>
                <a:ea typeface="Consolas"/>
                <a:cs typeface="Consolas"/>
                <a:sym typeface="Consolas"/>
              </a:rPr>
              <a:t>this.hasABS = hasABS;</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chemeClr val="dk1"/>
                </a:solidFill>
                <a:latin typeface="Calibri"/>
                <a:ea typeface="Calibri"/>
                <a:cs typeface="Calibri"/>
                <a:sym typeface="Calibri"/>
              </a:rPr>
              <a:t> </a:t>
            </a:r>
            <a:endParaRPr sz="2200">
              <a:solidFill>
                <a:schemeClr val="dk1"/>
              </a:solidFill>
              <a:latin typeface="Arial"/>
              <a:ea typeface="Arial"/>
              <a:cs typeface="Arial"/>
              <a:sym typeface="Arial"/>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7" name="Shape 247"/>
        <p:cNvGrpSpPr/>
        <p:nvPr/>
      </p:nvGrpSpPr>
      <p:grpSpPr>
        <a:xfrm>
          <a:off x="0" y="0"/>
          <a:ext cx="0" cy="0"/>
          <a:chOff x="0" y="0"/>
          <a:chExt cx="0" cy="0"/>
        </a:xfrm>
      </p:grpSpPr>
      <p:sp>
        <p:nvSpPr>
          <p:cNvPr id="248" name="Google Shape;248;p38"/>
          <p:cNvSpPr txBox="1"/>
          <p:nvPr/>
        </p:nvSpPr>
        <p:spPr>
          <a:xfrm>
            <a:off x="241773" y="17062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4.6 Object Oriented Programming in Dart continued..</a:t>
            </a:r>
            <a:endParaRPr b="1" sz="2400">
              <a:solidFill>
                <a:schemeClr val="dk1"/>
              </a:solidFill>
              <a:latin typeface="Calibri"/>
              <a:ea typeface="Calibri"/>
              <a:cs typeface="Calibri"/>
              <a:sym typeface="Calibri"/>
            </a:endParaRPr>
          </a:p>
        </p:txBody>
      </p:sp>
      <p:sp>
        <p:nvSpPr>
          <p:cNvPr id="249" name="Google Shape;249;p38"/>
          <p:cNvSpPr txBox="1"/>
          <p:nvPr/>
        </p:nvSpPr>
        <p:spPr>
          <a:xfrm>
            <a:off x="330559" y="671691"/>
            <a:ext cx="11861441" cy="49244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Dart Constructors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There is better way to initialize our class fields in Dart: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class Car { </a:t>
            </a:r>
            <a:endParaRPr sz="2400">
              <a:solidFill>
                <a:srgbClr val="000000"/>
              </a:solidFill>
              <a:latin typeface="Consolas"/>
              <a:ea typeface="Consolas"/>
              <a:cs typeface="Consolas"/>
              <a:sym typeface="Consolas"/>
            </a:endParaRPr>
          </a:p>
          <a:p>
            <a:pPr indent="0" lvl="2" marL="91440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String make; </a:t>
            </a:r>
            <a:endParaRPr b="0" i="0" sz="2400" u="none" cap="none" strike="noStrike">
              <a:solidFill>
                <a:srgbClr val="000000"/>
              </a:solidFill>
              <a:latin typeface="Consolas"/>
              <a:ea typeface="Consolas"/>
              <a:cs typeface="Consolas"/>
              <a:sym typeface="Consolas"/>
            </a:endParaRPr>
          </a:p>
          <a:p>
            <a:pPr indent="0" lvl="2" marL="91440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String model; </a:t>
            </a:r>
            <a:endParaRPr b="0" i="0" sz="2400" u="none" cap="none" strike="noStrike">
              <a:solidFill>
                <a:srgbClr val="000000"/>
              </a:solidFill>
              <a:latin typeface="Consolas"/>
              <a:ea typeface="Consolas"/>
              <a:cs typeface="Consolas"/>
              <a:sym typeface="Consolas"/>
            </a:endParaRPr>
          </a:p>
          <a:p>
            <a:pPr indent="0" lvl="2" marL="91440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String yearMade; </a:t>
            </a:r>
            <a:endParaRPr b="0" i="0" sz="2400" u="none" cap="none" strike="noStrike">
              <a:solidFill>
                <a:srgbClr val="000000"/>
              </a:solidFill>
              <a:latin typeface="Consolas"/>
              <a:ea typeface="Consolas"/>
              <a:cs typeface="Consolas"/>
              <a:sym typeface="Consolas"/>
            </a:endParaRPr>
          </a:p>
          <a:p>
            <a:pPr indent="0" lvl="2" marL="914400" marR="0" rtl="0" algn="l">
              <a:spcBef>
                <a:spcPts val="0"/>
              </a:spcBef>
              <a:spcAft>
                <a:spcPts val="0"/>
              </a:spcAft>
              <a:buNone/>
            </a:pPr>
            <a:r>
              <a:rPr b="0" i="0" lang="en-US" sz="2400" u="none" cap="none" strike="noStrike">
                <a:solidFill>
                  <a:srgbClr val="000000"/>
                </a:solidFill>
                <a:latin typeface="Consolas"/>
                <a:ea typeface="Consolas"/>
                <a:cs typeface="Consolas"/>
                <a:sym typeface="Consolas"/>
              </a:rPr>
              <a:t>bool hasABS; </a:t>
            </a:r>
            <a:endParaRPr b="0" i="0" sz="24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	Car(this.make, this.model, this.yearMade, this.hasABS); </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a:t>
            </a:r>
            <a:r>
              <a:rPr lang="en-US" sz="3200">
                <a:solidFill>
                  <a:schemeClr val="dk1"/>
                </a:solidFill>
                <a:latin typeface="Calibri"/>
                <a:ea typeface="Calibri"/>
                <a:cs typeface="Calibri"/>
                <a:sym typeface="Calibri"/>
              </a:rPr>
              <a:t> </a:t>
            </a:r>
            <a:endParaRPr sz="48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231821" y="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4.1 Simple Dart Program continued..</a:t>
            </a:r>
            <a:endParaRPr b="1" sz="2400">
              <a:solidFill>
                <a:schemeClr val="dk1"/>
              </a:solidFill>
              <a:latin typeface="Calibri"/>
              <a:ea typeface="Calibri"/>
              <a:cs typeface="Calibri"/>
              <a:sym typeface="Calibri"/>
            </a:endParaRPr>
          </a:p>
        </p:txBody>
      </p:sp>
      <p:sp>
        <p:nvSpPr>
          <p:cNvPr id="97" name="Google Shape;97;p15"/>
          <p:cNvSpPr txBox="1"/>
          <p:nvPr/>
        </p:nvSpPr>
        <p:spPr>
          <a:xfrm>
            <a:off x="231821" y="461665"/>
            <a:ext cx="10779616"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Key Points to Remember</a:t>
            </a:r>
            <a:endParaRPr/>
          </a:p>
          <a:p>
            <a:pPr indent="-342900" lvl="0" marL="34290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Everything in Dart is treated as an object including, numbers, Boolean, function, etc. like Python. All objects inherit from the Object class.</a:t>
            </a:r>
            <a:endParaRPr/>
          </a:p>
          <a:p>
            <a:pPr indent="-342900" lvl="0" marL="34290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Dart tools can report two types of problems while coding, warnings and errors. Warnings are the indication that your code may have some problem, but it doesn't interrupt the code's execution, whereas error can prevent the execution of code.</a:t>
            </a:r>
            <a:endParaRPr/>
          </a:p>
          <a:p>
            <a:pPr indent="-342900" lvl="0" marL="34290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Dart supports sound typing.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Dart supports generic types, like </a:t>
            </a:r>
            <a:r>
              <a:rPr b="1" lang="en-US" sz="2200">
                <a:solidFill>
                  <a:schemeClr val="dk1"/>
                </a:solidFill>
                <a:latin typeface="Calibri"/>
                <a:ea typeface="Calibri"/>
                <a:cs typeface="Calibri"/>
                <a:sym typeface="Calibri"/>
              </a:rPr>
              <a:t>List&lt;int&gt;</a:t>
            </a:r>
            <a:r>
              <a:rPr lang="en-US" sz="2200">
                <a:solidFill>
                  <a:schemeClr val="dk1"/>
                </a:solidFill>
                <a:latin typeface="Calibri"/>
                <a:ea typeface="Calibri"/>
                <a:cs typeface="Calibri"/>
                <a:sym typeface="Calibri"/>
              </a:rPr>
              <a:t>(a list of integers) or </a:t>
            </a:r>
            <a:r>
              <a:rPr b="1" lang="en-US" sz="2200">
                <a:solidFill>
                  <a:schemeClr val="dk1"/>
                </a:solidFill>
                <a:latin typeface="Calibri"/>
                <a:ea typeface="Calibri"/>
                <a:cs typeface="Calibri"/>
                <a:sym typeface="Calibri"/>
              </a:rPr>
              <a:t>List&lt;dynamic&gt;</a:t>
            </a:r>
            <a:r>
              <a:rPr lang="en-US" sz="2200">
                <a:solidFill>
                  <a:schemeClr val="dk1"/>
                </a:solidFill>
                <a:latin typeface="Calibri"/>
                <a:ea typeface="Calibri"/>
                <a:cs typeface="Calibri"/>
                <a:sym typeface="Calibri"/>
              </a:rPr>
              <a:t> (a list of objects of any type).</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Dart Features:</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200">
              <a:solidFill>
                <a:schemeClr val="dk1"/>
              </a:solidFill>
              <a:latin typeface="Calibri"/>
              <a:ea typeface="Calibri"/>
              <a:cs typeface="Calibri"/>
              <a:sym typeface="Calibri"/>
            </a:endParaRPr>
          </a:p>
        </p:txBody>
      </p:sp>
      <p:pic>
        <p:nvPicPr>
          <p:cNvPr descr="Dart Features" id="98" name="Google Shape;98;p15"/>
          <p:cNvPicPr preferRelativeResize="0"/>
          <p:nvPr/>
        </p:nvPicPr>
        <p:blipFill rotWithShape="1">
          <a:blip r:embed="rId3">
            <a:alphaModFix/>
          </a:blip>
          <a:srcRect b="0" l="0" r="0" t="0"/>
          <a:stretch/>
        </p:blipFill>
        <p:spPr>
          <a:xfrm>
            <a:off x="1958616" y="3225232"/>
            <a:ext cx="6451287" cy="37061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231821" y="283336"/>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4.1 Simple Dart Program continued..</a:t>
            </a:r>
            <a:endParaRPr b="1" sz="2400">
              <a:solidFill>
                <a:schemeClr val="dk1"/>
              </a:solidFill>
              <a:latin typeface="Calibri"/>
              <a:ea typeface="Calibri"/>
              <a:cs typeface="Calibri"/>
              <a:sym typeface="Calibri"/>
            </a:endParaRPr>
          </a:p>
        </p:txBody>
      </p:sp>
      <p:sp>
        <p:nvSpPr>
          <p:cNvPr id="104" name="Google Shape;104;p16"/>
          <p:cNvSpPr txBox="1"/>
          <p:nvPr/>
        </p:nvSpPr>
        <p:spPr>
          <a:xfrm>
            <a:off x="231821" y="745001"/>
            <a:ext cx="10779616"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Dart program is composed of −</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Variables and Operators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Classes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Functions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Expressions and Programming Constructs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Decision Making and Looping Constructs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Comments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Libraries and Packages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Typedefs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Data structures represented as Collections / Generics</a:t>
            </a:r>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231821" y="283336"/>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4.1 Simple Dart Program continued..</a:t>
            </a:r>
            <a:endParaRPr b="1" sz="2400">
              <a:solidFill>
                <a:schemeClr val="dk1"/>
              </a:solidFill>
              <a:latin typeface="Calibri"/>
              <a:ea typeface="Calibri"/>
              <a:cs typeface="Calibri"/>
              <a:sym typeface="Calibri"/>
            </a:endParaRPr>
          </a:p>
        </p:txBody>
      </p:sp>
      <p:sp>
        <p:nvSpPr>
          <p:cNvPr id="110" name="Google Shape;110;p17"/>
          <p:cNvSpPr txBox="1"/>
          <p:nvPr/>
        </p:nvSpPr>
        <p:spPr>
          <a:xfrm>
            <a:off x="386365" y="1030310"/>
            <a:ext cx="10818254"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Your First Dart Code</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Let us start with the traditional “Hello World” example :</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main()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          print(“Hello World”);</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The </a:t>
            </a:r>
            <a:r>
              <a:rPr b="1" lang="en-US" sz="2400">
                <a:solidFill>
                  <a:schemeClr val="dk1"/>
                </a:solidFill>
                <a:latin typeface="Calibri"/>
                <a:ea typeface="Calibri"/>
                <a:cs typeface="Calibri"/>
                <a:sym typeface="Calibri"/>
              </a:rPr>
              <a:t>main()</a:t>
            </a:r>
            <a:r>
              <a:rPr lang="en-US" sz="2400">
                <a:solidFill>
                  <a:schemeClr val="dk1"/>
                </a:solidFill>
                <a:latin typeface="Calibri"/>
                <a:ea typeface="Calibri"/>
                <a:cs typeface="Calibri"/>
                <a:sym typeface="Calibri"/>
              </a:rPr>
              <a:t> function is a predefined method in Dart. This method acts as the entry point to the application. A Dart script needs the </a:t>
            </a:r>
            <a:r>
              <a:rPr b="1" lang="en-US" sz="2400">
                <a:solidFill>
                  <a:schemeClr val="dk1"/>
                </a:solidFill>
                <a:latin typeface="Calibri"/>
                <a:ea typeface="Calibri"/>
                <a:cs typeface="Calibri"/>
                <a:sym typeface="Calibri"/>
              </a:rPr>
              <a:t>main()</a:t>
            </a:r>
            <a:r>
              <a:rPr lang="en-US" sz="2400">
                <a:solidFill>
                  <a:schemeClr val="dk1"/>
                </a:solidFill>
                <a:latin typeface="Calibri"/>
                <a:ea typeface="Calibri"/>
                <a:cs typeface="Calibri"/>
                <a:sym typeface="Calibri"/>
              </a:rPr>
              <a:t> method for execution. </a:t>
            </a:r>
            <a:r>
              <a:rPr b="1" lang="en-US" sz="2400">
                <a:solidFill>
                  <a:schemeClr val="dk1"/>
                </a:solidFill>
                <a:latin typeface="Calibri"/>
                <a:ea typeface="Calibri"/>
                <a:cs typeface="Calibri"/>
                <a:sym typeface="Calibri"/>
              </a:rPr>
              <a:t>print()</a:t>
            </a:r>
            <a:r>
              <a:rPr lang="en-US" sz="2400">
                <a:solidFill>
                  <a:schemeClr val="dk1"/>
                </a:solidFill>
                <a:latin typeface="Calibri"/>
                <a:ea typeface="Calibri"/>
                <a:cs typeface="Calibri"/>
                <a:sym typeface="Calibri"/>
              </a:rPr>
              <a:t> is a predefined function that prints the specified string or value to the standard output i.e. the terminal.</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4.2 Data Types</a:t>
            </a:r>
            <a:endParaRPr b="1" sz="2400">
              <a:solidFill>
                <a:schemeClr val="dk1"/>
              </a:solidFill>
              <a:latin typeface="Calibri"/>
              <a:ea typeface="Calibri"/>
              <a:cs typeface="Calibri"/>
              <a:sym typeface="Calibri"/>
            </a:endParaRPr>
          </a:p>
        </p:txBody>
      </p:sp>
      <p:sp>
        <p:nvSpPr>
          <p:cNvPr id="116" name="Google Shape;116;p18"/>
          <p:cNvSpPr txBox="1"/>
          <p:nvPr/>
        </p:nvSpPr>
        <p:spPr>
          <a:xfrm>
            <a:off x="231821" y="671691"/>
            <a:ext cx="10818254" cy="61863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chemeClr val="dk1"/>
                </a:solidFill>
                <a:latin typeface="Calibri"/>
                <a:ea typeface="Calibri"/>
                <a:cs typeface="Calibri"/>
                <a:sym typeface="Calibri"/>
              </a:rPr>
              <a:t>These are the type of values that can be represented and manipulated in a programming language.</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The Dart language supports the following types−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Numbers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Strings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Booleans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Lists</a:t>
            </a:r>
            <a:endParaRPr/>
          </a:p>
          <a:p>
            <a:pPr indent="-342900" lvl="1" marL="800100" marR="0" rtl="0" algn="just">
              <a:spcBef>
                <a:spcPts val="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Maps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Numbers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Numbers in Dart are used to represent numeric literals. The Number Dart come in two flavours −</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Integer</a:t>
            </a:r>
            <a:r>
              <a:rPr lang="en-US" sz="2200">
                <a:solidFill>
                  <a:schemeClr val="dk1"/>
                </a:solidFill>
                <a:latin typeface="Calibri"/>
                <a:ea typeface="Calibri"/>
                <a:cs typeface="Calibri"/>
                <a:sym typeface="Calibri"/>
              </a:rPr>
              <a:t> − Integer values represent non-fractional values, i.e., numeric values without a decimal point. For example, the value "10" is an integer. Integer literals are represented using the </a:t>
            </a:r>
            <a:r>
              <a:rPr b="1" lang="en-US" sz="2200">
                <a:solidFill>
                  <a:schemeClr val="dk1"/>
                </a:solidFill>
                <a:latin typeface="Calibri"/>
                <a:ea typeface="Calibri"/>
                <a:cs typeface="Calibri"/>
                <a:sym typeface="Calibri"/>
              </a:rPr>
              <a:t>int</a:t>
            </a:r>
            <a:r>
              <a:rPr lang="en-US" sz="2200">
                <a:solidFill>
                  <a:schemeClr val="dk1"/>
                </a:solidFill>
                <a:latin typeface="Calibri"/>
                <a:ea typeface="Calibri"/>
                <a:cs typeface="Calibri"/>
                <a:sym typeface="Calibri"/>
              </a:rPr>
              <a:t> keyword.</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Double</a:t>
            </a:r>
            <a:r>
              <a:rPr lang="en-US" sz="2200">
                <a:solidFill>
                  <a:schemeClr val="dk1"/>
                </a:solidFill>
                <a:latin typeface="Calibri"/>
                <a:ea typeface="Calibri"/>
                <a:cs typeface="Calibri"/>
                <a:sym typeface="Calibri"/>
              </a:rPr>
              <a:t> − Dart also supports fractional numeric values i.e. values with decimal points. The Double data type in Dart represents a 64-bit (double-precision) floating-point number. For example, the value "10.10". The keyword </a:t>
            </a:r>
            <a:r>
              <a:rPr b="1" lang="en-US" sz="2200">
                <a:solidFill>
                  <a:schemeClr val="dk1"/>
                </a:solidFill>
                <a:latin typeface="Calibri"/>
                <a:ea typeface="Calibri"/>
                <a:cs typeface="Calibri"/>
                <a:sym typeface="Calibri"/>
              </a:rPr>
              <a:t>double</a:t>
            </a:r>
            <a:r>
              <a:rPr lang="en-US" sz="2200">
                <a:solidFill>
                  <a:schemeClr val="dk1"/>
                </a:solidFill>
                <a:latin typeface="Calibri"/>
                <a:ea typeface="Calibri"/>
                <a:cs typeface="Calibri"/>
                <a:sym typeface="Calibri"/>
              </a:rPr>
              <a:t> is used to represent floating point literals.</a:t>
            </a:r>
            <a:endParaRPr/>
          </a:p>
          <a:p>
            <a:pPr indent="0" lvl="1" marL="457200" marR="0" rtl="0" algn="just">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4.2 Data Types continued..</a:t>
            </a:r>
            <a:endParaRPr b="1" sz="2400">
              <a:solidFill>
                <a:schemeClr val="dk1"/>
              </a:solidFill>
              <a:latin typeface="Calibri"/>
              <a:ea typeface="Calibri"/>
              <a:cs typeface="Calibri"/>
              <a:sym typeface="Calibri"/>
            </a:endParaRPr>
          </a:p>
        </p:txBody>
      </p:sp>
      <p:sp>
        <p:nvSpPr>
          <p:cNvPr id="122" name="Google Shape;122;p19"/>
          <p:cNvSpPr txBox="1"/>
          <p:nvPr/>
        </p:nvSpPr>
        <p:spPr>
          <a:xfrm>
            <a:off x="231821" y="671691"/>
            <a:ext cx="10818254" cy="41242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Strings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Strings represent a sequence of characters. For instance, if you were to store some data like name, address etc. the string data type should be used. A Dart string is a sequence of UTF-16 code units. </a:t>
            </a:r>
            <a:r>
              <a:rPr b="1" lang="en-US" sz="2400">
                <a:solidFill>
                  <a:schemeClr val="dk1"/>
                </a:solidFill>
                <a:latin typeface="Calibri"/>
                <a:ea typeface="Calibri"/>
                <a:cs typeface="Calibri"/>
                <a:sym typeface="Calibri"/>
              </a:rPr>
              <a:t>Runes</a:t>
            </a:r>
            <a:r>
              <a:rPr lang="en-US" sz="2400">
                <a:solidFill>
                  <a:schemeClr val="dk1"/>
                </a:solidFill>
                <a:latin typeface="Calibri"/>
                <a:ea typeface="Calibri"/>
                <a:cs typeface="Calibri"/>
                <a:sym typeface="Calibri"/>
              </a:rPr>
              <a:t> are used to represent a sequence of UTF-32 code units.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keyword </a:t>
            </a:r>
            <a:r>
              <a:rPr b="1" lang="en-US" sz="2400">
                <a:solidFill>
                  <a:schemeClr val="dk1"/>
                </a:solidFill>
                <a:latin typeface="Calibri"/>
                <a:ea typeface="Calibri"/>
                <a:cs typeface="Calibri"/>
                <a:sym typeface="Calibri"/>
              </a:rPr>
              <a:t>String</a:t>
            </a:r>
            <a:r>
              <a:rPr lang="en-US" sz="2400">
                <a:solidFill>
                  <a:schemeClr val="dk1"/>
                </a:solidFill>
                <a:latin typeface="Calibri"/>
                <a:ea typeface="Calibri"/>
                <a:cs typeface="Calibri"/>
                <a:sym typeface="Calibri"/>
              </a:rPr>
              <a:t> is used to represent string literals. String values are embedded in either single or double quotes.</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Boolean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Boolean data type represents Boolean values true and false. Dart uses the </a:t>
            </a:r>
            <a:r>
              <a:rPr b="1" lang="en-US" sz="2400">
                <a:solidFill>
                  <a:schemeClr val="dk1"/>
                </a:solidFill>
                <a:latin typeface="Calibri"/>
                <a:ea typeface="Calibri"/>
                <a:cs typeface="Calibri"/>
                <a:sym typeface="Calibri"/>
              </a:rPr>
              <a:t>bool</a:t>
            </a:r>
            <a:r>
              <a:rPr lang="en-US" sz="2400">
                <a:solidFill>
                  <a:schemeClr val="dk1"/>
                </a:solidFill>
                <a:latin typeface="Calibri"/>
                <a:ea typeface="Calibri"/>
                <a:cs typeface="Calibri"/>
                <a:sym typeface="Calibri"/>
              </a:rPr>
              <a:t> keyword to represent a Boolean value.</a:t>
            </a:r>
            <a:endParaRPr/>
          </a:p>
          <a:p>
            <a:pPr indent="0" lvl="1" marL="457200" marR="0" rtl="0" algn="just">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4.2 Data Types continued..</a:t>
            </a:r>
            <a:endParaRPr b="1" sz="2400">
              <a:solidFill>
                <a:schemeClr val="dk1"/>
              </a:solidFill>
              <a:latin typeface="Calibri"/>
              <a:ea typeface="Calibri"/>
              <a:cs typeface="Calibri"/>
              <a:sym typeface="Calibri"/>
            </a:endParaRPr>
          </a:p>
        </p:txBody>
      </p:sp>
      <p:sp>
        <p:nvSpPr>
          <p:cNvPr id="128" name="Google Shape;128;p20"/>
          <p:cNvSpPr txBox="1"/>
          <p:nvPr/>
        </p:nvSpPr>
        <p:spPr>
          <a:xfrm>
            <a:off x="231821" y="671691"/>
            <a:ext cx="10818254" cy="449353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List and Map</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The data types list and map are used to represent a collection of objects. A </a:t>
            </a:r>
            <a:r>
              <a:rPr b="1" lang="en-US" sz="2400">
                <a:solidFill>
                  <a:schemeClr val="dk1"/>
                </a:solidFill>
                <a:latin typeface="Calibri"/>
                <a:ea typeface="Calibri"/>
                <a:cs typeface="Calibri"/>
                <a:sym typeface="Calibri"/>
              </a:rPr>
              <a:t>List</a:t>
            </a:r>
            <a:r>
              <a:rPr lang="en-US" sz="2400">
                <a:solidFill>
                  <a:schemeClr val="dk1"/>
                </a:solidFill>
                <a:latin typeface="Calibri"/>
                <a:ea typeface="Calibri"/>
                <a:cs typeface="Calibri"/>
                <a:sym typeface="Calibri"/>
              </a:rPr>
              <a:t> is an ordered group of objects. The List data type in Dart is synonymous to the concept of an array in other programming languages. The </a:t>
            </a:r>
            <a:r>
              <a:rPr b="1" lang="en-US" sz="2400">
                <a:solidFill>
                  <a:schemeClr val="dk1"/>
                </a:solidFill>
                <a:latin typeface="Calibri"/>
                <a:ea typeface="Calibri"/>
                <a:cs typeface="Calibri"/>
                <a:sym typeface="Calibri"/>
              </a:rPr>
              <a:t>Map</a:t>
            </a:r>
            <a:r>
              <a:rPr lang="en-US" sz="2400">
                <a:solidFill>
                  <a:schemeClr val="dk1"/>
                </a:solidFill>
                <a:latin typeface="Calibri"/>
                <a:ea typeface="Calibri"/>
                <a:cs typeface="Calibri"/>
                <a:sym typeface="Calibri"/>
              </a:rPr>
              <a:t> data type represents a set of values as key-value pairs. The </a:t>
            </a:r>
            <a:r>
              <a:rPr b="1" lang="en-US" sz="2400">
                <a:solidFill>
                  <a:schemeClr val="dk1"/>
                </a:solidFill>
                <a:latin typeface="Calibri"/>
                <a:ea typeface="Calibri"/>
                <a:cs typeface="Calibri"/>
                <a:sym typeface="Calibri"/>
              </a:rPr>
              <a:t>dart: core</a:t>
            </a:r>
            <a:r>
              <a:rPr lang="en-US" sz="2400">
                <a:solidFill>
                  <a:schemeClr val="dk1"/>
                </a:solidFill>
                <a:latin typeface="Calibri"/>
                <a:ea typeface="Calibri"/>
                <a:cs typeface="Calibri"/>
                <a:sym typeface="Calibri"/>
              </a:rPr>
              <a:t> library enables creation and manipulation of these collections through the predefined List and Map classes respectively.</a:t>
            </a:r>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400">
                <a:solidFill>
                  <a:schemeClr val="dk1"/>
                </a:solidFill>
                <a:latin typeface="Calibri"/>
                <a:ea typeface="Calibri"/>
                <a:cs typeface="Calibri"/>
                <a:sym typeface="Calibri"/>
              </a:rPr>
              <a:t>The Dynamic Type</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Dart is an optionally typed language. If the type of a variable is not explicitly specified, the variable’s type is </a:t>
            </a:r>
            <a:r>
              <a:rPr b="1" lang="en-US" sz="2400">
                <a:solidFill>
                  <a:schemeClr val="dk1"/>
                </a:solidFill>
                <a:latin typeface="Calibri"/>
                <a:ea typeface="Calibri"/>
                <a:cs typeface="Calibri"/>
                <a:sym typeface="Calibri"/>
              </a:rPr>
              <a:t>dynamic</a:t>
            </a:r>
            <a:r>
              <a:rPr lang="en-US" sz="2400">
                <a:solidFill>
                  <a:schemeClr val="dk1"/>
                </a:solidFill>
                <a:latin typeface="Calibri"/>
                <a:ea typeface="Calibri"/>
                <a:cs typeface="Calibri"/>
                <a:sym typeface="Calibri"/>
              </a:rPr>
              <a:t>. The </a:t>
            </a:r>
            <a:r>
              <a:rPr b="1" lang="en-US" sz="2400">
                <a:solidFill>
                  <a:schemeClr val="dk1"/>
                </a:solidFill>
                <a:latin typeface="Calibri"/>
                <a:ea typeface="Calibri"/>
                <a:cs typeface="Calibri"/>
                <a:sym typeface="Calibri"/>
              </a:rPr>
              <a:t>dynamic</a:t>
            </a:r>
            <a:r>
              <a:rPr lang="en-US" sz="2400">
                <a:solidFill>
                  <a:schemeClr val="dk1"/>
                </a:solidFill>
                <a:latin typeface="Calibri"/>
                <a:ea typeface="Calibri"/>
                <a:cs typeface="Calibri"/>
                <a:sym typeface="Calibri"/>
              </a:rPr>
              <a:t> keyword can also be used as a type annotation explicitly.</a:t>
            </a:r>
            <a:endParaRPr/>
          </a:p>
          <a:p>
            <a:pPr indent="0" lvl="1" marL="457200" marR="0" rtl="0" algn="just">
              <a:spcBef>
                <a:spcPts val="0"/>
              </a:spcBef>
              <a:spcAft>
                <a:spcPts val="0"/>
              </a:spcAft>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231821" y="103032"/>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4.3 Variables</a:t>
            </a:r>
            <a:endParaRPr b="1" sz="2400">
              <a:solidFill>
                <a:schemeClr val="dk1"/>
              </a:solidFill>
              <a:latin typeface="Calibri"/>
              <a:ea typeface="Calibri"/>
              <a:cs typeface="Calibri"/>
              <a:sym typeface="Calibri"/>
            </a:endParaRPr>
          </a:p>
        </p:txBody>
      </p:sp>
      <p:sp>
        <p:nvSpPr>
          <p:cNvPr id="134" name="Google Shape;134;p21"/>
          <p:cNvSpPr txBox="1"/>
          <p:nvPr/>
        </p:nvSpPr>
        <p:spPr>
          <a:xfrm>
            <a:off x="231821" y="671691"/>
            <a:ext cx="10818254" cy="523220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A variable is “a named space in the memory” that stores values. In other words, it acts a container for values in a program. Variable names are called identifiers. Following are the naming rules for an identifier −</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Identifiers cannot be keywords.</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Identifiers can contain alphabets and numbers.</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Identifiers cannot contain spaces and special characters, except the underscore (_) and the dollar ($) sign.</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Variable names cannot begin with a number.</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The syntax for declaring a variable is as given below −</a:t>
            </a:r>
            <a:endParaRPr/>
          </a:p>
          <a:p>
            <a:pPr indent="0" lvl="0" marL="0" marR="0" rtl="0" algn="just">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just">
              <a:spcBef>
                <a:spcPts val="0"/>
              </a:spcBef>
              <a:spcAft>
                <a:spcPts val="0"/>
              </a:spcAft>
              <a:buNone/>
            </a:pPr>
            <a:r>
              <a:rPr lang="en-US" sz="2400">
                <a:solidFill>
                  <a:srgbClr val="000000"/>
                </a:solidFill>
                <a:latin typeface="Calibri"/>
                <a:ea typeface="Calibri"/>
                <a:cs typeface="Calibri"/>
                <a:sym typeface="Calibri"/>
              </a:rPr>
              <a:t>var name = 'Smith';</a:t>
            </a:r>
            <a:r>
              <a:rPr lang="en-US" sz="2400">
                <a:solidFill>
                  <a:schemeClr val="dk1"/>
                </a:solidFill>
                <a:latin typeface="Calibri"/>
                <a:ea typeface="Calibri"/>
                <a:cs typeface="Calibri"/>
                <a:sym typeface="Calibri"/>
              </a:rPr>
              <a:t> </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Dart supports </a:t>
            </a:r>
            <a:r>
              <a:rPr b="1" lang="en-US" sz="2400">
                <a:solidFill>
                  <a:schemeClr val="dk1"/>
                </a:solidFill>
                <a:latin typeface="Calibri"/>
                <a:ea typeface="Calibri"/>
                <a:cs typeface="Calibri"/>
                <a:sym typeface="Calibri"/>
              </a:rPr>
              <a:t>type-checking</a:t>
            </a:r>
            <a:r>
              <a:rPr lang="en-US" sz="2400">
                <a:solidFill>
                  <a:schemeClr val="dk1"/>
                </a:solidFill>
                <a:latin typeface="Calibri"/>
                <a:ea typeface="Calibri"/>
                <a:cs typeface="Calibri"/>
                <a:sym typeface="Calibri"/>
              </a:rPr>
              <a:t> by prefixing the variable name with the data type. Type-checking ensures that a variable holds only data specific to a data type.</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