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D1D35C-2674-4227-B61E-7EC6E7036CA6}">
  <a:tblStyle styleId="{55D1D35C-2674-4227-B61E-7EC6E7036CA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8" name="Google Shape;108;p1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1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5" name="Google Shape;115;p1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1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7" name="Google Shape;117;p1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3" name="Google Shape;133;p2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2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0" name="Google Shape;140;p2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2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7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0" name="Google Shape;170;p2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6" name="Google Shape;176;p2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82" name="Google Shape;182;p29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83" name="Google Shape;183;p2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9" name="Google Shape;189;p30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90" name="Google Shape;190;p30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1" name="Google Shape;191;p30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92" name="Google Shape;192;p3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07" name="Google Shape;207;p33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08" name="Google Shape;208;p3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4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15" name="Google Shape;215;p3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3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3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Probability and Uncertainty  </a:t>
            </a:r>
            <a:endParaRPr/>
          </a:p>
        </p:txBody>
      </p:sp>
      <p:sp>
        <p:nvSpPr>
          <p:cNvPr id="235" name="Google Shape;235;p3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/>
          <p:nvPr>
            <p:ph type="title"/>
          </p:nvPr>
        </p:nvSpPr>
        <p:spPr>
          <a:xfrm>
            <a:off x="1981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</a:t>
            </a:r>
            <a:endParaRPr/>
          </a:p>
        </p:txBody>
      </p:sp>
      <p:sp>
        <p:nvSpPr>
          <p:cNvPr id="293" name="Google Shape;293;p46"/>
          <p:cNvSpPr txBox="1"/>
          <p:nvPr>
            <p:ph idx="1" type="body"/>
          </p:nvPr>
        </p:nvSpPr>
        <p:spPr>
          <a:xfrm>
            <a:off x="1524000" y="1066800"/>
            <a:ext cx="91440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 sz="2000"/>
              <a:t>4. In February 1995 it rained on 18 days. Calculate the probability that it will rain on a day in February. [Relative frequency of rain]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 sz="2000"/>
              <a:t>5. A six-sided die and a coin are tossed. List all the possible outcomes.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 sz="2000"/>
              <a:t>6. In a class of 30 Computer Science students at NUST, 16 are ladies, 4 wear glasses and 3 are left – handed. A student is chosen at random from the class. What is the probability that this student is: 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lang="en-GB" sz="2000"/>
              <a:t>A lady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lang="en-GB" sz="2000"/>
              <a:t>A gentleman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lang="en-GB" sz="2000"/>
              <a:t>Right – handed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lang="en-GB" sz="2000"/>
              <a:t>Left - handed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lang="en-GB" sz="2000"/>
              <a:t>Wearing glasses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lang="en-GB" sz="2000"/>
              <a:t>Not wearing glasses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/>
              <a:t>7. A card is taken at random from a full pack of playing cards with no jockers. What is the probability that the card: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/>
              <a:t>a) Is an ace	b) is Black	c) is a heart	d) has an even number on 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0" y="1"/>
            <a:ext cx="12192000" cy="6792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Vocabulary</a:t>
            </a:r>
            <a:endParaRPr/>
          </a:p>
        </p:txBody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195943" y="679269"/>
            <a:ext cx="11821886" cy="5956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GB"/>
              <a:t>Event </a:t>
            </a:r>
            <a:r>
              <a:rPr lang="en-GB"/>
              <a:t>   -  A collection of outcomes of a procedure.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GB"/>
              <a:t>Simple Event </a:t>
            </a:r>
            <a:r>
              <a:rPr lang="en-GB"/>
              <a:t>-  A single outcome.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GB"/>
              <a:t>Compound Event </a:t>
            </a:r>
            <a:r>
              <a:rPr lang="en-GB"/>
              <a:t>– A combination of simple event.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GB"/>
              <a:t>Sample Space </a:t>
            </a:r>
            <a:r>
              <a:rPr lang="en-GB"/>
              <a:t>– All simple events (all possible outcomes).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1" lang="en-GB" sz="1200"/>
              <a:t>Example</a:t>
            </a:r>
            <a:endParaRPr b="1"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242" name="Google Shape;242;p38"/>
          <p:cNvGraphicFramePr/>
          <p:nvPr/>
        </p:nvGraphicFramePr>
        <p:xfrm>
          <a:off x="660400" y="34106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{55D1D35C-2674-4227-B61E-7EC6E7036CA6}</a:tableStyleId>
              </a:tblPr>
              <a:tblGrid>
                <a:gridCol w="2709325"/>
                <a:gridCol w="2709325"/>
                <a:gridCol w="2709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Procedure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Event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Sample Space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Flip a coin once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H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{ H, T}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Flip</a:t>
                      </a:r>
                      <a:r>
                        <a:rPr lang="en-GB" sz="1800"/>
                        <a:t> a coin 3 times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 Head</a:t>
                      </a:r>
                      <a:r>
                        <a:rPr lang="en-GB" sz="1800"/>
                        <a:t> &amp; 2 Tails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{HHH, HHT, HTH,HTT,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TTT, TTH, THT, THH}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/>
              <a:t>Probability</a:t>
            </a:r>
            <a:endParaRPr b="1"/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Def: The likelihood of an event occurring.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Probability :  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Event :  A, B, C, …. Etc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 P(A) = the probability of event ‘A’ occurring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/>
              <a:t>3 types of probability </a:t>
            </a:r>
            <a:br>
              <a:rPr b="1" lang="en-GB"/>
            </a:br>
            <a:endParaRPr b="1"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104503" y="979714"/>
            <a:ext cx="12087497" cy="57868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08" r="-655" t="-179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GB"/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119743" y="103869"/>
            <a:ext cx="10515600" cy="56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Examples</a:t>
            </a:r>
            <a:endParaRPr/>
          </a:p>
        </p:txBody>
      </p:sp>
      <p:sp>
        <p:nvSpPr>
          <p:cNvPr id="260" name="Google Shape;260;p41"/>
          <p:cNvSpPr txBox="1"/>
          <p:nvPr>
            <p:ph idx="1" type="body"/>
          </p:nvPr>
        </p:nvSpPr>
        <p:spPr>
          <a:xfrm>
            <a:off x="119743" y="561703"/>
            <a:ext cx="12072257" cy="619179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60" r="0" t="-216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GB"/>
              <a:t> </a:t>
            </a:r>
            <a:endParaRPr/>
          </a:p>
        </p:txBody>
      </p:sp>
      <p:pic>
        <p:nvPicPr>
          <p:cNvPr id="261" name="Google Shape;261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4664" y="568235"/>
            <a:ext cx="372836" cy="37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1851" y="1124040"/>
            <a:ext cx="371888" cy="377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title"/>
          </p:nvPr>
        </p:nvSpPr>
        <p:spPr>
          <a:xfrm>
            <a:off x="0" y="0"/>
            <a:ext cx="10515600" cy="601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GB"/>
              <a:t>Rules of Probability</a:t>
            </a:r>
            <a:endParaRPr b="1"/>
          </a:p>
        </p:txBody>
      </p:sp>
      <p:sp>
        <p:nvSpPr>
          <p:cNvPr id="268" name="Google Shape;268;p42"/>
          <p:cNvSpPr txBox="1"/>
          <p:nvPr>
            <p:ph idx="1" type="body"/>
          </p:nvPr>
        </p:nvSpPr>
        <p:spPr>
          <a:xfrm>
            <a:off x="117566" y="705394"/>
            <a:ext cx="11236234" cy="547156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84" r="0" t="-189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GB"/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type="title"/>
          </p:nvPr>
        </p:nvSpPr>
        <p:spPr>
          <a:xfrm>
            <a:off x="0" y="0"/>
            <a:ext cx="10515600" cy="601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GB"/>
              <a:t>Complementary Events</a:t>
            </a:r>
            <a:endParaRPr b="1"/>
          </a:p>
        </p:txBody>
      </p:sp>
      <p:sp>
        <p:nvSpPr>
          <p:cNvPr id="274" name="Google Shape;274;p43"/>
          <p:cNvSpPr txBox="1"/>
          <p:nvPr>
            <p:ph idx="1" type="body"/>
          </p:nvPr>
        </p:nvSpPr>
        <p:spPr>
          <a:xfrm>
            <a:off x="222068" y="457834"/>
            <a:ext cx="11969932" cy="6269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Events which are mutually exclusive (can’t happen at the same time).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For example: When you roll a 6 sided dice once can you get both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a 2   and a 5 at the same time ?   No  because they cannot happen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 at the same time.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75" name="Google Shape;27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8881" y="2455817"/>
            <a:ext cx="7119256" cy="384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type="title"/>
          </p:nvPr>
        </p:nvSpPr>
        <p:spPr>
          <a:xfrm>
            <a:off x="838200" y="1"/>
            <a:ext cx="10515600" cy="444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br>
              <a:rPr b="1" lang="en-GB">
                <a:solidFill>
                  <a:srgbClr val="000000"/>
                </a:solidFill>
              </a:rPr>
            </a:br>
            <a:r>
              <a:rPr b="1" lang="en-GB">
                <a:solidFill>
                  <a:srgbClr val="000000"/>
                </a:solidFill>
              </a:rPr>
              <a:t>Complement</a:t>
            </a:r>
            <a:br>
              <a:rPr b="1" lang="en-GB">
                <a:solidFill>
                  <a:srgbClr val="000000"/>
                </a:solidFill>
              </a:rPr>
            </a:br>
            <a:endParaRPr/>
          </a:p>
        </p:txBody>
      </p:sp>
      <p:sp>
        <p:nvSpPr>
          <p:cNvPr id="281" name="Google Shape;281;p44"/>
          <p:cNvSpPr txBox="1"/>
          <p:nvPr>
            <p:ph idx="1" type="body"/>
          </p:nvPr>
        </p:nvSpPr>
        <p:spPr>
          <a:xfrm>
            <a:off x="91440" y="587828"/>
            <a:ext cx="12004766" cy="62701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12" r="-913" t="-272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GB"/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Exercises on simple probability</a:t>
            </a:r>
            <a:br>
              <a:rPr lang="en-GB"/>
            </a:br>
            <a:endParaRPr/>
          </a:p>
        </p:txBody>
      </p:sp>
      <p:sp>
        <p:nvSpPr>
          <p:cNvPr id="287" name="Google Shape;287;p45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GB" sz="2000"/>
              <a:t>When you roll a 6 sided die, which number are you most likely to get?</a:t>
            </a:r>
            <a:endParaRPr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GB" sz="2000"/>
              <a:t>If you roll a die 600 times, how many sixes would you expect to get?</a:t>
            </a:r>
            <a:endParaRPr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GB" sz="2000"/>
              <a:t>Use the following to describe the statements bellow: certain, very likely, likely, unlikely, very unlikely, impossible. [Zimbabwean events]</a:t>
            </a:r>
            <a:endParaRPr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lang="en-GB" sz="2000"/>
              <a:t>It will snow tomorrow</a:t>
            </a:r>
            <a:endParaRPr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lang="en-GB" sz="2000"/>
              <a:t>It will rain tomorrow</a:t>
            </a:r>
            <a:endParaRPr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lang="en-GB" sz="2000"/>
              <a:t>The sun will not rise tomorrow</a:t>
            </a:r>
            <a:endParaRPr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lang="en-GB" sz="2000"/>
              <a:t>Jesus will come next week</a:t>
            </a:r>
            <a:endParaRPr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lang="en-GB" sz="2000"/>
              <a:t>You will win a car in a competition today</a:t>
            </a:r>
            <a:endParaRPr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lang="en-GB" sz="2000"/>
              <a:t>You will pass all part one courses at NUST</a:t>
            </a:r>
            <a:endParaRPr/>
          </a:p>
          <a:p>
            <a:pPr indent="-387350" lvl="0" marL="514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