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0" r:id="rId3"/>
    <p:sldId id="279" r:id="rId4"/>
    <p:sldId id="278" r:id="rId5"/>
    <p:sldId id="277" r:id="rId6"/>
    <p:sldId id="272" r:id="rId7"/>
    <p:sldId id="273" r:id="rId8"/>
    <p:sldId id="274" r:id="rId9"/>
    <p:sldId id="275" r:id="rId10"/>
    <p:sldId id="276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7777-88A6-4FF0-9477-A4EB210C3FA9}" type="datetimeFigureOut">
              <a:rPr lang="en-ZW" smtClean="0"/>
              <a:pPr/>
              <a:t>10/26/2016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7095-A164-4765-B275-8337C781A40E}" type="slidenum">
              <a:rPr lang="en-ZW" smtClean="0"/>
              <a:pPr/>
              <a:t>‹#›</a:t>
            </a:fld>
            <a:endParaRPr lang="en-Z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ZW" b="1" dirty="0" smtClean="0"/>
              <a:t/>
            </a:r>
            <a:br>
              <a:rPr lang="en-ZW" b="1" dirty="0" smtClean="0"/>
            </a:br>
            <a:r>
              <a:rPr lang="en-ZW" b="1" dirty="0" smtClean="0"/>
              <a:t>Logical connectives</a:t>
            </a:r>
            <a:br>
              <a:rPr lang="en-ZW" b="1" dirty="0" smtClean="0"/>
            </a:br>
            <a:r>
              <a:rPr lang="en-Z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Z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Z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WWL </a:t>
            </a:r>
            <a:r>
              <a:rPr lang="en-Z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: Discrete  </a:t>
            </a:r>
            <a:r>
              <a:rPr lang="en-Z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Mathematics)</a:t>
            </a:r>
            <a:r>
              <a:rPr lang="en-Z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Z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ZW" sz="3000" dirty="0" smtClean="0">
                <a:latin typeface="Times New Roman" pitchFamily="18" charset="0"/>
                <a:cs typeface="Times New Roman" pitchFamily="18" charset="0"/>
              </a:rPr>
              <a:t>Proposition: sentence that is true or false.</a:t>
            </a:r>
          </a:p>
          <a:p>
            <a:pPr>
              <a:buFont typeface="Wingdings" pitchFamily="2" charset="2"/>
              <a:buChar char="v"/>
            </a:pPr>
            <a:r>
              <a:rPr lang="en-ZW" sz="3000" dirty="0" smtClean="0">
                <a:latin typeface="Times New Roman" pitchFamily="18" charset="0"/>
                <a:cs typeface="Times New Roman" pitchFamily="18" charset="0"/>
              </a:rPr>
              <a:t>State proposition that are true and false.</a:t>
            </a:r>
          </a:p>
          <a:p>
            <a:pPr marL="0" indent="0">
              <a:buNone/>
            </a:pPr>
            <a:r>
              <a:rPr lang="en-ZW" sz="2800" dirty="0" smtClean="0"/>
              <a:t>When </a:t>
            </a:r>
            <a:r>
              <a:rPr lang="en-ZW" sz="2800" dirty="0"/>
              <a:t>a statement cannot be logically broken into smaller statements, we </a:t>
            </a:r>
            <a:r>
              <a:rPr lang="en-ZW" sz="2800" dirty="0" smtClean="0"/>
              <a:t>call it atomic.</a:t>
            </a:r>
            <a:endParaRPr lang="en-ZW" sz="2800" dirty="0"/>
          </a:p>
          <a:p>
            <a:pPr marL="0" indent="0">
              <a:buNone/>
            </a:pPr>
            <a:r>
              <a:rPr lang="en-ZW" sz="2800" dirty="0"/>
              <a:t> </a:t>
            </a:r>
            <a:r>
              <a:rPr lang="en-ZW" sz="2800" dirty="0" smtClean="0"/>
              <a:t>For </a:t>
            </a:r>
            <a:r>
              <a:rPr lang="en-ZW" sz="2800" dirty="0"/>
              <a:t>example, p, q, </a:t>
            </a:r>
            <a:r>
              <a:rPr lang="en-ZW" sz="2800" dirty="0" smtClean="0"/>
              <a:t>the-sky-is-cloudy,</a:t>
            </a:r>
            <a:r>
              <a:rPr lang="en-ZW" sz="2800" dirty="0"/>
              <a:t> </a:t>
            </a:r>
            <a:r>
              <a:rPr lang="en-ZW" sz="2800" dirty="0" smtClean="0"/>
              <a:t>are </a:t>
            </a:r>
            <a:r>
              <a:rPr lang="en-ZW" sz="2800" dirty="0"/>
              <a:t>examples of atomic propositions.</a:t>
            </a:r>
          </a:p>
          <a:p>
            <a:pPr marL="0" indent="0">
              <a:buNone/>
            </a:pPr>
            <a:r>
              <a:rPr lang="en-ZW" sz="2800" dirty="0" smtClean="0"/>
              <a:t>A proposition </a:t>
            </a:r>
            <a:r>
              <a:rPr lang="en-ZW" sz="2800" dirty="0"/>
              <a:t>can assume </a:t>
            </a:r>
            <a:r>
              <a:rPr lang="en-ZW" sz="2800" dirty="0" smtClean="0"/>
              <a:t>a</a:t>
            </a:r>
            <a:r>
              <a:rPr lang="en-ZW" sz="2800" dirty="0"/>
              <a:t> binary valuation </a:t>
            </a:r>
            <a:r>
              <a:rPr lang="en-ZW" sz="2800" dirty="0" smtClean="0"/>
              <a:t>space, </a:t>
            </a:r>
            <a:r>
              <a:rPr lang="en-ZW" sz="2800" dirty="0" err="1" smtClean="0"/>
              <a:t>i.e.for</a:t>
            </a:r>
            <a:r>
              <a:rPr lang="en-ZW" sz="2800" dirty="0" smtClean="0"/>
              <a:t> </a:t>
            </a:r>
            <a:r>
              <a:rPr lang="en-ZW" sz="2800" dirty="0"/>
              <a:t>a proposition p, its valuation space v (p) </a:t>
            </a:r>
            <a:r>
              <a:rPr lang="en-ZW" sz="2800" dirty="0" smtClean="0"/>
              <a:t>∈</a:t>
            </a:r>
            <a:r>
              <a:rPr lang="en-ZW" sz="2800" dirty="0"/>
              <a:t> {0,1}.</a:t>
            </a:r>
          </a:p>
          <a:p>
            <a:pPr>
              <a:buFont typeface="Wingdings" pitchFamily="2" charset="2"/>
              <a:buChar char="v"/>
            </a:pPr>
            <a:endParaRPr lang="en-ZW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3352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Practice exercises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Investigate whether  De Morgan’s laws are Tautologies or not</a:t>
            </a:r>
          </a:p>
          <a:p>
            <a:r>
              <a:rPr lang="en-ZW" dirty="0" smtClean="0"/>
              <a:t>Show that the sentence 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 q is a </a:t>
            </a:r>
            <a:r>
              <a:rPr lang="en-ZW" dirty="0" smtClean="0"/>
              <a:t>Tautology</a:t>
            </a:r>
          </a:p>
          <a:p>
            <a:r>
              <a:rPr lang="en-ZW" dirty="0" smtClean="0"/>
              <a:t>Show that the sentences : 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q and</a:t>
            </a:r>
            <a:r>
              <a:rPr lang="en-ZW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q </a:t>
            </a:r>
            <a:r>
              <a:rPr lang="en-ZW" dirty="0" smtClean="0"/>
              <a:t> p are not logically equivalent.</a:t>
            </a:r>
          </a:p>
          <a:p>
            <a:r>
              <a:rPr lang="en-ZW" dirty="0" smtClean="0"/>
              <a:t>Investigate whether the law of syllogism is a Tautologies or not.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ZW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562600" y="2895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ZW" dirty="0" smtClean="0"/>
              <a:t>More exercises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Copy and complete the truth table for the given statement and Indicate whether the statement the statement is a tautology or not. </a:t>
            </a:r>
            <a:endParaRPr lang="en-ZW" dirty="0" smtClean="0"/>
          </a:p>
          <a:p>
            <a:r>
              <a:rPr lang="en-ZW" dirty="0" smtClean="0"/>
              <a:t>1.</a:t>
            </a:r>
            <a:endParaRPr lang="en-ZW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64208"/>
              </p:ext>
            </p:extLst>
          </p:nvPr>
        </p:nvGraphicFramePr>
        <p:xfrm>
          <a:off x="1295400" y="2743201"/>
          <a:ext cx="5715001" cy="3382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87935"/>
                <a:gridCol w="1187935"/>
                <a:gridCol w="1187935"/>
                <a:gridCol w="2151196"/>
              </a:tblGrid>
              <a:tr h="676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p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q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p Λ q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(p Λ q) → p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676592"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676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676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676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ZW" dirty="0" err="1" smtClean="0"/>
              <a:t>Contd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r>
              <a:rPr lang="en-ZW" dirty="0" smtClean="0"/>
              <a:t>2. </a:t>
            </a:r>
            <a:endParaRPr lang="en-ZW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94699"/>
              </p:ext>
            </p:extLst>
          </p:nvPr>
        </p:nvGraphicFramePr>
        <p:xfrm>
          <a:off x="1295400" y="2743201"/>
          <a:ext cx="5715001" cy="3382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87935"/>
                <a:gridCol w="1187935"/>
                <a:gridCol w="1187935"/>
                <a:gridCol w="2151196"/>
              </a:tblGrid>
              <a:tr h="676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p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q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p V q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(p V q) → p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676592"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676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676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676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ZW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ZW" dirty="0" err="1" smtClean="0"/>
              <a:t>contd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ZW" dirty="0" smtClean="0"/>
              <a:t>3. </a:t>
            </a:r>
            <a:endParaRPr lang="en-ZW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11156"/>
              </p:ext>
            </p:extLst>
          </p:nvPr>
        </p:nvGraphicFramePr>
        <p:xfrm>
          <a:off x="762001" y="1752600"/>
          <a:ext cx="7315199" cy="4267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01486"/>
                <a:gridCol w="1088571"/>
                <a:gridCol w="1088571"/>
                <a:gridCol w="1524000"/>
                <a:gridCol w="2612571"/>
              </a:tblGrid>
              <a:tr h="843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p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q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~ p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p V ~ p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 Narrow" panose="020B0606020202030204" pitchFamily="34" charset="0"/>
                        </a:rPr>
                        <a:t>q → (p V ~ p)</a:t>
                      </a:r>
                      <a:endParaRPr lang="en-ZW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8438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Z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Z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Z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8438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Z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Z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8438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Z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891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ZW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Z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8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ZW" dirty="0" smtClean="0"/>
              <a:t>Important concepts in propositional logic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ZW" dirty="0" smtClean="0">
                <a:solidFill>
                  <a:srgbClr val="FF0000"/>
                </a:solidFill>
              </a:rPr>
              <a:t>Tautology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statement is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tautology if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true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truth values assigned to its component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atomic statements. </a:t>
            </a:r>
            <a:r>
              <a:rPr lang="en-Z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Z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Z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raining or it is not raining.</a:t>
            </a:r>
          </a:p>
          <a:p>
            <a:r>
              <a:rPr lang="en-ZW" dirty="0" smtClean="0">
                <a:solidFill>
                  <a:srgbClr val="FF0000"/>
                </a:solidFill>
              </a:rPr>
              <a:t>Contradiction</a:t>
            </a:r>
            <a:r>
              <a:rPr lang="en-ZW" dirty="0" smtClean="0"/>
              <a:t>: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statement is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Contradiction if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regardless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truth values assigned to its component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atomic statements.  </a:t>
            </a:r>
            <a:r>
              <a:rPr lang="en-Z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ZW" sz="1600" dirty="0" smtClean="0"/>
              <a:t>t </a:t>
            </a:r>
            <a:r>
              <a:rPr lang="en-ZW" sz="1600" dirty="0"/>
              <a:t>is raining and it is not raining.</a:t>
            </a:r>
            <a:endParaRPr lang="en-ZW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W" dirty="0" smtClean="0">
                <a:solidFill>
                  <a:srgbClr val="FF0000"/>
                </a:solidFill>
              </a:rPr>
              <a:t>Contingency</a:t>
            </a:r>
            <a:r>
              <a:rPr lang="en-ZW" dirty="0" smtClean="0"/>
              <a:t>: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compound statement is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contingent if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true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some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of truth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its component atomic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false on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others. </a:t>
            </a:r>
            <a:r>
              <a:rPr lang="en-ZW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Z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Willard </a:t>
            </a:r>
            <a:r>
              <a:rPr lang="en-Z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either a philosopher or a windbag, and he’s not a </a:t>
            </a:r>
            <a:r>
              <a:rPr lang="en-Z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philosopher.</a:t>
            </a:r>
            <a:endParaRPr lang="en-ZW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W" dirty="0" smtClean="0">
                <a:solidFill>
                  <a:srgbClr val="FF0000"/>
                </a:solidFill>
              </a:rPr>
              <a:t>Inverse</a:t>
            </a:r>
            <a:r>
              <a:rPr lang="en-ZW" dirty="0" smtClean="0"/>
              <a:t>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is formed by negating the hypothesis and negating the conclusion. p → q: If you have a Sprite, then you have a root beer. ~ p → ~ q:  If you do not have a Sprite, then you do not have a root beer.</a:t>
            </a:r>
            <a:endParaRPr lang="en-Z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W" dirty="0" smtClean="0">
                <a:solidFill>
                  <a:srgbClr val="FF0000"/>
                </a:solidFill>
              </a:rPr>
              <a:t>Converse</a:t>
            </a:r>
            <a:r>
              <a:rPr lang="en-ZW" dirty="0" smtClean="0"/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converse is formed by interchanging the hypothesis and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 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q: If it rained, then the ground got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wet. q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p: If the ground got wet, then it rained.</a:t>
            </a:r>
            <a:endParaRPr lang="en-Z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 </a:t>
            </a:r>
            <a:r>
              <a:rPr lang="en-ZW" dirty="0" smtClean="0">
                <a:solidFill>
                  <a:srgbClr val="FF0000"/>
                </a:solidFill>
              </a:rPr>
              <a:t>Contrapositive:</a:t>
            </a:r>
            <a:r>
              <a:rPr lang="en-ZW" dirty="0" smtClean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contrapositive is formed by negating both the hypothesis and the conclusion, and then interchanging the resulting negations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q: If 15 is an odd number, then 15 is a prime number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q → ~ p: If 15 is not a prime number, then 15 is not an odd number.</a:t>
            </a:r>
            <a:endParaRPr lang="en-Z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W" dirty="0" smtClean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1037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ZW" dirty="0"/>
              <a:t>Words that express logical </a:t>
            </a:r>
            <a:r>
              <a:rPr lang="en-ZW" dirty="0" smtClean="0"/>
              <a:t>connectives in English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791200"/>
          </a:xfrm>
        </p:spPr>
        <p:txBody>
          <a:bodyPr>
            <a:normAutofit fontScale="70000" lnSpcReduction="20000"/>
          </a:bodyPr>
          <a:lstStyle/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"and" </a:t>
            </a:r>
            <a:r>
              <a:rPr lang="en-ZW" sz="3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ZW" sz="3400" dirty="0" smtClean="0">
                <a:latin typeface="Arial Black" panose="020B0A04020102020204" pitchFamily="34" charset="0"/>
              </a:rPr>
              <a:t>- conjunction.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"and then" </a:t>
            </a:r>
            <a:r>
              <a:rPr lang="en-ZW" sz="3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ZW" sz="3400" dirty="0" smtClean="0">
                <a:latin typeface="Arial Black" panose="020B0A04020102020204" pitchFamily="34" charset="0"/>
              </a:rPr>
              <a:t>- conjunction </a:t>
            </a:r>
            <a:r>
              <a:rPr lang="en-ZW" sz="3400" dirty="0">
                <a:latin typeface="Arial Black" panose="020B0A04020102020204" pitchFamily="34" charset="0"/>
              </a:rPr>
              <a:t>with </a:t>
            </a:r>
            <a:r>
              <a:rPr lang="en-ZW" sz="3400" dirty="0" smtClean="0">
                <a:latin typeface="Arial Black" panose="020B0A04020102020204" pitchFamily="34" charset="0"/>
              </a:rPr>
              <a:t>sequencing.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"and then within" </a:t>
            </a:r>
            <a:r>
              <a:rPr lang="en-ZW" sz="3400" dirty="0" smtClean="0">
                <a:latin typeface="Arial Black" panose="020B0A04020102020204" pitchFamily="34" charset="0"/>
              </a:rPr>
              <a:t>- conjunction </a:t>
            </a:r>
            <a:r>
              <a:rPr lang="en-ZW" sz="3400" dirty="0">
                <a:latin typeface="Arial Black" panose="020B0A04020102020204" pitchFamily="34" charset="0"/>
              </a:rPr>
              <a:t>with sequencing and time window </a:t>
            </a:r>
            <a:r>
              <a:rPr lang="en-ZW" sz="3400" dirty="0" smtClean="0">
                <a:latin typeface="Arial Black" panose="020B0A04020102020204" pitchFamily="34" charset="0"/>
              </a:rPr>
              <a:t>requirement.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"or" </a:t>
            </a:r>
            <a:r>
              <a:rPr lang="en-ZW" sz="3400" dirty="0" smtClean="0">
                <a:latin typeface="Arial Black" panose="020B0A04020102020204" pitchFamily="34" charset="0"/>
              </a:rPr>
              <a:t>- disjunction.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"either...or" </a:t>
            </a:r>
            <a:r>
              <a:rPr lang="en-ZW" sz="3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ZW" sz="3400" dirty="0" smtClean="0">
                <a:latin typeface="Arial Black" panose="020B0A04020102020204" pitchFamily="34" charset="0"/>
              </a:rPr>
              <a:t>- exclusive disjunction.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"implies" </a:t>
            </a:r>
            <a:r>
              <a:rPr lang="en-ZW" sz="3400" dirty="0" smtClean="0">
                <a:latin typeface="Arial Black" panose="020B0A04020102020204" pitchFamily="34" charset="0"/>
              </a:rPr>
              <a:t>– implication. 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"if...then" </a:t>
            </a:r>
            <a:r>
              <a:rPr lang="en-ZW" sz="3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ZW" sz="3400" dirty="0" smtClean="0">
                <a:latin typeface="Arial Black" panose="020B0A04020102020204" pitchFamily="34" charset="0"/>
              </a:rPr>
              <a:t>- implication.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"if and only if" </a:t>
            </a:r>
            <a:r>
              <a:rPr lang="en-ZW" sz="3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ZW" sz="3400" dirty="0" smtClean="0">
                <a:latin typeface="Arial Black" panose="020B0A04020102020204" pitchFamily="34" charset="0"/>
              </a:rPr>
              <a:t>- equivalence.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"only if" </a:t>
            </a:r>
            <a:r>
              <a:rPr lang="en-ZW" sz="3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ZW" sz="3400" dirty="0" smtClean="0">
                <a:latin typeface="Arial Black" panose="020B0A04020102020204" pitchFamily="34" charset="0"/>
              </a:rPr>
              <a:t>- implication.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"just in case" </a:t>
            </a:r>
            <a:r>
              <a:rPr lang="en-ZW" sz="3400" dirty="0" smtClean="0">
                <a:latin typeface="Arial Black" panose="020B0A04020102020204" pitchFamily="34" charset="0"/>
              </a:rPr>
              <a:t>– biconditional.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"but" </a:t>
            </a:r>
            <a:r>
              <a:rPr lang="en-ZW" sz="3400" dirty="0" smtClean="0">
                <a:latin typeface="Arial Black" panose="020B0A04020102020204" pitchFamily="34" charset="0"/>
              </a:rPr>
              <a:t>– conjunction. 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"however" </a:t>
            </a:r>
            <a:r>
              <a:rPr lang="en-ZW" sz="3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ZW" sz="3400" dirty="0" smtClean="0">
                <a:latin typeface="Arial Black" panose="020B0A04020102020204" pitchFamily="34" charset="0"/>
              </a:rPr>
              <a:t>- conjunction. 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"not both" </a:t>
            </a:r>
            <a:r>
              <a:rPr lang="en-ZW" sz="3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ZW" sz="3400" dirty="0" smtClean="0">
                <a:latin typeface="Arial Black" panose="020B0A04020102020204" pitchFamily="34" charset="0"/>
              </a:rPr>
              <a:t>- alternative denial.</a:t>
            </a:r>
            <a:endParaRPr lang="en-ZW" sz="3400" dirty="0">
              <a:latin typeface="Arial Black" panose="020B0A04020102020204" pitchFamily="34" charset="0"/>
            </a:endParaRPr>
          </a:p>
          <a:p>
            <a:r>
              <a:rPr lang="en-ZW" sz="3400" dirty="0">
                <a:solidFill>
                  <a:srgbClr val="FF0000"/>
                </a:solidFill>
                <a:latin typeface="Arial Black" panose="020B0A04020102020204" pitchFamily="34" charset="0"/>
              </a:rPr>
              <a:t>"neither...nor" </a:t>
            </a:r>
            <a:r>
              <a:rPr lang="en-ZW" sz="3400" dirty="0" smtClean="0">
                <a:latin typeface="Arial Black" panose="020B0A04020102020204" pitchFamily="34" charset="0"/>
              </a:rPr>
              <a:t>- joint denial.</a:t>
            </a:r>
            <a:endParaRPr lang="en-ZW" sz="3400" dirty="0">
              <a:latin typeface="Arial Black" panose="020B0A04020102020204" pitchFamily="34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8298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ZW" dirty="0" smtClean="0"/>
              <a:t>Assign values to the following propositions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Give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truth values of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following sentences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ZW" dirty="0" smtClean="0"/>
              <a:t>The sun will rise tomorrow.</a:t>
            </a:r>
          </a:p>
          <a:p>
            <a:r>
              <a:rPr lang="en-ZW" dirty="0" smtClean="0"/>
              <a:t>Jesus is coming next year.</a:t>
            </a:r>
          </a:p>
          <a:p>
            <a:r>
              <a:rPr lang="en-ZW" dirty="0" smtClean="0"/>
              <a:t>What is your name?</a:t>
            </a:r>
          </a:p>
          <a:p>
            <a:r>
              <a:rPr lang="en-ZW" dirty="0" smtClean="0"/>
              <a:t>Mice chase cats.</a:t>
            </a:r>
          </a:p>
          <a:p>
            <a:r>
              <a:rPr lang="en-ZW" dirty="0" smtClean="0"/>
              <a:t>Cats chase mice.</a:t>
            </a:r>
          </a:p>
          <a:p>
            <a:r>
              <a:rPr lang="en-ZW" dirty="0" smtClean="0"/>
              <a:t>A right angle is 90°.</a:t>
            </a:r>
          </a:p>
          <a:p>
            <a:r>
              <a:rPr lang="en-ZW" dirty="0" smtClean="0"/>
              <a:t>Sit down!</a:t>
            </a:r>
          </a:p>
          <a:p>
            <a:r>
              <a:rPr lang="en-ZW" dirty="0"/>
              <a:t>Pigs </a:t>
            </a:r>
            <a:r>
              <a:rPr lang="en-ZW" dirty="0" smtClean="0"/>
              <a:t>do fly.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74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err="1" smtClean="0"/>
              <a:t>contd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ZW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ZW" dirty="0">
                <a:latin typeface="Times New Roman" pitchFamily="18" charset="0"/>
                <a:cs typeface="Times New Roman" pitchFamily="18" charset="0"/>
              </a:rPr>
              <a:t>can combine or connect sentences to produce new sentences  and determine whether </a:t>
            </a:r>
            <a:r>
              <a:rPr lang="en-ZW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ZW" dirty="0">
                <a:latin typeface="Times New Roman" pitchFamily="18" charset="0"/>
                <a:cs typeface="Times New Roman" pitchFamily="18" charset="0"/>
              </a:rPr>
              <a:t>resultant sentence is true or </a:t>
            </a:r>
            <a:r>
              <a:rPr lang="en-ZW" dirty="0" smtClean="0">
                <a:latin typeface="Times New Roman" pitchFamily="18" charset="0"/>
                <a:cs typeface="Times New Roman" pitchFamily="18" charset="0"/>
              </a:rPr>
              <a:t>false. </a:t>
            </a:r>
            <a:r>
              <a:rPr lang="en-ZW" dirty="0">
                <a:latin typeface="Times New Roman" pitchFamily="18" charset="0"/>
                <a:cs typeface="Times New Roman" pitchFamily="18" charset="0"/>
              </a:rPr>
              <a:t>The truth values of the new sentence depend on the truth values of the sentences that are being connected.</a:t>
            </a:r>
          </a:p>
          <a:p>
            <a:pPr>
              <a:buFont typeface="Wingdings" pitchFamily="2" charset="2"/>
              <a:buChar char="v"/>
            </a:pPr>
            <a:r>
              <a:rPr lang="en-ZW" dirty="0">
                <a:latin typeface="Times New Roman" pitchFamily="18" charset="0"/>
                <a:cs typeface="Times New Roman" pitchFamily="18" charset="0"/>
              </a:rPr>
              <a:t>Ways of connecting sentences to form sentences:</a:t>
            </a:r>
          </a:p>
          <a:p>
            <a:pPr>
              <a:buNone/>
            </a:pPr>
            <a:endParaRPr lang="en-ZW" dirty="0">
              <a:latin typeface="Times New Roman" pitchFamily="18" charset="0"/>
              <a:cs typeface="Times New Roman" pitchFamily="18" charset="0"/>
            </a:endParaRPr>
          </a:p>
          <a:p>
            <a:endParaRPr lang="en-Z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ZW" dirty="0" smtClean="0"/>
              <a:t>Assigning Truth Values </a:t>
            </a:r>
            <a:r>
              <a:rPr lang="en-ZW" smtClean="0"/>
              <a:t>to </a:t>
            </a:r>
            <a:r>
              <a:rPr lang="en-ZW" smtClean="0"/>
              <a:t>sentences/propositions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220200" cy="5791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ZW" sz="2400" dirty="0" smtClean="0">
                <a:latin typeface="Times New Roman" pitchFamily="18" charset="0"/>
                <a:cs typeface="Times New Roman" pitchFamily="18" charset="0"/>
              </a:rPr>
              <a:t>Taking p and q to denote sentences: take T – True and F – False</a:t>
            </a:r>
          </a:p>
          <a:p>
            <a:pPr>
              <a:buFont typeface="Wingdings" pitchFamily="2" charset="2"/>
              <a:buChar char="Ø"/>
            </a:pPr>
            <a:r>
              <a:rPr lang="en-ZW" sz="2400" dirty="0"/>
              <a:t>propositional logic is composed of propositional symbols, logical connectives, </a:t>
            </a:r>
            <a:r>
              <a:rPr lang="en-ZW" sz="2400" dirty="0" smtClean="0"/>
              <a:t>and/or parenthesis.</a:t>
            </a:r>
            <a:endParaRPr lang="en-ZW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ZW" sz="2400" dirty="0" smtClean="0">
                <a:latin typeface="Times New Roman" pitchFamily="18" charset="0"/>
                <a:cs typeface="Times New Roman" pitchFamily="18" charset="0"/>
              </a:rPr>
              <a:t>Negation: P is True, :  p for </a:t>
            </a:r>
            <a:r>
              <a:rPr lang="en-ZW" sz="2400" b="1" dirty="0" smtClean="0">
                <a:latin typeface="Times New Roman" pitchFamily="18" charset="0"/>
                <a:cs typeface="Times New Roman" pitchFamily="18" charset="0"/>
              </a:rPr>
              <a:t>NOT: p is T if p is F and F if p is T</a:t>
            </a:r>
          </a:p>
          <a:p>
            <a:r>
              <a:rPr lang="en-ZW" sz="2400" dirty="0" smtClean="0">
                <a:latin typeface="Times New Roman" pitchFamily="18" charset="0"/>
                <a:cs typeface="Times New Roman" pitchFamily="18" charset="0"/>
              </a:rPr>
              <a:t>Disjunction: 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q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OR is T if at least one of the sentences are T and is F otherwise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ZW" sz="2400" dirty="0" smtClean="0">
                <a:latin typeface="Times New Roman" pitchFamily="18" charset="0"/>
                <a:cs typeface="Times New Roman" pitchFamily="18" charset="0"/>
              </a:rPr>
              <a:t>Conjunction: 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q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AND is T  if the two sentences are both T  and is F otherwise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ZW" sz="2400" dirty="0" smtClean="0">
                <a:latin typeface="Times New Roman" pitchFamily="18" charset="0"/>
                <a:cs typeface="Times New Roman" pitchFamily="18" charset="0"/>
              </a:rPr>
              <a:t>Conditional: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q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IF THEN : is T if P is F or q is T or both and is F otherwise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ZW" sz="2400" dirty="0" smtClean="0">
                <a:latin typeface="Times New Roman" pitchFamily="18" charset="0"/>
                <a:cs typeface="Times New Roman" pitchFamily="18" charset="0"/>
              </a:rPr>
              <a:t>Bi-conditional: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q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IF AND ONLY IF: T is both p, q are T or both F and are F otherwise</a:t>
            </a:r>
          </a:p>
          <a:p>
            <a:pPr marL="0" indent="0">
              <a:buNone/>
            </a:pPr>
            <a:endParaRPr lang="en-Z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W" dirty="0" smtClean="0"/>
              <a:t>Draw the truth tables for these properties </a:t>
            </a:r>
            <a:endParaRPr lang="en-ZW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648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Tautology: Why?</a:t>
            </a:r>
            <a:endParaRPr lang="en-ZW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783" y="1904999"/>
            <a:ext cx="8404617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W" dirty="0" smtClean="0"/>
              <a:t>Investigate whether its  a Tautology or not</a:t>
            </a:r>
            <a:endParaRPr lang="en-ZW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81999" cy="444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W" dirty="0" smtClean="0"/>
              <a:t>construct a truth table for this sentence</a:t>
            </a:r>
            <a:endParaRPr lang="en-ZW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648869"/>
            <a:ext cx="7391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683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 Narrow</vt:lpstr>
      <vt:lpstr>Calibri</vt:lpstr>
      <vt:lpstr>Symbol</vt:lpstr>
      <vt:lpstr>Times New Roman</vt:lpstr>
      <vt:lpstr>Wingdings</vt:lpstr>
      <vt:lpstr>Office Theme</vt:lpstr>
      <vt:lpstr> Logical connectives (Use WWL Chen : Discrete  Mathematics) </vt:lpstr>
      <vt:lpstr>Words that express logical connectives in English</vt:lpstr>
      <vt:lpstr>Assign values to the following propositions</vt:lpstr>
      <vt:lpstr>contd</vt:lpstr>
      <vt:lpstr>Assigning Truth Values to sentences/propositions</vt:lpstr>
      <vt:lpstr>Draw the truth tables for these properties </vt:lpstr>
      <vt:lpstr>Tautology: Why?</vt:lpstr>
      <vt:lpstr>Investigate whether its  a Tautology or not</vt:lpstr>
      <vt:lpstr>construct a truth table for this sentence</vt:lpstr>
      <vt:lpstr>Practice exercises</vt:lpstr>
      <vt:lpstr>More exercises</vt:lpstr>
      <vt:lpstr>Contd</vt:lpstr>
      <vt:lpstr>contd</vt:lpstr>
      <vt:lpstr>Important concepts in propositional logic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SET PROPERTIES </dc:title>
  <dc:creator>CompSci-Lecturer</dc:creator>
  <cp:lastModifiedBy>CompSci-Lecturer</cp:lastModifiedBy>
  <cp:revision>49</cp:revision>
  <dcterms:created xsi:type="dcterms:W3CDTF">2011-09-20T11:53:11Z</dcterms:created>
  <dcterms:modified xsi:type="dcterms:W3CDTF">2016-10-26T16:51:06Z</dcterms:modified>
</cp:coreProperties>
</file>