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8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34" r:id="rId21"/>
    <p:sldId id="290" r:id="rId22"/>
    <p:sldId id="332" r:id="rId23"/>
    <p:sldId id="333" r:id="rId24"/>
    <p:sldId id="292" r:id="rId25"/>
    <p:sldId id="344" r:id="rId26"/>
    <p:sldId id="346" r:id="rId27"/>
    <p:sldId id="337" r:id="rId28"/>
    <p:sldId id="341" r:id="rId29"/>
    <p:sldId id="338" r:id="rId30"/>
    <p:sldId id="339" r:id="rId31"/>
    <p:sldId id="340" r:id="rId32"/>
    <p:sldId id="342" r:id="rId33"/>
    <p:sldId id="343" r:id="rId34"/>
    <p:sldId id="335" r:id="rId35"/>
    <p:sldId id="336" r:id="rId36"/>
    <p:sldId id="258" r:id="rId37"/>
    <p:sldId id="348" r:id="rId38"/>
    <p:sldId id="349" r:id="rId39"/>
    <p:sldId id="35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70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437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4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7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1B42-84A5-4878-AA5A-682904AFDC78}" type="datetimeFigureOut">
              <a:rPr lang="en-CA" smtClean="0"/>
              <a:t>2/17/2022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general_and_generalized_linear_models" TargetMode="Externa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bengals/comments/78h2y8/camouflaged_bengal_tiger_hiding_in_the_tall_gras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utstat.toronto.edu/~brunner/oldclass/2201s11/readings/glmboo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omet-Hale-Bopp-29-03-1997_hires_adj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A6AD-75A3-40C7-86BA-AAC27EE2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smtClean="0"/>
              <a:t>General </a:t>
            </a:r>
            <a:r>
              <a:rPr lang="en-CA" dirty="0" smtClean="0"/>
              <a:t>and</a:t>
            </a:r>
            <a:r>
              <a:rPr lang="en-CA" i="1" dirty="0" smtClean="0"/>
              <a:t> Generalized</a:t>
            </a:r>
            <a:r>
              <a:rPr lang="en-CA" dirty="0" smtClean="0"/>
              <a:t> </a:t>
            </a:r>
            <a:r>
              <a:rPr lang="en-CA" dirty="0"/>
              <a:t>Linear Models: Overview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6E4C5-C22C-497E-9A98-BA5E80B7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Michael </a:t>
            </a:r>
            <a:r>
              <a:rPr lang="en-CA" dirty="0"/>
              <a:t>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 smtClean="0"/>
              <a:t>May 10,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2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80727-0770-4B69-94A5-5669F07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linear in the model?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true linear model is linear in its </a:t>
            </a:r>
            <a:r>
              <a:rPr lang="en-CA" i="1" dirty="0"/>
              <a:t>parameters</a:t>
            </a:r>
            <a:r>
              <a:rPr lang="en-CA" dirty="0"/>
              <a:t>. Hence, a linear regression is based on an equation that is linear in its parameters </a:t>
            </a:r>
            <a:r>
              <a:rPr lang="en-CA" i="1" dirty="0"/>
              <a:t>but may not be linear in its variables</a:t>
            </a:r>
          </a:p>
          <a:p>
            <a:endParaRPr lang="en-CA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3156478" cy="711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9469" y="3673872"/>
            <a:ext cx="325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Polynomial regression </a:t>
            </a:r>
            <a:r>
              <a:rPr lang="en-CA" sz="2400" i="1" dirty="0"/>
              <a:t>is </a:t>
            </a:r>
          </a:p>
          <a:p>
            <a:r>
              <a:rPr lang="en-CA" sz="2400" dirty="0"/>
              <a:t>a linear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73153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9CF0-CD81-48CE-872E-D0DCD27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</a:t>
            </a:r>
            <a:r>
              <a:rPr lang="en-CA" dirty="0" smtClean="0"/>
              <a:t>is linear in the </a:t>
            </a:r>
            <a:r>
              <a:rPr lang="en-CA" dirty="0"/>
              <a:t>model?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Which of these are linear models?</a:t>
            </a:r>
          </a:p>
          <a:p>
            <a:pPr marL="0" indent="0"/>
            <a:endParaRPr lang="en-CA" dirty="0"/>
          </a:p>
          <a:p>
            <a:pPr marL="514350" indent="-514350">
              <a:spcAft>
                <a:spcPts val="1800"/>
              </a:spcAft>
              <a:buFont typeface="+mj-lt"/>
              <a:buAutoNum type="alphaUcPeriod"/>
            </a:pPr>
            <a:r>
              <a:rPr lang="en-CA" dirty="0"/>
              <a:t> 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UcPeriod"/>
            </a:pPr>
            <a:r>
              <a:rPr lang="en-CA" dirty="0"/>
              <a:t> 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UcPeriod"/>
            </a:pPr>
            <a:r>
              <a:rPr lang="en-CA" dirty="0"/>
              <a:t> 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UcPeriod"/>
            </a:pPr>
            <a:r>
              <a:rPr lang="en-CA" dirty="0"/>
              <a:t> </a:t>
            </a:r>
          </a:p>
          <a:p>
            <a:pPr marL="0" indent="0"/>
            <a:endParaRPr lang="en-CA" dirty="0"/>
          </a:p>
          <a:p>
            <a:pPr marL="0" indent="0"/>
            <a:endParaRPr lang="en-CA" dirty="0"/>
          </a:p>
          <a:p>
            <a:pPr marL="0" indent="0"/>
            <a:endParaRPr lang="en-CA" dirty="0"/>
          </a:p>
          <a:p>
            <a:pPr marL="0" indent="0"/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A45C46-39FB-4F09-A0D1-7D24A0F36099}"/>
              </a:ext>
            </a:extLst>
          </p:cNvPr>
          <p:cNvGrpSpPr/>
          <p:nvPr/>
        </p:nvGrpSpPr>
        <p:grpSpPr>
          <a:xfrm>
            <a:off x="997524" y="2770906"/>
            <a:ext cx="5310759" cy="2900228"/>
            <a:chOff x="942108" y="3306607"/>
            <a:chExt cx="5310759" cy="29002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108" y="3306607"/>
              <a:ext cx="3195456" cy="7065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3940090"/>
              <a:ext cx="5262267" cy="10497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799" y="4740434"/>
              <a:ext cx="3362003" cy="75744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799" y="5455083"/>
              <a:ext cx="4454827" cy="75175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06319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0125249-25AF-49AF-B69C-A061F38C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linear in the model?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in mind, lots of non-linear models can be made linear in their parameters by transformations: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08" y="3443578"/>
            <a:ext cx="1752600" cy="6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53" y="4327074"/>
            <a:ext cx="3249289" cy="43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126" y="5137195"/>
            <a:ext cx="2194627" cy="379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454" y="5592804"/>
            <a:ext cx="4614146" cy="387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28213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0CE2-DD52-4016-B6C2-05A34E02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cautionary tale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“</a:t>
            </a:r>
            <a:r>
              <a:rPr lang="en-CA" dirty="0" err="1"/>
              <a:t>Anscombe's</a:t>
            </a:r>
            <a:r>
              <a:rPr lang="en-CA" dirty="0"/>
              <a:t> quartet”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8489"/>
            <a:ext cx="6599560" cy="325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6352401"/>
            <a:ext cx="574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Anscombe</a:t>
            </a:r>
            <a:r>
              <a:rPr lang="en-CA" sz="1200" dirty="0"/>
              <a:t>, F. J. 1973. "Graphs in Statistical Analysis". American Statistician. 27: 17–21.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23492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A4D01-B80F-41AC-9AA0-5E1E0126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cautionary tale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In each of the four datasets,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Mean of x: 9.00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Variance of x:	11.00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Mean of y: 7.50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Variance of y:	4.125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Correlation between x and y: 0.816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0032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2" y="1590199"/>
            <a:ext cx="5486400" cy="4122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755591"/>
            <a:ext cx="5401599" cy="9500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B992D2-D366-4351-A78A-32AA3B6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cautionary tale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36337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7" b="3158"/>
          <a:stretch/>
        </p:blipFill>
        <p:spPr>
          <a:xfrm>
            <a:off x="152400" y="1957769"/>
            <a:ext cx="6172200" cy="4673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2059" y="3662215"/>
            <a:ext cx="2705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Regression line is</a:t>
            </a:r>
          </a:p>
          <a:p>
            <a:r>
              <a:rPr lang="en-CA" sz="2400" i="1" dirty="0"/>
              <a:t>y = 3.00 + 0.500x</a:t>
            </a:r>
          </a:p>
          <a:p>
            <a:r>
              <a:rPr lang="en-CA" sz="2400" dirty="0"/>
              <a:t>for all four datasets!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46AC4-0DCC-4D90-952F-7993F6B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cautionary tale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9985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CB1B2-6C5C-4B3C-8C61-227AB1C6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cautionary tale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Lessons from </a:t>
            </a:r>
            <a:r>
              <a:rPr lang="en-CA" dirty="0" err="1"/>
              <a:t>Anscombe's</a:t>
            </a:r>
            <a:r>
              <a:rPr lang="en-CA" dirty="0"/>
              <a:t> quartet</a:t>
            </a:r>
          </a:p>
          <a:p>
            <a:pPr marL="85725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dirty="0"/>
              <a:t>Specifying an appropriate regression model requires careful examination of the data</a:t>
            </a:r>
          </a:p>
          <a:p>
            <a:pPr marL="85725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dirty="0"/>
              <a:t>Linear regression is limited for capturing patterns and can imply relations that do not exist</a:t>
            </a:r>
          </a:p>
          <a:p>
            <a:pPr marL="85725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dirty="0"/>
              <a:t>Healthy skepticism toward linear regression results is warranted given how easily things can go wrong (also see Chatterjee &amp; </a:t>
            </a:r>
            <a:r>
              <a:rPr lang="en-CA" dirty="0" err="1"/>
              <a:t>Firat</a:t>
            </a:r>
            <a:r>
              <a:rPr lang="en-CA" dirty="0"/>
              <a:t> 2007. Am Stat 61:248)</a:t>
            </a:r>
          </a:p>
          <a:p>
            <a:pPr marL="85725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70689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 of linear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 linear models include </a:t>
            </a:r>
          </a:p>
          <a:p>
            <a:pPr lvl="1"/>
            <a:r>
              <a:rPr lang="en-CA" dirty="0" smtClean="0"/>
              <a:t>Linear regression (most common form)</a:t>
            </a:r>
          </a:p>
          <a:p>
            <a:pPr lvl="1"/>
            <a:r>
              <a:rPr lang="en-CA" dirty="0" smtClean="0"/>
              <a:t>ANOVA (special case of linear regression)</a:t>
            </a:r>
          </a:p>
          <a:p>
            <a:pPr lvl="1"/>
            <a:r>
              <a:rPr lang="en-CA" dirty="0" smtClean="0"/>
              <a:t>ANCOVA</a:t>
            </a:r>
          </a:p>
          <a:p>
            <a:pPr lvl="1"/>
            <a:r>
              <a:rPr lang="en-CA" dirty="0" smtClean="0"/>
              <a:t>MANOVA (multivariate form of ANOVA)</a:t>
            </a:r>
          </a:p>
          <a:p>
            <a:pPr lvl="1"/>
            <a:r>
              <a:rPr lang="en-CA" dirty="0" smtClean="0"/>
              <a:t>MANCOVA (multivariate form of ANCOVA)</a:t>
            </a:r>
          </a:p>
          <a:p>
            <a:pPr lvl="1"/>
            <a:r>
              <a:rPr lang="en-CA" dirty="0" smtClean="0"/>
              <a:t>t-test</a:t>
            </a:r>
          </a:p>
          <a:p>
            <a:pPr lvl="1"/>
            <a:r>
              <a:rPr lang="en-CA" dirty="0" smtClean="0"/>
              <a:t>F-test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57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B00B2C-1727-4E17-9244-40987EE5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What about generalized linear models?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What’s </a:t>
            </a:r>
            <a:r>
              <a:rPr lang="en-CA" dirty="0"/>
              <a:t>the difference between a </a:t>
            </a:r>
            <a:r>
              <a:rPr lang="en-CA" i="1" dirty="0"/>
              <a:t>general </a:t>
            </a:r>
            <a:r>
              <a:rPr lang="en-CA" i="1" dirty="0" smtClean="0"/>
              <a:t>linear model </a:t>
            </a:r>
            <a:r>
              <a:rPr lang="en-CA" dirty="0"/>
              <a:t>and a </a:t>
            </a:r>
            <a:r>
              <a:rPr lang="en-CA" i="1" dirty="0"/>
              <a:t>generalized linear model?</a:t>
            </a:r>
            <a:endParaRPr lang="en-CA" dirty="0"/>
          </a:p>
          <a:p>
            <a:pPr marL="0" indent="0"/>
            <a:endParaRPr lang="en-CA" dirty="0"/>
          </a:p>
          <a:p>
            <a:pPr marL="0" indent="0"/>
            <a:endParaRPr lang="en-CA" dirty="0"/>
          </a:p>
          <a:p>
            <a:pPr marL="0" indent="0"/>
            <a:endParaRPr lang="en-CA" dirty="0"/>
          </a:p>
          <a:p>
            <a:pPr marL="0" indent="0"/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36" y="3202707"/>
            <a:ext cx="2085776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75" y="3355107"/>
            <a:ext cx="2127926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54434" y="3888507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1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5465-7F16-4F49-A04E-7F2887BE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D6DC-5B10-430D-B7BC-FF4E76B8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discuss </a:t>
            </a:r>
            <a:endParaRPr lang="en-CA" dirty="0" smtClean="0"/>
          </a:p>
          <a:p>
            <a:pPr>
              <a:spcBef>
                <a:spcPts val="1800"/>
              </a:spcBef>
            </a:pPr>
            <a:r>
              <a:rPr lang="en-CA" dirty="0" smtClean="0"/>
              <a:t>General linear models (GLMs)</a:t>
            </a:r>
          </a:p>
          <a:p>
            <a:pPr lvl="1"/>
            <a:r>
              <a:rPr lang="en-CA" dirty="0" smtClean="0"/>
              <a:t>What are they?</a:t>
            </a:r>
          </a:p>
          <a:p>
            <a:pPr lvl="1"/>
            <a:r>
              <a:rPr lang="en-CA" dirty="0" smtClean="0"/>
              <a:t>How do they work?</a:t>
            </a:r>
          </a:p>
          <a:p>
            <a:pPr lvl="1"/>
            <a:r>
              <a:rPr lang="en-CA" dirty="0" smtClean="0"/>
              <a:t>What are some applications?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Generalized linear models (GLIMs)</a:t>
            </a:r>
            <a:endParaRPr lang="en-CA" dirty="0"/>
          </a:p>
          <a:p>
            <a:pPr lvl="1"/>
            <a:r>
              <a:rPr lang="en-CA" dirty="0"/>
              <a:t>What are they?</a:t>
            </a:r>
          </a:p>
          <a:p>
            <a:pPr lvl="1"/>
            <a:r>
              <a:rPr lang="en-CA" dirty="0"/>
              <a:t>How do they work?</a:t>
            </a:r>
          </a:p>
          <a:p>
            <a:pPr lvl="1"/>
            <a:r>
              <a:rPr lang="en-CA" dirty="0"/>
              <a:t>What are some applications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37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vs generalized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" y="2130878"/>
            <a:ext cx="8630651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753" y="6498771"/>
            <a:ext cx="56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https://</a:t>
            </a:r>
            <a:r>
              <a:rPr lang="en-CA" sz="1200" dirty="0" smtClean="0">
                <a:hlinkClick r:id="rId3"/>
              </a:rPr>
              <a:t>en.wikipedia.org/wiki/Comparison_of_general_and_generalized_linear_models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2483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F34D-4592-44BD-B067-98566BBC7EA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CA" sz="3800" dirty="0"/>
              <a:t>G</a:t>
            </a:r>
            <a:r>
              <a:rPr lang="en-CA" sz="3800" dirty="0" smtClean="0"/>
              <a:t>eneralized </a:t>
            </a:r>
            <a:r>
              <a:rPr lang="en-CA" sz="3800" dirty="0"/>
              <a:t>linear </a:t>
            </a:r>
            <a:r>
              <a:rPr lang="en-CA" sz="3800" dirty="0" smtClean="0"/>
              <a:t>models (GLIMs)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954"/>
          </a:xfrm>
        </p:spPr>
        <p:txBody>
          <a:bodyPr>
            <a:normAutofit/>
          </a:bodyPr>
          <a:lstStyle/>
          <a:p>
            <a:r>
              <a:rPr lang="en-CA" dirty="0"/>
              <a:t>GLIMs expand on </a:t>
            </a:r>
            <a:r>
              <a:rPr lang="en-CA" dirty="0" smtClean="0"/>
              <a:t>general </a:t>
            </a:r>
            <a:r>
              <a:rPr lang="en-CA" dirty="0"/>
              <a:t>linear </a:t>
            </a:r>
            <a:r>
              <a:rPr lang="en-CA" dirty="0" smtClean="0"/>
              <a:t>models in two important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Response </a:t>
            </a:r>
            <a:r>
              <a:rPr lang="en-CA" dirty="0"/>
              <a:t>variable </a:t>
            </a:r>
            <a:r>
              <a:rPr lang="en-CA" i="1" dirty="0"/>
              <a:t>Y</a:t>
            </a:r>
            <a:r>
              <a:rPr lang="en-CA" dirty="0"/>
              <a:t> </a:t>
            </a:r>
            <a:r>
              <a:rPr lang="en-CA" dirty="0" smtClean="0"/>
              <a:t>assumed </a:t>
            </a:r>
            <a:r>
              <a:rPr lang="en-CA" dirty="0"/>
              <a:t>to have a distribution from the </a:t>
            </a:r>
            <a:r>
              <a:rPr lang="en-CA" b="1" dirty="0"/>
              <a:t>exponential family</a:t>
            </a:r>
          </a:p>
          <a:p>
            <a:pPr lvl="2"/>
            <a:r>
              <a:rPr lang="en-CA" dirty="0" smtClean="0"/>
              <a:t>Normal (ordinary linear regression, ANOVA, etc.):</a:t>
            </a:r>
            <a:endParaRPr lang="en-CA" dirty="0"/>
          </a:p>
          <a:p>
            <a:pPr lvl="2"/>
            <a:r>
              <a:rPr lang="en-CA" dirty="0"/>
              <a:t>Gamma</a:t>
            </a:r>
          </a:p>
          <a:p>
            <a:pPr lvl="2"/>
            <a:r>
              <a:rPr lang="en-CA" dirty="0" smtClean="0"/>
              <a:t>Binomial (logistic regression)</a:t>
            </a:r>
            <a:endParaRPr lang="en-CA" dirty="0"/>
          </a:p>
          <a:p>
            <a:pPr lvl="2"/>
            <a:r>
              <a:rPr lang="en-CA" dirty="0"/>
              <a:t>Negative binomial</a:t>
            </a:r>
          </a:p>
          <a:p>
            <a:pPr lvl="2"/>
            <a:r>
              <a:rPr lang="en-CA" dirty="0"/>
              <a:t>Multinomial</a:t>
            </a:r>
          </a:p>
          <a:p>
            <a:pPr lvl="2"/>
            <a:r>
              <a:rPr lang="en-CA" dirty="0" smtClean="0"/>
              <a:t>Poisson</a:t>
            </a:r>
          </a:p>
          <a:p>
            <a:pPr lvl="2"/>
            <a:r>
              <a:rPr lang="en-CA" dirty="0"/>
              <a:t>a</a:t>
            </a:r>
            <a:r>
              <a:rPr lang="en-CA" dirty="0" smtClean="0"/>
              <a:t>nd others (inverse Gaussian, negative binomial, zero-inflated Poisson and negative binomial)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5720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Generalized linear models (GLIMs)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GLIMs expand on </a:t>
            </a:r>
            <a:r>
              <a:rPr lang="en-CA" dirty="0" smtClean="0"/>
              <a:t>general </a:t>
            </a:r>
            <a:r>
              <a:rPr lang="en-CA" dirty="0"/>
              <a:t>linear models in two </a:t>
            </a:r>
            <a:r>
              <a:rPr lang="en-CA" dirty="0" smtClean="0"/>
              <a:t>important ways: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CA" dirty="0" smtClean="0"/>
              <a:t>The </a:t>
            </a:r>
            <a:r>
              <a:rPr lang="en-CA" dirty="0"/>
              <a:t>expected value </a:t>
            </a:r>
            <a:r>
              <a:rPr lang="en-CA" dirty="0" smtClean="0"/>
              <a:t>of </a:t>
            </a:r>
            <a:r>
              <a:rPr lang="en-CA" dirty="0"/>
              <a:t>the response </a:t>
            </a:r>
            <a:r>
              <a:rPr lang="en-CA" dirty="0" smtClean="0"/>
              <a:t>variable 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)</a:t>
            </a:r>
            <a:r>
              <a:rPr lang="en-CA" dirty="0" smtClean="0"/>
              <a:t> </a:t>
            </a:r>
            <a:r>
              <a:rPr lang="en-CA" dirty="0"/>
              <a:t>is related to a linear equation of predictors through a </a:t>
            </a:r>
            <a:r>
              <a:rPr lang="en-CA" b="1" dirty="0"/>
              <a:t>link </a:t>
            </a:r>
            <a:r>
              <a:rPr lang="en-CA" b="1" dirty="0" smtClean="0"/>
              <a:t>function </a:t>
            </a:r>
            <a:r>
              <a:rPr lang="en-CA" dirty="0" smtClean="0"/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>
              <a:spcBef>
                <a:spcPts val="1800"/>
              </a:spcBef>
            </a:pPr>
            <a:r>
              <a:rPr lang="en-CA" sz="2200" dirty="0" smtClean="0"/>
              <a:t>Note that in </a:t>
            </a:r>
            <a:r>
              <a:rPr lang="en-CA" sz="2200" dirty="0"/>
              <a:t>ordinary linear models </a:t>
            </a:r>
            <a:r>
              <a:rPr lang="en-CA" sz="2200" dirty="0" smtClean="0"/>
              <a:t>(Normal </a:t>
            </a:r>
            <a:r>
              <a:rPr lang="en-CA" sz="2200" dirty="0"/>
              <a:t>distribution) the link function is simply the </a:t>
            </a:r>
            <a:r>
              <a:rPr lang="en-CA" sz="2200" dirty="0">
                <a:cs typeface="Times New Roman" pitchFamily="18" charset="0"/>
              </a:rPr>
              <a:t>‘identity’ of </a:t>
            </a:r>
            <a:r>
              <a:rPr lang="el-GR" sz="22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CA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>
                <a:cs typeface="Times New Roman" pitchFamily="18" charset="0"/>
              </a:rPr>
              <a:t>:</a:t>
            </a:r>
            <a:endParaRPr lang="en-CA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92054"/>
              </p:ext>
            </p:extLst>
          </p:nvPr>
        </p:nvGraphicFramePr>
        <p:xfrm>
          <a:off x="2508250" y="3889071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3" imgW="4127400" imgH="431640" progId="Equation.3">
                  <p:embed/>
                </p:oleObj>
              </mc:Choice>
              <mc:Fallback>
                <p:oleObj name="Equation" r:id="rId3" imgW="412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889071"/>
                        <a:ext cx="412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02119"/>
              </p:ext>
            </p:extLst>
          </p:nvPr>
        </p:nvGraphicFramePr>
        <p:xfrm>
          <a:off x="2865076" y="5563844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5" imgW="3657600" imgH="431640" progId="Equation.3">
                  <p:embed/>
                </p:oleObj>
              </mc:Choice>
              <mc:Fallback>
                <p:oleObj name="Equation" r:id="rId5" imgW="3657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076" y="5563844"/>
                        <a:ext cx="365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813726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Generalized linear models (GLIMs)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In Binomial (logistic) regression, a </a:t>
            </a:r>
            <a:r>
              <a:rPr lang="en-CA" b="1" dirty="0" err="1"/>
              <a:t>logit</a:t>
            </a:r>
            <a:r>
              <a:rPr lang="en-CA" b="1" dirty="0"/>
              <a:t> link </a:t>
            </a:r>
            <a:r>
              <a:rPr lang="en-CA" dirty="0"/>
              <a:t>is typically used</a:t>
            </a:r>
          </a:p>
          <a:p>
            <a:pPr lvl="1"/>
            <a:endParaRPr lang="en-CA" dirty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/>
          </a:p>
          <a:p>
            <a:pPr lvl="1"/>
            <a:r>
              <a:rPr lang="en-CA" dirty="0"/>
              <a:t>In Poisson regression, a </a:t>
            </a:r>
            <a:r>
              <a:rPr lang="en-CA" b="1" dirty="0"/>
              <a:t>log link* </a:t>
            </a:r>
            <a:r>
              <a:rPr lang="en-CA" dirty="0"/>
              <a:t>is typically used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971550" lvl="1" indent="-514350"/>
            <a:endParaRPr lang="en-CA" dirty="0"/>
          </a:p>
          <a:p>
            <a:pPr marL="971550" lvl="1" indent="-514350"/>
            <a:endParaRPr lang="en-CA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43152" y="4568836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3" imgW="4343400" imgH="431640" progId="Equation.3">
                  <p:embed/>
                </p:oleObj>
              </mc:Choice>
              <mc:Fallback>
                <p:oleObj name="Equation" r:id="rId3" imgW="4343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52" y="4568836"/>
                        <a:ext cx="434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071670" y="2455862"/>
          <a:ext cx="453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5" imgW="4533840" imgH="901440" progId="Equation.3">
                  <p:embed/>
                </p:oleObj>
              </mc:Choice>
              <mc:Fallback>
                <p:oleObj name="Equation" r:id="rId5" imgW="4533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455862"/>
                        <a:ext cx="4533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6488692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 natural (base </a:t>
            </a:r>
            <a:r>
              <a:rPr lang="en-CA" i="1" dirty="0"/>
              <a:t>e</a:t>
            </a:r>
            <a:r>
              <a:rPr lang="en-CA" dirty="0"/>
              <a:t>) logarithm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96378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83C-34D4-473C-9475-3CE98E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Assumptions of </a:t>
            </a:r>
            <a:r>
              <a:rPr lang="en-CA" dirty="0"/>
              <a:t>GLIMs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4"/>
            <a:ext cx="4358986" cy="483379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CA" sz="2200" dirty="0"/>
              <a:t>Relationship between </a:t>
            </a:r>
            <a:r>
              <a:rPr lang="en-CA" sz="2200" i="1" dirty="0" smtClean="0"/>
              <a:t>transformed response </a:t>
            </a:r>
            <a:r>
              <a:rPr lang="en-C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CA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2200" dirty="0" smtClean="0"/>
              <a:t>and </a:t>
            </a:r>
            <a:r>
              <a:rPr lang="en-CA" sz="2200" dirty="0"/>
              <a:t>predictor(s) is </a:t>
            </a:r>
            <a:r>
              <a:rPr lang="en-CA" sz="2200" b="1" dirty="0" smtClean="0"/>
              <a:t>linear </a:t>
            </a:r>
            <a:endParaRPr lang="en-CA" sz="2200" dirty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CA" sz="2200" i="1" dirty="0" smtClean="0"/>
              <a:t>Residuals</a:t>
            </a:r>
            <a:r>
              <a:rPr lang="en-CA" sz="2200" dirty="0" smtClean="0"/>
              <a:t> should be evenly distributed and have </a:t>
            </a:r>
            <a:r>
              <a:rPr lang="en-CA" sz="2200" b="1" dirty="0" smtClean="0"/>
              <a:t>constant variance</a:t>
            </a:r>
            <a:r>
              <a:rPr lang="en-CA" sz="2200" dirty="0" smtClean="0"/>
              <a:t> (but not assumed to be normally distributed)</a:t>
            </a:r>
            <a:endParaRPr lang="en-CA" sz="2200" dirty="0"/>
          </a:p>
          <a:p>
            <a:pPr>
              <a:spcAft>
                <a:spcPts val="2400"/>
              </a:spcAft>
            </a:pPr>
            <a:endParaRPr lang="en-CA" sz="22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CA" sz="2200" dirty="0" smtClean="0"/>
              <a:t>Residuals </a:t>
            </a:r>
            <a:r>
              <a:rPr lang="en-CA" sz="2200" dirty="0"/>
              <a:t>are </a:t>
            </a:r>
            <a:r>
              <a:rPr lang="en-CA" sz="2200" b="1" dirty="0"/>
              <a:t>independent</a:t>
            </a:r>
            <a:r>
              <a:rPr lang="en-CA" sz="2200" dirty="0"/>
              <a:t> of</a:t>
            </a:r>
            <a:br>
              <a:rPr lang="en-CA" sz="2200" dirty="0"/>
            </a:br>
            <a:r>
              <a:rPr lang="en-CA" sz="2200" dirty="0"/>
              <a:t>one another</a:t>
            </a:r>
          </a:p>
        </p:txBody>
      </p:sp>
      <p:pic>
        <p:nvPicPr>
          <p:cNvPr id="46" name="Picture 45" descr="linear regression figur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8795" y="1630411"/>
            <a:ext cx="1571636" cy="1392694"/>
          </a:xfrm>
          <a:prstGeom prst="rect">
            <a:avLst/>
          </a:prstGeom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8125" t="26057" r="7499" b="21126"/>
          <a:stretch>
            <a:fillRect/>
          </a:stretch>
        </p:blipFill>
        <p:spPr bwMode="auto">
          <a:xfrm>
            <a:off x="4902196" y="3276886"/>
            <a:ext cx="321471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" t="16740" r="-1319" b="4374"/>
          <a:stretch/>
        </p:blipFill>
        <p:spPr bwMode="auto">
          <a:xfrm>
            <a:off x="5332320" y="5122689"/>
            <a:ext cx="2784586" cy="17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876414" y="2044571"/>
            <a:ext cx="29815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g(u)</a:t>
            </a:r>
            <a:endParaRPr lang="en-CA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6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Unlike general linear models, GLIM residuals are not always very helpful for model diagnostics</a:t>
            </a:r>
          </a:p>
          <a:p>
            <a:pPr lvl="1"/>
            <a:r>
              <a:rPr lang="en-CA" sz="2200" dirty="0" smtClean="0"/>
              <a:t>In binomial models, residuals can have only two possible values for a given model fit</a:t>
            </a:r>
          </a:p>
          <a:p>
            <a:pPr lvl="1"/>
            <a:r>
              <a:rPr lang="en-CA" sz="2200" dirty="0" smtClean="0"/>
              <a:t>In small datasets, binomial and Poisson residuals tend to show curved lines of points</a:t>
            </a:r>
            <a:endParaRPr lang="en-CA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 r="6191" b="10781"/>
          <a:stretch/>
        </p:blipFill>
        <p:spPr bwMode="auto">
          <a:xfrm>
            <a:off x="4593997" y="4163210"/>
            <a:ext cx="3715470" cy="257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6" r="6064" b="10672"/>
          <a:stretch/>
        </p:blipFill>
        <p:spPr bwMode="auto">
          <a:xfrm>
            <a:off x="821410" y="4196905"/>
            <a:ext cx="3339886" cy="253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9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vs generalized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For </a:t>
            </a:r>
            <a:r>
              <a:rPr lang="en-CA" sz="2400" b="1" dirty="0" smtClean="0"/>
              <a:t>general linear models </a:t>
            </a:r>
            <a:r>
              <a:rPr lang="en-CA" sz="2400" dirty="0" smtClean="0"/>
              <a:t>(e.g., ordinary linear regression), parameter estimates are calculated using least squares</a:t>
            </a:r>
          </a:p>
          <a:p>
            <a:pPr lvl="1"/>
            <a:r>
              <a:rPr lang="en-CA" sz="2200" dirty="0" smtClean="0"/>
              <a:t>output includes family measures such as F-tests, sums-of-squares, R-squared, etc.</a:t>
            </a:r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However, for </a:t>
            </a:r>
            <a:r>
              <a:rPr lang="en-CA" sz="2400" b="1" dirty="0" smtClean="0"/>
              <a:t>GLIMs</a:t>
            </a:r>
            <a:r>
              <a:rPr lang="en-CA" sz="2400" dirty="0" smtClean="0"/>
              <a:t>, estimation is typically done using maximum likelihood, which finds solutions via numerical optimization</a:t>
            </a:r>
          </a:p>
          <a:p>
            <a:pPr lvl="1"/>
            <a:r>
              <a:rPr lang="en-CA" sz="2200" dirty="0" smtClean="0"/>
              <a:t>output includes less family measures such as deviance, AIC, dispersion, likelihood ratio chi-square, etc.)</a:t>
            </a:r>
            <a:endParaRPr lang="en-CA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GLIM?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30281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Poisson regression as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Poisson regression </a:t>
            </a:r>
            <a:r>
              <a:rPr lang="en-CA" sz="2400" dirty="0"/>
              <a:t>assumes the underlying data generating process produces rare, random events (discrete, non-negative counts)  </a:t>
            </a:r>
          </a:p>
          <a:p>
            <a:pPr lvl="1"/>
            <a:r>
              <a:rPr lang="en-CA" sz="2000" dirty="0"/>
              <a:t>where ‘rare’ is meant relative to the large number of events that could possibly have occurred (but didn’t) in the sampling unit or interval </a:t>
            </a:r>
          </a:p>
          <a:p>
            <a:pPr lvl="2">
              <a:buNone/>
            </a:pPr>
            <a:endParaRPr lang="en-CA" dirty="0"/>
          </a:p>
          <a:p>
            <a:r>
              <a:rPr lang="en-CA" sz="2400" dirty="0"/>
              <a:t>Examples: </a:t>
            </a:r>
          </a:p>
          <a:p>
            <a:pPr lvl="1"/>
            <a:r>
              <a:rPr lang="en-CA" sz="2000" dirty="0"/>
              <a:t>car crashes on a particular stretch of road</a:t>
            </a:r>
          </a:p>
          <a:p>
            <a:pPr lvl="1"/>
            <a:r>
              <a:rPr lang="en-CA" sz="2000" dirty="0"/>
              <a:t>phone calls to a switchboard</a:t>
            </a:r>
          </a:p>
          <a:p>
            <a:pPr lvl="1"/>
            <a:r>
              <a:rPr lang="en-CA" sz="2000" dirty="0"/>
              <a:t>Particle emissions due to radioactive decay</a:t>
            </a:r>
          </a:p>
          <a:p>
            <a:pPr marL="971550" lvl="1" indent="-514350"/>
            <a:endParaRPr lang="en-CA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095999" y="4199004"/>
            <a:ext cx="2819399" cy="1690050"/>
            <a:chOff x="1542865" y="4482505"/>
            <a:chExt cx="2890344" cy="1732577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9383" t="20975" r="8047" b="17700"/>
            <a:stretch/>
          </p:blipFill>
          <p:spPr bwMode="auto">
            <a:xfrm>
              <a:off x="1542865" y="4482505"/>
              <a:ext cx="2890344" cy="1732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3286116" y="4786322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CA" sz="24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000" dirty="0">
                  <a:cs typeface="Times New Roman" pitchFamily="18" charset="0"/>
                </a:rPr>
                <a:t>= 3</a:t>
              </a:r>
              <a:endParaRPr lang="en-CA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95456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aside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300" dirty="0"/>
              <a:t>Poisson distributions with small mean values (</a:t>
            </a:r>
            <a:r>
              <a:rPr lang="el-GR" sz="2300" dirty="0">
                <a:latin typeface="Calibri"/>
              </a:rPr>
              <a:t>μ</a:t>
            </a:r>
            <a:r>
              <a:rPr lang="en-CA" sz="2300" dirty="0"/>
              <a:t> &lt; 10) are distinctly </a:t>
            </a:r>
            <a:r>
              <a:rPr lang="en-CA" sz="2300" dirty="0" smtClean="0"/>
              <a:t>skewed, but with larger means </a:t>
            </a:r>
            <a:r>
              <a:rPr lang="en-CA" sz="2300" dirty="0"/>
              <a:t>(</a:t>
            </a:r>
            <a:r>
              <a:rPr lang="el-GR" sz="2300" dirty="0">
                <a:latin typeface="Calibri"/>
              </a:rPr>
              <a:t>μ</a:t>
            </a:r>
            <a:r>
              <a:rPr lang="en-CA" sz="2300" dirty="0">
                <a:latin typeface="Calibri"/>
              </a:rPr>
              <a:t> &gt;</a:t>
            </a:r>
            <a:r>
              <a:rPr lang="en-CA" sz="2300" dirty="0"/>
              <a:t>10), </a:t>
            </a:r>
            <a:r>
              <a:rPr lang="en-CA" sz="2300" dirty="0" smtClean="0"/>
              <a:t>they increasingly approximate the </a:t>
            </a:r>
            <a:r>
              <a:rPr lang="en-CA" sz="2300" dirty="0"/>
              <a:t>Normal </a:t>
            </a:r>
            <a:r>
              <a:rPr lang="en-CA" sz="2300" dirty="0" smtClean="0"/>
              <a:t>distribution</a:t>
            </a:r>
          </a:p>
          <a:p>
            <a:endParaRPr lang="en-CA" sz="2300" dirty="0"/>
          </a:p>
          <a:p>
            <a:endParaRPr lang="en-CA" sz="2300" dirty="0" smtClean="0"/>
          </a:p>
          <a:p>
            <a:endParaRPr lang="en-CA" sz="2300" dirty="0"/>
          </a:p>
          <a:p>
            <a:endParaRPr lang="en-CA" sz="2300" dirty="0" smtClean="0"/>
          </a:p>
          <a:p>
            <a:pPr marL="0" indent="0">
              <a:buNone/>
            </a:pPr>
            <a:endParaRPr lang="en-CA" sz="2300" dirty="0" smtClean="0"/>
          </a:p>
          <a:p>
            <a:r>
              <a:rPr lang="en-CA" sz="2300" dirty="0" smtClean="0"/>
              <a:t>Yet, Poisson regression is distinctly different from ordinary linear regression (non-negative integers only, multiplicative effects, etc.)</a:t>
            </a:r>
            <a:endParaRPr lang="en-CA" sz="23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9660" y="2865699"/>
            <a:ext cx="7744681" cy="1979373"/>
            <a:chOff x="142844" y="3932862"/>
            <a:chExt cx="8929750" cy="257176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7566"/>
            <a:stretch>
              <a:fillRect/>
            </a:stretch>
          </p:blipFill>
          <p:spPr bwMode="auto">
            <a:xfrm>
              <a:off x="142844" y="3932862"/>
              <a:ext cx="2514857" cy="25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5681" b="7636"/>
            <a:stretch>
              <a:fillRect/>
            </a:stretch>
          </p:blipFill>
          <p:spPr bwMode="auto">
            <a:xfrm>
              <a:off x="2485771" y="3934800"/>
              <a:ext cx="2371981" cy="256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6259" b="7566"/>
            <a:stretch>
              <a:fillRect/>
            </a:stretch>
          </p:blipFill>
          <p:spPr bwMode="auto">
            <a:xfrm>
              <a:off x="4643438" y="3932862"/>
              <a:ext cx="2357454" cy="25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6259" b="7566"/>
            <a:stretch>
              <a:fillRect/>
            </a:stretch>
          </p:blipFill>
          <p:spPr bwMode="auto">
            <a:xfrm>
              <a:off x="6715140" y="3932862"/>
              <a:ext cx="2357454" cy="25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17257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regression as an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If we write out the formal definition of a Poisson model, it helps to clarify what assumptions are being made: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sz="2200" dirty="0" smtClean="0"/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observed count </a:t>
            </a:r>
            <a:r>
              <a:rPr lang="en-CA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200" dirty="0"/>
              <a:t> in sampling unit </a:t>
            </a:r>
            <a:r>
              <a:rPr lang="en-CA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/>
              <a:t> is assumed to come from a Poisson distribution with mean </a:t>
            </a:r>
            <a:r>
              <a:rPr lang="en-CA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sz="2200" dirty="0"/>
              <a:t> specific to that unit </a:t>
            </a:r>
            <a:r>
              <a:rPr lang="en-CA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smtClean="0">
                <a:cs typeface="Times New Roman" pitchFamily="18" charset="0"/>
              </a:rPr>
              <a:t>(</a:t>
            </a:r>
            <a:r>
              <a:rPr lang="en-CA" sz="2200" u="sng" dirty="0" smtClean="0">
                <a:cs typeface="Times New Roman" pitchFamily="18" charset="0"/>
              </a:rPr>
              <a:t>see Appendix slides for further explanation</a:t>
            </a:r>
            <a:r>
              <a:rPr lang="en-CA" sz="2200" dirty="0" smtClean="0">
                <a:cs typeface="Times New Roman" pitchFamily="18" charset="0"/>
              </a:rPr>
              <a:t>)</a:t>
            </a:r>
            <a:r>
              <a:rPr lang="en-CA" sz="2200" dirty="0" smtClean="0"/>
              <a:t> </a:t>
            </a:r>
            <a:endParaRPr lang="en-CA" sz="2200" dirty="0"/>
          </a:p>
          <a:p>
            <a:pPr lvl="1"/>
            <a:r>
              <a:rPr lang="en-CA" sz="2200" dirty="0"/>
              <a:t>the natural log of </a:t>
            </a:r>
            <a:r>
              <a:rPr lang="en-CA" sz="22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/>
              <a:t> is assumed to be a linear function of the regression variables </a:t>
            </a:r>
            <a:r>
              <a:rPr lang="en-CA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200" dirty="0"/>
              <a:t>, </a:t>
            </a:r>
            <a:r>
              <a:rPr lang="en-CA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200" dirty="0"/>
              <a:t>…</a:t>
            </a:r>
          </a:p>
        </p:txBody>
      </p:sp>
      <p:graphicFrame>
        <p:nvGraphicFramePr>
          <p:cNvPr id="614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24060"/>
              </p:ext>
            </p:extLst>
          </p:nvPr>
        </p:nvGraphicFramePr>
        <p:xfrm>
          <a:off x="2372531" y="2763292"/>
          <a:ext cx="3390793" cy="85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3809880" imgH="965160" progId="Equation.3">
                  <p:embed/>
                </p:oleObj>
              </mc:Choice>
              <mc:Fallback>
                <p:oleObj name="Equation" r:id="rId3" imgW="3809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31" y="2763292"/>
                        <a:ext cx="3390793" cy="858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9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0797-C625-44F0-B18A-5B46272A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3BAB-7BC5-40C2-A2CA-6548169A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6586" cy="4351338"/>
          </a:xfrm>
        </p:spPr>
        <p:txBody>
          <a:bodyPr/>
          <a:lstStyle/>
          <a:p>
            <a:r>
              <a:rPr lang="en-CA" dirty="0"/>
              <a:t>When we make observations, we are usually seeing a combination of patterns (‘signal’) and haphazard variation (‘noise’)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F5853-7B46-4889-95DD-1B4431D5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2078" y="3163705"/>
            <a:ext cx="5469730" cy="35600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4402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regression as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3964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 smtClean="0"/>
                  <a:t>Modeling </a:t>
                </a:r>
                <a:r>
                  <a:rPr lang="en-CA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CA" sz="2400" dirty="0" smtClean="0"/>
                  <a:t> as observations from a Poisson distribution carries different assumptions than ordinary linear regression</a:t>
                </a:r>
              </a:p>
              <a:p>
                <a:pPr lvl="1"/>
                <a:r>
                  <a:rPr lang="en-CA" sz="2000" dirty="0" smtClean="0"/>
                  <a:t>In Poisson regression we assume variance of our observations is proportional to the mean (hence, no separate parameter for variance, as in the Normal distribution) </a:t>
                </a:r>
                <a:endParaRPr lang="en-CA" sz="2000" dirty="0"/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/>
                        </a:rPr>
                        <m:t>𝑦</m:t>
                      </m:r>
                      <m:r>
                        <a:rPr lang="en-CA" sz="2000" i="1">
                          <a:latin typeface="Cambria Math"/>
                        </a:rPr>
                        <m:t>~</m:t>
                      </m:r>
                      <m:r>
                        <a:rPr lang="en-CA" sz="2000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CA" sz="2000" i="1" dirty="0" smtClean="0">
                  <a:latin typeface="Cambria Math"/>
                </a:endParaRPr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/>
                        </a:rPr>
                        <m:t>𝑦</m:t>
                      </m:r>
                      <m:r>
                        <a:rPr lang="en-CA" sz="2000" i="1">
                          <a:latin typeface="Cambria Math"/>
                        </a:rPr>
                        <m:t>~</m:t>
                      </m:r>
                      <m:r>
                        <a:rPr lang="en-CA" sz="2000" i="1">
                          <a:latin typeface="Cambria Math"/>
                        </a:rPr>
                        <m:t>𝑁𝑜𝑟𝑚𝑎𝑙</m:t>
                      </m:r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CA" sz="20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000" dirty="0" smtClean="0"/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CA" sz="2000" dirty="0"/>
                  <a:t>In </a:t>
                </a:r>
                <a:r>
                  <a:rPr lang="en-CA" sz="2000" dirty="0" smtClean="0"/>
                  <a:t>fact </a:t>
                </a:r>
                <a:r>
                  <a:rPr lang="en-CA" sz="2000" dirty="0"/>
                  <a:t>in all GLIMs t</a:t>
                </a:r>
                <a:r>
                  <a:rPr lang="en-CA" sz="2000" dirty="0" smtClean="0"/>
                  <a:t>he variance </a:t>
                </a:r>
                <a:r>
                  <a:rPr lang="en-CA" sz="2000" dirty="0"/>
                  <a:t>of the </a:t>
                </a:r>
                <a:r>
                  <a:rPr lang="en-CA" sz="2000" dirty="0" smtClean="0"/>
                  <a:t>response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CA" sz="2000" dirty="0" smtClean="0"/>
                  <a:t> is related to the mean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CA" sz="2000" dirty="0" smtClean="0"/>
                  <a:t> through </a:t>
                </a:r>
                <a:r>
                  <a:rPr lang="en-CA" sz="2000" dirty="0"/>
                  <a:t>a </a:t>
                </a:r>
                <a:r>
                  <a:rPr lang="en-CA" sz="2000" dirty="0" smtClean="0"/>
                  <a:t>variance function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CA" sz="2000" dirty="0" smtClean="0">
                    <a:cs typeface="Times New Roman" panose="02020603050405020304" pitchFamily="18" charset="0"/>
                  </a:rPr>
                  <a:t>with </a:t>
                </a:r>
                <a:r>
                  <a:rPr lang="en-CA" sz="2000" b="1" i="1" dirty="0" smtClean="0">
                    <a:cs typeface="Times New Roman" panose="02020603050405020304" pitchFamily="18" charset="0"/>
                  </a:rPr>
                  <a:t>dispersion parameter </a:t>
                </a:r>
                <a:r>
                  <a:rPr lang="el-GR" sz="2000" i="1" dirty="0" smtClean="0">
                    <a:latin typeface="Cambria Math"/>
                    <a:ea typeface="Cambria Math"/>
                    <a:cs typeface="Times New Roman"/>
                  </a:rPr>
                  <a:t>ϕ</a:t>
                </a:r>
                <a:endPara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964" y="1825625"/>
                <a:ext cx="7886700" cy="4351338"/>
              </a:xfrm>
              <a:blipFill rotWithShape="1">
                <a:blip r:embed="rId2"/>
                <a:stretch>
                  <a:fillRect l="-1082" t="-2101" r="-10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28925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regression as an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3494" y="330092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Measures of deviance divided by the model degrees of freedom should be roughly equal to 1.0</a:t>
            </a:r>
          </a:p>
          <a:p>
            <a:endParaRPr lang="en-CA" dirty="0" smtClean="0"/>
          </a:p>
          <a:p>
            <a:r>
              <a:rPr lang="en-CA" dirty="0" smtClean="0"/>
              <a:t>If not, variance is likely greater than  (</a:t>
            </a:r>
            <a:r>
              <a:rPr lang="en-CA" b="1" i="1" dirty="0" err="1" smtClean="0"/>
              <a:t>overdispersion</a:t>
            </a:r>
            <a:r>
              <a:rPr lang="en-CA" dirty="0" smtClean="0"/>
              <a:t>) or less than (</a:t>
            </a:r>
            <a:r>
              <a:rPr lang="en-CA" b="1" i="1" dirty="0" err="1" smtClean="0"/>
              <a:t>underdispersion</a:t>
            </a:r>
            <a:r>
              <a:rPr lang="en-CA" dirty="0" smtClean="0"/>
              <a:t>) proportional to the mean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200234" y="3677354"/>
            <a:ext cx="457200" cy="3048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474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75000"/>
              <a:buFont typeface="Courier New"/>
              <a:buChar char="o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75000"/>
              <a:buFont typeface="Wingdings" charset="2"/>
              <a:buChar char="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CA" sz="2200" dirty="0"/>
              <a:t>Whenever running a Poisson </a:t>
            </a:r>
            <a:r>
              <a:rPr lang="en-CA" sz="2200" dirty="0" smtClean="0"/>
              <a:t>(or binomial) regression</a:t>
            </a:r>
            <a:r>
              <a:rPr lang="en-CA" sz="2200" dirty="0"/>
              <a:t>, we need to check this assumption of variance </a:t>
            </a:r>
            <a:r>
              <a:rPr lang="en-CA" sz="2200" dirty="0" smtClean="0"/>
              <a:t>proportional </a:t>
            </a:r>
            <a:r>
              <a:rPr lang="en-CA" sz="2200" dirty="0"/>
              <a:t>to the </a:t>
            </a:r>
            <a:r>
              <a:rPr lang="en-CA" sz="2200" dirty="0" smtClean="0"/>
              <a:t>mean, i.e., that the </a:t>
            </a:r>
            <a:r>
              <a:rPr lang="en-CA" sz="2000" dirty="0">
                <a:cs typeface="Times New Roman" panose="02020603050405020304" pitchFamily="18" charset="0"/>
              </a:rPr>
              <a:t>dispersion </a:t>
            </a:r>
            <a:r>
              <a:rPr lang="en-CA" sz="2000" dirty="0" smtClean="0">
                <a:cs typeface="Times New Roman" panose="02020603050405020304" pitchFamily="18" charset="0"/>
              </a:rPr>
              <a:t>parameter</a:t>
            </a:r>
            <a:r>
              <a:rPr lang="el-GR" sz="2000" i="1" dirty="0" smtClean="0">
                <a:latin typeface="Cambria Math"/>
                <a:ea typeface="Cambria Math"/>
                <a:cs typeface="Times New Roman"/>
              </a:rPr>
              <a:t>ϕ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 smtClean="0">
                <a:cs typeface="Times New Roman" panose="02020603050405020304" pitchFamily="18" charset="0"/>
              </a:rPr>
              <a:t>= 1</a:t>
            </a:r>
            <a:r>
              <a:rPr lang="en-CA" sz="2200" dirty="0" smtClean="0"/>
              <a:t> </a:t>
            </a:r>
            <a:endParaRPr lang="en-CA" sz="2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09" y="3137614"/>
            <a:ext cx="3248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96967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regression as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CA" dirty="0" smtClean="0"/>
              <a:t>Poisson </a:t>
            </a:r>
            <a:r>
              <a:rPr lang="en-CA" dirty="0"/>
              <a:t>regression usually involves some notion of time </a:t>
            </a:r>
            <a:r>
              <a:rPr lang="en-CA" dirty="0" smtClean="0"/>
              <a:t>(e.g., intervals </a:t>
            </a:r>
            <a:r>
              <a:rPr lang="en-CA" dirty="0"/>
              <a:t>between events, ‘inter-arrival times’) or ‘exposure’ </a:t>
            </a:r>
            <a:r>
              <a:rPr lang="en-CA" dirty="0" smtClean="0"/>
              <a:t>and </a:t>
            </a:r>
            <a:r>
              <a:rPr lang="en-CA" dirty="0"/>
              <a:t>therefore naturally suited to modeling </a:t>
            </a:r>
            <a:r>
              <a:rPr lang="en-CA" b="1" dirty="0"/>
              <a:t>rates</a:t>
            </a:r>
          </a:p>
          <a:p>
            <a:pPr marL="342900" lvl="1" indent="-342900">
              <a:spcAft>
                <a:spcPts val="1200"/>
              </a:spcAft>
              <a:buNone/>
            </a:pPr>
            <a:endParaRPr lang="en-CA" dirty="0"/>
          </a:p>
          <a:p>
            <a:pPr marL="342900" lvl="1" indent="-342900">
              <a:spcAft>
                <a:spcPts val="1200"/>
              </a:spcAft>
              <a:buFont typeface="Arial" pitchFamily="34" charset="0"/>
              <a:buChar char="•"/>
            </a:pPr>
            <a:endParaRPr lang="en-CA" dirty="0"/>
          </a:p>
          <a:p>
            <a:pPr marL="742950" lvl="2" indent="-342900">
              <a:spcAft>
                <a:spcPts val="1200"/>
              </a:spcAft>
            </a:pPr>
            <a:r>
              <a:rPr lang="en-CA" sz="2300" dirty="0"/>
              <a:t>Where log(</a:t>
            </a:r>
            <a:r>
              <a:rPr lang="en-CA" sz="2300" i="1" dirty="0"/>
              <a:t>n</a:t>
            </a:r>
            <a:r>
              <a:rPr lang="en-CA" sz="2300" dirty="0"/>
              <a:t>) is the natural log of the exposure variable, </a:t>
            </a:r>
            <a:r>
              <a:rPr lang="en-CA" sz="2300" dirty="0" smtClean="0"/>
              <a:t>aka the </a:t>
            </a:r>
            <a:r>
              <a:rPr lang="en-CA" sz="2300" dirty="0"/>
              <a:t>‘</a:t>
            </a:r>
            <a:r>
              <a:rPr lang="en-CA" sz="2300" b="1" dirty="0"/>
              <a:t>offset’</a:t>
            </a:r>
            <a:r>
              <a:rPr lang="en-CA" sz="2300" dirty="0"/>
              <a:t>,</a:t>
            </a:r>
            <a:r>
              <a:rPr lang="en-CA" sz="2300" b="1" dirty="0"/>
              <a:t> </a:t>
            </a:r>
            <a:r>
              <a:rPr lang="en-CA" sz="2300" dirty="0"/>
              <a:t>e.g., time, population size, or any other denominator for the rate</a:t>
            </a:r>
          </a:p>
          <a:p>
            <a:pPr marL="742950" lvl="2" indent="-342900">
              <a:spcBef>
                <a:spcPts val="0"/>
              </a:spcBef>
              <a:buNone/>
            </a:pPr>
            <a:endParaRPr lang="en-CA" dirty="0"/>
          </a:p>
          <a:p>
            <a:pPr marL="742950" lvl="2" indent="-342900">
              <a:spcAft>
                <a:spcPts val="1200"/>
              </a:spcAft>
            </a:pPr>
            <a:r>
              <a:rPr lang="en-CA" sz="2300" dirty="0"/>
              <a:t>Equivalently:</a:t>
            </a:r>
          </a:p>
          <a:p>
            <a:pPr marL="342900" lvl="1" indent="-342900">
              <a:spcAft>
                <a:spcPts val="1200"/>
              </a:spcAft>
              <a:buFont typeface="Arial" pitchFamily="34" charset="0"/>
              <a:buChar char="•"/>
            </a:pPr>
            <a:endParaRPr lang="en-CA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50615"/>
              </p:ext>
            </p:extLst>
          </p:nvPr>
        </p:nvGraphicFramePr>
        <p:xfrm>
          <a:off x="1884363" y="3256097"/>
          <a:ext cx="563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" imgW="5638680" imgH="431640" progId="Equation.3">
                  <p:embed/>
                </p:oleObj>
              </mc:Choice>
              <mc:Fallback>
                <p:oleObj name="Equation" r:id="rId3" imgW="5638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256097"/>
                        <a:ext cx="563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48163"/>
              </p:ext>
            </p:extLst>
          </p:nvPr>
        </p:nvGraphicFramePr>
        <p:xfrm>
          <a:off x="3148622" y="5300420"/>
          <a:ext cx="436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4368600" imgH="914400" progId="Equation.3">
                  <p:embed/>
                </p:oleObj>
              </mc:Choice>
              <mc:Fallback>
                <p:oleObj name="Equation" r:id="rId5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622" y="5300420"/>
                        <a:ext cx="4368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925876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regression as an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Running Poisson models is just as easy as ordinary linear regression!</a:t>
            </a:r>
          </a:p>
          <a:p>
            <a:endParaRPr lang="en-CA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In SAS: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In R: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4" y="4398936"/>
            <a:ext cx="663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18" y="3056946"/>
            <a:ext cx="6531124" cy="79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6203" y="196095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How </a:t>
            </a:r>
            <a:r>
              <a:rPr lang="en-CA" i="1" dirty="0" smtClean="0"/>
              <a:t>do GLIMs work?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99877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 of GLIMs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Generalized linear models include </a:t>
            </a:r>
          </a:p>
          <a:p>
            <a:pPr lvl="1"/>
            <a:r>
              <a:rPr lang="en-CA" dirty="0" smtClean="0"/>
              <a:t>Linear regression, ANOVA (continuous outcome)</a:t>
            </a:r>
          </a:p>
          <a:p>
            <a:pPr lvl="1"/>
            <a:r>
              <a:rPr lang="en-CA" dirty="0" smtClean="0"/>
              <a:t>Binomial regression (binary outcome, probabilities)</a:t>
            </a:r>
          </a:p>
          <a:p>
            <a:pPr lvl="1"/>
            <a:r>
              <a:rPr lang="en-CA" dirty="0" smtClean="0"/>
              <a:t>Poisson regression (counts, rates)</a:t>
            </a:r>
          </a:p>
          <a:p>
            <a:pPr lvl="1"/>
            <a:r>
              <a:rPr lang="en-CA" dirty="0" smtClean="0"/>
              <a:t>Multinomial regression (multiple categorical outcome)</a:t>
            </a:r>
          </a:p>
          <a:p>
            <a:pPr lvl="1"/>
            <a:r>
              <a:rPr lang="en-CA" dirty="0" smtClean="0"/>
              <a:t>Gamma regression (flexible; could be used for survival data)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26203" y="196095"/>
            <a:ext cx="221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Applications </a:t>
            </a:r>
            <a:r>
              <a:rPr lang="en-CA" i="1" dirty="0" smtClean="0"/>
              <a:t>of GLIM</a:t>
            </a:r>
            <a:r>
              <a:rPr lang="en-CA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88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/>
              <a:t>Generalized linear models (GLIMs) are fundamentally similar to ordinary linear models, but with enhancements that allow analysis of many types of data (counts, binary outcomes, categorical data)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GLIMs make certain assumptions, similar to general linear models, that must be assessed to ensure model validity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Certain technical aspects of GLIMs sound confusing (deviance, dispersion, maximum likelihood) but generally have easily understood meanings – ask your favourite statistician </a:t>
            </a:r>
            <a:r>
              <a:rPr lang="en-CA" sz="2400" dirty="0" smtClean="0">
                <a:sym typeface="Wingdings" panose="05000000000000000000" pitchFamily="2" charset="2"/>
              </a:rPr>
              <a:t></a:t>
            </a:r>
            <a:endParaRPr lang="en-CA" sz="2400" dirty="0" smtClean="0"/>
          </a:p>
          <a:p>
            <a:pPr>
              <a:spcAft>
                <a:spcPts val="1200"/>
              </a:spcAft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593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E26E-6201-4E86-AD43-29760984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Useful 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17DC-EA61-4928-9AA3-15156B44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McCullagh P, </a:t>
            </a:r>
            <a:r>
              <a:rPr lang="en-CA" sz="2400" dirty="0" err="1"/>
              <a:t>Nelder</a:t>
            </a:r>
            <a:r>
              <a:rPr lang="en-CA" sz="2400" dirty="0"/>
              <a:t> JA. 1989. </a:t>
            </a:r>
            <a:r>
              <a:rPr lang="en-CA" sz="2400" i="1" dirty="0"/>
              <a:t>Generalized Linear Models</a:t>
            </a:r>
            <a:r>
              <a:rPr lang="en-CA" sz="2400" dirty="0"/>
              <a:t>. Chapman &amp; Hall. </a:t>
            </a:r>
            <a:endParaRPr lang="en-CA" sz="1800" dirty="0">
              <a:hlinkClick r:id="rId2"/>
            </a:endParaRPr>
          </a:p>
          <a:p>
            <a:r>
              <a:rPr lang="en-CA" sz="2400" dirty="0"/>
              <a:t>Faraway, J. J. (2016). </a:t>
            </a:r>
            <a:r>
              <a:rPr lang="en-CA" sz="2400" i="1" dirty="0"/>
              <a:t>Extending the linear model with R: </a:t>
            </a:r>
            <a:r>
              <a:rPr lang="en-CA" sz="2400" i="1" dirty="0" smtClean="0"/>
              <a:t>Generalized </a:t>
            </a:r>
            <a:r>
              <a:rPr lang="en-CA" sz="2400" i="1" dirty="0"/>
              <a:t>linear, mixed effects and nonparametric regression models</a:t>
            </a:r>
            <a:r>
              <a:rPr lang="en-CA" sz="2400" dirty="0"/>
              <a:t>. Chapman and Hall/CRC.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6220">
            <a:off x="6621239" y="4138045"/>
            <a:ext cx="1582687" cy="2255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46" name="Picture 2" descr="Image result for extending the linear mod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094">
            <a:off x="968363" y="4242133"/>
            <a:ext cx="1312597" cy="20468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Appendix: clarifying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9065"/>
            <a:ext cx="7886700" cy="5203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Imagine </a:t>
            </a:r>
            <a:r>
              <a:rPr lang="en-CA" sz="1600" dirty="0" smtClean="0"/>
              <a:t>a </a:t>
            </a:r>
            <a:r>
              <a:rPr lang="en-CA" sz="1600" dirty="0"/>
              <a:t>data set with </a:t>
            </a:r>
            <a:r>
              <a:rPr lang="en-CA" sz="1600" i="1" dirty="0" err="1"/>
              <a:t>i</a:t>
            </a:r>
            <a:r>
              <a:rPr lang="en-CA" sz="1600" dirty="0"/>
              <a:t> observed counts that we wish to use in a </a:t>
            </a:r>
            <a:r>
              <a:rPr lang="en-CA" sz="1600" dirty="0" smtClean="0"/>
              <a:t>regression, and </a:t>
            </a:r>
            <a:r>
              <a:rPr lang="en-CA" sz="1600" dirty="0"/>
              <a:t>each observed count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dirty="0"/>
              <a:t> has </a:t>
            </a:r>
            <a:r>
              <a:rPr lang="en-CA" sz="1600" dirty="0" smtClean="0"/>
              <a:t>an </a:t>
            </a:r>
            <a:r>
              <a:rPr lang="en-CA" sz="1600" dirty="0"/>
              <a:t>associated covariate value </a:t>
            </a:r>
            <a:r>
              <a:rPr lang="en-CA" sz="1600" i="1" dirty="0"/>
              <a:t>x</a:t>
            </a:r>
            <a:r>
              <a:rPr lang="en-CA" sz="1600" i="1" baseline="-25000" dirty="0"/>
              <a:t>i</a:t>
            </a:r>
            <a:r>
              <a:rPr lang="en-CA" sz="1600" dirty="0"/>
              <a:t>.  If we fit a Poisson regression, we are assuming that each count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dirty="0"/>
              <a:t> comes from a Poisson distribution with a mean </a:t>
            </a:r>
            <a:r>
              <a:rPr lang="en-CA" sz="1600" i="1" dirty="0" err="1" smtClean="0"/>
              <a:t>u</a:t>
            </a:r>
            <a:r>
              <a:rPr lang="en-CA" sz="1600" i="1" baseline="-25000" dirty="0" err="1" smtClean="0"/>
              <a:t>i</a:t>
            </a:r>
            <a:endParaRPr lang="en-CA" sz="1600" dirty="0"/>
          </a:p>
          <a:p>
            <a:pPr marL="0" indent="0">
              <a:buNone/>
            </a:pP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dirty="0"/>
              <a:t> ~ Poisson(</a:t>
            </a:r>
            <a:r>
              <a:rPr lang="en-CA" sz="1600" i="1" dirty="0" err="1"/>
              <a:t>u</a:t>
            </a:r>
            <a:r>
              <a:rPr lang="en-CA" sz="1600" i="1" baseline="-25000" dirty="0" err="1"/>
              <a:t>i</a:t>
            </a:r>
            <a:r>
              <a:rPr lang="en-CA" sz="1600" dirty="0" smtClean="0"/>
              <a:t>)</a:t>
            </a:r>
            <a:endParaRPr lang="en-CA" sz="1600" dirty="0"/>
          </a:p>
          <a:p>
            <a:pPr marL="0" indent="0">
              <a:buNone/>
            </a:pPr>
            <a:r>
              <a:rPr lang="en-CA" sz="1600" dirty="0"/>
              <a:t>This is the same thing as saying the </a:t>
            </a:r>
            <a:r>
              <a:rPr lang="en-CA" sz="1600" dirty="0" smtClean="0"/>
              <a:t>expected value of </a:t>
            </a:r>
            <a:r>
              <a:rPr lang="en-CA" sz="1600" i="1" dirty="0" err="1" smtClean="0"/>
              <a:t>y</a:t>
            </a:r>
            <a:r>
              <a:rPr lang="en-CA" sz="1600" i="1" baseline="-25000" dirty="0" err="1" smtClean="0"/>
              <a:t>i</a:t>
            </a:r>
            <a:r>
              <a:rPr lang="en-CA" sz="1600" dirty="0" smtClean="0"/>
              <a:t> is </a:t>
            </a:r>
            <a:r>
              <a:rPr lang="en-CA" sz="1600" i="1" dirty="0" err="1" smtClean="0"/>
              <a:t>u</a:t>
            </a:r>
            <a:r>
              <a:rPr lang="en-CA" sz="1600" i="1" baseline="-25000" dirty="0" err="1" smtClean="0"/>
              <a:t>i</a:t>
            </a:r>
            <a:r>
              <a:rPr lang="en-CA" sz="1600" dirty="0" smtClean="0"/>
              <a:t> (sometimes written as E(</a:t>
            </a:r>
            <a:r>
              <a:rPr lang="en-CA" sz="1600" i="1" dirty="0" err="1" smtClean="0"/>
              <a:t>y</a:t>
            </a:r>
            <a:r>
              <a:rPr lang="en-CA" sz="1600" i="1" baseline="-25000" dirty="0" err="1" smtClean="0"/>
              <a:t>i</a:t>
            </a:r>
            <a:r>
              <a:rPr lang="en-CA" sz="1600" dirty="0"/>
              <a:t>) = </a:t>
            </a:r>
            <a:r>
              <a:rPr lang="en-CA" sz="1600" i="1" dirty="0" err="1" smtClean="0"/>
              <a:t>u</a:t>
            </a:r>
            <a:r>
              <a:rPr lang="en-CA" sz="1600" i="1" baseline="-25000" dirty="0" err="1" smtClean="0"/>
              <a:t>i</a:t>
            </a:r>
            <a:r>
              <a:rPr lang="en-CA" sz="1600" dirty="0" smtClean="0"/>
              <a:t>).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The </a:t>
            </a:r>
            <a:r>
              <a:rPr lang="en-CA" sz="1600" dirty="0"/>
              <a:t>‘expected </a:t>
            </a:r>
            <a:r>
              <a:rPr lang="en-CA" sz="1600" dirty="0" smtClean="0"/>
              <a:t>value’ refers </a:t>
            </a:r>
            <a:r>
              <a:rPr lang="en-CA" sz="1600" dirty="0"/>
              <a:t>to the fact that each observation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 </a:t>
            </a:r>
            <a:r>
              <a:rPr lang="en-CA" sz="1600" dirty="0"/>
              <a:t>is a draw from a Poisson distribution and therefore could have been any of a range of values, but the most likely value (or the mean value, if we took many draws from this Poisson distribution) is </a:t>
            </a:r>
            <a:r>
              <a:rPr lang="en-CA" sz="1600" i="1" dirty="0" err="1"/>
              <a:t>u</a:t>
            </a:r>
            <a:r>
              <a:rPr lang="en-CA" sz="1600" i="1" baseline="-25000" dirty="0" err="1"/>
              <a:t>i</a:t>
            </a:r>
            <a:r>
              <a:rPr lang="en-CA" sz="1600" dirty="0"/>
              <a:t>.  </a:t>
            </a:r>
          </a:p>
          <a:p>
            <a:pPr marL="0" indent="0">
              <a:buNone/>
            </a:pPr>
            <a:r>
              <a:rPr lang="en-CA" sz="1600" dirty="0"/>
              <a:t>Observations are assumed to be independent of one another, so </a:t>
            </a:r>
            <a:r>
              <a:rPr lang="en-CA" sz="1600" u="sng" dirty="0"/>
              <a:t>each </a:t>
            </a:r>
            <a:r>
              <a:rPr lang="en-CA" sz="1600" i="1" u="sng" dirty="0" err="1"/>
              <a:t>y</a:t>
            </a:r>
            <a:r>
              <a:rPr lang="en-CA" sz="1600" i="1" u="sng" baseline="-25000" dirty="0" err="1"/>
              <a:t>i</a:t>
            </a:r>
            <a:r>
              <a:rPr lang="en-CA" sz="1600" u="sng" dirty="0"/>
              <a:t> has an expected value </a:t>
            </a:r>
            <a:r>
              <a:rPr lang="en-CA" sz="1600" i="1" u="sng" dirty="0" err="1"/>
              <a:t>u</a:t>
            </a:r>
            <a:r>
              <a:rPr lang="en-CA" sz="1600" i="1" u="sng" baseline="-25000" dirty="0" err="1"/>
              <a:t>i</a:t>
            </a:r>
            <a:r>
              <a:rPr lang="en-CA" sz="1600" dirty="0"/>
              <a:t>.  </a:t>
            </a:r>
            <a:r>
              <a:rPr lang="en-CA" sz="1600" dirty="0" smtClean="0"/>
              <a:t>Remember that although a Poisson </a:t>
            </a:r>
            <a:r>
              <a:rPr lang="en-CA" sz="1600" dirty="0"/>
              <a:t>distribution has only a single parameter </a:t>
            </a:r>
            <a:r>
              <a:rPr lang="en-CA" sz="1600" i="1" dirty="0"/>
              <a:t>u</a:t>
            </a:r>
            <a:r>
              <a:rPr lang="en-CA" sz="1600" dirty="0"/>
              <a:t>, </a:t>
            </a:r>
            <a:r>
              <a:rPr lang="en-CA" sz="1600" dirty="0" smtClean="0"/>
              <a:t>our regression is </a:t>
            </a:r>
            <a:r>
              <a:rPr lang="en-CA" sz="1600" dirty="0"/>
              <a:t>not just referring to one Poisson distribution but </a:t>
            </a:r>
            <a:r>
              <a:rPr lang="en-CA" sz="1600" i="1" dirty="0" err="1"/>
              <a:t>i</a:t>
            </a:r>
            <a:r>
              <a:rPr lang="en-CA" sz="1600" i="1" dirty="0"/>
              <a:t> </a:t>
            </a:r>
            <a:r>
              <a:rPr lang="en-CA" sz="1600" dirty="0"/>
              <a:t>Poisson distributions (one for each observation </a:t>
            </a:r>
            <a:r>
              <a:rPr lang="en-CA" sz="1600" i="1" dirty="0"/>
              <a:t>y</a:t>
            </a:r>
            <a:r>
              <a:rPr lang="en-CA" sz="1600" dirty="0"/>
              <a:t>).  </a:t>
            </a:r>
          </a:p>
          <a:p>
            <a:pPr marL="0" indent="0">
              <a:buNone/>
            </a:pPr>
            <a:r>
              <a:rPr lang="en-CA" sz="1600" dirty="0"/>
              <a:t>The left-hand side of the </a:t>
            </a:r>
            <a:r>
              <a:rPr lang="en-CA" sz="1600" dirty="0" smtClean="0"/>
              <a:t>regression equation</a:t>
            </a:r>
            <a:endParaRPr lang="en-CA" sz="1600" dirty="0"/>
          </a:p>
          <a:p>
            <a:pPr marL="0" indent="0">
              <a:buNone/>
            </a:pPr>
            <a:r>
              <a:rPr lang="en-US" sz="1600" i="1" dirty="0"/>
              <a:t>g</a:t>
            </a:r>
            <a:r>
              <a:rPr lang="en-US" sz="1600" dirty="0"/>
              <a:t>(</a:t>
            </a:r>
            <a:r>
              <a:rPr lang="en-US" sz="1600" i="1" dirty="0"/>
              <a:t>µ</a:t>
            </a:r>
            <a:r>
              <a:rPr lang="en-US" sz="1600" i="1" baseline="-25000" dirty="0" err="1"/>
              <a:t>i</a:t>
            </a:r>
            <a:r>
              <a:rPr lang="en-US" sz="1600" dirty="0"/>
              <a:t>)=</a:t>
            </a:r>
            <a:r>
              <a:rPr lang="en-US" sz="1600" i="1" dirty="0" smtClean="0"/>
              <a:t>α</a:t>
            </a:r>
            <a:r>
              <a:rPr lang="en-US" sz="1600" dirty="0" smtClean="0"/>
              <a:t>+</a:t>
            </a:r>
            <a:r>
              <a:rPr lang="en-US" sz="1600" i="1" dirty="0" smtClean="0"/>
              <a:t>βx</a:t>
            </a:r>
            <a:r>
              <a:rPr lang="en-US" sz="1600" i="1" baseline="-25000" dirty="0" smtClean="0"/>
              <a:t>i</a:t>
            </a:r>
            <a:endParaRPr lang="en-CA" sz="1600" dirty="0"/>
          </a:p>
          <a:p>
            <a:pPr marL="0" indent="0">
              <a:buNone/>
            </a:pPr>
            <a:r>
              <a:rPr lang="en-CA" sz="1600" dirty="0"/>
              <a:t>is therefore not fixed, but has </a:t>
            </a:r>
            <a:r>
              <a:rPr lang="en-CA" sz="1600" i="1" dirty="0" err="1"/>
              <a:t>i</a:t>
            </a:r>
            <a:r>
              <a:rPr lang="en-CA" sz="1600" dirty="0"/>
              <a:t> values.  The Poisson regression is attempting to estimate what values of </a:t>
            </a:r>
            <a:r>
              <a:rPr lang="en-CA" sz="1600" i="1" dirty="0"/>
              <a:t>α</a:t>
            </a:r>
            <a:r>
              <a:rPr lang="en-CA" sz="1600" dirty="0"/>
              <a:t> and </a:t>
            </a:r>
            <a:r>
              <a:rPr lang="en-CA" sz="1600" i="1" dirty="0"/>
              <a:t>β</a:t>
            </a:r>
            <a:r>
              <a:rPr lang="en-CA" sz="1600" dirty="0"/>
              <a:t> provide the best fit to these expected values, given the covariate values </a:t>
            </a:r>
            <a:r>
              <a:rPr lang="en-CA" sz="1600" i="1" dirty="0"/>
              <a:t>x</a:t>
            </a:r>
            <a:r>
              <a:rPr lang="en-CA" sz="1600" i="1" baseline="-25000" dirty="0"/>
              <a:t>i</a:t>
            </a:r>
            <a:r>
              <a:rPr lang="en-CA" sz="1600" dirty="0"/>
              <a:t>. </a:t>
            </a:r>
          </a:p>
          <a:p>
            <a:pPr marL="0" indent="0">
              <a:buNone/>
            </a:pPr>
            <a:r>
              <a:rPr lang="en-CA" sz="1600" dirty="0"/>
              <a:t>When the model calculates the best-fit </a:t>
            </a:r>
            <a:r>
              <a:rPr lang="en-CA" sz="1600" dirty="0" smtClean="0"/>
              <a:t>(maximum likelihood) </a:t>
            </a:r>
            <a:r>
              <a:rPr lang="en-CA" sz="1600" dirty="0"/>
              <a:t>estimates of </a:t>
            </a:r>
            <a:r>
              <a:rPr lang="en-CA" sz="1600" i="1" dirty="0"/>
              <a:t>α</a:t>
            </a:r>
            <a:r>
              <a:rPr lang="en-CA" sz="1600" dirty="0"/>
              <a:t> and </a:t>
            </a:r>
            <a:r>
              <a:rPr lang="en-CA" sz="1600" i="1" dirty="0"/>
              <a:t>β</a:t>
            </a:r>
            <a:r>
              <a:rPr lang="en-CA" sz="1600" dirty="0"/>
              <a:t>, we can plug these into the equation above to get the predicted values for each observation.  </a:t>
            </a:r>
          </a:p>
        </p:txBody>
      </p:sp>
    </p:spTree>
    <p:extLst>
      <p:ext uri="{BB962C8B-B14F-4D97-AF65-F5344CB8AC3E}">
        <p14:creationId xmlns:p14="http://schemas.microsoft.com/office/powerpoint/2010/main" val="21869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Appendix: clarifying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5" y="1494071"/>
            <a:ext cx="7886700" cy="5045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Although it sounds a bit </a:t>
            </a:r>
            <a:r>
              <a:rPr lang="en-CA" sz="1600" dirty="0" smtClean="0"/>
              <a:t>different, </a:t>
            </a:r>
            <a:r>
              <a:rPr lang="en-CA" sz="1600" dirty="0"/>
              <a:t>the </a:t>
            </a:r>
            <a:r>
              <a:rPr lang="en-CA" sz="1600" dirty="0" smtClean="0"/>
              <a:t>concept of random variation is </a:t>
            </a:r>
            <a:r>
              <a:rPr lang="en-CA" sz="1600" dirty="0"/>
              <a:t>the same </a:t>
            </a:r>
            <a:r>
              <a:rPr lang="en-CA" sz="1600" dirty="0" smtClean="0"/>
              <a:t>in generalized </a:t>
            </a:r>
            <a:r>
              <a:rPr lang="en-CA" sz="1600" dirty="0"/>
              <a:t>linear </a:t>
            </a:r>
            <a:r>
              <a:rPr lang="en-CA" sz="1600" dirty="0" smtClean="0"/>
              <a:t>models as in general linear models.</a:t>
            </a:r>
            <a:r>
              <a:rPr lang="en-CA" sz="1600" dirty="0"/>
              <a:t>  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In </a:t>
            </a:r>
            <a:r>
              <a:rPr lang="en-CA" sz="1600" dirty="0"/>
              <a:t>ordinary linear regression, </a:t>
            </a:r>
            <a:r>
              <a:rPr lang="en-CA" sz="1600" dirty="0" smtClean="0"/>
              <a:t>we model </a:t>
            </a:r>
            <a:r>
              <a:rPr lang="en-CA" sz="1600" dirty="0"/>
              <a:t>the observed </a:t>
            </a:r>
            <a:r>
              <a:rPr lang="en-CA" sz="1600" i="1" dirty="0"/>
              <a:t>y</a:t>
            </a:r>
            <a:r>
              <a:rPr lang="en-CA" sz="1600" dirty="0"/>
              <a:t>’s as expected values from the equation </a:t>
            </a:r>
            <a:r>
              <a:rPr lang="en-CA" sz="1600" i="1" dirty="0"/>
              <a:t>y = a + </a:t>
            </a:r>
            <a:r>
              <a:rPr lang="en-CA" sz="1600" i="1" dirty="0" err="1" smtClean="0"/>
              <a:t>bx</a:t>
            </a:r>
            <a:r>
              <a:rPr lang="en-CA" sz="1600" i="1" dirty="0" smtClean="0"/>
              <a:t>,</a:t>
            </a:r>
            <a:r>
              <a:rPr lang="en-CA" sz="1600" dirty="0" smtClean="0"/>
              <a:t> </a:t>
            </a:r>
            <a:r>
              <a:rPr lang="en-CA" sz="1600" u="sng" dirty="0"/>
              <a:t>plus some random error</a:t>
            </a:r>
            <a:r>
              <a:rPr lang="en-CA" sz="1600" dirty="0"/>
              <a:t> </a:t>
            </a:r>
            <a:r>
              <a:rPr lang="en-CA" sz="1600" dirty="0" smtClean="0"/>
              <a:t>(often written as </a:t>
            </a:r>
            <a:r>
              <a:rPr lang="en-CA" sz="1600" i="1" dirty="0" smtClean="0"/>
              <a:t>y </a:t>
            </a:r>
            <a:r>
              <a:rPr lang="en-CA" sz="1600" i="1" dirty="0"/>
              <a:t>= a + </a:t>
            </a:r>
            <a:r>
              <a:rPr lang="en-CA" sz="1600" i="1" dirty="0" err="1"/>
              <a:t>bx</a:t>
            </a:r>
            <a:r>
              <a:rPr lang="en-CA" sz="1600" i="1" dirty="0"/>
              <a:t> +</a:t>
            </a:r>
            <a:r>
              <a:rPr lang="en-CA" sz="1600" b="1" i="1" dirty="0"/>
              <a:t> e</a:t>
            </a:r>
            <a:r>
              <a:rPr lang="en-CA" sz="1600" dirty="0"/>
              <a:t>).  </a:t>
            </a:r>
            <a:r>
              <a:rPr lang="en-CA" sz="1600" dirty="0" smtClean="0"/>
              <a:t>Sometimes for </a:t>
            </a:r>
            <a:r>
              <a:rPr lang="en-CA" sz="1600" dirty="0"/>
              <a:t>general linear models this is written as the expected value of y, given x</a:t>
            </a:r>
          </a:p>
          <a:p>
            <a:pPr marL="0" indent="0">
              <a:buNone/>
            </a:pPr>
            <a:r>
              <a:rPr lang="en-CA" sz="1600" i="1" dirty="0" smtClean="0"/>
              <a:t>E(</a:t>
            </a:r>
            <a:r>
              <a:rPr lang="en-CA" sz="1600" i="1" dirty="0" err="1" smtClean="0"/>
              <a:t>y|x</a:t>
            </a:r>
            <a:r>
              <a:rPr lang="en-CA" sz="1600" i="1" dirty="0"/>
              <a:t>) = a + </a:t>
            </a:r>
            <a:r>
              <a:rPr lang="en-CA" sz="1600" i="1" dirty="0" err="1"/>
              <a:t>bx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In </a:t>
            </a:r>
            <a:r>
              <a:rPr lang="en-CA" sz="1600" dirty="0"/>
              <a:t>generalized linear models, we do not refer to random error in the model equation; instead, the random error around our observations is assumed to come from the underlying </a:t>
            </a:r>
            <a:r>
              <a:rPr lang="en-CA" sz="1600" dirty="0" smtClean="0"/>
              <a:t>distribution, for example </a:t>
            </a:r>
          </a:p>
          <a:p>
            <a:pPr marL="0" indent="0">
              <a:buNone/>
            </a:pPr>
            <a:r>
              <a:rPr lang="en-CA" sz="1600" i="1" dirty="0" smtClean="0"/>
              <a:t>y </a:t>
            </a:r>
            <a:r>
              <a:rPr lang="en-CA" sz="1600" i="1" dirty="0"/>
              <a:t>~ </a:t>
            </a:r>
            <a:r>
              <a:rPr lang="en-CA" sz="1600" i="1" dirty="0" smtClean="0"/>
              <a:t>Poisson(u)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So </a:t>
            </a:r>
            <a:r>
              <a:rPr lang="en-CA" sz="1600" dirty="0"/>
              <a:t>we still have the same concept of random variation, but it is shown differently in generalized linear models and assumed to follow different </a:t>
            </a:r>
            <a:r>
              <a:rPr lang="en-CA" sz="1600" dirty="0" smtClean="0"/>
              <a:t>distributions: in </a:t>
            </a:r>
            <a:r>
              <a:rPr lang="en-CA" sz="1600" dirty="0"/>
              <a:t>general linear models, random error is assumed to be Normal; in generalized linear models, the random error can come from any of the exponential distributions: Poisson, binomial, gamma, etc</a:t>
            </a:r>
            <a:r>
              <a:rPr lang="en-CA" sz="1600" dirty="0" smtClean="0"/>
              <a:t>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67782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Appendix: clarifying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22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To fit a generalized linear model, imagine a process whereby an algorithm finds the straight line that best fits the observations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dirty="0"/>
              <a:t>.  The parameters of this straight line are our maximum likelihood estimates for </a:t>
            </a:r>
            <a:r>
              <a:rPr lang="en-US" sz="1600" i="1" dirty="0"/>
              <a:t>α</a:t>
            </a:r>
            <a:r>
              <a:rPr lang="en-US" sz="1600" dirty="0"/>
              <a:t> and </a:t>
            </a:r>
            <a:r>
              <a:rPr lang="en-US" sz="1600" i="1" dirty="0"/>
              <a:t>β</a:t>
            </a:r>
            <a:r>
              <a:rPr lang="en-US" sz="1600" dirty="0"/>
              <a:t>.  If we plug these estimates into the model equation </a:t>
            </a:r>
          </a:p>
          <a:p>
            <a:pPr marL="0" indent="0">
              <a:buNone/>
            </a:pPr>
            <a:r>
              <a:rPr lang="en-US" sz="1600" i="1" dirty="0"/>
              <a:t>g</a:t>
            </a:r>
            <a:r>
              <a:rPr lang="en-US" sz="1600" dirty="0"/>
              <a:t>(</a:t>
            </a:r>
            <a:r>
              <a:rPr lang="en-US" sz="1600" i="1" dirty="0"/>
              <a:t>µ</a:t>
            </a:r>
            <a:r>
              <a:rPr lang="en-US" sz="1600" i="1" baseline="-25000" dirty="0" err="1"/>
              <a:t>i</a:t>
            </a:r>
            <a:r>
              <a:rPr lang="en-US" sz="1600" dirty="0"/>
              <a:t>)=</a:t>
            </a:r>
            <a:r>
              <a:rPr lang="en-US" sz="1600" i="1" dirty="0"/>
              <a:t>α</a:t>
            </a:r>
            <a:r>
              <a:rPr lang="en-US" sz="1600" dirty="0"/>
              <a:t>+</a:t>
            </a:r>
            <a:r>
              <a:rPr lang="en-US" sz="1600" i="1" dirty="0"/>
              <a:t>βx</a:t>
            </a:r>
            <a:r>
              <a:rPr lang="en-US" sz="1600" i="1" baseline="-25000" dirty="0"/>
              <a:t>i </a:t>
            </a:r>
          </a:p>
          <a:p>
            <a:pPr marL="0" indent="0">
              <a:buNone/>
            </a:pPr>
            <a:r>
              <a:rPr lang="en-US" sz="1600" dirty="0"/>
              <a:t>we will get the expected value </a:t>
            </a:r>
            <a:r>
              <a:rPr lang="en-US" sz="1600" i="1" dirty="0"/>
              <a:t>µ</a:t>
            </a:r>
            <a:r>
              <a:rPr lang="en-US" sz="1600" i="1" baseline="-25000" dirty="0" err="1"/>
              <a:t>i</a:t>
            </a:r>
            <a:r>
              <a:rPr lang="en-US" sz="1600" dirty="0"/>
              <a:t> for each observation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US" sz="1600" dirty="0"/>
              <a:t>.  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Of </a:t>
            </a:r>
            <a:r>
              <a:rPr lang="en-US" sz="1600" dirty="0"/>
              <a:t>course, the observations </a:t>
            </a:r>
            <a:r>
              <a:rPr lang="en-CA" sz="1600" i="1" dirty="0" err="1"/>
              <a:t>y</a:t>
            </a:r>
            <a:r>
              <a:rPr lang="en-CA" sz="1600" i="1" baseline="-25000" dirty="0" err="1"/>
              <a:t>i</a:t>
            </a:r>
            <a:r>
              <a:rPr lang="en-CA" sz="1600" dirty="0"/>
              <a:t> </a:t>
            </a:r>
            <a:r>
              <a:rPr lang="en-US" sz="1600" dirty="0"/>
              <a:t>are not identical to the expected values </a:t>
            </a:r>
            <a:r>
              <a:rPr lang="en-US" sz="1600" i="1" dirty="0"/>
              <a:t>µ</a:t>
            </a:r>
            <a:r>
              <a:rPr lang="en-US" sz="1600" i="1" baseline="-25000" dirty="0" err="1"/>
              <a:t>i</a:t>
            </a:r>
            <a:r>
              <a:rPr lang="en-US" sz="1600" dirty="0"/>
              <a:t>; instead, there is some additional variation that we call the residual, or ‘error’. 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Just </a:t>
            </a:r>
            <a:r>
              <a:rPr lang="en-US" sz="1600" dirty="0"/>
              <a:t>as in general linear models, generalized linear models have specific expectations about this residual variation, e.g., in Poisson and Binomial models, the variation should be proportional to the mean.</a:t>
            </a:r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494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94F-BD9A-408D-A81C-9B3D659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D69E-1886-4C88-8D9B-96AB7BFD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CA" dirty="0"/>
              <a:t>That is, we think of data as being	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CA" b="1" i="1" dirty="0"/>
              <a:t>observations = signal + noise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564E7D-AC30-4722-88C3-817A2F8222E9}"/>
              </a:ext>
            </a:extLst>
          </p:cNvPr>
          <p:cNvGrpSpPr/>
          <p:nvPr/>
        </p:nvGrpSpPr>
        <p:grpSpPr>
          <a:xfrm>
            <a:off x="1601347" y="3351474"/>
            <a:ext cx="6556167" cy="3292937"/>
            <a:chOff x="2257127" y="3462306"/>
            <a:chExt cx="6556167" cy="3292937"/>
          </a:xfrm>
        </p:grpSpPr>
        <p:pic>
          <p:nvPicPr>
            <p:cNvPr id="1026" name="Picture 2" descr="Image result for signal + noise">
              <a:extLst>
                <a:ext uri="{FF2B5EF4-FFF2-40B4-BE49-F238E27FC236}">
                  <a16:creationId xmlns:a16="http://schemas.microsoft.com/office/drawing/2014/main" id="{0340D012-3E04-4CBC-985F-13144EF9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127" y="3462306"/>
              <a:ext cx="4759050" cy="329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B791AF-C973-4BF2-A92D-5A623483AA3E}"/>
                </a:ext>
              </a:extLst>
            </p:cNvPr>
            <p:cNvSpPr txBox="1"/>
            <p:nvPr/>
          </p:nvSpPr>
          <p:spPr>
            <a:xfrm>
              <a:off x="6816850" y="3788866"/>
              <a:ext cx="19964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Underlying pattern</a:t>
              </a:r>
            </a:p>
            <a:p>
              <a:r>
                <a:rPr lang="en-CA" b="1" dirty="0"/>
                <a:t>of interest</a:t>
              </a:r>
            </a:p>
            <a:p>
              <a:endParaRPr lang="en-CA" b="1" dirty="0"/>
            </a:p>
            <a:p>
              <a:endParaRPr lang="en-CA" b="1" dirty="0"/>
            </a:p>
            <a:p>
              <a:r>
                <a:rPr lang="en-CA" b="1" dirty="0"/>
                <a:t>Other sources </a:t>
              </a:r>
            </a:p>
            <a:p>
              <a:r>
                <a:rPr lang="en-CA" b="1" dirty="0"/>
                <a:t>of variation</a:t>
              </a:r>
            </a:p>
            <a:p>
              <a:endParaRPr lang="en-CA" b="1" dirty="0"/>
            </a:p>
            <a:p>
              <a:endParaRPr lang="en-CA" b="1" dirty="0"/>
            </a:p>
            <a:p>
              <a:r>
                <a:rPr lang="en-CA" b="1" dirty="0"/>
                <a:t>What we actually </a:t>
              </a:r>
            </a:p>
            <a:p>
              <a:r>
                <a:rPr lang="en-CA" b="1" dirty="0"/>
                <a:t>observe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1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94F-BD9A-408D-A81C-9B3D659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D69E-1886-4C88-8D9B-96AB7BFD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62768" cy="4824557"/>
          </a:xfrm>
        </p:spPr>
        <p:txBody>
          <a:bodyPr>
            <a:normAutofit/>
          </a:bodyPr>
          <a:lstStyle/>
          <a:p>
            <a:r>
              <a:rPr lang="en-CA" dirty="0"/>
              <a:t>Statistical models try to understand the relationship of signal and noise that generates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        </a:t>
            </a:r>
            <a:r>
              <a:rPr lang="en-CA" b="1" i="1" dirty="0"/>
              <a:t>observations = signal    +    noise</a:t>
            </a:r>
          </a:p>
          <a:p>
            <a:pPr marL="0" indent="0">
              <a:spcBef>
                <a:spcPts val="1800"/>
              </a:spcBef>
              <a:buNone/>
            </a:pPr>
            <a:endParaRPr lang="en-CA" b="1" i="1" dirty="0"/>
          </a:p>
          <a:p>
            <a:pPr marL="0" indent="0">
              <a:spcBef>
                <a:spcPts val="1800"/>
              </a:spcBef>
              <a:buNone/>
            </a:pPr>
            <a:endParaRPr lang="en-CA" b="1" i="1" dirty="0"/>
          </a:p>
          <a:p>
            <a:pPr>
              <a:spcBef>
                <a:spcPts val="1800"/>
              </a:spcBef>
            </a:pPr>
            <a:r>
              <a:rPr lang="en-CA" dirty="0"/>
              <a:t>If we understand this relationship, we can</a:t>
            </a:r>
          </a:p>
          <a:p>
            <a:pPr lvl="1">
              <a:spcBef>
                <a:spcPts val="600"/>
              </a:spcBef>
            </a:pPr>
            <a:r>
              <a:rPr lang="en-CA" dirty="0"/>
              <a:t>succinctly </a:t>
            </a:r>
            <a:r>
              <a:rPr lang="en-CA" u="sng" dirty="0"/>
              <a:t>summarize</a:t>
            </a:r>
            <a:r>
              <a:rPr lang="en-CA" dirty="0"/>
              <a:t> patterns</a:t>
            </a:r>
          </a:p>
          <a:p>
            <a:pPr lvl="1">
              <a:spcBef>
                <a:spcPts val="600"/>
              </a:spcBef>
            </a:pPr>
            <a:r>
              <a:rPr lang="en-CA" u="sng" dirty="0"/>
              <a:t>explain</a:t>
            </a:r>
            <a:r>
              <a:rPr lang="en-CA" dirty="0"/>
              <a:t> </a:t>
            </a:r>
            <a:r>
              <a:rPr lang="en-CA" dirty="0" smtClean="0"/>
              <a:t>observed patterns</a:t>
            </a:r>
            <a:endParaRPr lang="en-CA" dirty="0"/>
          </a:p>
          <a:p>
            <a:pPr lvl="1">
              <a:spcBef>
                <a:spcPts val="600"/>
              </a:spcBef>
            </a:pPr>
            <a:r>
              <a:rPr lang="en-CA" u="sng" dirty="0"/>
              <a:t>predict</a:t>
            </a:r>
            <a:r>
              <a:rPr lang="en-CA" dirty="0"/>
              <a:t> future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61069833-86D9-4BD6-9974-86F5D74F7601}"/>
                  </a:ext>
                </a:extLst>
              </p:cNvPr>
              <p:cNvSpPr txBox="1"/>
              <p:nvPr/>
            </p:nvSpPr>
            <p:spPr bwMode="auto">
              <a:xfrm>
                <a:off x="2955636" y="3761943"/>
                <a:ext cx="4073236" cy="60801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61069833-86D9-4BD6-9974-86F5D74F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636" y="3761943"/>
                <a:ext cx="4073236" cy="608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0A3D60-594E-4FE5-BF6A-E836EFB6B2F2}"/>
              </a:ext>
            </a:extLst>
          </p:cNvPr>
          <p:cNvSpPr/>
          <p:nvPr/>
        </p:nvSpPr>
        <p:spPr>
          <a:xfrm rot="16200000">
            <a:off x="3052619" y="3212379"/>
            <a:ext cx="267854" cy="831273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D4BF87F-D0F7-45D5-A739-896E556D982D}"/>
              </a:ext>
            </a:extLst>
          </p:cNvPr>
          <p:cNvSpPr/>
          <p:nvPr/>
        </p:nvSpPr>
        <p:spPr>
          <a:xfrm rot="16200000">
            <a:off x="4750955" y="2790969"/>
            <a:ext cx="267854" cy="1675826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86439E3-2732-4D7A-8010-80204C71C56C}"/>
              </a:ext>
            </a:extLst>
          </p:cNvPr>
          <p:cNvSpPr/>
          <p:nvPr/>
        </p:nvSpPr>
        <p:spPr>
          <a:xfrm rot="16200000">
            <a:off x="6449292" y="3205885"/>
            <a:ext cx="267854" cy="831273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6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BF3-1B2E-4578-8DFA-6795ACE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CA" dirty="0"/>
              <a:t>Statistical models often use an </a:t>
            </a:r>
            <a:r>
              <a:rPr lang="en-CA" u="sng" dirty="0"/>
              <a:t>equation of a straight line </a:t>
            </a:r>
            <a:r>
              <a:rPr lang="en-CA" dirty="0"/>
              <a:t>to represent observations as pattern + noise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17718" y="4408495"/>
          <a:ext cx="2928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718" y="4408495"/>
                        <a:ext cx="2928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5253831" y="3700609"/>
            <a:ext cx="2428892" cy="2633323"/>
            <a:chOff x="4968884" y="3364056"/>
            <a:chExt cx="2428892" cy="2633323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5290355" y="3471213"/>
              <a:ext cx="2214578" cy="2000264"/>
            </a:xfrm>
            <a:prstGeom prst="bentConnector3">
              <a:avLst>
                <a:gd name="adj1" fmla="val 994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54702" y="457850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5611826" y="479281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/>
            <p:cNvSpPr/>
            <p:nvPr/>
          </p:nvSpPr>
          <p:spPr>
            <a:xfrm>
              <a:off x="7040586" y="414987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6611958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5897578" y="500713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54768" y="443562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6550044" y="451658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6683396" y="386412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7183462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4768" y="5566492"/>
              <a:ext cx="425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X</a:t>
              </a:r>
              <a:r>
                <a:rPr lang="en-CA" sz="2200" baseline="-250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68884" y="4149874"/>
              <a:ext cx="322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Y</a:t>
              </a:r>
              <a:endParaRPr lang="en-CA" sz="2200" baseline="-250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5397512" y="3578370"/>
              <a:ext cx="1800000" cy="1643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FF4D11B-50B2-448E-98B0-D2D28055DBA5}"/>
              </a:ext>
            </a:extLst>
          </p:cNvPr>
          <p:cNvSpPr txBox="1"/>
          <p:nvPr/>
        </p:nvSpPr>
        <p:spPr>
          <a:xfrm>
            <a:off x="510282" y="5116109"/>
            <a:ext cx="419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/>
              <a:t>“The equation of a straight line”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0CAEFE-C07A-4067-92A0-0D3AC7CD8047}"/>
              </a:ext>
            </a:extLst>
          </p:cNvPr>
          <p:cNvSpPr txBox="1"/>
          <p:nvPr/>
        </p:nvSpPr>
        <p:spPr>
          <a:xfrm>
            <a:off x="5450720" y="3076431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/>
              <a:t>“The line of best fit”</a:t>
            </a:r>
          </a:p>
        </p:txBody>
      </p:sp>
    </p:spTree>
    <p:extLst>
      <p:ext uri="{BB962C8B-B14F-4D97-AF65-F5344CB8AC3E}">
        <p14:creationId xmlns:p14="http://schemas.microsoft.com/office/powerpoint/2010/main" val="156643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621A-36B1-4545-8DE2-E2700BC5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11DD-27EE-4404-99DD-5773653D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600" dirty="0"/>
              <a:t>Classical linear models, like linear regression, were first used to study position of astronomical bodies by Gauss in the early 1800s </a:t>
            </a:r>
          </a:p>
          <a:p>
            <a:pPr>
              <a:spcAft>
                <a:spcPts val="1200"/>
              </a:spcAft>
            </a:pPr>
            <a:r>
              <a:rPr lang="en-CA" sz="2600" dirty="0"/>
              <a:t>Variability in such measurements was largely due to measurement error, for which the Normal or Gaussian distribution was used</a:t>
            </a:r>
          </a:p>
          <a:p>
            <a:pPr>
              <a:spcAft>
                <a:spcPts val="1200"/>
              </a:spcAft>
            </a:pPr>
            <a:r>
              <a:rPr lang="en-CA" sz="2600" dirty="0"/>
              <a:t>Even at that time, Gauss showed that linear models are sensitive to particular aspects of the data: equal variance, independence of observations, and normally distributed errors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BF6A7-DDD3-4D6F-95DE-5AB1437AEE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20392" b="843"/>
          <a:stretch/>
        </p:blipFill>
        <p:spPr>
          <a:xfrm>
            <a:off x="6831003" y="278166"/>
            <a:ext cx="1443856" cy="1482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07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BF3-1B2E-4578-8DFA-6795ACE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model basics</a:t>
            </a:r>
            <a:endParaRPr lang="en-CA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sz="2600" dirty="0"/>
              <a:t>The </a:t>
            </a:r>
            <a:r>
              <a:rPr lang="en-CA" sz="2600" b="1" dirty="0" smtClean="0"/>
              <a:t>general linear model (GLM) </a:t>
            </a:r>
            <a:r>
              <a:rPr lang="en-CA" sz="2600" dirty="0" smtClean="0"/>
              <a:t>represents </a:t>
            </a:r>
            <a:r>
              <a:rPr lang="en-CA" sz="2600" dirty="0"/>
              <a:t>the pattern with a set of </a:t>
            </a:r>
            <a:r>
              <a:rPr lang="en-CA" sz="2600" i="1" dirty="0"/>
              <a:t>parameters</a:t>
            </a:r>
            <a:r>
              <a:rPr lang="en-CA" sz="2600" dirty="0"/>
              <a:t> (e.g.,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CA" sz="2600" dirty="0">
                <a:cs typeface="Times New Roman" panose="02020603050405020304" pitchFamily="18" charset="0"/>
              </a:rPr>
              <a:t>) plus unexplained (‘residual’ or ‘error’) variation (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CA" sz="2600" dirty="0">
                <a:cs typeface="Times New Roman" panose="02020603050405020304" pitchFamily="18" charset="0"/>
              </a:rPr>
              <a:t>)</a:t>
            </a:r>
            <a:endParaRPr lang="en-CA" sz="26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617652" y="3251201"/>
            <a:ext cx="3712395" cy="2860191"/>
            <a:chOff x="571472" y="3135456"/>
            <a:chExt cx="3712395" cy="286019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071538" y="4292750"/>
            <a:ext cx="2928938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3" imgW="977760" imgH="203040" progId="Equation.3">
                    <p:embed/>
                  </p:oleObj>
                </mc:Choice>
                <mc:Fallback>
                  <p:oleObj name="Equation" r:id="rId3" imgW="977760" imgH="203040" progId="Equation.3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292750"/>
                          <a:ext cx="2928938" cy="608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928662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285984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2821769" y="4042717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3500430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750199" y="4114155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472" y="5364320"/>
              <a:ext cx="113345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response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variable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00636" y="5364320"/>
              <a:ext cx="128458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slope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parameter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4003" y="5364320"/>
              <a:ext cx="1139864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error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‘residual’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2233" y="3278482"/>
              <a:ext cx="128458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intercept</a:t>
              </a:r>
              <a:br>
                <a:rPr lang="en-CA" sz="2000" dirty="0"/>
              </a:br>
              <a:r>
                <a:rPr lang="en-CA" sz="2000" dirty="0"/>
                <a:t>parameter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43174" y="3135456"/>
              <a:ext cx="1145377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predictor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variable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82393" y="3700609"/>
            <a:ext cx="3222001" cy="2633323"/>
            <a:chOff x="4897446" y="3364056"/>
            <a:chExt cx="3222001" cy="2633323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5290355" y="3471213"/>
              <a:ext cx="2214578" cy="2000264"/>
            </a:xfrm>
            <a:prstGeom prst="bentConnector3">
              <a:avLst>
                <a:gd name="adj1" fmla="val 994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54702" y="457850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5611826" y="479281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/>
            <p:cNvSpPr/>
            <p:nvPr/>
          </p:nvSpPr>
          <p:spPr>
            <a:xfrm>
              <a:off x="7040586" y="414987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6611958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5897578" y="500713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54768" y="443562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6550044" y="451658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6683396" y="386412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7183462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4768" y="5566492"/>
              <a:ext cx="425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X</a:t>
              </a:r>
              <a:r>
                <a:rPr lang="en-CA" sz="2200" baseline="-250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68884" y="4149874"/>
              <a:ext cx="322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Y</a:t>
              </a:r>
              <a:endParaRPr lang="en-CA" sz="2200" baseline="-250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5397512" y="3578370"/>
              <a:ext cx="1800000" cy="1643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897446" y="500713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Calibri"/>
                </a:rPr>
                <a:t>α</a:t>
              </a:r>
              <a:endParaRPr lang="en-CA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168568" y="52141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5400000">
              <a:off x="6010925" y="4029857"/>
              <a:ext cx="642942" cy="702000"/>
            </a:xfrm>
            <a:prstGeom prst="bentConnector3">
              <a:avLst>
                <a:gd name="adj1" fmla="val 98889"/>
              </a:avLst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7310457" y="4345138"/>
            <a:ext cx="80899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5" imgW="1155600" imgH="825480" progId="Equation.3">
                    <p:embed/>
                  </p:oleObj>
                </mc:Choice>
                <mc:Fallback>
                  <p:oleObj name="Equation" r:id="rId5" imgW="1155600" imgH="825480" progId="Equation.3">
                    <p:embed/>
                    <p:pic>
                      <p:nvPicPr>
                        <p:cNvPr id="55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0457" y="4345138"/>
                          <a:ext cx="808990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Arrow Connector 55"/>
            <p:cNvCxnSpPr/>
            <p:nvPr/>
          </p:nvCxnSpPr>
          <p:spPr>
            <a:xfrm rot="10800000">
              <a:off x="6826272" y="4649940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6844430" y="3923752"/>
              <a:ext cx="432000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321626" y="373187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Calibri"/>
                </a:rPr>
                <a:t>ε</a:t>
              </a:r>
              <a:endParaRPr lang="en-CA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7074338" y="393556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8819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83C-34D4-473C-9475-3CE98E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</a:t>
            </a:r>
            <a:r>
              <a:rPr lang="en-CA" dirty="0" smtClean="0"/>
              <a:t>model </a:t>
            </a:r>
            <a:r>
              <a:rPr lang="en-CA" dirty="0"/>
              <a:t>assumptions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4"/>
            <a:ext cx="4358986" cy="483379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CA" sz="2400" dirty="0"/>
              <a:t>Relationship between response and predictor(s) is </a:t>
            </a:r>
            <a:r>
              <a:rPr lang="en-CA" sz="2400" b="1" dirty="0"/>
              <a:t>linear</a:t>
            </a:r>
            <a:endParaRPr lang="en-CA" sz="2400" dirty="0"/>
          </a:p>
          <a:p>
            <a:pPr>
              <a:spcBef>
                <a:spcPts val="4800"/>
              </a:spcBef>
              <a:spcAft>
                <a:spcPts val="2400"/>
              </a:spcAft>
            </a:pPr>
            <a:r>
              <a:rPr lang="en-CA" sz="2400" dirty="0"/>
              <a:t>Errors are </a:t>
            </a:r>
            <a:r>
              <a:rPr lang="en-CA" sz="2400" b="1" dirty="0"/>
              <a:t>normally distributed</a:t>
            </a:r>
            <a:r>
              <a:rPr lang="en-CA" sz="2400" dirty="0"/>
              <a:t> and have </a:t>
            </a:r>
            <a:r>
              <a:rPr lang="en-CA" sz="2400" b="1" dirty="0"/>
              <a:t>constant variance</a:t>
            </a:r>
            <a:endParaRPr lang="en-CA" sz="2400" dirty="0"/>
          </a:p>
          <a:p>
            <a:pPr>
              <a:spcAft>
                <a:spcPts val="2400"/>
              </a:spcAft>
            </a:pPr>
            <a:endParaRPr lang="en-CA" sz="2400" dirty="0"/>
          </a:p>
          <a:p>
            <a:pPr>
              <a:spcAft>
                <a:spcPts val="2400"/>
              </a:spcAft>
            </a:pPr>
            <a:r>
              <a:rPr lang="en-CA" sz="2400" dirty="0"/>
              <a:t>Errors are </a:t>
            </a:r>
            <a:r>
              <a:rPr lang="en-CA" sz="2400" b="1" dirty="0"/>
              <a:t>independent</a:t>
            </a:r>
            <a:r>
              <a:rPr lang="en-CA" sz="2400" dirty="0"/>
              <a:t> of</a:t>
            </a:r>
            <a:br>
              <a:rPr lang="en-CA" sz="2400" dirty="0"/>
            </a:br>
            <a:r>
              <a:rPr lang="en-CA" sz="2400" dirty="0"/>
              <a:t>one another</a:t>
            </a:r>
          </a:p>
        </p:txBody>
      </p:sp>
      <p:pic>
        <p:nvPicPr>
          <p:cNvPr id="46" name="Picture 45" descr="linear regression figur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8795" y="1630411"/>
            <a:ext cx="1571636" cy="13926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02196" y="3023105"/>
            <a:ext cx="4037137" cy="1682541"/>
            <a:chOff x="4786314" y="3460971"/>
            <a:chExt cx="4037137" cy="1682541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8125" t="26057" r="7499" b="21126"/>
            <a:stretch>
              <a:fillRect/>
            </a:stretch>
          </p:blipFill>
          <p:spPr bwMode="auto">
            <a:xfrm>
              <a:off x="4786314" y="3714752"/>
              <a:ext cx="321471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12500" t="23768" r="12499" b="29474"/>
            <a:stretch>
              <a:fillRect/>
            </a:stretch>
          </p:blipFill>
          <p:spPr bwMode="auto">
            <a:xfrm rot="5400000">
              <a:off x="7715628" y="3746367"/>
              <a:ext cx="1393219" cy="82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1" t="16740" r="-1319" b="4374"/>
          <a:stretch/>
        </p:blipFill>
        <p:spPr bwMode="auto">
          <a:xfrm>
            <a:off x="5332320" y="5122689"/>
            <a:ext cx="2784586" cy="17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6203" y="19609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What </a:t>
            </a:r>
            <a:r>
              <a:rPr lang="en-CA" i="1" dirty="0" smtClean="0"/>
              <a:t>is a </a:t>
            </a:r>
            <a:r>
              <a:rPr lang="en-CA" i="1" dirty="0" smtClean="0"/>
              <a:t>GLM</a:t>
            </a:r>
            <a:r>
              <a:rPr lang="en-CA" i="1" dirty="0" smtClean="0"/>
              <a:t>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28048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2423</Words>
  <Application>Microsoft Office PowerPoint</Application>
  <PresentationFormat>On-screen Show (4:3)</PresentationFormat>
  <Paragraphs>274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General and Generalized Linear Models: Overview and Applications</vt:lpstr>
      <vt:lpstr>Session overview</vt:lpstr>
      <vt:lpstr>Background</vt:lpstr>
      <vt:lpstr>Background</vt:lpstr>
      <vt:lpstr>Background</vt:lpstr>
      <vt:lpstr>Background</vt:lpstr>
      <vt:lpstr>A bit of history</vt:lpstr>
      <vt:lpstr>Linear model basics</vt:lpstr>
      <vt:lpstr>Linear model assumptions</vt:lpstr>
      <vt:lpstr>What is linear in the model?</vt:lpstr>
      <vt:lpstr>What is linear in the model?</vt:lpstr>
      <vt:lpstr>What is linear in the model?</vt:lpstr>
      <vt:lpstr>A cautionary tale</vt:lpstr>
      <vt:lpstr>A cautionary tale</vt:lpstr>
      <vt:lpstr>A cautionary tale</vt:lpstr>
      <vt:lpstr>A cautionary tale</vt:lpstr>
      <vt:lpstr>A cautionary tale</vt:lpstr>
      <vt:lpstr>Applications of linear models</vt:lpstr>
      <vt:lpstr>What about generalized linear models?</vt:lpstr>
      <vt:lpstr>General vs generalized</vt:lpstr>
      <vt:lpstr>Generalized linear models (GLIMs)</vt:lpstr>
      <vt:lpstr>Generalized linear models (GLIMs)</vt:lpstr>
      <vt:lpstr>Generalized linear models (GLIMs)</vt:lpstr>
      <vt:lpstr>Assumptions of GLIMs</vt:lpstr>
      <vt:lpstr>An aside</vt:lpstr>
      <vt:lpstr>General vs generalized</vt:lpstr>
      <vt:lpstr>Poisson regression as an example</vt:lpstr>
      <vt:lpstr>An aside</vt:lpstr>
      <vt:lpstr>Poisson regression as an example</vt:lpstr>
      <vt:lpstr>Poisson regression as an example</vt:lpstr>
      <vt:lpstr>Poisson regression as an example</vt:lpstr>
      <vt:lpstr>Poisson regression as an example</vt:lpstr>
      <vt:lpstr>Poisson regression as an example</vt:lpstr>
      <vt:lpstr>Applications of GLIMs</vt:lpstr>
      <vt:lpstr>Summary</vt:lpstr>
      <vt:lpstr>Useful references</vt:lpstr>
      <vt:lpstr>Appendix: clarifying points</vt:lpstr>
      <vt:lpstr>Appendix: clarifying points</vt:lpstr>
      <vt:lpstr>Appendix: clarifying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Linear Models: Overview and Applications</dc:title>
  <dc:creator>Michael</dc:creator>
  <cp:lastModifiedBy>Otterstatter, Michael [BCCDC]</cp:lastModifiedBy>
  <cp:revision>96</cp:revision>
  <dcterms:created xsi:type="dcterms:W3CDTF">2019-03-21T22:03:39Z</dcterms:created>
  <dcterms:modified xsi:type="dcterms:W3CDTF">2022-02-17T22:45:45Z</dcterms:modified>
</cp:coreProperties>
</file>