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7" r:id="rId4"/>
    <p:sldId id="336" r:id="rId5"/>
    <p:sldId id="340" r:id="rId6"/>
    <p:sldId id="355" r:id="rId7"/>
    <p:sldId id="352" r:id="rId8"/>
    <p:sldId id="353" r:id="rId9"/>
    <p:sldId id="356" r:id="rId10"/>
    <p:sldId id="357" r:id="rId11"/>
    <p:sldId id="358" r:id="rId12"/>
    <p:sldId id="359" r:id="rId13"/>
    <p:sldId id="360" r:id="rId14"/>
    <p:sldId id="362" r:id="rId15"/>
    <p:sldId id="363" r:id="rId16"/>
    <p:sldId id="361" r:id="rId17"/>
    <p:sldId id="364" r:id="rId18"/>
    <p:sldId id="365" r:id="rId19"/>
    <p:sldId id="367" r:id="rId20"/>
    <p:sldId id="366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napToGrid="0">
      <p:cViewPr>
        <p:scale>
          <a:sx n="118" d="100"/>
          <a:sy n="118" d="100"/>
        </p:scale>
        <p:origin x="-144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70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4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7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1B42-84A5-4878-AA5A-682904AFDC78}" type="datetimeFigureOut">
              <a:rPr lang="en-CA" smtClean="0"/>
              <a:t>8/16/2019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CA6AD-75A3-40C7-86BA-AAC27EE2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Regression Model Building 3: Model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E6E4C5-C22C-497E-9A98-BA5E80B7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/>
              <a:t>Aug 16, 2019</a:t>
            </a:r>
          </a:p>
        </p:txBody>
      </p:sp>
    </p:spTree>
    <p:extLst>
      <p:ext uri="{BB962C8B-B14F-4D97-AF65-F5344CB8AC3E}">
        <p14:creationId xmlns:p14="http://schemas.microsoft.com/office/powerpoint/2010/main" val="35392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ADBBE-B810-4602-AA51-701897A0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1BF98-4AA1-459E-B68C-366F043F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/>
              <a:t>Assess model fit: age and sex both appear as significant predictors, with higher probability of syphilis dx among men (but no interaction between age and sex)</a:t>
            </a:r>
          </a:p>
          <a:p>
            <a:r>
              <a:rPr lang="en-CA" sz="2600" u="sng" dirty="0"/>
              <a:t>Model with sex and age is a better fit </a:t>
            </a:r>
            <a:r>
              <a:rPr lang="en-CA" sz="2600" dirty="0"/>
              <a:t>than model with just age (significant reduction in deviance)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A93A11-1428-433E-BDB9-F0D95075DFD0}"/>
              </a:ext>
            </a:extLst>
          </p:cNvPr>
          <p:cNvSpPr/>
          <p:nvPr/>
        </p:nvSpPr>
        <p:spPr>
          <a:xfrm>
            <a:off x="332961" y="3955055"/>
            <a:ext cx="8478079" cy="27290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Estimate Std. Error z value   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-8.22467    0.47722 -17.234 	&lt;&lt; 0.001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0.02373    0.01660   1.429   	   0.153    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2.40398    0.48791   4.927 	&lt;&lt; 0.001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earliest_age_yrs:gender_binM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0.02491    0.01681   1.482       0.138         </a:t>
            </a: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Deviance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Resid.Df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Resid.Dev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(&gt;Chi)    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                                 132901     9938.7                        </a:t>
            </a:r>
          </a:p>
          <a:p>
            <a:r>
              <a:rPr lang="en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553.54    132900     9385.1 	&lt;&lt; 0.001 </a:t>
            </a:r>
            <a:r>
              <a:rPr lang="en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859.73    132899     8525.4 	&lt;&lt; 0.001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earliest_age_yrs:gender_bin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2.45    132898     8523.0  	   0.1175 </a:t>
            </a:r>
          </a:p>
        </p:txBody>
      </p:sp>
    </p:spTree>
    <p:extLst>
      <p:ext uri="{BB962C8B-B14F-4D97-AF65-F5344CB8AC3E}">
        <p14:creationId xmlns:p14="http://schemas.microsoft.com/office/powerpoint/2010/main" val="276807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8924"/>
          </a:xfrm>
        </p:spPr>
        <p:txBody>
          <a:bodyPr>
            <a:normAutofit/>
          </a:bodyPr>
          <a:lstStyle/>
          <a:p>
            <a:r>
              <a:rPr lang="en-CA" dirty="0"/>
              <a:t>Goodness-of-fit statistics also help compare models</a:t>
            </a:r>
          </a:p>
          <a:p>
            <a:pPr lvl="1"/>
            <a:r>
              <a:rPr lang="en-CA" dirty="0"/>
              <a:t>Akaike information criterion (AIC)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>
              <a:spcBef>
                <a:spcPts val="1800"/>
              </a:spcBef>
            </a:pPr>
            <a:endParaRPr lang="en-CA" dirty="0"/>
          </a:p>
          <a:p>
            <a:pPr lvl="1">
              <a:spcBef>
                <a:spcPts val="3000"/>
              </a:spcBef>
            </a:pPr>
            <a:r>
              <a:rPr lang="en-CA" dirty="0"/>
              <a:t>Pseudo </a:t>
            </a:r>
            <a:r>
              <a:rPr lang="en-CA" i="1" dirty="0"/>
              <a:t>R</a:t>
            </a:r>
            <a:r>
              <a:rPr lang="en-CA" i="1" baseline="30000" dirty="0"/>
              <a:t>2</a:t>
            </a:r>
            <a:r>
              <a:rPr lang="en-CA" dirty="0"/>
              <a:t> (</a:t>
            </a:r>
            <a:r>
              <a:rPr lang="en-CA" dirty="0" err="1"/>
              <a:t>Nagelkerke’s</a:t>
            </a:r>
            <a:r>
              <a:rPr lang="en-CA" dirty="0"/>
              <a:t>): Proportion of deviance explained by age + sex model is ≈</a:t>
            </a:r>
            <a:r>
              <a:rPr lang="en-CA" b="1" dirty="0"/>
              <a:t>14%, </a:t>
            </a:r>
            <a:r>
              <a:rPr lang="en-CA" dirty="0"/>
              <a:t>compared to only ≈</a:t>
            </a:r>
            <a:r>
              <a:rPr lang="en-CA" b="1" dirty="0"/>
              <a:t>6% </a:t>
            </a:r>
            <a:r>
              <a:rPr lang="en-CA" dirty="0"/>
              <a:t>for age-only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DFE9CDB-8101-4865-870C-732A64F385D7}"/>
              </a:ext>
            </a:extLst>
          </p:cNvPr>
          <p:cNvSpPr/>
          <p:nvPr/>
        </p:nvSpPr>
        <p:spPr>
          <a:xfrm>
            <a:off x="1290017" y="2844708"/>
            <a:ext cx="4729784" cy="19145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age_only_model$aic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9389.143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age_sex_model$aic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8531.409</a:t>
            </a: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age_sex_int_model$aic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8530.959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376179-351C-4802-8C6E-D195CC78F236}"/>
              </a:ext>
            </a:extLst>
          </p:cNvPr>
          <p:cNvSpPr txBox="1"/>
          <p:nvPr/>
        </p:nvSpPr>
        <p:spPr>
          <a:xfrm>
            <a:off x="6221896" y="2915149"/>
            <a:ext cx="258417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lower AIC, better model</a:t>
            </a:r>
          </a:p>
          <a:p>
            <a:endParaRPr lang="en-CA" sz="1000" dirty="0"/>
          </a:p>
          <a:p>
            <a:r>
              <a:rPr lang="en-CA" sz="2400" dirty="0"/>
              <a:t>similar AIC, similar models</a:t>
            </a:r>
          </a:p>
        </p:txBody>
      </p:sp>
    </p:spTree>
    <p:extLst>
      <p:ext uri="{BB962C8B-B14F-4D97-AF65-F5344CB8AC3E}">
        <p14:creationId xmlns:p14="http://schemas.microsoft.com/office/powerpoint/2010/main" val="54229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9384"/>
          </a:xfrm>
        </p:spPr>
        <p:txBody>
          <a:bodyPr>
            <a:normAutofit/>
          </a:bodyPr>
          <a:lstStyle/>
          <a:p>
            <a:r>
              <a:rPr lang="en-CA" dirty="0"/>
              <a:t>Assess model assumptions: linearity still questionable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t="1949" r="1825" b="1795"/>
          <a:stretch/>
        </p:blipFill>
        <p:spPr bwMode="auto">
          <a:xfrm>
            <a:off x="905204" y="2781433"/>
            <a:ext cx="7197090" cy="357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17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adding a quadratic term to our model, the fit with age is improved</a:t>
            </a:r>
          </a:p>
          <a:p>
            <a:pPr lvl="1"/>
            <a:r>
              <a:rPr lang="en-CA" dirty="0"/>
              <a:t>Significant age</a:t>
            </a:r>
            <a:r>
              <a:rPr lang="en-CA" baseline="30000" dirty="0"/>
              <a:t>2</a:t>
            </a:r>
            <a:r>
              <a:rPr lang="en-CA" dirty="0"/>
              <a:t> term (P &lt;&lt; 0.001)</a:t>
            </a:r>
          </a:p>
          <a:p>
            <a:pPr lvl="1"/>
            <a:r>
              <a:rPr lang="en-CA" dirty="0"/>
              <a:t>Overall reduction in model deviance (P &lt;&lt; 0.001)</a:t>
            </a:r>
          </a:p>
          <a:p>
            <a:pPr lvl="1"/>
            <a:r>
              <a:rPr lang="en-CA" dirty="0"/>
              <a:t>AIC is lower compared to age-sex model (8419 vs 8531)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934" r="1822" b="1331"/>
          <a:stretch/>
        </p:blipFill>
        <p:spPr bwMode="auto">
          <a:xfrm>
            <a:off x="1746174" y="3945939"/>
            <a:ext cx="5651653" cy="28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8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0371"/>
          </a:xfrm>
        </p:spPr>
        <p:txBody>
          <a:bodyPr>
            <a:normAutofit/>
          </a:bodyPr>
          <a:lstStyle/>
          <a:p>
            <a:r>
              <a:rPr lang="en-CA" dirty="0" smtClean="0"/>
              <a:t>Other aspects of model assumptions/fit</a:t>
            </a:r>
            <a:endParaRPr lang="en-CA" dirty="0"/>
          </a:p>
          <a:p>
            <a:pPr lvl="1"/>
            <a:r>
              <a:rPr lang="en-CA" dirty="0" smtClean="0"/>
              <a:t>In logistic and Poisson regression, we assume variance is proportional to the mean (deviance/</a:t>
            </a:r>
            <a:r>
              <a:rPr lang="en-CA" dirty="0" err="1" smtClean="0"/>
              <a:t>df</a:t>
            </a:r>
            <a:r>
              <a:rPr lang="en-CA" dirty="0" smtClean="0"/>
              <a:t> ≈ 1.0)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>
              <a:spcBef>
                <a:spcPts val="1200"/>
              </a:spcBef>
            </a:pPr>
            <a:r>
              <a:rPr lang="en-CA" dirty="0" smtClean="0"/>
              <a:t>When data appear over- (dev/</a:t>
            </a:r>
            <a:r>
              <a:rPr lang="en-CA" dirty="0" err="1" smtClean="0"/>
              <a:t>df</a:t>
            </a:r>
            <a:r>
              <a:rPr lang="en-CA" dirty="0" smtClean="0"/>
              <a:t> &gt;&gt; 1) or under- (dev/</a:t>
            </a:r>
            <a:r>
              <a:rPr lang="en-CA" dirty="0" err="1" smtClean="0"/>
              <a:t>df</a:t>
            </a:r>
            <a:r>
              <a:rPr lang="en-CA" dirty="0" smtClean="0"/>
              <a:t> &lt;&lt; 1) dispersed, SE values are likely too narrow and we should consider a ‘quasi’ model in which the dispersion factor is estimated from the data</a:t>
            </a:r>
            <a:endParaRPr lang="en-CA" dirty="0"/>
          </a:p>
          <a:p>
            <a:endParaRPr lang="en-CA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FEA93A11-1428-433E-BDB9-F0D95075DFD0}"/>
              </a:ext>
            </a:extLst>
          </p:cNvPr>
          <p:cNvSpPr/>
          <p:nvPr/>
        </p:nvSpPr>
        <p:spPr>
          <a:xfrm>
            <a:off x="327991" y="3120544"/>
            <a:ext cx="8478079" cy="16456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summary(</a:t>
            </a:r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age_sq_sex_model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Residual deviance: </a:t>
            </a:r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8411.3 </a:t>
            </a:r>
            <a:r>
              <a:rPr lang="en-CA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132898 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freedom</a:t>
            </a:r>
            <a:endParaRPr lang="en-CA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8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new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Fitting a ‘</a:t>
            </a:r>
            <a:r>
              <a:rPr lang="en-CA" sz="2400" dirty="0" err="1" smtClean="0"/>
              <a:t>quasibinomial</a:t>
            </a:r>
            <a:r>
              <a:rPr lang="en-CA" sz="2400" dirty="0" smtClean="0"/>
              <a:t>’ model only improves the estimates of the standard error, not the fit to the data per se</a:t>
            </a:r>
            <a:endParaRPr lang="en-CA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A93A11-1428-433E-BDB9-F0D95075DFD0}"/>
              </a:ext>
            </a:extLst>
          </p:cNvPr>
          <p:cNvSpPr/>
          <p:nvPr/>
        </p:nvSpPr>
        <p:spPr>
          <a:xfrm>
            <a:off x="327991" y="2621820"/>
            <a:ext cx="8478079" cy="4167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age_sq_sex_model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syph_dx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"binomial",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analysis_data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Estimate  Std. Error z value          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-12.1261140  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0.3846859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-31.522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0.2314716  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0.0193865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11.940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-0.0022917  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0.0002459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-9.322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3.0427839  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0.1648438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18.459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age_sq_sex_model_quasi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syph_dx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"</a:t>
            </a:r>
            <a:r>
              <a:rPr lang="en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quasibinomial</a:t>
            </a:r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analysis_data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Estimate  Std. Error t value          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-12.1261140   </a:t>
            </a:r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0.4393457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-27.600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0.2314716   </a:t>
            </a:r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0.0221412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10.454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-0.0022917   </a:t>
            </a:r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0.0002808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-8.162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gender_binM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3.0427839   </a:t>
            </a:r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0.1882664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16.162 	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***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2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Compare fit of several new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Through this iterative process, we can build and compare a series of models – for each, we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assess fit to the data (generating model summaries and plots of predicted values and residuals)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compare to simpler models (using deviance reduction, % of variation explained, and goodness-of-fit statistics)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examine model assumptions and adjust as appropriate (e.g., quadratic terms with relations are non-linear)</a:t>
            </a:r>
          </a:p>
        </p:txBody>
      </p:sp>
    </p:spTree>
    <p:extLst>
      <p:ext uri="{BB962C8B-B14F-4D97-AF65-F5344CB8AC3E}">
        <p14:creationId xmlns:p14="http://schemas.microsoft.com/office/powerpoint/2010/main" val="34315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Considering the full model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Starting with, or working our way up to, a full model will all (roughly 30) relevant covariates and interactions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we find many significant covariates (main effects and interaction terms</a:t>
            </a:r>
          </a:p>
          <a:p>
            <a:pPr lvl="2">
              <a:spcBef>
                <a:spcPts val="600"/>
              </a:spcBef>
            </a:pPr>
            <a:r>
              <a:rPr lang="en-CA" dirty="0" smtClean="0"/>
              <a:t>Full model explains ≈ 49% of variation in syphilis diagnosis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but also many terms (at least 12) that add little improvement to model fit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249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Considering the full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A93A11-1428-433E-BDB9-F0D95075DFD0}"/>
              </a:ext>
            </a:extLst>
          </p:cNvPr>
          <p:cNvSpPr/>
          <p:nvPr/>
        </p:nvSpPr>
        <p:spPr>
          <a:xfrm>
            <a:off x="327991" y="1448474"/>
            <a:ext cx="8478079" cy="53407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 </a:t>
            </a:r>
            <a:r>
              <a:rPr lang="en-CA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CA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		</a:t>
            </a:r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(&gt;Chi)    </a:t>
            </a:r>
          </a:p>
          <a:p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                                    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120594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7908.8                         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534.10    120593     7374.7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1   913.86    120592     6460.9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1   133.19    120591     6327.7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1   551.08    120590     5776.6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surveillance_region_ha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225.97    120586     5550.6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TotalCTGC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844.96    120585     4705.7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post2011   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225.86    120584     4479.8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23.16    120583     4456.6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CTGC_squared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178.86    120582     4277.8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earliest_age:hiv_atoc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1 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8.19    120581     4269.6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0.0042111 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earliest_age:everlgv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0.92    120580     4268.7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0.3384752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earliest_age:gender_bin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6.67    120579     4262.0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0.0097825 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earliest_age:surv_region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4.62    120575     4257.4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0.3288628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earliest_age:TotalCTGC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 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7.49    120574     4249.9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0.0062037 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earliest_age:post2011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3.51    120573     4246.4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0.0609164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hiv_atoc:everlgv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18.08    120572     4228.3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hiv_atoc:gender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0.02    120571     4228.3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0.8783368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hiv_atoc:surveillance_region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11.76    120567     4216.5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0.0192030  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hiv_atoc:CTGC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1 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7.20    120566     4209.3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0.0072782 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hiv_atoc:post2011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0.00    120565     4209.3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0.9602960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everlgv:gender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0.08    120564     4209.2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0.7745739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everlgv:surveillance_region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17.37    120561     4191.9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0.0005944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everlgv:CTGC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0.96    120560     4190.9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0.3273099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everlgv:post2011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0.40    120559     4190.5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0.5258297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gender_bin:surv_region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4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3.60    120555     4186.9 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0.4631156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gender_bin:CTGC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1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1.19    120554     4185.7 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0.2754139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gender_bin:post2011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43.38    120553     4142.3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</a:p>
          <a:p>
            <a:r>
              <a:rPr lang="en-CA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surveillance_region_ha:CTGC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4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5.93    120549     4136.4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0.2044090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surveillance_region:post2011  4     </a:t>
            </a:r>
            <a:r>
              <a:rPr lang="en-CA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3.13    120545     4133.3    </a:t>
            </a:r>
            <a:r>
              <a:rPr lang="en-CA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0.5361186    </a:t>
            </a:r>
            <a:endParaRPr lang="en-CA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TotalCTGC:post2011           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27.72    120544     4105.6 </a:t>
            </a:r>
            <a:r>
              <a:rPr lang="en-CA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&lt;&lt; </a:t>
            </a:r>
            <a:r>
              <a:rPr lang="en-CA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 </a:t>
            </a:r>
            <a:endParaRPr lang="en-CA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9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Considering </a:t>
            </a:r>
            <a:r>
              <a:rPr lang="en-CA" sz="4000" dirty="0" smtClean="0"/>
              <a:t>a reduced model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could manually prune the full model to include only those terms adding significant improvement to model fit</a:t>
            </a:r>
          </a:p>
          <a:p>
            <a:pPr lvl="1"/>
            <a:r>
              <a:rPr lang="en-CA" dirty="0" smtClean="0"/>
              <a:t>In this way, the reduced model has half as many covariates (17) as full model but still explains the same amount of variation in syphilis dx (~49%)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45465-7F16-4F49-A04E-7F2887BE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FD6DC-5B10-430D-B7BC-FF4E76B8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continue to discuss </a:t>
            </a:r>
          </a:p>
          <a:p>
            <a:pPr lvl="1"/>
            <a:r>
              <a:rPr lang="en-CA" dirty="0"/>
              <a:t>key components in the model building process</a:t>
            </a:r>
          </a:p>
          <a:p>
            <a:pPr lvl="1"/>
            <a:r>
              <a:rPr lang="en-CA" dirty="0"/>
              <a:t>models as a tool for exploring and describing data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And now focus our attention on </a:t>
            </a:r>
          </a:p>
          <a:p>
            <a:pPr lvl="1"/>
            <a:r>
              <a:rPr lang="en-CA" dirty="0"/>
              <a:t>methods for comparing and selecting models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76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Considering </a:t>
            </a:r>
            <a:r>
              <a:rPr lang="en-CA" sz="4000" dirty="0" smtClean="0"/>
              <a:t>a reduced model</a:t>
            </a:r>
            <a:endParaRPr lang="en-CA" sz="4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A93A11-1428-433E-BDB9-F0D95075DFD0}"/>
              </a:ext>
            </a:extLst>
          </p:cNvPr>
          <p:cNvSpPr/>
          <p:nvPr/>
        </p:nvSpPr>
        <p:spPr>
          <a:xfrm>
            <a:off x="327991" y="1448474"/>
            <a:ext cx="8478079" cy="53407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 </a:t>
            </a:r>
            <a:r>
              <a:rPr lang="en-CA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Deviance  </a:t>
            </a:r>
            <a:r>
              <a:rPr lang="en-CA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 P(&gt;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Chi)    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                                       120594     7908.8                          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1   534.10    120593     7374.7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1   913.86    120592     6460.9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1   133.19    120591     6327.7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  551.08    120590     5776.6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surveillance_region_ha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4   225.97    120586     5550.6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TotalCTGC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   844.96    120585     4705.7 	&lt;&lt; 0.001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post2011                      1   225.86    120584     4479.8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1    23.16    120583     4456     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CTGC_squared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1   178.86    120582     4277.8 	&lt;&lt; 0.001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earliest_age_yrs:hiv_atoc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  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8.19    120581     4269   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0.0042111 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earliest_age_yrs:gender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6.50    120580     4263.1 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0.0107726  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hiv_atoc:everlgv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1    18.73    120579     4244.4   &lt;&lt; 0.001</a:t>
            </a:r>
          </a:p>
          <a:p>
            <a:r>
              <a:rPr lang="en-CA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hiv_atoc:surv_region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4  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12.04    120575     4232.3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0.0170443  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hiv_atoc:TotalCTGC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 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10.11    120574     4222.2 </a:t>
            </a:r>
            <a:r>
              <a:rPr lang="en-CA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0.0014774 </a:t>
            </a:r>
          </a:p>
          <a:p>
            <a:r>
              <a:rPr lang="en-CA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everlgv:surveillance_region</a:t>
            </a:r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   17.38    120571     4204.8   &lt;&lt; 0.001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gender_bin:post2011           1    31.78    120570     4173.1   &lt;&lt; 0.001</a:t>
            </a:r>
          </a:p>
          <a:p>
            <a:r>
              <a:rPr lang="en-C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TotalCTGC:post2011            1    33.46    120569     4139.6   &lt;&lt; 0.001</a:t>
            </a:r>
            <a:endParaRPr lang="en-C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6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time…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talk more about variable selection and automated vs manual approaches to model building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Building a regression model requires careful thought throughout, not simply a ‘cookbook’ activity of following predefined steps</a:t>
            </a:r>
          </a:p>
          <a:p>
            <a:pPr>
              <a:spcBef>
                <a:spcPts val="1800"/>
              </a:spcBef>
            </a:pPr>
            <a:r>
              <a:rPr lang="en-CA" dirty="0"/>
              <a:t>In general, you must consider and decide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What is the </a:t>
            </a:r>
            <a:r>
              <a:rPr lang="en-CA" b="1" dirty="0"/>
              <a:t>purpose of my model </a:t>
            </a:r>
            <a:r>
              <a:rPr lang="en-CA" dirty="0"/>
              <a:t>(describe, explain, predict)?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What </a:t>
            </a:r>
            <a:r>
              <a:rPr lang="en-CA" b="1" dirty="0"/>
              <a:t>type of model </a:t>
            </a:r>
            <a:r>
              <a:rPr lang="en-CA" dirty="0"/>
              <a:t>is appropriate for my purpose and data (ordinary linear, generalized linear, etc.)?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What is the </a:t>
            </a:r>
            <a:r>
              <a:rPr lang="en-CA" b="1" dirty="0"/>
              <a:t>best fit model </a:t>
            </a:r>
            <a:r>
              <a:rPr lang="en-CA" dirty="0"/>
              <a:t>for my data?</a:t>
            </a:r>
          </a:p>
        </p:txBody>
      </p:sp>
    </p:spTree>
    <p:extLst>
      <p:ext uri="{BB962C8B-B14F-4D97-AF65-F5344CB8AC3E}">
        <p14:creationId xmlns:p14="http://schemas.microsoft.com/office/powerpoint/2010/main" val="44717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Here we focus on </a:t>
            </a:r>
            <a:r>
              <a:rPr lang="en-CA" sz="2700" i="1" dirty="0"/>
              <a:t>descriptive modeling</a:t>
            </a:r>
            <a:r>
              <a:rPr lang="en-CA" sz="2700" dirty="0"/>
              <a:t>, which aims to </a:t>
            </a:r>
          </a:p>
          <a:p>
            <a:pPr lvl="1"/>
            <a:r>
              <a:rPr lang="en-CA" dirty="0"/>
              <a:t>summarise or represent data in a compact manner</a:t>
            </a:r>
          </a:p>
          <a:p>
            <a:pPr lvl="1"/>
            <a:r>
              <a:rPr lang="en-CA" dirty="0"/>
              <a:t>capture associations between dependent and independent variables</a:t>
            </a:r>
          </a:p>
          <a:p>
            <a:pPr lvl="1"/>
            <a:r>
              <a:rPr lang="en-CA" dirty="0"/>
              <a:t>generate hypotheses (but not test hypotheses)</a:t>
            </a:r>
          </a:p>
          <a:p>
            <a:pPr lvl="1"/>
            <a:endParaRPr lang="en-CA" dirty="0"/>
          </a:p>
          <a:p>
            <a:r>
              <a:rPr lang="en-CA" dirty="0"/>
              <a:t>Different from </a:t>
            </a:r>
          </a:p>
          <a:p>
            <a:pPr lvl="1"/>
            <a:r>
              <a:rPr lang="en-CA" i="1" dirty="0"/>
              <a:t>explanatory modeling</a:t>
            </a:r>
            <a:r>
              <a:rPr lang="en-CA" dirty="0"/>
              <a:t>: hypothesis testing - based on underlying causal theory</a:t>
            </a:r>
          </a:p>
          <a:p>
            <a:pPr lvl="1"/>
            <a:r>
              <a:rPr lang="en-CA" i="1" dirty="0"/>
              <a:t>predictive modeling</a:t>
            </a:r>
            <a:r>
              <a:rPr lang="en-CA" dirty="0"/>
              <a:t>: model as a tool for predicting new observations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9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390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600" dirty="0"/>
              <a:t>As an example, we consider individual-level clinic data from STI sentinel surveillance (provided by Clinical Prevention Services, BCCDC)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Chlamydia and gonorrhea diagnoses (2006-17) were linked to infectious syphilis diagnoses (up to 12-months after)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Patient-level information is based on case report forms and linkage to HIV surveillance data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Our interest is to describe the associations between syphilis diagnosis and the patient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523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D9772-CAC6-4DCB-86AA-A4D9E527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F62EB0-BCF6-4B67-BC1F-BC22166B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3410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Selected variables available for modeling building:</a:t>
            </a:r>
          </a:p>
          <a:p>
            <a:pPr lvl="1"/>
            <a:r>
              <a:rPr lang="en-CA" sz="2200" b="1" dirty="0" err="1"/>
              <a:t>syph_dx</a:t>
            </a:r>
            <a:r>
              <a:rPr lang="en-CA" sz="2200" b="1" dirty="0"/>
              <a:t> </a:t>
            </a:r>
            <a:r>
              <a:rPr lang="en-CA" sz="2200" dirty="0"/>
              <a:t>- Patient had a syphilis diagnosis during the study period (yes/no)</a:t>
            </a:r>
          </a:p>
          <a:p>
            <a:pPr lvl="1"/>
            <a:r>
              <a:rPr lang="en-CA" sz="2200" b="1" dirty="0" err="1"/>
              <a:t>earliest_age_grp</a:t>
            </a:r>
            <a:r>
              <a:rPr lang="en-CA" sz="2200" b="1" dirty="0"/>
              <a:t> </a:t>
            </a:r>
            <a:r>
              <a:rPr lang="en-CA" sz="2200" dirty="0"/>
              <a:t>- patient age groups (15-19, 20-24, 25-29, 30-39, 40-59, 60+ years)</a:t>
            </a:r>
          </a:p>
          <a:p>
            <a:pPr lvl="1"/>
            <a:r>
              <a:rPr lang="en-CA" sz="2200" b="1" dirty="0" err="1"/>
              <a:t>hiv_atoc</a:t>
            </a:r>
            <a:r>
              <a:rPr lang="en-CA" sz="2200" b="1" dirty="0"/>
              <a:t> </a:t>
            </a:r>
            <a:r>
              <a:rPr lang="en-CA" sz="2200" dirty="0"/>
              <a:t>- Patient had HIV at the time of syphilis diagnosis (yes/no)</a:t>
            </a:r>
          </a:p>
          <a:p>
            <a:pPr lvl="1"/>
            <a:r>
              <a:rPr lang="en-CA" sz="2200" b="1" dirty="0" err="1"/>
              <a:t>everlgv</a:t>
            </a:r>
            <a:r>
              <a:rPr lang="en-CA" sz="2200" dirty="0"/>
              <a:t> – diagnosis with Lymphogranuloma </a:t>
            </a:r>
            <a:r>
              <a:rPr lang="en-CA" sz="2200" dirty="0" err="1"/>
              <a:t>venereum</a:t>
            </a:r>
            <a:r>
              <a:rPr lang="en-CA" sz="2200" dirty="0"/>
              <a:t> anytime (lifetime or within study period)</a:t>
            </a:r>
          </a:p>
          <a:p>
            <a:pPr lvl="1"/>
            <a:r>
              <a:rPr lang="en-CA" sz="2200" b="1" dirty="0" err="1"/>
              <a:t>gender_bin</a:t>
            </a:r>
            <a:r>
              <a:rPr lang="en-CA" sz="2200" b="1" dirty="0"/>
              <a:t> </a:t>
            </a:r>
            <a:r>
              <a:rPr lang="en-CA" sz="2200" dirty="0"/>
              <a:t>– Patient sex categories (M, F, NA)</a:t>
            </a:r>
          </a:p>
          <a:p>
            <a:pPr lvl="1"/>
            <a:r>
              <a:rPr lang="en-CA" sz="2200" b="1" dirty="0" err="1"/>
              <a:t>surveillance_region_ha</a:t>
            </a:r>
            <a:r>
              <a:rPr lang="en-CA" sz="2200" b="1" dirty="0"/>
              <a:t> </a:t>
            </a:r>
            <a:r>
              <a:rPr lang="en-CA" sz="2200" dirty="0"/>
              <a:t>- Patient's Health Authority of residence</a:t>
            </a:r>
          </a:p>
          <a:p>
            <a:pPr lvl="1"/>
            <a:r>
              <a:rPr lang="en-CA" sz="2200" b="1" dirty="0" err="1"/>
              <a:t>ctgc_cat</a:t>
            </a:r>
            <a:r>
              <a:rPr lang="en-CA" sz="2200" b="1" dirty="0"/>
              <a:t> </a:t>
            </a:r>
            <a:r>
              <a:rPr lang="en-CA" sz="2200" dirty="0"/>
              <a:t>- Number of chlamydia or gonorrhea diagnoses patient had during study period (1-2, 3-4, 5+)</a:t>
            </a:r>
          </a:p>
          <a:p>
            <a:pPr lvl="1"/>
            <a:r>
              <a:rPr lang="en-CA" sz="2200" b="1" dirty="0"/>
              <a:t>post2011</a:t>
            </a:r>
            <a:r>
              <a:rPr lang="en-CA" sz="2200" dirty="0"/>
              <a:t> - Chlamydia/gonorrhea diagnosis was after 2011 (yes/no)</a:t>
            </a:r>
          </a:p>
        </p:txBody>
      </p:sp>
    </p:spTree>
    <p:extLst>
      <p:ext uri="{BB962C8B-B14F-4D97-AF65-F5344CB8AC3E}">
        <p14:creationId xmlns:p14="http://schemas.microsoft.com/office/powerpoint/2010/main" val="170011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Although there are many approaches to model building, one always needs to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First, visualise the data</a:t>
            </a:r>
            <a:r>
              <a:rPr lang="en-CA" dirty="0"/>
              <a:t>: summary statistics, plots, etc. 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Then, choose a candidate model </a:t>
            </a:r>
            <a:r>
              <a:rPr lang="en-CA" dirty="0"/>
              <a:t>(simple model, full model, etc.) as a starting point, assess fit, add or remove covariates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Then, compare the fit of candidate models </a:t>
            </a:r>
            <a:r>
              <a:rPr lang="en-CA" dirty="0"/>
              <a:t>against one another, by</a:t>
            </a:r>
          </a:p>
          <a:p>
            <a:pPr lvl="2">
              <a:spcBef>
                <a:spcPts val="1200"/>
              </a:spcBef>
            </a:pPr>
            <a:r>
              <a:rPr lang="en-CA" sz="2200" dirty="0"/>
              <a:t>generating predicted (‘fitted’) values or residuals (‘errors’) from the model and assessing relative fit</a:t>
            </a:r>
          </a:p>
          <a:p>
            <a:pPr lvl="2">
              <a:spcBef>
                <a:spcPts val="1200"/>
              </a:spcBef>
            </a:pPr>
            <a:r>
              <a:rPr lang="en-CA" sz="2200" dirty="0"/>
              <a:t>Examine ‘goodness-of-fit’ statistics (deviance, AIC, proportion variance explained, dispersion)</a:t>
            </a:r>
          </a:p>
        </p:txBody>
      </p:sp>
    </p:spTree>
    <p:extLst>
      <p:ext uri="{BB962C8B-B14F-4D97-AF65-F5344CB8AC3E}">
        <p14:creationId xmlns:p14="http://schemas.microsoft.com/office/powerpoint/2010/main" val="114071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Model building: our starting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5476645" cy="4667249"/>
          </a:xfrm>
        </p:spPr>
        <p:txBody>
          <a:bodyPr>
            <a:normAutofit fontScale="92500"/>
          </a:bodyPr>
          <a:lstStyle/>
          <a:p>
            <a:r>
              <a:rPr lang="en-CA" dirty="0"/>
              <a:t>We started with an age-only model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	</a:t>
            </a:r>
            <a:r>
              <a:rPr lang="en-CA" i="1" dirty="0"/>
              <a:t>Prob(syphilis dx) = patient 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CA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/>
              <a:t>Then summarised model fit using residuals and deviance measures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CA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/>
              <a:t>But found this model only explained ≈6% of variation and assumption of linearity was questionable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1928" b="1433"/>
          <a:stretch/>
        </p:blipFill>
        <p:spPr bwMode="auto">
          <a:xfrm>
            <a:off x="6262572" y="1431583"/>
            <a:ext cx="2390776" cy="17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1419" b="14708"/>
          <a:stretch/>
        </p:blipFill>
        <p:spPr bwMode="auto">
          <a:xfrm>
            <a:off x="6262572" y="3390899"/>
            <a:ext cx="2433905" cy="15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2101" r="590" b="1730"/>
          <a:stretch/>
        </p:blipFill>
        <p:spPr bwMode="auto">
          <a:xfrm>
            <a:off x="6262572" y="5295900"/>
            <a:ext cx="2524983" cy="12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5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Model building: adding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 by itself does not describe the probability of syphilis – let’s add covariates into our model</a:t>
            </a:r>
          </a:p>
          <a:p>
            <a:pPr lvl="1">
              <a:spcBef>
                <a:spcPts val="1200"/>
              </a:spcBef>
            </a:pPr>
            <a:r>
              <a:rPr lang="en-CA" dirty="0"/>
              <a:t>add sex:	</a:t>
            </a:r>
            <a:r>
              <a:rPr lang="en-CA" i="1" dirty="0"/>
              <a:t>Prob(syphilis dx) = patient age + sex + age*sex</a:t>
            </a:r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t="1501" r="788" b="1689"/>
          <a:stretch/>
        </p:blipFill>
        <p:spPr bwMode="auto">
          <a:xfrm>
            <a:off x="1691162" y="3339549"/>
            <a:ext cx="5761677" cy="343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3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1109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Regression Model Building 3: Model comparison</vt:lpstr>
      <vt:lpstr>Session overview</vt:lpstr>
      <vt:lpstr>From last time…</vt:lpstr>
      <vt:lpstr>From last time…</vt:lpstr>
      <vt:lpstr>Our data</vt:lpstr>
      <vt:lpstr>Our data</vt:lpstr>
      <vt:lpstr>Building a model</vt:lpstr>
      <vt:lpstr>Model building: our starting model</vt:lpstr>
      <vt:lpstr>Model building: adding covariates</vt:lpstr>
      <vt:lpstr>Compare fit of new model</vt:lpstr>
      <vt:lpstr>Compare fit of new model</vt:lpstr>
      <vt:lpstr>Compare fit of new model</vt:lpstr>
      <vt:lpstr>Compare fit of new model</vt:lpstr>
      <vt:lpstr>Compare fit of new model</vt:lpstr>
      <vt:lpstr>Compare fit of new model</vt:lpstr>
      <vt:lpstr>Compare fit of several new models</vt:lpstr>
      <vt:lpstr>Considering the full model</vt:lpstr>
      <vt:lpstr>Considering the full model</vt:lpstr>
      <vt:lpstr>Considering a reduced model</vt:lpstr>
      <vt:lpstr>Considering a reduced model</vt:lpstr>
      <vt:lpstr>Next time…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Linear Models: Overview and Applications</dc:title>
  <dc:creator>Michael</dc:creator>
  <cp:lastModifiedBy>Otterstatter, Michael</cp:lastModifiedBy>
  <cp:revision>150</cp:revision>
  <dcterms:created xsi:type="dcterms:W3CDTF">2019-03-21T22:03:39Z</dcterms:created>
  <dcterms:modified xsi:type="dcterms:W3CDTF">2019-08-16T19:57:36Z</dcterms:modified>
</cp:coreProperties>
</file>