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66" r:id="rId4"/>
    <p:sldId id="283" r:id="rId5"/>
    <p:sldId id="285" r:id="rId6"/>
    <p:sldId id="286" r:id="rId7"/>
    <p:sldId id="288" r:id="rId8"/>
    <p:sldId id="287" r:id="rId9"/>
    <p:sldId id="290" r:id="rId10"/>
    <p:sldId id="292" r:id="rId11"/>
    <p:sldId id="294" r:id="rId12"/>
    <p:sldId id="295" r:id="rId13"/>
    <p:sldId id="300" r:id="rId14"/>
    <p:sldId id="301" r:id="rId15"/>
    <p:sldId id="302" r:id="rId16"/>
    <p:sldId id="296" r:id="rId17"/>
    <p:sldId id="297" r:id="rId18"/>
    <p:sldId id="303" r:id="rId19"/>
    <p:sldId id="304" r:id="rId20"/>
    <p:sldId id="298" r:id="rId21"/>
    <p:sldId id="299" r:id="rId22"/>
    <p:sldId id="305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1A5A"/>
    <a:srgbClr val="532377"/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11/22/2019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59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11/22/2019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31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11/22/2019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49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11/22/2019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817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11/22/2019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26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11/22/2019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37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11/22/2019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67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11/22/2019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11/22/2019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4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11/22/2019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64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11/22/2019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06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9D82-FDBF-4BCB-B0E6-C5D74D334755}" type="datetimeFigureOut">
              <a:rPr lang="en-CA" smtClean="0"/>
              <a:t>11/22/2019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95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kcobb/index.html" TargetMode="External"/><Relationship Id="rId2" Type="http://schemas.openxmlformats.org/officeDocument/2006/relationships/hyperlink" Target="https://www.mailman.columbia.edu/research/population-health-methods/time-event-data-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642BAD-00AE-4540-AA8F-D3D93CB89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Survival analysis and regression –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DACD8E-7696-4D94-AF73-A9A0B4247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CA" dirty="0"/>
              <a:t>Michael Otterstatter</a:t>
            </a:r>
          </a:p>
          <a:p>
            <a:r>
              <a:rPr lang="en-CA" dirty="0"/>
              <a:t>BCCDC Biostats Session</a:t>
            </a:r>
          </a:p>
          <a:p>
            <a:r>
              <a:rPr lang="en-CA" dirty="0"/>
              <a:t>November 22, 2019</a:t>
            </a:r>
          </a:p>
        </p:txBody>
      </p:sp>
    </p:spTree>
    <p:extLst>
      <p:ext uri="{BB962C8B-B14F-4D97-AF65-F5344CB8AC3E}">
        <p14:creationId xmlns:p14="http://schemas.microsoft.com/office/powerpoint/2010/main" val="235250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Inferential analysis: model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Assessing model fit (as usual, with residuals)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99" y="2604411"/>
            <a:ext cx="5571402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29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Inferential analysis: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Assessing model assumptions: </a:t>
            </a:r>
            <a:r>
              <a:rPr lang="en-CA" b="1" dirty="0"/>
              <a:t>log-linearity</a:t>
            </a:r>
          </a:p>
          <a:p>
            <a:pPr lvl="1"/>
            <a:r>
              <a:rPr lang="en-CA" i="1" dirty="0"/>
              <a:t>covariates assumed to have linear relation with log of hazard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18A27660-CC72-4FC6-B1D7-75AF26B0EF21}"/>
                  </a:ext>
                </a:extLst>
              </p:cNvPr>
              <p:cNvSpPr/>
              <p:nvPr/>
            </p:nvSpPr>
            <p:spPr>
              <a:xfrm>
                <a:off x="1003954" y="3167390"/>
                <a:ext cx="6858000" cy="1405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CA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</m:sup>
                      </m:sSup>
                    </m:oMath>
                  </m:oMathPara>
                </a14:m>
                <a:endParaRPr lang="en-CA" sz="2800" i="1" dirty="0">
                  <a:latin typeface="Cambria Math" panose="02040503050406030204" pitchFamily="18" charset="0"/>
                </a:endParaRPr>
              </a:p>
              <a:p>
                <a:pPr lvl="1"/>
                <a:endParaRPr lang="en-CA" sz="28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8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CA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8A27660-CC72-4FC6-B1D7-75AF26B0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54" y="3167390"/>
                <a:ext cx="6858000" cy="1405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284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Inferential analysis: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Assessing model assumptions: </a:t>
            </a:r>
            <a:r>
              <a:rPr lang="en-CA" b="1" dirty="0"/>
              <a:t>log-linearity</a:t>
            </a:r>
          </a:p>
          <a:p>
            <a:pPr lvl="1"/>
            <a:r>
              <a:rPr lang="en-CA" i="1" dirty="0"/>
              <a:t>covariates assumed to have linear relation with log of hazard</a:t>
            </a:r>
          </a:p>
          <a:p>
            <a:pPr lvl="1"/>
            <a:r>
              <a:rPr lang="en-CA" b="1" dirty="0"/>
              <a:t>simple test</a:t>
            </a:r>
            <a:r>
              <a:rPr lang="en-CA" dirty="0"/>
              <a:t>: add quadratic terms and test for significant non-linearity; and,</a:t>
            </a:r>
          </a:p>
          <a:p>
            <a:pPr lvl="1"/>
            <a:r>
              <a:rPr lang="en-CA" dirty="0"/>
              <a:t>bin continuous covariates and examine estimates for each stratum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744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Inferential analysis: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Assessing model assumptions: </a:t>
            </a:r>
            <a:r>
              <a:rPr lang="en-CA" b="1" dirty="0"/>
              <a:t>log-linearity</a:t>
            </a:r>
          </a:p>
          <a:p>
            <a:pPr lvl="1"/>
            <a:r>
              <a:rPr lang="en-CA" i="1" dirty="0"/>
              <a:t>covariates assumed to have linear relation with log of </a:t>
            </a:r>
            <a:r>
              <a:rPr lang="en-CA" i="1" dirty="0" smtClean="0"/>
              <a:t>hazard</a:t>
            </a:r>
          </a:p>
          <a:p>
            <a:pPr lvl="1"/>
            <a:r>
              <a:rPr lang="en-CA" u="sng" dirty="0" smtClean="0"/>
              <a:t>add </a:t>
            </a:r>
            <a:r>
              <a:rPr lang="en-CA" u="sng" dirty="0"/>
              <a:t>quadratic terms and test for significant non-linearit</a:t>
            </a:r>
            <a:r>
              <a:rPr lang="en-CA" dirty="0"/>
              <a:t>y</a:t>
            </a:r>
            <a:endParaRPr lang="en-CA" i="1" dirty="0"/>
          </a:p>
          <a:p>
            <a:pPr lvl="1"/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3978690"/>
            <a:ext cx="53911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625193" y="4229101"/>
            <a:ext cx="1510393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528905" y="4888000"/>
            <a:ext cx="170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</a:rPr>
              <a:t>quadratic terms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380388" y="4514849"/>
            <a:ext cx="2" cy="4302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2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Inferential analysis: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Assessing model assumptions: </a:t>
            </a:r>
            <a:r>
              <a:rPr lang="en-CA" b="1" dirty="0"/>
              <a:t>log-linearity</a:t>
            </a:r>
          </a:p>
          <a:p>
            <a:pPr lvl="1"/>
            <a:r>
              <a:rPr lang="en-CA" i="1" dirty="0"/>
              <a:t>covariates assumed to have linear relation with log of </a:t>
            </a:r>
            <a:r>
              <a:rPr lang="en-CA" i="1" dirty="0" smtClean="0"/>
              <a:t>hazard</a:t>
            </a:r>
          </a:p>
          <a:p>
            <a:pPr lvl="1"/>
            <a:r>
              <a:rPr lang="en-CA" u="sng" dirty="0" smtClean="0"/>
              <a:t>add </a:t>
            </a:r>
            <a:r>
              <a:rPr lang="en-CA" u="sng" dirty="0"/>
              <a:t>quadratic terms and test for significant non-linearity</a:t>
            </a:r>
            <a:endParaRPr lang="en-CA" i="1" u="sng" dirty="0"/>
          </a:p>
          <a:p>
            <a:pPr lvl="1"/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864" y="3943347"/>
            <a:ext cx="4572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37612" y="5251816"/>
            <a:ext cx="170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</a:rPr>
              <a:t>quadratic terms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6751863" y="5190078"/>
            <a:ext cx="261257" cy="533085"/>
          </a:xfrm>
          <a:prstGeom prst="rightBrace">
            <a:avLst>
              <a:gd name="adj1" fmla="val 58824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057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Inferential analysis: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Assessing model assumptions: </a:t>
            </a:r>
            <a:r>
              <a:rPr lang="en-CA" b="1" dirty="0"/>
              <a:t>log-linearity</a:t>
            </a:r>
          </a:p>
          <a:p>
            <a:pPr lvl="1"/>
            <a:r>
              <a:rPr lang="en-CA" i="1" dirty="0"/>
              <a:t>covariates assumed to have linear relation with log of hazard</a:t>
            </a:r>
          </a:p>
          <a:p>
            <a:pPr lvl="1"/>
            <a:r>
              <a:rPr lang="en-CA" u="sng" dirty="0" smtClean="0"/>
              <a:t>bin </a:t>
            </a:r>
            <a:r>
              <a:rPr lang="en-CA" u="sng" dirty="0"/>
              <a:t>continuous covariates and examine estimates for each stratum</a:t>
            </a:r>
          </a:p>
          <a:p>
            <a:pPr lvl="1"/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2" y="3934505"/>
            <a:ext cx="57626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25343" y="4725143"/>
            <a:ext cx="221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original variable binned into quartiles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547758" y="4688717"/>
            <a:ext cx="261257" cy="747765"/>
          </a:xfrm>
          <a:prstGeom prst="rightBrace">
            <a:avLst>
              <a:gd name="adj1" fmla="val 58824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40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Inferential analysis: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996876" cy="4351338"/>
          </a:xfrm>
        </p:spPr>
        <p:txBody>
          <a:bodyPr/>
          <a:lstStyle/>
          <a:p>
            <a:r>
              <a:rPr lang="en-CA" dirty="0"/>
              <a:t>Assessing model assumptions: </a:t>
            </a:r>
            <a:r>
              <a:rPr lang="en-CA" b="1" dirty="0"/>
              <a:t>proportional hazards</a:t>
            </a:r>
          </a:p>
          <a:p>
            <a:pPr lvl="1"/>
            <a:r>
              <a:rPr lang="en-CA" i="1" dirty="0"/>
              <a:t>hazard ratios assumed to be constant over time</a:t>
            </a:r>
          </a:p>
          <a:p>
            <a:pPr lvl="1"/>
            <a:endParaRPr lang="en-C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7E7E9ED-8D1A-4D68-A0F8-57937FB50A5F}"/>
              </a:ext>
            </a:extLst>
          </p:cNvPr>
          <p:cNvGrpSpPr/>
          <p:nvPr/>
        </p:nvGrpSpPr>
        <p:grpSpPr>
          <a:xfrm>
            <a:off x="1719300" y="2948387"/>
            <a:ext cx="5705399" cy="3449610"/>
            <a:chOff x="1719300" y="2797558"/>
            <a:chExt cx="5705399" cy="34496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E45179E2-EB5C-4482-B0F4-E8F7EC8FEBDB}"/>
                </a:ext>
              </a:extLst>
            </p:cNvPr>
            <p:cNvGrpSpPr/>
            <p:nvPr/>
          </p:nvGrpSpPr>
          <p:grpSpPr>
            <a:xfrm>
              <a:off x="1719300" y="2797558"/>
              <a:ext cx="5705399" cy="3449610"/>
              <a:chOff x="1287150" y="2798774"/>
              <a:chExt cx="6227594" cy="379287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xmlns="" id="{E0432BCC-26EE-47D7-9905-C48621575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7150" y="2798774"/>
                <a:ext cx="6227594" cy="379287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003E0A97-3454-4DD7-8A1F-DB63578ADC35}"/>
                  </a:ext>
                </a:extLst>
              </p:cNvPr>
              <p:cNvSpPr txBox="1"/>
              <p:nvPr/>
            </p:nvSpPr>
            <p:spPr>
              <a:xfrm>
                <a:off x="2384981" y="5177066"/>
                <a:ext cx="1118576" cy="261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CA" sz="1700" dirty="0">
                    <a:solidFill>
                      <a:schemeClr val="bg1"/>
                    </a:solidFill>
                  </a:rPr>
                  <a:t>group 2 </a:t>
                </a:r>
                <a:r>
                  <a:rPr lang="en-CA" sz="1700" i="1" dirty="0">
                    <a:solidFill>
                      <a:schemeClr val="bg1"/>
                    </a:solidFill>
                  </a:rPr>
                  <a:t>h</a:t>
                </a:r>
                <a:r>
                  <a:rPr lang="en-CA" sz="1700" i="1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CA" sz="1700" i="1" dirty="0">
                    <a:solidFill>
                      <a:schemeClr val="bg1"/>
                    </a:solidFill>
                  </a:rPr>
                  <a:t>(t)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3D9345E3-F5C5-4292-A19A-AD41CCBA9405}"/>
                  </a:ext>
                </a:extLst>
              </p:cNvPr>
              <p:cNvSpPr txBox="1"/>
              <p:nvPr/>
            </p:nvSpPr>
            <p:spPr>
              <a:xfrm>
                <a:off x="4083377" y="4340419"/>
                <a:ext cx="111857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CA" sz="1700" dirty="0"/>
                  <a:t>group 1 </a:t>
                </a:r>
                <a:r>
                  <a:rPr lang="en-CA" sz="1700" i="1" dirty="0"/>
                  <a:t>h</a:t>
                </a:r>
                <a:r>
                  <a:rPr lang="en-CA" sz="1700" i="1" baseline="-25000" dirty="0"/>
                  <a:t>1</a:t>
                </a:r>
                <a:r>
                  <a:rPr lang="en-CA" sz="1700" i="1" dirty="0"/>
                  <a:t>(t)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xmlns="" id="{9481E572-7CEB-439F-8DBA-52BB6E7D0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6454" y="4497390"/>
                <a:ext cx="33151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DEA511A-4A15-4615-99EA-B513409740CE}"/>
                </a:ext>
              </a:extLst>
            </p:cNvPr>
            <p:cNvSpPr/>
            <p:nvPr/>
          </p:nvSpPr>
          <p:spPr>
            <a:xfrm>
              <a:off x="3343651" y="3244334"/>
              <a:ext cx="26779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/>
                <a:t>Hazard ratio =  </a:t>
              </a:r>
              <a:r>
                <a:rPr lang="en-CA" i="1" dirty="0"/>
                <a:t>h</a:t>
              </a:r>
              <a:r>
                <a:rPr lang="en-CA" i="1" baseline="-25000" dirty="0"/>
                <a:t>1</a:t>
              </a:r>
              <a:r>
                <a:rPr lang="en-CA" i="1" dirty="0"/>
                <a:t>(t) / h</a:t>
              </a:r>
              <a:r>
                <a:rPr lang="en-CA" i="1" baseline="-25000" dirty="0"/>
                <a:t>2</a:t>
              </a:r>
              <a:r>
                <a:rPr lang="en-CA" i="1" dirty="0"/>
                <a:t>(t) 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4527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Inferential analysis: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968595" cy="4351338"/>
          </a:xfrm>
        </p:spPr>
        <p:txBody>
          <a:bodyPr/>
          <a:lstStyle/>
          <a:p>
            <a:r>
              <a:rPr lang="en-CA" dirty="0"/>
              <a:t>Assessing model assumptions: </a:t>
            </a:r>
            <a:r>
              <a:rPr lang="en-CA" b="1" dirty="0"/>
              <a:t>proportional hazards</a:t>
            </a:r>
          </a:p>
          <a:p>
            <a:pPr lvl="1"/>
            <a:r>
              <a:rPr lang="en-CA" i="1" dirty="0"/>
              <a:t>hazard ratios assumed to be constant over time</a:t>
            </a:r>
          </a:p>
          <a:p>
            <a:pPr lvl="1"/>
            <a:r>
              <a:rPr lang="en-CA" b="1" dirty="0"/>
              <a:t>simple test</a:t>
            </a:r>
            <a:r>
              <a:rPr lang="en-CA" dirty="0"/>
              <a:t>: create new variables as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dirty="0"/>
              <a:t> 	[original variable] x [log(time)]</a:t>
            </a:r>
          </a:p>
          <a:p>
            <a:pPr marL="457200" lvl="1" indent="0">
              <a:buNone/>
            </a:pPr>
            <a:r>
              <a:rPr lang="en-CA" dirty="0"/>
              <a:t> and test for significance (change in effect over time); and,</a:t>
            </a:r>
          </a:p>
          <a:p>
            <a:pPr lvl="1"/>
            <a:r>
              <a:rPr lang="en-CA" dirty="0"/>
              <a:t>examine survival curves by strata and look for obvious non-proportionality (non-parallel lines)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8369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Inferential analysis: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968595" cy="4351338"/>
          </a:xfrm>
        </p:spPr>
        <p:txBody>
          <a:bodyPr/>
          <a:lstStyle/>
          <a:p>
            <a:r>
              <a:rPr lang="en-CA" dirty="0"/>
              <a:t>Assessing model assumptions: </a:t>
            </a:r>
            <a:r>
              <a:rPr lang="en-CA" b="1" dirty="0"/>
              <a:t>proportional hazards</a:t>
            </a:r>
          </a:p>
          <a:p>
            <a:pPr lvl="1"/>
            <a:r>
              <a:rPr lang="en-CA" i="1" dirty="0"/>
              <a:t>hazard ratios assumed to be constant over time</a:t>
            </a:r>
          </a:p>
          <a:p>
            <a:pPr lvl="1"/>
            <a:r>
              <a:rPr lang="en-CA" u="sng" dirty="0" smtClean="0"/>
              <a:t>create </a:t>
            </a:r>
            <a:r>
              <a:rPr lang="en-CA" u="sng" dirty="0"/>
              <a:t>new variables </a:t>
            </a:r>
            <a:r>
              <a:rPr lang="en-CA" u="sng" dirty="0" smtClean="0"/>
              <a:t>as [original </a:t>
            </a:r>
            <a:r>
              <a:rPr lang="en-CA" u="sng" dirty="0"/>
              <a:t>variable] x [log(time</a:t>
            </a:r>
            <a:r>
              <a:rPr lang="en-CA" u="sng" dirty="0" smtClean="0"/>
              <a:t>)] and </a:t>
            </a:r>
            <a:r>
              <a:rPr lang="en-CA" u="sng" dirty="0"/>
              <a:t>test for significance (change in effect over time</a:t>
            </a:r>
            <a:r>
              <a:rPr lang="en-CA" dirty="0" smtClean="0"/>
              <a:t>)</a:t>
            </a:r>
            <a:endParaRPr lang="en-C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3625053"/>
            <a:ext cx="6911299" cy="299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13756" y="4938478"/>
            <a:ext cx="441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New variables: original variable x log(time)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203511" y="4367456"/>
            <a:ext cx="261257" cy="1551652"/>
          </a:xfrm>
          <a:prstGeom prst="rightBrace">
            <a:avLst>
              <a:gd name="adj1" fmla="val 58824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267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Inferential analysis: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968595" cy="4351338"/>
          </a:xfrm>
        </p:spPr>
        <p:txBody>
          <a:bodyPr/>
          <a:lstStyle/>
          <a:p>
            <a:r>
              <a:rPr lang="en-CA" dirty="0"/>
              <a:t>Assessing model assumptions: </a:t>
            </a:r>
            <a:r>
              <a:rPr lang="en-CA" b="1" dirty="0"/>
              <a:t>proportional hazards</a:t>
            </a:r>
          </a:p>
          <a:p>
            <a:pPr lvl="1"/>
            <a:r>
              <a:rPr lang="en-CA" i="1" dirty="0"/>
              <a:t>hazard ratios assumed to be constant over time</a:t>
            </a:r>
          </a:p>
          <a:p>
            <a:pPr lvl="1"/>
            <a:r>
              <a:rPr lang="en-CA" u="sng" dirty="0" smtClean="0"/>
              <a:t>create </a:t>
            </a:r>
            <a:r>
              <a:rPr lang="en-CA" u="sng" dirty="0"/>
              <a:t>new variables </a:t>
            </a:r>
            <a:r>
              <a:rPr lang="en-CA" u="sng" dirty="0" smtClean="0"/>
              <a:t>as [original </a:t>
            </a:r>
            <a:r>
              <a:rPr lang="en-CA" u="sng" dirty="0"/>
              <a:t>variable] x [log(time</a:t>
            </a:r>
            <a:r>
              <a:rPr lang="en-CA" u="sng" dirty="0" smtClean="0"/>
              <a:t>)] and </a:t>
            </a:r>
            <a:r>
              <a:rPr lang="en-CA" u="sng" dirty="0"/>
              <a:t>test for significance (change in effect over time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7" name="Right Brace 6"/>
          <p:cNvSpPr/>
          <p:nvPr/>
        </p:nvSpPr>
        <p:spPr>
          <a:xfrm>
            <a:off x="4203511" y="4367456"/>
            <a:ext cx="261257" cy="1551652"/>
          </a:xfrm>
          <a:prstGeom prst="rightBrace">
            <a:avLst>
              <a:gd name="adj1" fmla="val 58824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3"/>
          <p:cNvGrpSpPr/>
          <p:nvPr/>
        </p:nvGrpSpPr>
        <p:grpSpPr>
          <a:xfrm>
            <a:off x="417322" y="3576609"/>
            <a:ext cx="4600575" cy="3046639"/>
            <a:chOff x="2271713" y="1568224"/>
            <a:chExt cx="4600575" cy="304663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1713" y="2243138"/>
              <a:ext cx="4600575" cy="237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877" y="1568224"/>
              <a:ext cx="4591050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64" y="4618263"/>
            <a:ext cx="33051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52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E9716-A7FE-4F77-AE2B-16DEC506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Session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4702CC-A020-4C5B-A926-2A87053C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this session we will </a:t>
            </a:r>
          </a:p>
          <a:p>
            <a:pPr lvl="1"/>
            <a:r>
              <a:rPr lang="en-CA" dirty="0"/>
              <a:t>continue discussing the structure and assumptions of regression models for survival data</a:t>
            </a:r>
          </a:p>
          <a:p>
            <a:pPr lvl="1"/>
            <a:r>
              <a:rPr lang="en-CA" dirty="0" smtClean="0"/>
              <a:t>consider  extension </a:t>
            </a:r>
            <a:r>
              <a:rPr lang="en-CA" dirty="0"/>
              <a:t>of these regression models using time-varying covariates</a:t>
            </a:r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4865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Non-proportional hazards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7968595" cy="4351338"/>
              </a:xfrm>
            </p:spPr>
            <p:txBody>
              <a:bodyPr/>
              <a:lstStyle/>
              <a:p>
                <a:r>
                  <a:rPr lang="en-CA" dirty="0"/>
                  <a:t>What does it mean when hazards are not proportional?</a:t>
                </a:r>
              </a:p>
              <a:p>
                <a:pPr lvl="1"/>
                <a:r>
                  <a:rPr lang="en-CA" dirty="0"/>
                  <a:t>The effect of that variable changes over time</a:t>
                </a:r>
              </a:p>
              <a:p>
                <a:pPr lvl="1">
                  <a:spcAft>
                    <a:spcPts val="1800"/>
                  </a:spcAft>
                </a:pPr>
                <a:r>
                  <a:rPr lang="en-CA" dirty="0"/>
                  <a:t>Note in the Cox proportional hazards model, only the baseline hazard can vary with time, not the covariates</a:t>
                </a:r>
              </a:p>
              <a:p>
                <a:pPr marL="457200" lvl="1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CA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</m:sup>
                      </m:sSup>
                    </m:oMath>
                  </m:oMathPara>
                </a14:m>
                <a:endParaRPr lang="en-CA" sz="2800" i="1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7968595" cy="4351338"/>
              </a:xfrm>
              <a:blipFill>
                <a:blip r:embed="rId2"/>
                <a:stretch>
                  <a:fillRect l="-137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9B923F3-E14D-403D-B766-22153373222C}"/>
              </a:ext>
            </a:extLst>
          </p:cNvPr>
          <p:cNvGrpSpPr/>
          <p:nvPr/>
        </p:nvGrpSpPr>
        <p:grpSpPr>
          <a:xfrm>
            <a:off x="3446494" y="4408287"/>
            <a:ext cx="2904770" cy="1248973"/>
            <a:chOff x="1579991" y="3295923"/>
            <a:chExt cx="2904770" cy="12489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26DBBBD-58E4-4A60-9F0F-6B5EE24A8567}"/>
                </a:ext>
              </a:extLst>
            </p:cNvPr>
            <p:cNvSpPr txBox="1"/>
            <p:nvPr/>
          </p:nvSpPr>
          <p:spPr>
            <a:xfrm>
              <a:off x="1579991" y="3713899"/>
              <a:ext cx="29047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Baseline	 covariates</a:t>
              </a:r>
            </a:p>
            <a:p>
              <a:r>
                <a:rPr lang="en-CA" sz="2400" dirty="0"/>
                <a:t>hazard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8FE87052-DE65-4FF1-B5C7-5CD2D2848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8165" y="3378644"/>
              <a:ext cx="0" cy="391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54D293A4-7FD8-4F4B-BCDE-B30E557E80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8239" y="3348871"/>
              <a:ext cx="358923" cy="412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AB4B7905-9112-4B03-BC43-63FDD6B8A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8619" y="3295923"/>
              <a:ext cx="228350" cy="462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80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0EDA68-0733-4482-8B31-4726FACD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Extended Cox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B7F5FD-F04C-45D9-97E6-E874BA23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Cox </a:t>
            </a:r>
            <a:r>
              <a:rPr lang="en-CA" dirty="0"/>
              <a:t>p</a:t>
            </a:r>
            <a:r>
              <a:rPr lang="en-CA" dirty="0" smtClean="0"/>
              <a:t>roportional hazards regression utilizes fixed covariates (e.g., measured at baseline and do not change over time)</a:t>
            </a:r>
          </a:p>
          <a:p>
            <a:r>
              <a:rPr lang="en-CA" dirty="0" smtClean="0"/>
              <a:t>However, the ‘extended Cox regression model’ can be used to incorporate time-dependent covariates (covariates whose values change over time)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9911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0EDA68-0733-4482-8B31-4726FACD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Extended Cox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B7F5FD-F04C-45D9-97E6-E874BA23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 a simple example, we might have covariate that changes value from 0 to 1 at time </a:t>
            </a:r>
            <a:r>
              <a:rPr lang="en-CA" i="1" dirty="0" smtClean="0"/>
              <a:t>z</a:t>
            </a:r>
            <a:r>
              <a:rPr lang="en-CA" dirty="0" smtClean="0"/>
              <a:t> for each patient</a:t>
            </a:r>
          </a:p>
          <a:p>
            <a:r>
              <a:rPr lang="en-CA" dirty="0" smtClean="0"/>
              <a:t>In this case the simple model of the hazard would be: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2028078" y="3806996"/>
            <a:ext cx="5155627" cy="2040943"/>
            <a:chOff x="2028078" y="4598904"/>
            <a:chExt cx="5155627" cy="20409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2028078" y="4598904"/>
                  <a:ext cx="3462166" cy="2040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>
                    <a:spcBef>
                      <a:spcPts val="1200"/>
                    </a:spcBef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CA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CA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CA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CA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CA" sz="2800" i="1" dirty="0" smtClean="0"/>
                </a:p>
                <a:p>
                  <a:pPr lvl="1">
                    <a:spcBef>
                      <a:spcPts val="1200"/>
                    </a:spcBef>
                    <a:spcAft>
                      <a:spcPts val="1200"/>
                    </a:spcAft>
                  </a:pPr>
                  <a:r>
                    <a:rPr lang="en-CA" sz="2800" i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/>
                            </a:rPr>
                            <m:t>             </m:t>
                          </m:r>
                          <m:r>
                            <a:rPr lang="en-CA" sz="28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endParaRPr lang="en-CA" sz="2800" i="1" dirty="0" smtClean="0"/>
                </a:p>
                <a:p>
                  <a:pPr lvl="1">
                    <a:spcBef>
                      <a:spcPts val="1200"/>
                    </a:spcBef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/>
                              </a:rPr>
                              <m:t>              </m:t>
                            </m:r>
                            <m:r>
                              <a:rPr lang="en-CA" sz="28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CA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CA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CA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CA" sz="2800" i="1" dirty="0"/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8078" y="4598904"/>
                  <a:ext cx="3462166" cy="204094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e 4"/>
            <p:cNvSpPr/>
            <p:nvPr/>
          </p:nvSpPr>
          <p:spPr>
            <a:xfrm>
              <a:off x="3322864" y="5363936"/>
              <a:ext cx="318407" cy="1069521"/>
            </a:xfrm>
            <a:prstGeom prst="leftBrace">
              <a:avLst>
                <a:gd name="adj1" fmla="val 7756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250" y="5437412"/>
              <a:ext cx="175445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before time </a:t>
              </a:r>
              <a:r>
                <a:rPr lang="en-CA" i="1" dirty="0" smtClean="0"/>
                <a:t>z</a:t>
              </a:r>
            </a:p>
            <a:p>
              <a:endParaRPr lang="en-CA" sz="2000" i="1" dirty="0" smtClean="0"/>
            </a:p>
            <a:p>
              <a:r>
                <a:rPr lang="en-CA" dirty="0" smtClean="0"/>
                <a:t>at or after time </a:t>
              </a:r>
              <a:r>
                <a:rPr lang="en-CA" i="1" dirty="0" smtClean="0"/>
                <a:t>z</a:t>
              </a:r>
              <a:endParaRPr lang="en-CA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86870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6E36ED1-2294-4202-91B6-8978CEBF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50CEAC-A236-4A60-AD04-EEB894EB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1200"/>
              </a:spcAft>
            </a:pPr>
            <a:r>
              <a:rPr lang="en-CA" sz="2000" dirty="0"/>
              <a:t>Columbia University Mailman School of Public Health. Population Health Methods. Time to event data analysis. </a:t>
            </a:r>
            <a:r>
              <a:rPr lang="en-CA" sz="2000" dirty="0">
                <a:hlinkClick r:id="rId2"/>
              </a:rPr>
              <a:t>https://www.mailman.columbia.edu/research/population-health-methods/time-event-data-analysis</a:t>
            </a:r>
            <a:endParaRPr lang="en-CA" sz="2000" dirty="0"/>
          </a:p>
          <a:p>
            <a:pPr>
              <a:spcAft>
                <a:spcPts val="1200"/>
              </a:spcAft>
            </a:pPr>
            <a:r>
              <a:rPr lang="en-CA" sz="2000" dirty="0"/>
              <a:t>George H. </a:t>
            </a:r>
            <a:r>
              <a:rPr lang="en-CA" sz="2000" dirty="0" err="1"/>
              <a:t>Dunteman</a:t>
            </a:r>
            <a:r>
              <a:rPr lang="en-CA" sz="2000" dirty="0"/>
              <a:t> &amp; Moon-Ho R. Ho. 2011. Survival Analysis. </a:t>
            </a:r>
            <a:r>
              <a:rPr lang="en-CA" sz="2000" i="1" dirty="0"/>
              <a:t>In</a:t>
            </a:r>
            <a:r>
              <a:rPr lang="en-CA" sz="2000" dirty="0"/>
              <a:t>, An Introduction to Generalized Linear Models. SAGE Publications, Inc.</a:t>
            </a:r>
          </a:p>
          <a:p>
            <a:pPr>
              <a:spcAft>
                <a:spcPts val="1200"/>
              </a:spcAft>
            </a:pPr>
            <a:r>
              <a:rPr lang="en-CA" sz="2000" dirty="0"/>
              <a:t>Krall, J. M., </a:t>
            </a:r>
            <a:r>
              <a:rPr lang="en-CA" sz="2000" dirty="0" err="1"/>
              <a:t>Uthoff</a:t>
            </a:r>
            <a:r>
              <a:rPr lang="en-CA" sz="2000" dirty="0"/>
              <a:t>, V. A., and Harley, J. B. 1975. A Step-up Procedure for Selecting Variables Associated with Survival. </a:t>
            </a:r>
            <a:r>
              <a:rPr lang="en-CA" sz="2000" i="1" dirty="0"/>
              <a:t>Biometrics</a:t>
            </a:r>
            <a:r>
              <a:rPr lang="en-CA" sz="2000" dirty="0"/>
              <a:t> 31: 49–57.</a:t>
            </a:r>
          </a:p>
          <a:p>
            <a:pPr>
              <a:spcAft>
                <a:spcPts val="1200"/>
              </a:spcAft>
            </a:pPr>
            <a:r>
              <a:rPr lang="en-CA" sz="2000" dirty="0" err="1"/>
              <a:t>McCullagh</a:t>
            </a:r>
            <a:r>
              <a:rPr lang="en-CA" sz="2000" dirty="0"/>
              <a:t> P, </a:t>
            </a:r>
            <a:r>
              <a:rPr lang="en-CA" sz="2000" dirty="0" err="1"/>
              <a:t>Nelder</a:t>
            </a:r>
            <a:r>
              <a:rPr lang="en-CA" sz="2000" dirty="0"/>
              <a:t> JA. 1989. </a:t>
            </a:r>
            <a:r>
              <a:rPr lang="en-CA" sz="2000" i="1" dirty="0"/>
              <a:t>Generalized Linear Models</a:t>
            </a:r>
            <a:r>
              <a:rPr lang="en-CA" sz="2000" dirty="0"/>
              <a:t>. Chapman &amp; Hall. </a:t>
            </a:r>
          </a:p>
          <a:p>
            <a:pPr>
              <a:spcAft>
                <a:spcPts val="1200"/>
              </a:spcAft>
            </a:pPr>
            <a:r>
              <a:rPr lang="en-CA" sz="2000" dirty="0" err="1"/>
              <a:t>O'Quigley</a:t>
            </a:r>
            <a:r>
              <a:rPr lang="en-CA" sz="2000" dirty="0"/>
              <a:t>, J., 2008. </a:t>
            </a:r>
            <a:r>
              <a:rPr lang="en-CA" sz="2000" i="1" dirty="0"/>
              <a:t>Proportional hazards regression</a:t>
            </a:r>
            <a:r>
              <a:rPr lang="en-CA" sz="2000" dirty="0"/>
              <a:t> (Vol. 542). New York: Springer.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2000" dirty="0" err="1"/>
              <a:t>Sainani</a:t>
            </a:r>
            <a:r>
              <a:rPr lang="en-US" sz="2000" dirty="0"/>
              <a:t>, K.L. Introduction to Survival Analysis. Stanford University Department of Health Research and Policy. </a:t>
            </a:r>
            <a:r>
              <a:rPr lang="en-CA" sz="2000" dirty="0">
                <a:hlinkClick r:id="rId3"/>
              </a:rPr>
              <a:t>https://web.stanford.edu/~kcobb/index.html</a:t>
            </a:r>
            <a:endParaRPr lang="en-CA" sz="2000" dirty="0"/>
          </a:p>
          <a:p>
            <a:pPr>
              <a:spcAft>
                <a:spcPts val="1200"/>
              </a:spcAft>
            </a:pPr>
            <a:endParaRPr lang="en-US" sz="2000" dirty="0"/>
          </a:p>
          <a:p>
            <a:pPr>
              <a:spcAft>
                <a:spcPts val="1200"/>
              </a:spcAft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2878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E6F8CF-80E0-409B-9F77-285FB921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Reminder: survival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037DA0-CB74-4272-B87C-49D1D36FB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Define event of interest, time zero, time scale and how participants exit </a:t>
            </a:r>
          </a:p>
          <a:p>
            <a:pPr lvl="1"/>
            <a:r>
              <a:rPr lang="en-CA" dirty="0"/>
              <a:t>Consideration of censoring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Descriptive analysis: univariate modeling</a:t>
            </a:r>
          </a:p>
          <a:p>
            <a:pPr lvl="1"/>
            <a:r>
              <a:rPr lang="en-CA" dirty="0"/>
              <a:t>KM curves and descriptive statistics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CA" dirty="0"/>
              <a:t>Inferential analysis: multivariate modeling</a:t>
            </a:r>
          </a:p>
          <a:p>
            <a:pPr lvl="1"/>
            <a:r>
              <a:rPr lang="en-CA" dirty="0"/>
              <a:t>Cox regression (semi-parametric)</a:t>
            </a:r>
          </a:p>
          <a:p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  <p:pic>
        <p:nvPicPr>
          <p:cNvPr id="12290" name="Picture 2" descr="Image result for analysis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78" y="612704"/>
            <a:ext cx="1529129" cy="84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2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22F96A-7303-4563-9351-027C8E27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800" dirty="0"/>
              <a:t>Reminder: Proportional hazards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AC7038A-A61D-4086-ABE4-3F4C4FB606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In the case of survival (time-to-event) analysis, we model the </a:t>
                </a:r>
                <a:r>
                  <a:rPr lang="en-CA" b="1" dirty="0"/>
                  <a:t>hazard</a:t>
                </a:r>
              </a:p>
              <a:p>
                <a:r>
                  <a:rPr lang="en-CA" dirty="0"/>
                  <a:t>log of the hazard ratio is the link used connect to the linear predictors</a:t>
                </a:r>
              </a:p>
              <a:p>
                <a:pPr marL="457200" lvl="1" indent="0"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CA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𝐻𝑅</m:t>
                            </m:r>
                          </m:e>
                        </m:d>
                      </m:e>
                    </m:func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CA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CA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CA" sz="2800" dirty="0"/>
                  <a:t> </a:t>
                </a:r>
              </a:p>
              <a:p>
                <a:pPr marL="457200" lvl="1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CA" sz="2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CA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AC7038A-A61D-4086-ABE4-3F4C4FB60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  <a:blipFill rotWithShape="1">
                <a:blip r:embed="rId2"/>
                <a:stretch>
                  <a:fillRect l="-1314" t="-1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7BA669B-3F55-4F96-9AEA-9F7E8A736000}"/>
              </a:ext>
            </a:extLst>
          </p:cNvPr>
          <p:cNvGrpSpPr/>
          <p:nvPr/>
        </p:nvGrpSpPr>
        <p:grpSpPr>
          <a:xfrm>
            <a:off x="3314519" y="5603369"/>
            <a:ext cx="3095719" cy="796920"/>
            <a:chOff x="1579991" y="3378644"/>
            <a:chExt cx="3095719" cy="7969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CED6D2B-0A5C-46FE-9CD6-993196185A50}"/>
                </a:ext>
              </a:extLst>
            </p:cNvPr>
            <p:cNvSpPr txBox="1"/>
            <p:nvPr/>
          </p:nvSpPr>
          <p:spPr>
            <a:xfrm>
              <a:off x="1579991" y="3713899"/>
              <a:ext cx="3095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Intercept		    slopes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10B72BC3-2A52-42F7-BF54-FC9EFAD31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8165" y="3378644"/>
              <a:ext cx="0" cy="391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73EE9A6A-0A8C-4A35-899C-FA0B8A7017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8803" y="3394514"/>
              <a:ext cx="455433" cy="375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86B1954D-4268-4078-9D88-9190A16DF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6840" y="3378644"/>
              <a:ext cx="421928" cy="407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973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22F96A-7303-4563-9351-027C8E27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800" dirty="0"/>
              <a:t>Reminder: Proportional hazards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AC7038A-A61D-4086-ABE4-3F4C4FB606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/>
                  <a:t>The most common proportional hazards model is the </a:t>
                </a:r>
                <a:r>
                  <a:rPr lang="en-CA" b="1" dirty="0"/>
                  <a:t>Cox regression</a:t>
                </a:r>
              </a:p>
              <a:p>
                <a:r>
                  <a:rPr lang="en-CA" sz="2800" b="0" dirty="0"/>
                  <a:t>covariate set (linear predictors) is parametric, but no </a:t>
                </a:r>
                <a:r>
                  <a:rPr lang="en-CA" dirty="0"/>
                  <a:t>assumptions are made about </a:t>
                </a:r>
                <a:r>
                  <a:rPr lang="en-CA" sz="2800" b="0" dirty="0"/>
                  <a:t>baseline hazard (often written as </a:t>
                </a:r>
                <a:r>
                  <a:rPr lang="el-GR" sz="2800" b="0" i="1" dirty="0">
                    <a:latin typeface="Cambria Math"/>
                    <a:ea typeface="Cambria Math"/>
                  </a:rPr>
                  <a:t>λ</a:t>
                </a:r>
                <a:r>
                  <a:rPr lang="en-CA" sz="2800" b="0" i="1" baseline="-25000" dirty="0">
                    <a:latin typeface="Cambria Math"/>
                    <a:ea typeface="Cambria Math"/>
                  </a:rPr>
                  <a:t>0</a:t>
                </a:r>
                <a:r>
                  <a:rPr lang="en-CA" sz="2800" b="0" i="1" dirty="0">
                    <a:latin typeface="Cambria Math"/>
                    <a:ea typeface="Cambria Math"/>
                  </a:rPr>
                  <a:t>(t) </a:t>
                </a:r>
                <a:r>
                  <a:rPr lang="en-CA" sz="2800" b="0" dirty="0">
                    <a:latin typeface="Cambria Math"/>
                    <a:ea typeface="Cambria Math"/>
                  </a:rPr>
                  <a:t>)</a:t>
                </a:r>
                <a:endParaRPr lang="en-CA" sz="2800" b="0" dirty="0"/>
              </a:p>
              <a:p>
                <a:pPr marL="0" indent="0">
                  <a:buNone/>
                </a:pPr>
                <a:endParaRPr lang="en-CA" sz="2800" b="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CA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</m:sup>
                      </m:sSup>
                    </m:oMath>
                  </m:oMathPara>
                </a14:m>
                <a:endParaRPr lang="en-CA" sz="2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AC7038A-A61D-4086-ABE4-3F4C4FB60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14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02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705"/>
            <a:ext cx="78867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Multiple myeloma study (see Krall et al, 1975)</a:t>
            </a:r>
          </a:p>
          <a:p>
            <a:pPr lvl="1"/>
            <a:r>
              <a:rPr lang="en-CA" sz="2000" dirty="0"/>
              <a:t>65 patients undergoing treatment (48 died during study)</a:t>
            </a:r>
          </a:p>
          <a:p>
            <a:pPr lvl="1"/>
            <a:r>
              <a:rPr lang="en-CA" sz="2000" dirty="0"/>
              <a:t>Analysis of survival time from diagnosis</a:t>
            </a:r>
          </a:p>
          <a:p>
            <a:pPr lvl="1"/>
            <a:r>
              <a:rPr lang="en-CA" sz="2000" dirty="0"/>
              <a:t>Identifying factors associated with survival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19195" y="3150394"/>
            <a:ext cx="6789560" cy="3454509"/>
            <a:chOff x="1002867" y="3036098"/>
            <a:chExt cx="6789560" cy="345450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138"/>
            <a:stretch/>
          </p:blipFill>
          <p:spPr bwMode="auto">
            <a:xfrm>
              <a:off x="1096874" y="4294415"/>
              <a:ext cx="5963296" cy="2196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1289957" y="3891899"/>
              <a:ext cx="0" cy="342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937656" y="3922089"/>
              <a:ext cx="0" cy="342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8779761">
              <a:off x="2163310" y="3346369"/>
              <a:ext cx="1019062" cy="409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CA" sz="1400" dirty="0"/>
                <a:t>Blood urea </a:t>
              </a:r>
              <a:br>
                <a:rPr lang="en-CA" sz="1400" dirty="0"/>
              </a:br>
              <a:r>
                <a:rPr lang="en-CA" sz="1400" dirty="0"/>
                <a:t>nitrogen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18818916">
              <a:off x="1688027" y="3378435"/>
              <a:ext cx="992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Alive/Dead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9040846">
              <a:off x="1002867" y="3306320"/>
              <a:ext cx="1252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Time (months)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rot="19061045">
              <a:off x="4311330" y="3296220"/>
              <a:ext cx="1449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White blood cells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8965162">
              <a:off x="2690018" y="3366616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Hemoglobin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394856" y="3922089"/>
              <a:ext cx="0" cy="342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936421" y="3930508"/>
              <a:ext cx="0" cy="342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604605" y="3930508"/>
              <a:ext cx="0" cy="342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9062977">
              <a:off x="5380253" y="3330041"/>
              <a:ext cx="1064715" cy="409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CA" sz="1400" dirty="0"/>
                <a:t>Plasma cells</a:t>
              </a:r>
              <a:br>
                <a:rPr lang="en-CA" sz="1400" dirty="0"/>
              </a:br>
              <a:r>
                <a:rPr lang="en-CA" sz="1400" dirty="0"/>
                <a:t>in marrow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rot="19062977">
              <a:off x="5938262" y="3345799"/>
              <a:ext cx="13163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CA" sz="1400" dirty="0"/>
                <a:t>Protein in urine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19055876">
              <a:off x="6540033" y="3332308"/>
              <a:ext cx="1252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Serum calcium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678577" y="3951516"/>
              <a:ext cx="0" cy="342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221871" y="3922089"/>
              <a:ext cx="0" cy="342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765165" y="3922088"/>
              <a:ext cx="0" cy="342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88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Descriptive analysis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4786" y="2024743"/>
            <a:ext cx="3680305" cy="3031428"/>
            <a:chOff x="734786" y="2024743"/>
            <a:chExt cx="3680305" cy="3031428"/>
          </a:xfrm>
        </p:grpSpPr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734786" y="2481942"/>
              <a:ext cx="3680305" cy="2574229"/>
              <a:chOff x="1146859" y="2481943"/>
              <a:chExt cx="6057900" cy="4237264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48"/>
              <a:stretch/>
            </p:blipFill>
            <p:spPr bwMode="auto">
              <a:xfrm>
                <a:off x="1146859" y="2481943"/>
                <a:ext cx="6057900" cy="4237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041151" y="2602873"/>
                <a:ext cx="3910862" cy="95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200" dirty="0"/>
                  <a:t>Mean ± SD survival time: </a:t>
                </a:r>
              </a:p>
              <a:p>
                <a:r>
                  <a:rPr lang="en-CA" sz="1200" dirty="0"/>
                  <a:t>32.1 ± 4.0 months from </a:t>
                </a:r>
                <a:r>
                  <a:rPr lang="en-CA" sz="1200" dirty="0" err="1"/>
                  <a:t>Dx</a:t>
                </a:r>
                <a:endParaRPr lang="en-CA" sz="1200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405527" y="2024743"/>
              <a:ext cx="2790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Kaplan-Meier survival curve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80221" y="2024743"/>
            <a:ext cx="3683883" cy="3031428"/>
            <a:chOff x="5282289" y="2024743"/>
            <a:chExt cx="3683883" cy="303142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14"/>
            <a:stretch/>
          </p:blipFill>
          <p:spPr bwMode="auto">
            <a:xfrm>
              <a:off x="5282289" y="2459385"/>
              <a:ext cx="3683883" cy="2596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066059" y="2024743"/>
              <a:ext cx="2709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Estimated hazard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82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Inferential analysis: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en-CA" dirty="0"/>
                  <a:t>Cox proportional hazards regression</a:t>
                </a:r>
              </a:p>
              <a:p>
                <a:pPr marL="0" lvl="1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CA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</m:sup>
                      </m:sSup>
                    </m:oMath>
                  </m:oMathPara>
                </a14:m>
                <a:endParaRPr lang="en-CA" sz="2800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14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35" y="3638550"/>
            <a:ext cx="58578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49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Inferential analysis: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en-CA" dirty="0"/>
                  <a:t>Cox proportional hazards regression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CA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/>
                            </a:rPr>
                            <m:t>1.798∗</m:t>
                          </m:r>
                          <m:r>
                            <a:rPr lang="en-CA" sz="2400" b="0" i="1" smtClean="0">
                              <a:latin typeface="Cambria Math"/>
                            </a:rPr>
                            <m:t>𝐿𝑜𝑔𝐵𝑈𝑁</m:t>
                          </m:r>
                          <m:r>
                            <a:rPr lang="en-CA" sz="2400" b="0" i="1" smtClean="0">
                              <a:latin typeface="Cambria Math"/>
                            </a:rPr>
                            <m:t>−0.126∗</m:t>
                          </m:r>
                          <m:r>
                            <a:rPr lang="en-CA" sz="2400" b="0" i="1" smtClean="0">
                              <a:latin typeface="Cambria Math"/>
                            </a:rPr>
                            <m:t>𝐻𝐺𝐵</m:t>
                          </m:r>
                          <m:r>
                            <a:rPr lang="en-CA" sz="2400" b="0" i="1" smtClean="0">
                              <a:latin typeface="Cambria Math"/>
                            </a:rPr>
                            <m:t>+…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14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4" y="3320813"/>
            <a:ext cx="3368141" cy="290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22" y="3435093"/>
            <a:ext cx="4247756" cy="280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82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6911</TotalTime>
  <Words>1031</Words>
  <Application>Microsoft Office PowerPoint</Application>
  <PresentationFormat>On-screen Show (4:3)</PresentationFormat>
  <Paragraphs>128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Survival analysis and regression – Part 3</vt:lpstr>
      <vt:lpstr>Session overview</vt:lpstr>
      <vt:lpstr>Reminder: survival analysis</vt:lpstr>
      <vt:lpstr>Reminder: Proportional hazards models</vt:lpstr>
      <vt:lpstr>Reminder: Proportional hazards models</vt:lpstr>
      <vt:lpstr>An example</vt:lpstr>
      <vt:lpstr>Descriptive analysis</vt:lpstr>
      <vt:lpstr>Inferential analysis: the model</vt:lpstr>
      <vt:lpstr>Inferential analysis: the model</vt:lpstr>
      <vt:lpstr>Inferential analysis: model fit</vt:lpstr>
      <vt:lpstr>Inferential analysis: assumptions</vt:lpstr>
      <vt:lpstr>Inferential analysis: assumptions</vt:lpstr>
      <vt:lpstr>Inferential analysis: assumptions</vt:lpstr>
      <vt:lpstr>Inferential analysis: assumptions</vt:lpstr>
      <vt:lpstr>Inferential analysis: assumptions</vt:lpstr>
      <vt:lpstr>Inferential analysis: assumptions</vt:lpstr>
      <vt:lpstr>Inferential analysis: assumptions</vt:lpstr>
      <vt:lpstr>Inferential analysis: assumptions</vt:lpstr>
      <vt:lpstr>Inferential analysis: assumptions</vt:lpstr>
      <vt:lpstr>Non-proportional hazards</vt:lpstr>
      <vt:lpstr>Extended Cox regression model</vt:lpstr>
      <vt:lpstr>Extended Cox regression model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Otterstatter, Michael</cp:lastModifiedBy>
  <cp:revision>177</cp:revision>
  <dcterms:created xsi:type="dcterms:W3CDTF">2019-10-21T20:22:25Z</dcterms:created>
  <dcterms:modified xsi:type="dcterms:W3CDTF">2019-11-22T20:58:43Z</dcterms:modified>
</cp:coreProperties>
</file>