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32" r:id="rId3"/>
    <p:sldId id="331" r:id="rId4"/>
    <p:sldId id="338" r:id="rId5"/>
    <p:sldId id="336" r:id="rId6"/>
    <p:sldId id="337" r:id="rId7"/>
    <p:sldId id="273" r:id="rId8"/>
    <p:sldId id="274" r:id="rId9"/>
    <p:sldId id="268" r:id="rId10"/>
    <p:sldId id="340" r:id="rId11"/>
    <p:sldId id="257" r:id="rId12"/>
    <p:sldId id="341" r:id="rId13"/>
    <p:sldId id="270" r:id="rId14"/>
    <p:sldId id="308" r:id="rId15"/>
    <p:sldId id="343" r:id="rId16"/>
    <p:sldId id="324" r:id="rId17"/>
    <p:sldId id="335" r:id="rId18"/>
    <p:sldId id="291" r:id="rId19"/>
    <p:sldId id="259" r:id="rId20"/>
    <p:sldId id="342" r:id="rId21"/>
    <p:sldId id="33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EF71D-D2E5-4D8A-92EB-BD39E567411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8ABD1C-C985-45A4-9988-6F66BC571432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True causal relation</a:t>
          </a:r>
          <a:endParaRPr lang="en-CA" sz="1800" dirty="0"/>
        </a:p>
      </dgm:t>
    </dgm:pt>
    <dgm:pt modelId="{0D5BB298-3B6C-4699-BFC2-F8991CD683C3}" type="parTrans" cxnId="{8F0698A2-E688-41A5-8269-C0AFF6CC523A}">
      <dgm:prSet/>
      <dgm:spPr/>
      <dgm:t>
        <a:bodyPr/>
        <a:lstStyle/>
        <a:p>
          <a:endParaRPr lang="en-CA" sz="1800"/>
        </a:p>
      </dgm:t>
    </dgm:pt>
    <dgm:pt modelId="{2C73398E-5025-4BB0-8996-015200083E3A}" type="sibTrans" cxnId="{8F0698A2-E688-41A5-8269-C0AFF6CC523A}">
      <dgm:prSet custT="1"/>
      <dgm:spPr/>
      <dgm:t>
        <a:bodyPr/>
        <a:lstStyle/>
        <a:p>
          <a:endParaRPr lang="en-CA" sz="1800"/>
        </a:p>
      </dgm:t>
    </dgm:pt>
    <dgm:pt modelId="{6F76744F-B30C-43CC-B3A7-B5AC73D319B6}">
      <dgm:prSet phldrT="[Text]"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Observed data</a:t>
          </a:r>
          <a:endParaRPr lang="en-CA" sz="1800" dirty="0"/>
        </a:p>
      </dgm:t>
    </dgm:pt>
    <dgm:pt modelId="{9F922908-5E4F-447E-8358-EBD2586AF701}" type="sibTrans" cxnId="{4688B61F-3943-49B2-AF0D-A352E3130476}">
      <dgm:prSet/>
      <dgm:spPr/>
      <dgm:t>
        <a:bodyPr/>
        <a:lstStyle/>
        <a:p>
          <a:endParaRPr lang="en-CA" sz="1800"/>
        </a:p>
      </dgm:t>
    </dgm:pt>
    <dgm:pt modelId="{58FE7025-08ED-4FB7-A4B8-984300A01727}" type="parTrans" cxnId="{4688B61F-3943-49B2-AF0D-A352E3130476}">
      <dgm:prSet/>
      <dgm:spPr/>
      <dgm:t>
        <a:bodyPr/>
        <a:lstStyle/>
        <a:p>
          <a:endParaRPr lang="en-CA" sz="1800"/>
        </a:p>
      </dgm:t>
    </dgm:pt>
    <dgm:pt modelId="{AE8EC0B1-70A6-4F14-B7F5-BA09CB6C711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True values, sample</a:t>
          </a:r>
          <a:endParaRPr lang="en-CA" sz="1800" dirty="0"/>
        </a:p>
      </dgm:t>
    </dgm:pt>
    <dgm:pt modelId="{BB6C1863-C632-4C5D-92AF-C688A2C728DF}" type="sibTrans" cxnId="{8A7A7876-DB90-4DCF-99DE-E5C2D1148844}">
      <dgm:prSet custT="1"/>
      <dgm:spPr/>
      <dgm:t>
        <a:bodyPr/>
        <a:lstStyle/>
        <a:p>
          <a:endParaRPr lang="en-CA" sz="1800"/>
        </a:p>
      </dgm:t>
    </dgm:pt>
    <dgm:pt modelId="{CD5999EC-BE9A-4054-A56D-1B45867194F2}" type="parTrans" cxnId="{8A7A7876-DB90-4DCF-99DE-E5C2D1148844}">
      <dgm:prSet/>
      <dgm:spPr/>
      <dgm:t>
        <a:bodyPr/>
        <a:lstStyle/>
        <a:p>
          <a:endParaRPr lang="en-CA" sz="1800"/>
        </a:p>
      </dgm:t>
    </dgm:pt>
    <dgm:pt modelId="{F5348EBD-A9B8-4DF1-A6F3-D65F63FA6DD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True values, population </a:t>
          </a:r>
          <a:endParaRPr lang="en-CA" sz="1800" dirty="0"/>
        </a:p>
      </dgm:t>
    </dgm:pt>
    <dgm:pt modelId="{427DB9C7-68CE-403D-8103-71277A364137}" type="sibTrans" cxnId="{95848282-3E5A-48FD-825C-950D00825B37}">
      <dgm:prSet custT="1"/>
      <dgm:spPr/>
      <dgm:t>
        <a:bodyPr/>
        <a:lstStyle/>
        <a:p>
          <a:endParaRPr lang="en-CA" sz="1800"/>
        </a:p>
      </dgm:t>
    </dgm:pt>
    <dgm:pt modelId="{C222B339-8AAE-47B6-9C30-93ED9438C414}" type="parTrans" cxnId="{95848282-3E5A-48FD-825C-950D00825B37}">
      <dgm:prSet/>
      <dgm:spPr/>
      <dgm:t>
        <a:bodyPr/>
        <a:lstStyle/>
        <a:p>
          <a:endParaRPr lang="en-CA" sz="1800"/>
        </a:p>
      </dgm:t>
    </dgm:pt>
    <dgm:pt modelId="{0DCA2D02-4EE0-401C-BAF6-26D1F660B577}" type="pres">
      <dgm:prSet presAssocID="{AF9EF71D-D2E5-4D8A-92EB-BD39E567411F}" presName="Name0" presStyleCnt="0">
        <dgm:presLayoutVars>
          <dgm:dir/>
          <dgm:resizeHandles val="exact"/>
        </dgm:presLayoutVars>
      </dgm:prSet>
      <dgm:spPr/>
    </dgm:pt>
    <dgm:pt modelId="{FA077F03-380B-4731-97A9-724F953A23BB}" type="pres">
      <dgm:prSet presAssocID="{0D8ABD1C-C985-45A4-9988-6F66BC5714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3717705-C15E-4484-B079-7CF4FAB02037}" type="pres">
      <dgm:prSet presAssocID="{2C73398E-5025-4BB0-8996-015200083E3A}" presName="sibTrans" presStyleLbl="sibTrans2D1" presStyleIdx="0" presStyleCnt="3"/>
      <dgm:spPr/>
      <dgm:t>
        <a:bodyPr/>
        <a:lstStyle/>
        <a:p>
          <a:endParaRPr lang="en-CA"/>
        </a:p>
      </dgm:t>
    </dgm:pt>
    <dgm:pt modelId="{7C14B3C1-2109-4983-989E-C1FFA83115CC}" type="pres">
      <dgm:prSet presAssocID="{2C73398E-5025-4BB0-8996-015200083E3A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25E99DE5-1E2C-4B84-8193-9A5A3926CDFA}" type="pres">
      <dgm:prSet presAssocID="{F5348EBD-A9B8-4DF1-A6F3-D65F63FA6DD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936AAC3-C4CC-4A72-BAE6-D9F3A13830F3}" type="pres">
      <dgm:prSet presAssocID="{427DB9C7-68CE-403D-8103-71277A364137}" presName="sibTrans" presStyleLbl="sibTrans2D1" presStyleIdx="1" presStyleCnt="3"/>
      <dgm:spPr/>
      <dgm:t>
        <a:bodyPr/>
        <a:lstStyle/>
        <a:p>
          <a:endParaRPr lang="en-CA"/>
        </a:p>
      </dgm:t>
    </dgm:pt>
    <dgm:pt modelId="{8070E2FD-B938-4D95-972C-238D9534A877}" type="pres">
      <dgm:prSet presAssocID="{427DB9C7-68CE-403D-8103-71277A364137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D4EF11E9-BEFC-4A8D-9C4E-75CF3537F5DE}" type="pres">
      <dgm:prSet presAssocID="{AE8EC0B1-70A6-4F14-B7F5-BA09CB6C71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F86E3E-68EE-4D5F-91A9-07FFEF47B5AD}" type="pres">
      <dgm:prSet presAssocID="{BB6C1863-C632-4C5D-92AF-C688A2C728DF}" presName="sibTrans" presStyleLbl="sibTrans2D1" presStyleIdx="2" presStyleCnt="3"/>
      <dgm:spPr/>
      <dgm:t>
        <a:bodyPr/>
        <a:lstStyle/>
        <a:p>
          <a:endParaRPr lang="en-CA"/>
        </a:p>
      </dgm:t>
    </dgm:pt>
    <dgm:pt modelId="{FD89E6B1-DAB4-49F1-A395-B1ED602430A0}" type="pres">
      <dgm:prSet presAssocID="{BB6C1863-C632-4C5D-92AF-C688A2C728DF}" presName="connectorText" presStyleLbl="sibTrans2D1" presStyleIdx="2" presStyleCnt="3"/>
      <dgm:spPr/>
      <dgm:t>
        <a:bodyPr/>
        <a:lstStyle/>
        <a:p>
          <a:endParaRPr lang="en-CA"/>
        </a:p>
      </dgm:t>
    </dgm:pt>
    <dgm:pt modelId="{9AC069BC-56BA-493B-AA79-D3C7A53ED923}" type="pres">
      <dgm:prSet presAssocID="{6F76744F-B30C-43CC-B3A7-B5AC73D319B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62D31AF-2DD7-4401-BCA1-952BC278681E}" type="presOf" srcId="{427DB9C7-68CE-403D-8103-71277A364137}" destId="{B936AAC3-C4CC-4A72-BAE6-D9F3A13830F3}" srcOrd="0" destOrd="0" presId="urn:microsoft.com/office/officeart/2005/8/layout/process1"/>
    <dgm:cxn modelId="{FFDA3125-A9C7-42BF-AAAF-7BC4A16F5CC5}" type="presOf" srcId="{BB6C1863-C632-4C5D-92AF-C688A2C728DF}" destId="{FD89E6B1-DAB4-49F1-A395-B1ED602430A0}" srcOrd="1" destOrd="0" presId="urn:microsoft.com/office/officeart/2005/8/layout/process1"/>
    <dgm:cxn modelId="{40B5FB4B-988A-42A6-93FE-914287394AA4}" type="presOf" srcId="{2C73398E-5025-4BB0-8996-015200083E3A}" destId="{03717705-C15E-4484-B079-7CF4FAB02037}" srcOrd="0" destOrd="0" presId="urn:microsoft.com/office/officeart/2005/8/layout/process1"/>
    <dgm:cxn modelId="{EE810D95-2BBB-4D85-A9F2-1FD944658051}" type="presOf" srcId="{AE8EC0B1-70A6-4F14-B7F5-BA09CB6C711D}" destId="{D4EF11E9-BEFC-4A8D-9C4E-75CF3537F5DE}" srcOrd="0" destOrd="0" presId="urn:microsoft.com/office/officeart/2005/8/layout/process1"/>
    <dgm:cxn modelId="{8A7A7876-DB90-4DCF-99DE-E5C2D1148844}" srcId="{AF9EF71D-D2E5-4D8A-92EB-BD39E567411F}" destId="{AE8EC0B1-70A6-4F14-B7F5-BA09CB6C711D}" srcOrd="2" destOrd="0" parTransId="{CD5999EC-BE9A-4054-A56D-1B45867194F2}" sibTransId="{BB6C1863-C632-4C5D-92AF-C688A2C728DF}"/>
    <dgm:cxn modelId="{1D66E78A-C314-4C53-B912-FDF2D1F0A489}" type="presOf" srcId="{6F76744F-B30C-43CC-B3A7-B5AC73D319B6}" destId="{9AC069BC-56BA-493B-AA79-D3C7A53ED923}" srcOrd="0" destOrd="0" presId="urn:microsoft.com/office/officeart/2005/8/layout/process1"/>
    <dgm:cxn modelId="{112BDA1E-2EDE-4C6C-958B-3E34F9D2AA8B}" type="presOf" srcId="{F5348EBD-A9B8-4DF1-A6F3-D65F63FA6DDA}" destId="{25E99DE5-1E2C-4B84-8193-9A5A3926CDFA}" srcOrd="0" destOrd="0" presId="urn:microsoft.com/office/officeart/2005/8/layout/process1"/>
    <dgm:cxn modelId="{7D068F2F-6ECE-4C4D-B4A9-8B64733A3283}" type="presOf" srcId="{AF9EF71D-D2E5-4D8A-92EB-BD39E567411F}" destId="{0DCA2D02-4EE0-401C-BAF6-26D1F660B577}" srcOrd="0" destOrd="0" presId="urn:microsoft.com/office/officeart/2005/8/layout/process1"/>
    <dgm:cxn modelId="{D832C799-B1F4-4075-8DD6-B4B62DB6400E}" type="presOf" srcId="{BB6C1863-C632-4C5D-92AF-C688A2C728DF}" destId="{83F86E3E-68EE-4D5F-91A9-07FFEF47B5AD}" srcOrd="0" destOrd="0" presId="urn:microsoft.com/office/officeart/2005/8/layout/process1"/>
    <dgm:cxn modelId="{8F0698A2-E688-41A5-8269-C0AFF6CC523A}" srcId="{AF9EF71D-D2E5-4D8A-92EB-BD39E567411F}" destId="{0D8ABD1C-C985-45A4-9988-6F66BC571432}" srcOrd="0" destOrd="0" parTransId="{0D5BB298-3B6C-4699-BFC2-F8991CD683C3}" sibTransId="{2C73398E-5025-4BB0-8996-015200083E3A}"/>
    <dgm:cxn modelId="{38322ABF-6373-40AC-BBAF-A198CBD983E2}" type="presOf" srcId="{0D8ABD1C-C985-45A4-9988-6F66BC571432}" destId="{FA077F03-380B-4731-97A9-724F953A23BB}" srcOrd="0" destOrd="0" presId="urn:microsoft.com/office/officeart/2005/8/layout/process1"/>
    <dgm:cxn modelId="{95848282-3E5A-48FD-825C-950D00825B37}" srcId="{AF9EF71D-D2E5-4D8A-92EB-BD39E567411F}" destId="{F5348EBD-A9B8-4DF1-A6F3-D65F63FA6DDA}" srcOrd="1" destOrd="0" parTransId="{C222B339-8AAE-47B6-9C30-93ED9438C414}" sibTransId="{427DB9C7-68CE-403D-8103-71277A364137}"/>
    <dgm:cxn modelId="{4688B61F-3943-49B2-AF0D-A352E3130476}" srcId="{AF9EF71D-D2E5-4D8A-92EB-BD39E567411F}" destId="{6F76744F-B30C-43CC-B3A7-B5AC73D319B6}" srcOrd="3" destOrd="0" parTransId="{58FE7025-08ED-4FB7-A4B8-984300A01727}" sibTransId="{9F922908-5E4F-447E-8358-EBD2586AF701}"/>
    <dgm:cxn modelId="{5024F0A0-1328-40A3-A02F-5E96BE5109A3}" type="presOf" srcId="{427DB9C7-68CE-403D-8103-71277A364137}" destId="{8070E2FD-B938-4D95-972C-238D9534A877}" srcOrd="1" destOrd="0" presId="urn:microsoft.com/office/officeart/2005/8/layout/process1"/>
    <dgm:cxn modelId="{E5B3E21F-9500-4DF4-B14D-AC11DC0FFF69}" type="presOf" srcId="{2C73398E-5025-4BB0-8996-015200083E3A}" destId="{7C14B3C1-2109-4983-989E-C1FFA83115CC}" srcOrd="1" destOrd="0" presId="urn:microsoft.com/office/officeart/2005/8/layout/process1"/>
    <dgm:cxn modelId="{2CA15EC5-8B80-46C2-8FA9-554B633A6A6D}" type="presParOf" srcId="{0DCA2D02-4EE0-401C-BAF6-26D1F660B577}" destId="{FA077F03-380B-4731-97A9-724F953A23BB}" srcOrd="0" destOrd="0" presId="urn:microsoft.com/office/officeart/2005/8/layout/process1"/>
    <dgm:cxn modelId="{670D42B7-5438-468B-8C46-9C4CE764383C}" type="presParOf" srcId="{0DCA2D02-4EE0-401C-BAF6-26D1F660B577}" destId="{03717705-C15E-4484-B079-7CF4FAB02037}" srcOrd="1" destOrd="0" presId="urn:microsoft.com/office/officeart/2005/8/layout/process1"/>
    <dgm:cxn modelId="{01DCEB5D-EB79-48CC-B0E2-7B26BA3C9072}" type="presParOf" srcId="{03717705-C15E-4484-B079-7CF4FAB02037}" destId="{7C14B3C1-2109-4983-989E-C1FFA83115CC}" srcOrd="0" destOrd="0" presId="urn:microsoft.com/office/officeart/2005/8/layout/process1"/>
    <dgm:cxn modelId="{6FBCF6C4-08AB-4707-80BC-2AB8F49B1474}" type="presParOf" srcId="{0DCA2D02-4EE0-401C-BAF6-26D1F660B577}" destId="{25E99DE5-1E2C-4B84-8193-9A5A3926CDFA}" srcOrd="2" destOrd="0" presId="urn:microsoft.com/office/officeart/2005/8/layout/process1"/>
    <dgm:cxn modelId="{0A603ACC-D453-4998-8845-77BF5C966FE9}" type="presParOf" srcId="{0DCA2D02-4EE0-401C-BAF6-26D1F660B577}" destId="{B936AAC3-C4CC-4A72-BAE6-D9F3A13830F3}" srcOrd="3" destOrd="0" presId="urn:microsoft.com/office/officeart/2005/8/layout/process1"/>
    <dgm:cxn modelId="{9E58AD3C-1837-47EE-9C05-FA2983DF7053}" type="presParOf" srcId="{B936AAC3-C4CC-4A72-BAE6-D9F3A13830F3}" destId="{8070E2FD-B938-4D95-972C-238D9534A877}" srcOrd="0" destOrd="0" presId="urn:microsoft.com/office/officeart/2005/8/layout/process1"/>
    <dgm:cxn modelId="{9CA3B88D-7900-432D-B97E-999553DF2B30}" type="presParOf" srcId="{0DCA2D02-4EE0-401C-BAF6-26D1F660B577}" destId="{D4EF11E9-BEFC-4A8D-9C4E-75CF3537F5DE}" srcOrd="4" destOrd="0" presId="urn:microsoft.com/office/officeart/2005/8/layout/process1"/>
    <dgm:cxn modelId="{3FE2B231-69D5-4B43-99B1-9D2E05F75C02}" type="presParOf" srcId="{0DCA2D02-4EE0-401C-BAF6-26D1F660B577}" destId="{83F86E3E-68EE-4D5F-91A9-07FFEF47B5AD}" srcOrd="5" destOrd="0" presId="urn:microsoft.com/office/officeart/2005/8/layout/process1"/>
    <dgm:cxn modelId="{2FBFD87C-AA02-4CE3-9696-D11AC635F4AA}" type="presParOf" srcId="{83F86E3E-68EE-4D5F-91A9-07FFEF47B5AD}" destId="{FD89E6B1-DAB4-49F1-A395-B1ED602430A0}" srcOrd="0" destOrd="0" presId="urn:microsoft.com/office/officeart/2005/8/layout/process1"/>
    <dgm:cxn modelId="{DC010F21-8669-4543-829F-C601134B6669}" type="presParOf" srcId="{0DCA2D02-4EE0-401C-BAF6-26D1F660B577}" destId="{9AC069BC-56BA-493B-AA79-D3C7A53ED9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77F03-380B-4731-97A9-724F953A23BB}">
      <dsp:nvSpPr>
        <dsp:cNvPr id="0" name=""/>
        <dsp:cNvSpPr/>
      </dsp:nvSpPr>
      <dsp:spPr>
        <a:xfrm>
          <a:off x="3482" y="1575201"/>
          <a:ext cx="1522660" cy="913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True causal relation</a:t>
          </a:r>
          <a:endParaRPr lang="en-CA" sz="1800" kern="1200" dirty="0"/>
        </a:p>
      </dsp:txBody>
      <dsp:txXfrm>
        <a:off x="30240" y="1601959"/>
        <a:ext cx="1469144" cy="860080"/>
      </dsp:txXfrm>
    </dsp:sp>
    <dsp:sp modelId="{03717705-C15E-4484-B079-7CF4FAB02037}">
      <dsp:nvSpPr>
        <dsp:cNvPr id="0" name=""/>
        <dsp:cNvSpPr/>
      </dsp:nvSpPr>
      <dsp:spPr>
        <a:xfrm>
          <a:off x="1678409" y="1843190"/>
          <a:ext cx="322804" cy="3776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1678409" y="1918714"/>
        <a:ext cx="225963" cy="226571"/>
      </dsp:txXfrm>
    </dsp:sp>
    <dsp:sp modelId="{25E99DE5-1E2C-4B84-8193-9A5A3926CDFA}">
      <dsp:nvSpPr>
        <dsp:cNvPr id="0" name=""/>
        <dsp:cNvSpPr/>
      </dsp:nvSpPr>
      <dsp:spPr>
        <a:xfrm>
          <a:off x="2135207" y="1575201"/>
          <a:ext cx="1522660" cy="913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True values, population </a:t>
          </a:r>
          <a:endParaRPr lang="en-CA" sz="1800" kern="1200" dirty="0"/>
        </a:p>
      </dsp:txBody>
      <dsp:txXfrm>
        <a:off x="2161965" y="1601959"/>
        <a:ext cx="1469144" cy="860080"/>
      </dsp:txXfrm>
    </dsp:sp>
    <dsp:sp modelId="{B936AAC3-C4CC-4A72-BAE6-D9F3A13830F3}">
      <dsp:nvSpPr>
        <dsp:cNvPr id="0" name=""/>
        <dsp:cNvSpPr/>
      </dsp:nvSpPr>
      <dsp:spPr>
        <a:xfrm>
          <a:off x="3810133" y="1843190"/>
          <a:ext cx="322804" cy="3776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3810133" y="1918714"/>
        <a:ext cx="225963" cy="226571"/>
      </dsp:txXfrm>
    </dsp:sp>
    <dsp:sp modelId="{D4EF11E9-BEFC-4A8D-9C4E-75CF3537F5DE}">
      <dsp:nvSpPr>
        <dsp:cNvPr id="0" name=""/>
        <dsp:cNvSpPr/>
      </dsp:nvSpPr>
      <dsp:spPr>
        <a:xfrm>
          <a:off x="4266932" y="1575201"/>
          <a:ext cx="1522660" cy="913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True values, sample</a:t>
          </a:r>
          <a:endParaRPr lang="en-CA" sz="1800" kern="1200" dirty="0"/>
        </a:p>
      </dsp:txBody>
      <dsp:txXfrm>
        <a:off x="4293690" y="1601959"/>
        <a:ext cx="1469144" cy="860080"/>
      </dsp:txXfrm>
    </dsp:sp>
    <dsp:sp modelId="{83F86E3E-68EE-4D5F-91A9-07FFEF47B5AD}">
      <dsp:nvSpPr>
        <dsp:cNvPr id="0" name=""/>
        <dsp:cNvSpPr/>
      </dsp:nvSpPr>
      <dsp:spPr>
        <a:xfrm>
          <a:off x="5941858" y="1843190"/>
          <a:ext cx="322804" cy="3776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5941858" y="1918714"/>
        <a:ext cx="225963" cy="226571"/>
      </dsp:txXfrm>
    </dsp:sp>
    <dsp:sp modelId="{9AC069BC-56BA-493B-AA79-D3C7A53ED923}">
      <dsp:nvSpPr>
        <dsp:cNvPr id="0" name=""/>
        <dsp:cNvSpPr/>
      </dsp:nvSpPr>
      <dsp:spPr>
        <a:xfrm>
          <a:off x="6398656" y="1575201"/>
          <a:ext cx="1522660" cy="91359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Observed data</a:t>
          </a:r>
          <a:endParaRPr lang="en-CA" sz="1800" kern="1200" dirty="0"/>
        </a:p>
      </dsp:txBody>
      <dsp:txXfrm>
        <a:off x="6425414" y="1601959"/>
        <a:ext cx="1469144" cy="86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A1DC8-73A1-4CAD-9315-9F2BC634B6CB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BED1F-0AE1-487F-A4BB-9A056590B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4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97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06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CCDC_PowerPt_Master3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474" y="457200"/>
            <a:ext cx="8229052" cy="666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486400" y="621792"/>
            <a:ext cx="2971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AD4B42-2974-4585-A289-8F9AEE87E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5485" y="466344"/>
            <a:ext cx="5422754" cy="648000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958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70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4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0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3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5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7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84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1B42-84A5-4878-AA5A-682904AFDC78}" type="datetimeFigureOut">
              <a:rPr lang="en-CA" smtClean="0"/>
              <a:t>6/7/2019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75A9-6E2E-45BD-A2AB-0D5C19B7F5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libretexts.org/Core/Probability_Theory/The_z-score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a.europa.eu/data-and-maps/daviz/learn-more/chart-dos-and-donts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curacy_and_precisi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gin_of_erro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omet-Hale-Bopp-29-03-1997_hires_adj.jpg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durpy.deviantart.com/art/Cutie-Mark-Dice-294117495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theelusiveguanaco.blogspot.com/2011/08/natural-selecti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theconversation.com/are-powerball-drawings-and-quick-pick-numbers-really-random-53103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flickr.com/photos/dendroica/46984560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6713/how-does-an-electronic-caliper-work" TargetMode="External"/><Relationship Id="rId7" Type="http://schemas.openxmlformats.org/officeDocument/2006/relationships/hyperlink" Target="https://kenthinksaloud.wordpress.com/2017/08/14/the-two-sides-of-the-coin/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hyperlink" Target="http://commons.wikimedia.org/wiki/File:Soft_ruler.jpg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quick-guide-to-biostatistics-in-clinical-research-sample-siz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Magnifying_glass_01.svg" TargetMode="Externa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CA6AD-75A3-40C7-86BA-AAC27EE2C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5400" i="1" dirty="0"/>
              <a:t>Sampling and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E6E4C5-C22C-497E-9A98-BA5E80B78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i="1" dirty="0"/>
              <a:t>Michael Otterstatter</a:t>
            </a:r>
          </a:p>
          <a:p>
            <a:r>
              <a:rPr lang="en-CA" dirty="0"/>
              <a:t>BCCDC Biostats Session</a:t>
            </a:r>
          </a:p>
          <a:p>
            <a:r>
              <a:rPr lang="en-CA" i="1" dirty="0"/>
              <a:t>June 7, 2019</a:t>
            </a:r>
          </a:p>
        </p:txBody>
      </p:sp>
    </p:spTree>
    <p:extLst>
      <p:ext uri="{BB962C8B-B14F-4D97-AF65-F5344CB8AC3E}">
        <p14:creationId xmlns:p14="http://schemas.microsoft.com/office/powerpoint/2010/main" val="35392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Natural variability in a population can be estimated though representative samples and </a:t>
            </a:r>
            <a:r>
              <a:rPr lang="en-CA" sz="2800" i="1" dirty="0"/>
              <a:t>measures of variation</a:t>
            </a:r>
            <a:endParaRPr lang="en-CA" i="1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98E9C5E2-FB74-4E8E-BBDF-BAD0E30A1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Populations and samples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38395" y="2784632"/>
            <a:ext cx="6917175" cy="3845426"/>
            <a:chOff x="1438395" y="2784632"/>
            <a:chExt cx="6917175" cy="3845426"/>
          </a:xfrm>
        </p:grpSpPr>
        <p:grpSp>
          <p:nvGrpSpPr>
            <p:cNvPr id="46" name="Group 45"/>
            <p:cNvGrpSpPr/>
            <p:nvPr/>
          </p:nvGrpSpPr>
          <p:grpSpPr>
            <a:xfrm>
              <a:off x="1438395" y="2784632"/>
              <a:ext cx="6917175" cy="3321660"/>
              <a:chOff x="1438395" y="2627620"/>
              <a:chExt cx="6917175" cy="332166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83F524D3-241F-49D0-893D-3758E689E4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38395" y="3000235"/>
                <a:ext cx="3249968" cy="2949045"/>
                <a:chOff x="951977" y="3872147"/>
                <a:chExt cx="2057400" cy="186690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xmlns="" id="{5517E7CD-5BB9-4261-969A-6ABA20CEB2B3}"/>
                    </a:ext>
                  </a:extLst>
                </p:cNvPr>
                <p:cNvGrpSpPr/>
                <p:nvPr/>
              </p:nvGrpSpPr>
              <p:grpSpPr>
                <a:xfrm>
                  <a:off x="951977" y="3872147"/>
                  <a:ext cx="2057400" cy="1866900"/>
                  <a:chOff x="990600" y="3924300"/>
                  <a:chExt cx="2057400" cy="1866900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xmlns="" id="{626CE3B8-BF26-4EBA-8C19-007B98D8179B}"/>
                      </a:ext>
                    </a:extLst>
                  </p:cNvPr>
                  <p:cNvSpPr/>
                  <p:nvPr/>
                </p:nvSpPr>
                <p:spPr>
                  <a:xfrm>
                    <a:off x="990600" y="3924300"/>
                    <a:ext cx="2057400" cy="1866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xmlns="" id="{25B4D3DF-1B94-4D25-B482-B932FF48EFB1}"/>
                      </a:ext>
                    </a:extLst>
                  </p:cNvPr>
                  <p:cNvSpPr/>
                  <p:nvPr/>
                </p:nvSpPr>
                <p:spPr>
                  <a:xfrm>
                    <a:off x="1447799" y="4245339"/>
                    <a:ext cx="182319" cy="18231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xmlns="" id="{3C47ECF7-7BEF-4CE1-B82E-D46E40D18F63}"/>
                      </a:ext>
                    </a:extLst>
                  </p:cNvPr>
                  <p:cNvSpPr/>
                  <p:nvPr/>
                </p:nvSpPr>
                <p:spPr>
                  <a:xfrm>
                    <a:off x="1596953" y="4926940"/>
                    <a:ext cx="136739" cy="13673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xmlns="" id="{2BBCDA82-9832-4207-82A6-0AE0A9F46864}"/>
                      </a:ext>
                    </a:extLst>
                  </p:cNvPr>
                  <p:cNvSpPr/>
                  <p:nvPr/>
                </p:nvSpPr>
                <p:spPr>
                  <a:xfrm>
                    <a:off x="2036548" y="4397740"/>
                    <a:ext cx="91160" cy="9116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xmlns="" id="{7FEDFCEB-2CC1-4AD0-9D76-B5E499314996}"/>
                      </a:ext>
                    </a:extLst>
                  </p:cNvPr>
                  <p:cNvSpPr/>
                  <p:nvPr/>
                </p:nvSpPr>
                <p:spPr>
                  <a:xfrm>
                    <a:off x="1560929" y="5460631"/>
                    <a:ext cx="91160" cy="9116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xmlns="" id="{E618D2AB-2851-49BF-B475-96A6FEEC253A}"/>
                      </a:ext>
                    </a:extLst>
                  </p:cNvPr>
                  <p:cNvSpPr/>
                  <p:nvPr/>
                </p:nvSpPr>
                <p:spPr>
                  <a:xfrm>
                    <a:off x="2158247" y="487357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xmlns="" id="{267DFC53-569B-4E71-A693-AC73F5C4EA32}"/>
                      </a:ext>
                    </a:extLst>
                  </p:cNvPr>
                  <p:cNvSpPr/>
                  <p:nvPr/>
                </p:nvSpPr>
                <p:spPr>
                  <a:xfrm>
                    <a:off x="2719542" y="477804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xmlns="" id="{609B9109-561B-45AE-854F-550F9AEB224F}"/>
                      </a:ext>
                    </a:extLst>
                  </p:cNvPr>
                  <p:cNvSpPr/>
                  <p:nvPr/>
                </p:nvSpPr>
                <p:spPr>
                  <a:xfrm>
                    <a:off x="1942577" y="5091047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xmlns="" id="{E79969DE-9E64-4386-8C82-9A5D8A1288D9}"/>
                      </a:ext>
                    </a:extLst>
                  </p:cNvPr>
                  <p:cNvSpPr/>
                  <p:nvPr/>
                </p:nvSpPr>
                <p:spPr>
                  <a:xfrm>
                    <a:off x="2514600" y="5312140"/>
                    <a:ext cx="136739" cy="13673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xmlns="" id="{A34FCF94-9EAC-4513-BC59-2B5E42F4F8D4}"/>
                      </a:ext>
                    </a:extLst>
                  </p:cNvPr>
                  <p:cNvSpPr/>
                  <p:nvPr/>
                </p:nvSpPr>
                <p:spPr>
                  <a:xfrm>
                    <a:off x="2334086" y="435180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xmlns="" id="{136F95F6-AB11-4898-91FB-7F61B66AF6CB}"/>
                      </a:ext>
                    </a:extLst>
                  </p:cNvPr>
                  <p:cNvSpPr/>
                  <p:nvPr/>
                </p:nvSpPr>
                <p:spPr>
                  <a:xfrm>
                    <a:off x="1752600" y="455014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xmlns="" id="{A5DEA27C-DEBE-4B86-89A5-21DCBD8ED46D}"/>
                      </a:ext>
                    </a:extLst>
                  </p:cNvPr>
                  <p:cNvSpPr/>
                  <p:nvPr/>
                </p:nvSpPr>
                <p:spPr>
                  <a:xfrm>
                    <a:off x="1219200" y="5167203"/>
                    <a:ext cx="205109" cy="2051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xmlns="" id="{140923ED-C27F-468E-9500-2E94481F729C}"/>
                      </a:ext>
                    </a:extLst>
                  </p:cNvPr>
                  <p:cNvSpPr/>
                  <p:nvPr/>
                </p:nvSpPr>
                <p:spPr>
                  <a:xfrm>
                    <a:off x="2225608" y="545614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xmlns="" id="{C7D11613-2619-48A8-A53D-BF3766EFC19E}"/>
                      </a:ext>
                    </a:extLst>
                  </p:cNvPr>
                  <p:cNvSpPr/>
                  <p:nvPr/>
                </p:nvSpPr>
                <p:spPr>
                  <a:xfrm>
                    <a:off x="1791397" y="404811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xmlns="" id="{1A4D286A-BC81-4167-B2D7-73669C5B0B40}"/>
                      </a:ext>
                    </a:extLst>
                  </p:cNvPr>
                  <p:cNvSpPr/>
                  <p:nvPr/>
                </p:nvSpPr>
                <p:spPr>
                  <a:xfrm>
                    <a:off x="1467258" y="4765165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xmlns="" id="{8D741085-FD84-477C-A354-80CBB176640C}"/>
                      </a:ext>
                    </a:extLst>
                  </p:cNvPr>
                  <p:cNvSpPr/>
                  <p:nvPr/>
                </p:nvSpPr>
                <p:spPr>
                  <a:xfrm>
                    <a:off x="1913400" y="5358857"/>
                    <a:ext cx="91160" cy="9116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xmlns="" id="{CDAF58AC-F2E3-4B03-8E5F-FAFAADB543FF}"/>
                      </a:ext>
                    </a:extLst>
                  </p:cNvPr>
                  <p:cNvSpPr/>
                  <p:nvPr/>
                </p:nvSpPr>
                <p:spPr>
                  <a:xfrm>
                    <a:off x="2576201" y="4945570"/>
                    <a:ext cx="113949" cy="11394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xmlns="" id="{317F6C35-4973-438A-A07A-613A4100DF92}"/>
                      </a:ext>
                    </a:extLst>
                  </p:cNvPr>
                  <p:cNvSpPr/>
                  <p:nvPr/>
                </p:nvSpPr>
                <p:spPr>
                  <a:xfrm>
                    <a:off x="2624701" y="431734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xmlns="" id="{35E32C3E-C4EE-4F7C-AB28-17051E73A300}"/>
                      </a:ext>
                    </a:extLst>
                  </p:cNvPr>
                  <p:cNvSpPr/>
                  <p:nvPr/>
                </p:nvSpPr>
                <p:spPr>
                  <a:xfrm>
                    <a:off x="1083251" y="461342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xmlns="" id="{B39BED5A-AD4C-4C6C-90DC-CEBB2B701655}"/>
                    </a:ext>
                  </a:extLst>
                </p:cNvPr>
                <p:cNvSpPr/>
                <p:nvPr/>
              </p:nvSpPr>
              <p:spPr>
                <a:xfrm>
                  <a:off x="2180548" y="413580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xmlns="" id="{24EC1669-497A-451E-82C5-B07DE602CEF2}"/>
                    </a:ext>
                  </a:extLst>
                </p:cNvPr>
                <p:cNvSpPr/>
                <p:nvPr/>
              </p:nvSpPr>
              <p:spPr>
                <a:xfrm>
                  <a:off x="2190086" y="4622139"/>
                  <a:ext cx="205109" cy="20510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xmlns="" id="{C7E06772-B3C7-4816-BF41-82E508A85217}"/>
                    </a:ext>
                  </a:extLst>
                </p:cNvPr>
                <p:cNvSpPr/>
                <p:nvPr/>
              </p:nvSpPr>
              <p:spPr>
                <a:xfrm>
                  <a:off x="1608600" y="5152465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xmlns="" id="{1488D490-5763-49D2-A2D5-BE464409F57B}"/>
                    </a:ext>
                  </a:extLst>
                </p:cNvPr>
                <p:cNvSpPr/>
                <p:nvPr/>
              </p:nvSpPr>
              <p:spPr>
                <a:xfrm>
                  <a:off x="1463973" y="4541740"/>
                  <a:ext cx="136739" cy="13673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xmlns="" id="{2B4C3F3D-186D-46C5-B62B-87288CB59EB9}"/>
                    </a:ext>
                  </a:extLst>
                </p:cNvPr>
                <p:cNvSpPr/>
                <p:nvPr/>
              </p:nvSpPr>
              <p:spPr>
                <a:xfrm>
                  <a:off x="2285249" y="5165973"/>
                  <a:ext cx="182319" cy="1823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xmlns="" id="{A855BC41-D609-48B1-92F3-81D9F7B4CD9D}"/>
                    </a:ext>
                  </a:extLst>
                </p:cNvPr>
                <p:cNvSpPr/>
                <p:nvPr/>
              </p:nvSpPr>
              <p:spPr>
                <a:xfrm>
                  <a:off x="1932317" y="478575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xmlns="" id="{FBA0EAE4-8048-4D3E-8F61-7150E80AA642}"/>
                    </a:ext>
                  </a:extLst>
                </p:cNvPr>
                <p:cNvSpPr/>
                <p:nvPr/>
              </p:nvSpPr>
              <p:spPr>
                <a:xfrm>
                  <a:off x="1193767" y="4947047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xmlns="" id="{D1F3BB4E-CD3A-41D6-BB48-01D32E2658B1}"/>
                    </a:ext>
                  </a:extLst>
                </p:cNvPr>
                <p:cNvSpPr/>
                <p:nvPr/>
              </p:nvSpPr>
              <p:spPr>
                <a:xfrm>
                  <a:off x="2469895" y="4637258"/>
                  <a:ext cx="136739" cy="13673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xmlns="" id="{87E2B3AE-45CE-40B9-9D19-B9772FBFCD6B}"/>
                    </a:ext>
                  </a:extLst>
                </p:cNvPr>
                <p:cNvSpPr/>
                <p:nvPr/>
              </p:nvSpPr>
              <p:spPr>
                <a:xfrm>
                  <a:off x="2651984" y="5179238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6228183" y="3830834"/>
                <a:ext cx="1296000" cy="129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8" name="Straight Arrow Connector 47"/>
              <p:cNvCxnSpPr>
                <a:cxnSpLocks/>
                <a:stCxn id="15" idx="6"/>
                <a:endCxn id="35" idx="2"/>
              </p:cNvCxnSpPr>
              <p:nvPr/>
            </p:nvCxnSpPr>
            <p:spPr>
              <a:xfrm>
                <a:off x="4688363" y="4474758"/>
                <a:ext cx="1539820" cy="40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452211" y="5235337"/>
                <a:ext cx="2903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Sample mean ± </a:t>
                </a:r>
                <a:r>
                  <a:rPr lang="en-CA" dirty="0">
                    <a:solidFill>
                      <a:prstClr val="black"/>
                    </a:solidFill>
                  </a:rPr>
                  <a:t>SD: 6.9 ± 1.8 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0479" y="2627620"/>
                <a:ext cx="1439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POPULATION</a:t>
                </a: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32E2B42A-4A6E-4250-929E-F55F5335C268}"/>
                </a:ext>
              </a:extLst>
            </p:cNvPr>
            <p:cNvSpPr/>
            <p:nvPr/>
          </p:nvSpPr>
          <p:spPr>
            <a:xfrm>
              <a:off x="6431544" y="4510955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B5C0D3CE-B9C9-456E-AF61-5037096B2F39}"/>
                </a:ext>
              </a:extLst>
            </p:cNvPr>
            <p:cNvSpPr/>
            <p:nvPr/>
          </p:nvSpPr>
          <p:spPr>
            <a:xfrm>
              <a:off x="6519543" y="4161518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931D5203-51A7-492A-8998-886F1CB36C81}"/>
                </a:ext>
              </a:extLst>
            </p:cNvPr>
            <p:cNvSpPr/>
            <p:nvPr/>
          </p:nvSpPr>
          <p:spPr>
            <a:xfrm>
              <a:off x="7019198" y="4360512"/>
              <a:ext cx="144001" cy="14400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222C7E44-3D2A-4557-8DBE-D0F30FE40DF4}"/>
                </a:ext>
              </a:extLst>
            </p:cNvPr>
            <p:cNvSpPr/>
            <p:nvPr/>
          </p:nvSpPr>
          <p:spPr>
            <a:xfrm>
              <a:off x="6659013" y="4638092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A528FE0B-0AB5-4187-BFB5-5115B6998221}"/>
                </a:ext>
              </a:extLst>
            </p:cNvPr>
            <p:cNvSpPr/>
            <p:nvPr/>
          </p:nvSpPr>
          <p:spPr>
            <a:xfrm>
              <a:off x="7122613" y="4589325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CAFFCCA7-F667-424A-BA4C-B13D7CB805F6}"/>
                </a:ext>
              </a:extLst>
            </p:cNvPr>
            <p:cNvSpPr/>
            <p:nvPr/>
          </p:nvSpPr>
          <p:spPr>
            <a:xfrm>
              <a:off x="7008878" y="4957064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AD49DDD5-D589-4765-90E7-EE2767DE37D3}"/>
                </a:ext>
              </a:extLst>
            </p:cNvPr>
            <p:cNvSpPr txBox="1"/>
            <p:nvPr/>
          </p:nvSpPr>
          <p:spPr>
            <a:xfrm>
              <a:off x="1449956" y="6260726"/>
              <a:ext cx="322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mean ± SD: </a:t>
              </a:r>
              <a:r>
                <a:rPr lang="en-CA" dirty="0">
                  <a:solidFill>
                    <a:prstClr val="black"/>
                  </a:solidFill>
                </a:rPr>
                <a:t>6.2 ± 1.6 </a:t>
              </a:r>
              <a:endPara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0D2D7763-3D58-4366-B3FA-3943903304E1}"/>
                </a:ext>
              </a:extLst>
            </p:cNvPr>
            <p:cNvSpPr txBox="1"/>
            <p:nvPr/>
          </p:nvSpPr>
          <p:spPr>
            <a:xfrm>
              <a:off x="6393326" y="3610944"/>
              <a:ext cx="965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0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Variance</a:t>
            </a:r>
            <a:r>
              <a:rPr lang="en-CA" dirty="0"/>
              <a:t>: how spread out data are in a sample (or in a population)</a:t>
            </a:r>
          </a:p>
          <a:p>
            <a:pPr lvl="1"/>
            <a:r>
              <a:rPr lang="en-CA" dirty="0"/>
              <a:t>average squared deviation of data points from the mean</a:t>
            </a:r>
          </a:p>
          <a:p>
            <a:pPr>
              <a:spcBef>
                <a:spcPts val="2400"/>
              </a:spcBef>
            </a:pPr>
            <a:r>
              <a:rPr lang="en-CA" b="1" dirty="0"/>
              <a:t>Standard deviation</a:t>
            </a:r>
            <a:r>
              <a:rPr lang="en-CA" dirty="0"/>
              <a:t>: spread of data around the mean in a sample (or a population)</a:t>
            </a:r>
            <a:endParaRPr lang="en-CA" b="1" dirty="0"/>
          </a:p>
          <a:p>
            <a:pPr lvl="1"/>
            <a:r>
              <a:rPr lang="en-CA" dirty="0"/>
              <a:t>square root of variance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88C6B-7F57-4A23-A89D-31611B1A2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Measures of variation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96DE4FA-325E-4FE8-88DF-7573BD65B210}"/>
              </a:ext>
            </a:extLst>
          </p:cNvPr>
          <p:cNvGrpSpPr/>
          <p:nvPr/>
        </p:nvGrpSpPr>
        <p:grpSpPr>
          <a:xfrm>
            <a:off x="5170949" y="3626283"/>
            <a:ext cx="3793539" cy="3164069"/>
            <a:chOff x="5148064" y="3212976"/>
            <a:chExt cx="3793539" cy="3164069"/>
          </a:xfrm>
        </p:grpSpPr>
        <p:pic>
          <p:nvPicPr>
            <p:cNvPr id="6" name="Picture 5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xmlns="" id="{C2749A2B-E426-4608-ADBA-80414AC60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 b="-4347"/>
            <a:stretch/>
          </p:blipFill>
          <p:spPr>
            <a:xfrm>
              <a:off x="5148064" y="3212976"/>
              <a:ext cx="3793539" cy="28724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6B86330-C7F1-464C-99E4-B9F8167CD6CD}"/>
                </a:ext>
              </a:extLst>
            </p:cNvPr>
            <p:cNvSpPr txBox="1"/>
            <p:nvPr/>
          </p:nvSpPr>
          <p:spPr>
            <a:xfrm>
              <a:off x="5292654" y="6007713"/>
              <a:ext cx="3504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Standard deviations from the mean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767A56-1A75-494F-8B16-950934B29BF1}"/>
              </a:ext>
            </a:extLst>
          </p:cNvPr>
          <p:cNvSpPr txBox="1"/>
          <p:nvPr/>
        </p:nvSpPr>
        <p:spPr>
          <a:xfrm>
            <a:off x="1120360" y="4535539"/>
            <a:ext cx="4231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400" dirty="0"/>
              <a:t>For normally distributed data, mean and SD determine data intervals</a:t>
            </a:r>
          </a:p>
        </p:txBody>
      </p:sp>
    </p:spTree>
    <p:extLst>
      <p:ext uri="{BB962C8B-B14F-4D97-AF65-F5344CB8AC3E}">
        <p14:creationId xmlns:p14="http://schemas.microsoft.com/office/powerpoint/2010/main" val="19872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8B5FA6-226C-4E9D-BFB7-0889F6B9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 we reduce natural </a:t>
            </a:r>
            <a:r>
              <a:rPr lang="en-CA" dirty="0" smtClean="0"/>
              <a:t>variability in our data?</a:t>
            </a:r>
            <a:endParaRPr lang="en-CA" dirty="0"/>
          </a:p>
          <a:p>
            <a:r>
              <a:rPr lang="en-CA" dirty="0"/>
              <a:t>If we increase our sample size, does that change our measures of variation?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6B71BA-66C1-4A2D-9A7F-B3D5B8151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Measures of variation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866915" y="2890674"/>
            <a:ext cx="7522584" cy="3780204"/>
            <a:chOff x="1438395" y="2849854"/>
            <a:chExt cx="7522584" cy="3780204"/>
          </a:xfrm>
        </p:grpSpPr>
        <p:grpSp>
          <p:nvGrpSpPr>
            <p:cNvPr id="39" name="Group 38"/>
            <p:cNvGrpSpPr/>
            <p:nvPr/>
          </p:nvGrpSpPr>
          <p:grpSpPr>
            <a:xfrm>
              <a:off x="1438395" y="2849854"/>
              <a:ext cx="7522584" cy="3780204"/>
              <a:chOff x="1438395" y="2849854"/>
              <a:chExt cx="7522584" cy="378020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438395" y="2849854"/>
                <a:ext cx="7522584" cy="3256438"/>
                <a:chOff x="1438395" y="2692842"/>
                <a:chExt cx="7522584" cy="32564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xmlns="" id="{83F524D3-241F-49D0-893D-3758E689E48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38395" y="3000235"/>
                  <a:ext cx="3249968" cy="2949045"/>
                  <a:chOff x="951977" y="3872147"/>
                  <a:chExt cx="2057400" cy="1866900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xmlns="" id="{5517E7CD-5BB9-4261-969A-6ABA20CEB2B3}"/>
                      </a:ext>
                    </a:extLst>
                  </p:cNvPr>
                  <p:cNvGrpSpPr/>
                  <p:nvPr/>
                </p:nvGrpSpPr>
                <p:grpSpPr>
                  <a:xfrm>
                    <a:off x="951977" y="3872147"/>
                    <a:ext cx="2057400" cy="1866900"/>
                    <a:chOff x="990600" y="3924300"/>
                    <a:chExt cx="2057400" cy="1866900"/>
                  </a:xfrm>
                </p:grpSpPr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xmlns="" id="{626CE3B8-BF26-4EBA-8C19-007B98D81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0600" y="3924300"/>
                      <a:ext cx="2057400" cy="18669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xmlns="" id="{25B4D3DF-1B94-4D25-B482-B932FF48E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7799" y="4245339"/>
                      <a:ext cx="182319" cy="182319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xmlns="" id="{3C47ECF7-7BEF-4CE1-B82E-D46E40D18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6953" y="4926940"/>
                      <a:ext cx="136739" cy="136739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xmlns="" id="{2BBCDA82-9832-4207-82A6-0AE0A9F46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6548" y="4397740"/>
                      <a:ext cx="91160" cy="9116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xmlns="" id="{7FEDFCEB-2CC1-4AD0-9D76-B5E499314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929" y="5460631"/>
                      <a:ext cx="91160" cy="9116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xmlns="" id="{E618D2AB-2851-49BF-B475-96A6FEEC2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8247" y="4873570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xmlns="" id="{267DFC53-569B-4E71-A693-AC73F5C4EA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542" y="4778040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xmlns="" id="{609B9109-561B-45AE-854F-550F9AEB2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2577" y="5091047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xmlns="" id="{E79969DE-9E64-4386-8C82-9A5D8A128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4600" y="5312140"/>
                      <a:ext cx="136739" cy="136739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xmlns="" id="{A34FCF94-9EAC-4513-BC59-2B5E42F4F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4086" y="4351800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xmlns="" id="{136F95F6-AB11-4898-91FB-7F61B66AF6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600" y="4550140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xmlns="" id="{A5DEA27C-DEBE-4B86-89A5-21DCBD8ED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200" y="5167203"/>
                      <a:ext cx="205109" cy="205109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xmlns="" id="{140923ED-C27F-468E-9500-2E94481F7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5608" y="5456140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xmlns="" id="{C7D11613-2619-48A8-A53D-BF3766EFC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1397" y="4048110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xmlns="" id="{1A4D286A-BC81-4167-B2D7-73669C5B0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7258" y="4765165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xmlns="" id="{8D741085-FD84-477C-A354-80CBB17664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3400" y="5358857"/>
                      <a:ext cx="91160" cy="9116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xmlns="" id="{CDAF58AC-F2E3-4B03-8E5F-FAFAADB543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6201" y="4945570"/>
                      <a:ext cx="113949" cy="113949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xmlns="" id="{317F6C35-4973-438A-A07A-613A4100D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24701" y="4317340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xmlns="" id="{35E32C3E-C4EE-4F7C-AB28-17051E73A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3251" y="4613420"/>
                      <a:ext cx="144000" cy="144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xmlns="" id="{B39BED5A-AD4C-4C6C-90DC-CEBB2B701655}"/>
                      </a:ext>
                    </a:extLst>
                  </p:cNvPr>
                  <p:cNvSpPr/>
                  <p:nvPr/>
                </p:nvSpPr>
                <p:spPr>
                  <a:xfrm>
                    <a:off x="2180548" y="413580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xmlns="" id="{24EC1669-497A-451E-82C5-B07DE602CEF2}"/>
                      </a:ext>
                    </a:extLst>
                  </p:cNvPr>
                  <p:cNvSpPr/>
                  <p:nvPr/>
                </p:nvSpPr>
                <p:spPr>
                  <a:xfrm>
                    <a:off x="2190086" y="4622139"/>
                    <a:ext cx="205109" cy="2051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xmlns="" id="{C7E06772-B3C7-4816-BF41-82E508A85217}"/>
                      </a:ext>
                    </a:extLst>
                  </p:cNvPr>
                  <p:cNvSpPr/>
                  <p:nvPr/>
                </p:nvSpPr>
                <p:spPr>
                  <a:xfrm>
                    <a:off x="1608600" y="5152465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xmlns="" id="{1488D490-5763-49D2-A2D5-BE464409F57B}"/>
                      </a:ext>
                    </a:extLst>
                  </p:cNvPr>
                  <p:cNvSpPr/>
                  <p:nvPr/>
                </p:nvSpPr>
                <p:spPr>
                  <a:xfrm>
                    <a:off x="1463973" y="4541740"/>
                    <a:ext cx="136739" cy="13673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xmlns="" id="{2B4C3F3D-186D-46C5-B62B-87288CB59EB9}"/>
                      </a:ext>
                    </a:extLst>
                  </p:cNvPr>
                  <p:cNvSpPr/>
                  <p:nvPr/>
                </p:nvSpPr>
                <p:spPr>
                  <a:xfrm>
                    <a:off x="2285249" y="5165973"/>
                    <a:ext cx="182319" cy="18231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xmlns="" id="{A855BC41-D609-48B1-92F3-81D9F7B4CD9D}"/>
                      </a:ext>
                    </a:extLst>
                  </p:cNvPr>
                  <p:cNvSpPr/>
                  <p:nvPr/>
                </p:nvSpPr>
                <p:spPr>
                  <a:xfrm>
                    <a:off x="1932317" y="4785750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xmlns="" id="{FBA0EAE4-8048-4D3E-8F61-7150E80AA642}"/>
                      </a:ext>
                    </a:extLst>
                  </p:cNvPr>
                  <p:cNvSpPr/>
                  <p:nvPr/>
                </p:nvSpPr>
                <p:spPr>
                  <a:xfrm>
                    <a:off x="1193767" y="4947047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xmlns="" id="{D1F3BB4E-CD3A-41D6-BB48-01D32E2658B1}"/>
                      </a:ext>
                    </a:extLst>
                  </p:cNvPr>
                  <p:cNvSpPr/>
                  <p:nvPr/>
                </p:nvSpPr>
                <p:spPr>
                  <a:xfrm>
                    <a:off x="2469895" y="4637258"/>
                    <a:ext cx="136739" cy="13673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xmlns="" id="{87E2B3AE-45CE-40B9-9D19-B9772FBFCD6B}"/>
                      </a:ext>
                    </a:extLst>
                  </p:cNvPr>
                  <p:cNvSpPr/>
                  <p:nvPr/>
                </p:nvSpPr>
                <p:spPr>
                  <a:xfrm>
                    <a:off x="2651984" y="5179238"/>
                    <a:ext cx="144000" cy="144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0" name="Oval 49"/>
                <p:cNvSpPr/>
                <p:nvPr/>
              </p:nvSpPr>
              <p:spPr>
                <a:xfrm>
                  <a:off x="5373967" y="2692842"/>
                  <a:ext cx="1296000" cy="1296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Straight Arrow Connector 50"/>
                <p:cNvCxnSpPr>
                  <a:cxnSpLocks/>
                  <a:stCxn id="64" idx="6"/>
                  <a:endCxn id="50" idx="3"/>
                </p:cNvCxnSpPr>
                <p:nvPr/>
              </p:nvCxnSpPr>
              <p:spPr>
                <a:xfrm flipV="1">
                  <a:off x="4688363" y="3799047"/>
                  <a:ext cx="875399" cy="6757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6669967" y="3175796"/>
                  <a:ext cx="2291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Sample mean ± </a:t>
                  </a:r>
                  <a:r>
                    <a:rPr lang="en-CA" sz="1400" dirty="0">
                      <a:solidFill>
                        <a:prstClr val="black"/>
                      </a:solidFill>
                    </a:rPr>
                    <a:t>SD: 6.9 ± 1.8 </a:t>
                  </a:r>
                  <a:endParaRPr kumimoji="0" lang="en-CA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32E2B42A-4A6E-4250-929E-F55F5335C268}"/>
                  </a:ext>
                </a:extLst>
              </p:cNvPr>
              <p:cNvSpPr/>
              <p:nvPr/>
            </p:nvSpPr>
            <p:spPr>
              <a:xfrm>
                <a:off x="5577328" y="3372963"/>
                <a:ext cx="227469" cy="22746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B5C0D3CE-B9C9-456E-AF61-5037096B2F39}"/>
                  </a:ext>
                </a:extLst>
              </p:cNvPr>
              <p:cNvSpPr/>
              <p:nvPr/>
            </p:nvSpPr>
            <p:spPr>
              <a:xfrm>
                <a:off x="5665327" y="3023526"/>
                <a:ext cx="227469" cy="22746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931D5203-51A7-492A-8998-886F1CB36C81}"/>
                  </a:ext>
                </a:extLst>
              </p:cNvPr>
              <p:cNvSpPr/>
              <p:nvPr/>
            </p:nvSpPr>
            <p:spPr>
              <a:xfrm>
                <a:off x="6164982" y="3222520"/>
                <a:ext cx="144001" cy="144001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222C7E44-3D2A-4557-8DBE-D0F30FE40DF4}"/>
                  </a:ext>
                </a:extLst>
              </p:cNvPr>
              <p:cNvSpPr/>
              <p:nvPr/>
            </p:nvSpPr>
            <p:spPr>
              <a:xfrm>
                <a:off x="5804797" y="3500100"/>
                <a:ext cx="324000" cy="32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A528FE0B-0AB5-4187-BFB5-5115B6998221}"/>
                  </a:ext>
                </a:extLst>
              </p:cNvPr>
              <p:cNvSpPr/>
              <p:nvPr/>
            </p:nvSpPr>
            <p:spPr>
              <a:xfrm>
                <a:off x="6268397" y="3451333"/>
                <a:ext cx="288000" cy="288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CAFFCCA7-F667-424A-BA4C-B13D7CB805F6}"/>
                  </a:ext>
                </a:extLst>
              </p:cNvPr>
              <p:cNvSpPr/>
              <p:nvPr/>
            </p:nvSpPr>
            <p:spPr>
              <a:xfrm>
                <a:off x="6154662" y="3819072"/>
                <a:ext cx="227469" cy="22746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AD49DDD5-D589-4765-90E7-EE2767DE37D3}"/>
                  </a:ext>
                </a:extLst>
              </p:cNvPr>
              <p:cNvSpPr txBox="1"/>
              <p:nvPr/>
            </p:nvSpPr>
            <p:spPr>
              <a:xfrm>
                <a:off x="1449956" y="6260726"/>
                <a:ext cx="3226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Population mean ± SD: </a:t>
                </a:r>
                <a:r>
                  <a:rPr lang="en-CA" dirty="0">
                    <a:solidFill>
                      <a:prstClr val="black"/>
                    </a:solidFill>
                  </a:rPr>
                  <a:t>6.2 ± 1.6 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5553966" y="4341970"/>
              <a:ext cx="936000" cy="9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7FEDFCEB-2CC1-4AD0-9D76-B5E499314996}"/>
                </a:ext>
              </a:extLst>
            </p:cNvPr>
            <p:cNvSpPr/>
            <p:nvPr/>
          </p:nvSpPr>
          <p:spPr>
            <a:xfrm>
              <a:off x="5665327" y="3760546"/>
              <a:ext cx="144001" cy="14400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2BBCDA82-9832-4207-82A6-0AE0A9F46864}"/>
                </a:ext>
              </a:extLst>
            </p:cNvPr>
            <p:cNvSpPr/>
            <p:nvPr/>
          </p:nvSpPr>
          <p:spPr>
            <a:xfrm>
              <a:off x="5949966" y="3223538"/>
              <a:ext cx="144001" cy="14400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CDAF58AC-F2E3-4B03-8E5F-FAFAADB543FF}"/>
                </a:ext>
              </a:extLst>
            </p:cNvPr>
            <p:cNvSpPr/>
            <p:nvPr/>
          </p:nvSpPr>
          <p:spPr>
            <a:xfrm>
              <a:off x="6064662" y="2969298"/>
              <a:ext cx="179999" cy="17999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D1F3BB4E-CD3A-41D6-BB48-01D32E2658B1}"/>
                </a:ext>
              </a:extLst>
            </p:cNvPr>
            <p:cNvSpPr/>
            <p:nvPr/>
          </p:nvSpPr>
          <p:spPr>
            <a:xfrm>
              <a:off x="6346661" y="3155568"/>
              <a:ext cx="216000" cy="21599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32E2B42A-4A6E-4250-929E-F55F5335C268}"/>
                </a:ext>
              </a:extLst>
            </p:cNvPr>
            <p:cNvSpPr/>
            <p:nvPr/>
          </p:nvSpPr>
          <p:spPr>
            <a:xfrm>
              <a:off x="5618588" y="4625794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B5C0D3CE-B9C9-456E-AF61-5037096B2F39}"/>
                </a:ext>
              </a:extLst>
            </p:cNvPr>
            <p:cNvSpPr/>
            <p:nvPr/>
          </p:nvSpPr>
          <p:spPr>
            <a:xfrm>
              <a:off x="5836231" y="4430967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931D5203-51A7-492A-8998-886F1CB36C81}"/>
                </a:ext>
              </a:extLst>
            </p:cNvPr>
            <p:cNvSpPr/>
            <p:nvPr/>
          </p:nvSpPr>
          <p:spPr>
            <a:xfrm>
              <a:off x="6069968" y="4599547"/>
              <a:ext cx="144001" cy="14400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222C7E44-3D2A-4557-8DBE-D0F30FE40DF4}"/>
                </a:ext>
              </a:extLst>
            </p:cNvPr>
            <p:cNvSpPr/>
            <p:nvPr/>
          </p:nvSpPr>
          <p:spPr>
            <a:xfrm>
              <a:off x="5709783" y="4877127"/>
              <a:ext cx="324000" cy="32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A528FE0B-0AB5-4187-BFB5-5115B6998221}"/>
                </a:ext>
              </a:extLst>
            </p:cNvPr>
            <p:cNvSpPr/>
            <p:nvPr/>
          </p:nvSpPr>
          <p:spPr>
            <a:xfrm>
              <a:off x="6100661" y="479468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Arrow Connector 96"/>
            <p:cNvCxnSpPr>
              <a:cxnSpLocks/>
              <a:stCxn id="64" idx="6"/>
              <a:endCxn id="87" idx="2"/>
            </p:cNvCxnSpPr>
            <p:nvPr/>
          </p:nvCxnSpPr>
          <p:spPr>
            <a:xfrm>
              <a:off x="4688363" y="4631770"/>
              <a:ext cx="865603" cy="178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5661966" y="554913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32E2B42A-4A6E-4250-929E-F55F5335C268}"/>
                </a:ext>
              </a:extLst>
            </p:cNvPr>
            <p:cNvSpPr/>
            <p:nvPr/>
          </p:nvSpPr>
          <p:spPr>
            <a:xfrm>
              <a:off x="5698987" y="5842325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B5C0D3CE-B9C9-456E-AF61-5037096B2F39}"/>
                </a:ext>
              </a:extLst>
            </p:cNvPr>
            <p:cNvSpPr/>
            <p:nvPr/>
          </p:nvSpPr>
          <p:spPr>
            <a:xfrm>
              <a:off x="5916630" y="5647498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931D5203-51A7-492A-8998-886F1CB36C81}"/>
                </a:ext>
              </a:extLst>
            </p:cNvPr>
            <p:cNvSpPr/>
            <p:nvPr/>
          </p:nvSpPr>
          <p:spPr>
            <a:xfrm>
              <a:off x="6150367" y="5816078"/>
              <a:ext cx="144001" cy="14400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Arrow Connector 105"/>
            <p:cNvCxnSpPr>
              <a:cxnSpLocks/>
              <a:stCxn id="64" idx="6"/>
              <a:endCxn id="100" idx="1"/>
            </p:cNvCxnSpPr>
            <p:nvPr/>
          </p:nvCxnSpPr>
          <p:spPr>
            <a:xfrm>
              <a:off x="4688363" y="4631770"/>
              <a:ext cx="1079045" cy="10228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669967" y="469252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Sample mean ± </a:t>
              </a:r>
              <a:r>
                <a:rPr lang="en-CA" sz="1400" dirty="0">
                  <a:solidFill>
                    <a:prstClr val="black"/>
                  </a:solidFill>
                </a:rPr>
                <a:t>SD: </a:t>
              </a:r>
              <a:r>
                <a:rPr lang="en-CA" sz="1400" dirty="0" smtClean="0">
                  <a:solidFill>
                    <a:prstClr val="black"/>
                  </a:solidFill>
                </a:rPr>
                <a:t>7.1</a:t>
              </a:r>
              <a:r>
                <a:rPr lang="en-CA" sz="1400" dirty="0" smtClean="0">
                  <a:solidFill>
                    <a:prstClr val="black"/>
                  </a:solidFill>
                </a:rPr>
                <a:t> </a:t>
              </a:r>
              <a:r>
                <a:rPr lang="en-CA" sz="1400" dirty="0">
                  <a:solidFill>
                    <a:prstClr val="black"/>
                  </a:solidFill>
                </a:rPr>
                <a:t>± </a:t>
              </a:r>
              <a:r>
                <a:rPr lang="en-CA" sz="1400" dirty="0" smtClean="0">
                  <a:solidFill>
                    <a:prstClr val="black"/>
                  </a:solidFill>
                </a:rPr>
                <a:t>1.3 </a:t>
              </a:r>
              <a:endPara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69967" y="5762017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Sample mean ± </a:t>
              </a:r>
              <a:r>
                <a:rPr lang="en-CA" sz="1400" dirty="0">
                  <a:solidFill>
                    <a:prstClr val="black"/>
                  </a:solidFill>
                </a:rPr>
                <a:t>SD: </a:t>
              </a:r>
              <a:r>
                <a:rPr lang="en-CA" sz="1400" dirty="0" smtClean="0">
                  <a:solidFill>
                    <a:prstClr val="black"/>
                  </a:solidFill>
                </a:rPr>
                <a:t>6.5 </a:t>
              </a:r>
              <a:r>
                <a:rPr lang="en-CA" sz="1400" dirty="0">
                  <a:solidFill>
                    <a:prstClr val="black"/>
                  </a:solidFill>
                </a:rPr>
                <a:t>± </a:t>
              </a:r>
              <a:r>
                <a:rPr lang="en-CA" sz="1400" dirty="0" smtClean="0">
                  <a:solidFill>
                    <a:prstClr val="black"/>
                  </a:solidFill>
                </a:rPr>
                <a:t>1.5 </a:t>
              </a:r>
              <a:endPara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4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However, samples do not necessarily behave alike, or exactly like the population -- hence, we have </a:t>
            </a:r>
            <a:r>
              <a:rPr lang="en-CA" sz="2800" b="1" dirty="0"/>
              <a:t>sampling error</a:t>
            </a:r>
            <a:r>
              <a:rPr lang="en-CA" sz="2800" i="1" dirty="0"/>
              <a:t> </a:t>
            </a:r>
            <a:r>
              <a:rPr lang="en-CA" sz="2800" dirty="0"/>
              <a:t>and </a:t>
            </a:r>
            <a:r>
              <a:rPr lang="en-CA" sz="2800" i="1" dirty="0"/>
              <a:t>measures of uncertainty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98E9C5E2-FB74-4E8E-BBDF-BAD0E30A1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Populations and samples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438395" y="2784632"/>
            <a:ext cx="7029787" cy="3825716"/>
            <a:chOff x="1438395" y="2627620"/>
            <a:chExt cx="7029787" cy="38257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83F524D3-241F-49D0-893D-3758E689E4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38395" y="3000235"/>
              <a:ext cx="3249968" cy="2949045"/>
              <a:chOff x="951977" y="3872147"/>
              <a:chExt cx="2057400" cy="18669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5517E7CD-5BB9-4261-969A-6ABA20CEB2B3}"/>
                  </a:ext>
                </a:extLst>
              </p:cNvPr>
              <p:cNvGrpSpPr/>
              <p:nvPr/>
            </p:nvGrpSpPr>
            <p:grpSpPr>
              <a:xfrm>
                <a:off x="951977" y="3872147"/>
                <a:ext cx="2057400" cy="1866900"/>
                <a:chOff x="990600" y="3924300"/>
                <a:chExt cx="2057400" cy="18669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xmlns="" id="{626CE3B8-BF26-4EBA-8C19-007B98D8179B}"/>
                    </a:ext>
                  </a:extLst>
                </p:cNvPr>
                <p:cNvSpPr/>
                <p:nvPr/>
              </p:nvSpPr>
              <p:spPr>
                <a:xfrm>
                  <a:off x="990600" y="3924300"/>
                  <a:ext cx="2057400" cy="1866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xmlns="" id="{25B4D3DF-1B94-4D25-B482-B932FF48EFB1}"/>
                    </a:ext>
                  </a:extLst>
                </p:cNvPr>
                <p:cNvSpPr/>
                <p:nvPr/>
              </p:nvSpPr>
              <p:spPr>
                <a:xfrm>
                  <a:off x="1447800" y="4245340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xmlns="" id="{3C47ECF7-7BEF-4CE1-B82E-D46E40D18F63}"/>
                    </a:ext>
                  </a:extLst>
                </p:cNvPr>
                <p:cNvSpPr/>
                <p:nvPr/>
              </p:nvSpPr>
              <p:spPr>
                <a:xfrm>
                  <a:off x="1596953" y="4926940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2BBCDA82-9832-4207-82A6-0AE0A9F46864}"/>
                    </a:ext>
                  </a:extLst>
                </p:cNvPr>
                <p:cNvSpPr/>
                <p:nvPr/>
              </p:nvSpPr>
              <p:spPr>
                <a:xfrm>
                  <a:off x="2036548" y="4397740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7FEDFCEB-2CC1-4AD0-9D76-B5E499314996}"/>
                    </a:ext>
                  </a:extLst>
                </p:cNvPr>
                <p:cNvSpPr/>
                <p:nvPr/>
              </p:nvSpPr>
              <p:spPr>
                <a:xfrm>
                  <a:off x="1560929" y="5460631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E618D2AB-2851-49BF-B475-96A6FEEC253A}"/>
                    </a:ext>
                  </a:extLst>
                </p:cNvPr>
                <p:cNvSpPr/>
                <p:nvPr/>
              </p:nvSpPr>
              <p:spPr>
                <a:xfrm>
                  <a:off x="2158247" y="4873570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267DFC53-569B-4E71-A693-AC73F5C4EA32}"/>
                    </a:ext>
                  </a:extLst>
                </p:cNvPr>
                <p:cNvSpPr/>
                <p:nvPr/>
              </p:nvSpPr>
              <p:spPr>
                <a:xfrm>
                  <a:off x="2719542" y="4778040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xmlns="" id="{609B9109-561B-45AE-854F-550F9AEB224F}"/>
                    </a:ext>
                  </a:extLst>
                </p:cNvPr>
                <p:cNvSpPr/>
                <p:nvPr/>
              </p:nvSpPr>
              <p:spPr>
                <a:xfrm>
                  <a:off x="1942577" y="5091047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xmlns="" id="{E79969DE-9E64-4386-8C82-9A5D8A1288D9}"/>
                    </a:ext>
                  </a:extLst>
                </p:cNvPr>
                <p:cNvSpPr/>
                <p:nvPr/>
              </p:nvSpPr>
              <p:spPr>
                <a:xfrm>
                  <a:off x="2514600" y="5312140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xmlns="" id="{A34FCF94-9EAC-4513-BC59-2B5E42F4F8D4}"/>
                    </a:ext>
                  </a:extLst>
                </p:cNvPr>
                <p:cNvSpPr/>
                <p:nvPr/>
              </p:nvSpPr>
              <p:spPr>
                <a:xfrm>
                  <a:off x="2334086" y="435180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xmlns="" id="{136F95F6-AB11-4898-91FB-7F61B66AF6CB}"/>
                    </a:ext>
                  </a:extLst>
                </p:cNvPr>
                <p:cNvSpPr/>
                <p:nvPr/>
              </p:nvSpPr>
              <p:spPr>
                <a:xfrm>
                  <a:off x="1752600" y="455014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xmlns="" id="{A5DEA27C-DEBE-4B86-89A5-21DCBD8ED46D}"/>
                    </a:ext>
                  </a:extLst>
                </p:cNvPr>
                <p:cNvSpPr/>
                <p:nvPr/>
              </p:nvSpPr>
              <p:spPr>
                <a:xfrm>
                  <a:off x="1219200" y="5167204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xmlns="" id="{140923ED-C27F-468E-9500-2E94481F729C}"/>
                    </a:ext>
                  </a:extLst>
                </p:cNvPr>
                <p:cNvSpPr/>
                <p:nvPr/>
              </p:nvSpPr>
              <p:spPr>
                <a:xfrm>
                  <a:off x="2225608" y="545614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xmlns="" id="{C7D11613-2619-48A8-A53D-BF3766EFC19E}"/>
                    </a:ext>
                  </a:extLst>
                </p:cNvPr>
                <p:cNvSpPr/>
                <p:nvPr/>
              </p:nvSpPr>
              <p:spPr>
                <a:xfrm>
                  <a:off x="1791397" y="404811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xmlns="" id="{1A4D286A-BC81-4167-B2D7-73669C5B0B40}"/>
                    </a:ext>
                  </a:extLst>
                </p:cNvPr>
                <p:cNvSpPr/>
                <p:nvPr/>
              </p:nvSpPr>
              <p:spPr>
                <a:xfrm>
                  <a:off x="1467258" y="4765165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8D741085-FD84-477C-A354-80CBB176640C}"/>
                    </a:ext>
                  </a:extLst>
                </p:cNvPr>
                <p:cNvSpPr/>
                <p:nvPr/>
              </p:nvSpPr>
              <p:spPr>
                <a:xfrm>
                  <a:off x="1913400" y="5358857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xmlns="" id="{CDAF58AC-F2E3-4B03-8E5F-FAFAADB543FF}"/>
                    </a:ext>
                  </a:extLst>
                </p:cNvPr>
                <p:cNvSpPr/>
                <p:nvPr/>
              </p:nvSpPr>
              <p:spPr>
                <a:xfrm>
                  <a:off x="2576201" y="494557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xmlns="" id="{317F6C35-4973-438A-A07A-613A4100DF92}"/>
                    </a:ext>
                  </a:extLst>
                </p:cNvPr>
                <p:cNvSpPr/>
                <p:nvPr/>
              </p:nvSpPr>
              <p:spPr>
                <a:xfrm>
                  <a:off x="2624701" y="431734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xmlns="" id="{35E32C3E-C4EE-4F7C-AB28-17051E73A300}"/>
                    </a:ext>
                  </a:extLst>
                </p:cNvPr>
                <p:cNvSpPr/>
                <p:nvPr/>
              </p:nvSpPr>
              <p:spPr>
                <a:xfrm>
                  <a:off x="1083251" y="4613420"/>
                  <a:ext cx="144000" cy="144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B39BED5A-AD4C-4C6C-90DC-CEBB2B701655}"/>
                  </a:ext>
                </a:extLst>
              </p:cNvPr>
              <p:cNvSpPr/>
              <p:nvPr/>
            </p:nvSpPr>
            <p:spPr>
              <a:xfrm>
                <a:off x="2180548" y="4135800"/>
                <a:ext cx="144000" cy="14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24EC1669-497A-451E-82C5-B07DE602CEF2}"/>
                  </a:ext>
                </a:extLst>
              </p:cNvPr>
              <p:cNvSpPr/>
              <p:nvPr/>
            </p:nvSpPr>
            <p:spPr>
              <a:xfrm>
                <a:off x="2190086" y="4622140"/>
                <a:ext cx="144000" cy="14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C7E06772-B3C7-4816-BF41-82E508A85217}"/>
                  </a:ext>
                </a:extLst>
              </p:cNvPr>
              <p:cNvSpPr/>
              <p:nvPr/>
            </p:nvSpPr>
            <p:spPr>
              <a:xfrm>
                <a:off x="1608600" y="5152465"/>
                <a:ext cx="144000" cy="14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1488D490-5763-49D2-A2D5-BE464409F57B}"/>
                  </a:ext>
                </a:extLst>
              </p:cNvPr>
              <p:cNvSpPr/>
              <p:nvPr/>
            </p:nvSpPr>
            <p:spPr>
              <a:xfrm>
                <a:off x="1463973" y="4541740"/>
                <a:ext cx="144000" cy="14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2B4C3F3D-186D-46C5-B62B-87288CB59EB9}"/>
                  </a:ext>
                </a:extLst>
              </p:cNvPr>
              <p:cNvSpPr/>
              <p:nvPr/>
            </p:nvSpPr>
            <p:spPr>
              <a:xfrm>
                <a:off x="2285249" y="5165973"/>
                <a:ext cx="144000" cy="14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A855BC41-D609-48B1-92F3-81D9F7B4CD9D}"/>
                  </a:ext>
                </a:extLst>
              </p:cNvPr>
              <p:cNvSpPr/>
              <p:nvPr/>
            </p:nvSpPr>
            <p:spPr>
              <a:xfrm>
                <a:off x="1932317" y="4785750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FBA0EAE4-8048-4D3E-8F61-7150E80AA642}"/>
                  </a:ext>
                </a:extLst>
              </p:cNvPr>
              <p:cNvSpPr/>
              <p:nvPr/>
            </p:nvSpPr>
            <p:spPr>
              <a:xfrm>
                <a:off x="1193767" y="4947047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D1F3BB4E-CD3A-41D6-BB48-01D32E2658B1}"/>
                  </a:ext>
                </a:extLst>
              </p:cNvPr>
              <p:cNvSpPr/>
              <p:nvPr/>
            </p:nvSpPr>
            <p:spPr>
              <a:xfrm>
                <a:off x="2469895" y="4637258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87E2B3AE-45CE-40B9-9D19-B9772FBFCD6B}"/>
                  </a:ext>
                </a:extLst>
              </p:cNvPr>
              <p:cNvSpPr/>
              <p:nvPr/>
            </p:nvSpPr>
            <p:spPr>
              <a:xfrm>
                <a:off x="2651984" y="5179238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6228184" y="2927666"/>
              <a:ext cx="936104" cy="8616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228184" y="3941669"/>
              <a:ext cx="936104" cy="8616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228184" y="4989201"/>
              <a:ext cx="936104" cy="8616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2BBCDA82-9832-4207-82A6-0AE0A9F46864}"/>
                </a:ext>
              </a:extLst>
            </p:cNvPr>
            <p:cNvSpPr/>
            <p:nvPr/>
          </p:nvSpPr>
          <p:spPr>
            <a:xfrm>
              <a:off x="6820738" y="3152893"/>
              <a:ext cx="227469" cy="227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136F95F6-AB11-4898-91FB-7F61B66AF6CB}"/>
                </a:ext>
              </a:extLst>
            </p:cNvPr>
            <p:cNvSpPr/>
            <p:nvPr/>
          </p:nvSpPr>
          <p:spPr>
            <a:xfrm>
              <a:off x="6372200" y="3393631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267DFC53-569B-4E71-A693-AC73F5C4EA32}"/>
                </a:ext>
              </a:extLst>
            </p:cNvPr>
            <p:cNvSpPr/>
            <p:nvPr/>
          </p:nvSpPr>
          <p:spPr>
            <a:xfrm>
              <a:off x="6808929" y="4214491"/>
              <a:ext cx="227469" cy="227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CDAF58AC-F2E3-4B03-8E5F-FAFAADB543FF}"/>
                </a:ext>
              </a:extLst>
            </p:cNvPr>
            <p:cNvSpPr/>
            <p:nvPr/>
          </p:nvSpPr>
          <p:spPr>
            <a:xfrm>
              <a:off x="6582501" y="4479129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D1F3BB4E-CD3A-41D6-BB48-01D32E2658B1}"/>
                </a:ext>
              </a:extLst>
            </p:cNvPr>
            <p:cNvSpPr/>
            <p:nvPr/>
          </p:nvSpPr>
          <p:spPr>
            <a:xfrm>
              <a:off x="6475585" y="4074488"/>
              <a:ext cx="227469" cy="227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3C47ECF7-7BEF-4CE1-B82E-D46E40D18F63}"/>
                </a:ext>
              </a:extLst>
            </p:cNvPr>
            <p:cNvSpPr/>
            <p:nvPr/>
          </p:nvSpPr>
          <p:spPr>
            <a:xfrm>
              <a:off x="6528466" y="5609021"/>
              <a:ext cx="227469" cy="227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136F95F6-AB11-4898-91FB-7F61B66AF6CB}"/>
                </a:ext>
              </a:extLst>
            </p:cNvPr>
            <p:cNvSpPr/>
            <p:nvPr/>
          </p:nvSpPr>
          <p:spPr>
            <a:xfrm>
              <a:off x="6774334" y="5074272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1A4D286A-BC81-4167-B2D7-73669C5B0B40}"/>
                </a:ext>
              </a:extLst>
            </p:cNvPr>
            <p:cNvSpPr/>
            <p:nvPr/>
          </p:nvSpPr>
          <p:spPr>
            <a:xfrm>
              <a:off x="6323594" y="5353474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1488D490-5763-49D2-A2D5-BE464409F57B}"/>
                </a:ext>
              </a:extLst>
            </p:cNvPr>
            <p:cNvSpPr/>
            <p:nvPr/>
          </p:nvSpPr>
          <p:spPr>
            <a:xfrm>
              <a:off x="6379416" y="5082924"/>
              <a:ext cx="227469" cy="22746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7" name="Straight Arrow Connector 46"/>
            <p:cNvCxnSpPr>
              <a:stCxn id="15" idx="6"/>
              <a:endCxn id="34" idx="2"/>
            </p:cNvCxnSpPr>
            <p:nvPr/>
          </p:nvCxnSpPr>
          <p:spPr>
            <a:xfrm flipV="1">
              <a:off x="4688363" y="3358468"/>
              <a:ext cx="1539821" cy="11162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35" idx="2"/>
            </p:cNvCxnSpPr>
            <p:nvPr/>
          </p:nvCxnSpPr>
          <p:spPr>
            <a:xfrm flipV="1">
              <a:off x="4688363" y="4372471"/>
              <a:ext cx="1539821" cy="1272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6" idx="2"/>
            </p:cNvCxnSpPr>
            <p:nvPr/>
          </p:nvCxnSpPr>
          <p:spPr>
            <a:xfrm>
              <a:off x="4688363" y="4499748"/>
              <a:ext cx="1539821" cy="9202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907704" y="6084004"/>
              <a:ext cx="2339551" cy="369332"/>
              <a:chOff x="-376098" y="5794631"/>
              <a:chExt cx="2339551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-376098" y="5794631"/>
                <a:ext cx="2339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Prevalence of      = 44%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7FEDFCEB-2CC1-4AD0-9D76-B5E499314996}"/>
                  </a:ext>
                </a:extLst>
              </p:cNvPr>
              <p:cNvSpPr/>
              <p:nvPr/>
            </p:nvSpPr>
            <p:spPr>
              <a:xfrm>
                <a:off x="1032163" y="5865562"/>
                <a:ext cx="227469" cy="2274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7FEDFCEB-2CC1-4AD0-9D76-B5E499314996}"/>
                </a:ext>
              </a:extLst>
            </p:cNvPr>
            <p:cNvSpPr/>
            <p:nvPr/>
          </p:nvSpPr>
          <p:spPr>
            <a:xfrm>
              <a:off x="7596336" y="3244732"/>
              <a:ext cx="227469" cy="227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7FEDFCEB-2CC1-4AD0-9D76-B5E499314996}"/>
                </a:ext>
              </a:extLst>
            </p:cNvPr>
            <p:cNvSpPr/>
            <p:nvPr/>
          </p:nvSpPr>
          <p:spPr>
            <a:xfrm>
              <a:off x="7596336" y="4293096"/>
              <a:ext cx="227469" cy="227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7FEDFCEB-2CC1-4AD0-9D76-B5E499314996}"/>
                </a:ext>
              </a:extLst>
            </p:cNvPr>
            <p:cNvSpPr/>
            <p:nvPr/>
          </p:nvSpPr>
          <p:spPr>
            <a:xfrm>
              <a:off x="7596336" y="5353473"/>
              <a:ext cx="227469" cy="227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84368" y="317415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50%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84368" y="422108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67%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84368" y="5281283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25%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9368981">
              <a:off x="4931869" y="3563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sample 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rot="21248804">
              <a:off x="5102604" y="409752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sample 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911024">
              <a:off x="5148291" y="4732149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sample 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40479" y="2627620"/>
              <a:ext cx="1439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6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Repeatedly sampling a population generates a distribution of values (means, for example)</a:t>
            </a:r>
            <a:endParaRPr lang="en-CA" b="1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CA" b="1" dirty="0"/>
              <a:t>Standard error</a:t>
            </a:r>
            <a:r>
              <a:rPr lang="en-CA" dirty="0"/>
              <a:t>: the SD of this </a:t>
            </a:r>
            <a:r>
              <a:rPr lang="en-CA" dirty="0" smtClean="0"/>
              <a:t>distribution; </a:t>
            </a:r>
            <a:r>
              <a:rPr lang="en-CA" dirty="0"/>
              <a:t>a measure of </a:t>
            </a:r>
            <a:r>
              <a:rPr lang="en-CA" dirty="0" smtClean="0"/>
              <a:t>uncertainty or </a:t>
            </a:r>
            <a:r>
              <a:rPr lang="en-CA" i="1" dirty="0" smtClean="0"/>
              <a:t>precision</a:t>
            </a:r>
            <a:endParaRPr lang="en-CA" i="1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CA" b="1" dirty="0"/>
              <a:t>Confidence intervals</a:t>
            </a:r>
            <a:r>
              <a:rPr lang="en-CA" dirty="0"/>
              <a:t>: interval of this distribution within which a sample statistic will fall (e.g., sample mean falls within this interval 95% of the time)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BEB87F-AA01-4C9F-A298-ACCAFE0FF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Measures of uncertainty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9AADE2-5539-4986-ACC7-44285F496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924998" y="4414361"/>
            <a:ext cx="3294003" cy="2396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29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95114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Note that </a:t>
            </a:r>
            <a:r>
              <a:rPr lang="en-CA" dirty="0" smtClean="0"/>
              <a:t>measures of uncertainty reflect </a:t>
            </a:r>
            <a:r>
              <a:rPr lang="en-CA" dirty="0"/>
              <a:t>the </a:t>
            </a:r>
            <a:r>
              <a:rPr lang="en-CA" i="1" dirty="0"/>
              <a:t>precision </a:t>
            </a:r>
            <a:r>
              <a:rPr lang="en-CA" dirty="0"/>
              <a:t>of study results, not necessarily the </a:t>
            </a:r>
            <a:r>
              <a:rPr lang="en-CA" i="1" dirty="0" smtClean="0"/>
              <a:t>accuracy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endParaRPr lang="en-CA" i="1" dirty="0" smtClean="0"/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endParaRPr lang="en-CA" i="1" dirty="0" smtClean="0"/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endParaRPr lang="en-CA" i="1" dirty="0" smtClean="0"/>
          </a:p>
          <a:p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 smtClean="0"/>
              <a:t>poorly designed study could generate very precise estimates that are completely wrong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Measures of </a:t>
            </a:r>
            <a:r>
              <a:rPr lang="en-CA" dirty="0" smtClean="0"/>
              <a:t>uncertainty</a:t>
            </a:r>
            <a:endParaRPr lang="en-CA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9721F74-7B8E-4AC2-896F-F770BE1E5873}"/>
              </a:ext>
            </a:extLst>
          </p:cNvPr>
          <p:cNvGrpSpPr/>
          <p:nvPr/>
        </p:nvGrpSpPr>
        <p:grpSpPr>
          <a:xfrm>
            <a:off x="425436" y="2434767"/>
            <a:ext cx="5602844" cy="2926525"/>
            <a:chOff x="1763688" y="2519881"/>
            <a:chExt cx="6372200" cy="3476718"/>
          </a:xfrm>
        </p:grpSpPr>
        <p:pic>
          <p:nvPicPr>
            <p:cNvPr id="15" name="Picture 14" descr="A close up of a logo&#10;&#10;Description generated with very high confidence">
              <a:extLst>
                <a:ext uri="{FF2B5EF4-FFF2-40B4-BE49-F238E27FC236}">
                  <a16:creationId xmlns="" xmlns:a16="http://schemas.microsoft.com/office/drawing/2014/main" id="{CF259EAA-9B11-4F1E-8C03-315A8F300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763688" y="2564904"/>
              <a:ext cx="6372200" cy="343169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B82A03-43A6-42D1-ABEA-66E1FFE14C4A}"/>
                </a:ext>
              </a:extLst>
            </p:cNvPr>
            <p:cNvSpPr txBox="1"/>
            <p:nvPr/>
          </p:nvSpPr>
          <p:spPr>
            <a:xfrm>
              <a:off x="3514192" y="2574773"/>
              <a:ext cx="201622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prstClr val="black"/>
                  </a:solidFill>
                </a:rPr>
                <a:t>Actual value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DF40690-383A-4B3D-AE7F-CA0A1000C5F8}"/>
                </a:ext>
              </a:extLst>
            </p:cNvPr>
            <p:cNvSpPr txBox="1"/>
            <p:nvPr/>
          </p:nvSpPr>
          <p:spPr>
            <a:xfrm>
              <a:off x="5391470" y="2519881"/>
              <a:ext cx="1916835" cy="75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CA" sz="2000" dirty="0">
                  <a:solidFill>
                    <a:prstClr val="black"/>
                  </a:solidFill>
                </a:rPr>
                <a:t>Estimated value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B7D9A14-27EA-43EA-B589-795B819B3900}"/>
                </a:ext>
              </a:extLst>
            </p:cNvPr>
            <p:cNvSpPr/>
            <p:nvPr/>
          </p:nvSpPr>
          <p:spPr>
            <a:xfrm>
              <a:off x="7216418" y="5425346"/>
              <a:ext cx="89959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</a:endParaRPr>
            </a:p>
          </p:txBody>
        </p:sp>
      </p:grp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85" y="2328146"/>
            <a:ext cx="3090601" cy="28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9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426743" y="1972428"/>
            <a:ext cx="4405315" cy="4419228"/>
            <a:chOff x="1475656" y="452647"/>
            <a:chExt cx="6278184" cy="6298013"/>
          </a:xfrm>
        </p:grpSpPr>
        <p:pic>
          <p:nvPicPr>
            <p:cNvPr id="4" name="Picture 2" descr="https://upload.wikimedia.org/wikipedia/commons/thumb/1/1d/Marginoferror95.PNG/1024px-Marginoferror9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52647"/>
              <a:ext cx="6278184" cy="5934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838766" y="473913"/>
              <a:ext cx="1584176" cy="578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 = 2,401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21407" y="1340768"/>
              <a:ext cx="1584176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 = 1,067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33523" y="1916832"/>
              <a:ext cx="1688083" cy="586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 = 600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1447" y="2572778"/>
              <a:ext cx="1688083" cy="456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 = 384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80261" y="3068960"/>
              <a:ext cx="1688083" cy="456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 = 96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5369" y="6381328"/>
              <a:ext cx="2554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95% Confidence Intervals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7504" y="6506738"/>
            <a:ext cx="310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https://en.wikipedia.org/wiki/Margin_of_error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A7D5ADD-7A66-4712-8F5E-261C2CDF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525963"/>
          </a:xfrm>
        </p:spPr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CA" dirty="0">
                <a:solidFill>
                  <a:prstClr val="black"/>
                </a:solidFill>
              </a:rPr>
              <a:t>We can see how uncertainty is reduced when more information is collected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9B39AC3C-26AA-4F02-95C2-6D6207D2A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Measures of uncertainty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41B35A0-393A-450C-93C4-0B26F3D1297D}"/>
              </a:ext>
            </a:extLst>
          </p:cNvPr>
          <p:cNvSpPr txBox="1"/>
          <p:nvPr/>
        </p:nvSpPr>
        <p:spPr>
          <a:xfrm>
            <a:off x="61538" y="2535995"/>
            <a:ext cx="4713662" cy="353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CA" sz="2300" dirty="0" smtClean="0">
                <a:solidFill>
                  <a:prstClr val="black"/>
                </a:solidFill>
              </a:rPr>
              <a:t>Certainty </a:t>
            </a:r>
            <a:r>
              <a:rPr lang="en-CA" sz="2300" dirty="0">
                <a:solidFill>
                  <a:prstClr val="black"/>
                </a:solidFill>
              </a:rPr>
              <a:t>that true (population) value is near observed (sample) value depends on sample size</a:t>
            </a: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endParaRPr lang="en-CA" sz="2300" dirty="0">
              <a:solidFill>
                <a:prstClr val="black"/>
              </a:solidFill>
            </a:endParaRP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endParaRPr lang="en-CA" sz="2300" dirty="0">
              <a:solidFill>
                <a:prstClr val="black"/>
              </a:solidFill>
            </a:endParaRP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endParaRPr lang="en-CA" sz="23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CA" sz="2300" dirty="0">
                <a:solidFill>
                  <a:prstClr val="black"/>
                </a:solidFill>
              </a:rPr>
              <a:t>In order to reduce sampling uncertainty (95% CI) by a factor of 2, we must increase sample size by a factor of 4</a:t>
            </a:r>
          </a:p>
        </p:txBody>
      </p:sp>
    </p:spTree>
    <p:extLst>
      <p:ext uri="{BB962C8B-B14F-4D97-AF65-F5344CB8AC3E}">
        <p14:creationId xmlns:p14="http://schemas.microsoft.com/office/powerpoint/2010/main" val="4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09600" y="1219200"/>
          <a:ext cx="7924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2410700" y="3657600"/>
            <a:ext cx="895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551225" y="3657600"/>
            <a:ext cx="5056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72575" y="3657600"/>
            <a:ext cx="1604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0109" y="4535269"/>
            <a:ext cx="148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- confounding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2231" y="4535269"/>
            <a:ext cx="1678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sampling error</a:t>
            </a:r>
          </a:p>
          <a:p>
            <a:r>
              <a:rPr lang="en-US" dirty="0">
                <a:solidFill>
                  <a:srgbClr val="C00000"/>
                </a:solidFill>
              </a:rPr>
              <a:t>- selection bias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8324" y="4535269"/>
            <a:ext cx="225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measurement error</a:t>
            </a:r>
          </a:p>
          <a:p>
            <a:r>
              <a:rPr lang="en-US" dirty="0">
                <a:solidFill>
                  <a:srgbClr val="C00000"/>
                </a:solidFill>
              </a:rPr>
              <a:t>- missing data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286000"/>
            <a:ext cx="8382000" cy="17526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68201" y="2052935"/>
            <a:ext cx="318939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pPr algn="ctr"/>
            <a:r>
              <a:rPr lang="en-CA" sz="2400" dirty="0"/>
              <a:t>Data generating process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9076" y="5384801"/>
            <a:ext cx="298357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/>
              <a:t>Sources of uncertainty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905000" y="5334000"/>
            <a:ext cx="6038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Sources of uncertainty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/>
            <a:r>
              <a:rPr lang="en-CA" sz="2600" dirty="0"/>
              <a:t>Recall that in </a:t>
            </a:r>
            <a:r>
              <a:rPr lang="en-CA" sz="2600" b="1" dirty="0"/>
              <a:t>general linear models</a:t>
            </a:r>
            <a:r>
              <a:rPr lang="en-CA" sz="2600" dirty="0"/>
              <a:t>, the error term</a:t>
            </a:r>
            <a:r>
              <a:rPr lang="en-CA" sz="2600" b="1" dirty="0"/>
              <a:t> </a:t>
            </a:r>
            <a:r>
              <a:rPr lang="en-CA" sz="2600" dirty="0">
                <a:cs typeface="Times New Roman" panose="02020603050405020304" pitchFamily="18" charset="0"/>
              </a:rPr>
              <a:t>(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CA" sz="2600" dirty="0">
                <a:cs typeface="Times New Roman" panose="02020603050405020304" pitchFamily="18" charset="0"/>
              </a:rPr>
              <a:t>) captures so-called ‘unexplained variation’</a:t>
            </a:r>
            <a:endParaRPr lang="en-CA" sz="2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1045B9-B432-4A29-BE73-38FB2E72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General linear models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23691" y="2687781"/>
            <a:ext cx="3790942" cy="2610811"/>
            <a:chOff x="571472" y="3384836"/>
            <a:chExt cx="3790942" cy="261081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071538" y="4292750"/>
            <a:ext cx="2928938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3" imgW="977760" imgH="203040" progId="Equation.3">
                    <p:embed/>
                  </p:oleObj>
                </mc:Choice>
                <mc:Fallback>
                  <p:oleObj name="Equation" r:id="rId3" imgW="977760" imgH="203040" progId="Equation.3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4292750"/>
                          <a:ext cx="2928938" cy="608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928662" y="5078568"/>
              <a:ext cx="500066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2285984" y="5078568"/>
              <a:ext cx="500066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2821769" y="4042717"/>
              <a:ext cx="571504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3500430" y="5078568"/>
              <a:ext cx="500066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750199" y="4114155"/>
              <a:ext cx="571504" cy="714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1472" y="5364320"/>
              <a:ext cx="1133452" cy="362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response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671" y="5364320"/>
              <a:ext cx="742511" cy="362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slope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5456" y="5364320"/>
              <a:ext cx="1296958" cy="63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  <a:p>
              <a:pPr marL="0" marR="0" lvl="0" indent="0" algn="ctr" defTabSz="457200" rtl="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(‘residual’)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8728" y="3509390"/>
              <a:ext cx="1131592" cy="362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intercept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43174" y="3384836"/>
              <a:ext cx="1145377" cy="362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predictor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9AA99435-9DA7-453F-BAFB-6CFDA26861F8}"/>
              </a:ext>
            </a:extLst>
          </p:cNvPr>
          <p:cNvGrpSpPr/>
          <p:nvPr/>
        </p:nvGrpSpPr>
        <p:grpSpPr>
          <a:xfrm>
            <a:off x="4702903" y="3146680"/>
            <a:ext cx="4037137" cy="1682541"/>
            <a:chOff x="4786314" y="3460971"/>
            <a:chExt cx="4037137" cy="1682541"/>
          </a:xfrm>
        </p:grpSpPr>
        <p:pic>
          <p:nvPicPr>
            <p:cNvPr id="51" name="Picture 9">
              <a:extLst>
                <a:ext uri="{FF2B5EF4-FFF2-40B4-BE49-F238E27FC236}">
                  <a16:creationId xmlns:a16="http://schemas.microsoft.com/office/drawing/2014/main" xmlns="" id="{C0C8B44F-B561-4513-9FCB-8D202B06C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8125" t="26057" r="7499" b="21126"/>
            <a:stretch>
              <a:fillRect/>
            </a:stretch>
          </p:blipFill>
          <p:spPr bwMode="auto">
            <a:xfrm>
              <a:off x="4786314" y="3714752"/>
              <a:ext cx="321471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xmlns="" id="{C6E9BD5E-3F70-4B88-A1FB-B4FB74B2D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 l="12500" t="23768" r="12499" b="29474"/>
            <a:stretch>
              <a:fillRect/>
            </a:stretch>
          </p:blipFill>
          <p:spPr bwMode="auto">
            <a:xfrm rot="5400000">
              <a:off x="7715628" y="3746367"/>
              <a:ext cx="1393219" cy="822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CE3CDD-66AA-4977-B7C2-B083F034E4C8}"/>
              </a:ext>
            </a:extLst>
          </p:cNvPr>
          <p:cNvSpPr txBox="1"/>
          <p:nvPr/>
        </p:nvSpPr>
        <p:spPr>
          <a:xfrm>
            <a:off x="5010842" y="5013763"/>
            <a:ext cx="401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errors (residuals) are assumed to be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2140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2311DD-27EE-4404-99DD-5773653D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0472"/>
            <a:ext cx="6119091" cy="4525963"/>
          </a:xfrm>
        </p:spPr>
        <p:txBody>
          <a:bodyPr>
            <a:normAutofit/>
          </a:bodyPr>
          <a:lstStyle/>
          <a:p>
            <a:r>
              <a:rPr lang="en-CA" dirty="0"/>
              <a:t>Early linear regressions were used to study positions of astronomical bodies and variation was due to measurement error, for which the Normal distribution is appropriate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 later applications, particularly in biology, variation in measurements arose from both uncertainty and natural variability; hence, error term </a:t>
            </a:r>
            <a:r>
              <a:rPr lang="en-CA" dirty="0" smtClean="0"/>
              <a:t>commonly includes </a:t>
            </a:r>
            <a:r>
              <a:rPr lang="en-CA" dirty="0"/>
              <a:t>any ‘unexplained variation’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1DED81-D040-478A-A93C-B22794CEB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General linear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6BF6A7-DDD3-4D6F-95DE-5AB1437AEE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20392" b="843"/>
          <a:stretch/>
        </p:blipFill>
        <p:spPr>
          <a:xfrm>
            <a:off x="6576291" y="1490472"/>
            <a:ext cx="2470190" cy="25368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87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5616C27-5F11-4A4B-AE9F-CE514D4E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session we will discuss</a:t>
            </a:r>
          </a:p>
          <a:p>
            <a:pPr lvl="1"/>
            <a:r>
              <a:rPr lang="en-CA" dirty="0"/>
              <a:t>concepts of variability and uncertainty</a:t>
            </a:r>
          </a:p>
          <a:p>
            <a:pPr lvl="1"/>
            <a:r>
              <a:rPr lang="en-CA" dirty="0"/>
              <a:t>how these concepts apply to population sampling</a:t>
            </a:r>
          </a:p>
          <a:p>
            <a:pPr lvl="1"/>
            <a:r>
              <a:rPr lang="en-CA" dirty="0"/>
              <a:t>how these concepts apply to statistical models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0D0AD6-AC3A-415D-A235-E70C4890A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Session Overview</a:t>
            </a:r>
          </a:p>
        </p:txBody>
      </p:sp>
    </p:spTree>
    <p:extLst>
      <p:ext uri="{BB962C8B-B14F-4D97-AF65-F5344CB8AC3E}">
        <p14:creationId xmlns:p14="http://schemas.microsoft.com/office/powerpoint/2010/main" val="125090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5585998-8C02-4969-AE47-2BC4A15A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991971"/>
          </a:xfrm>
        </p:spPr>
        <p:txBody>
          <a:bodyPr>
            <a:normAutofit lnSpcReduction="10000"/>
          </a:bodyPr>
          <a:lstStyle/>
          <a:p>
            <a:pPr marL="230400" lvl="1" indent="-230400">
              <a:spcBef>
                <a:spcPts val="1000"/>
              </a:spcBef>
            </a:pPr>
            <a:r>
              <a:rPr lang="en-CA" sz="2600" dirty="0"/>
              <a:t>Recall that in </a:t>
            </a:r>
            <a:r>
              <a:rPr lang="en-CA" sz="2600" b="1" dirty="0" smtClean="0"/>
              <a:t>generalized </a:t>
            </a:r>
            <a:r>
              <a:rPr lang="en-CA" sz="2600" b="1" dirty="0"/>
              <a:t>linear </a:t>
            </a:r>
            <a:r>
              <a:rPr lang="en-CA" sz="2600" b="1" dirty="0" smtClean="0"/>
              <a:t>models </a:t>
            </a:r>
            <a:r>
              <a:rPr lang="en-CA" sz="2600" dirty="0" smtClean="0"/>
              <a:t>(e.g., Poisson regression), no </a:t>
            </a:r>
            <a:r>
              <a:rPr lang="en-CA" sz="2600" dirty="0"/>
              <a:t>error </a:t>
            </a:r>
            <a:r>
              <a:rPr lang="en-CA" sz="2600" dirty="0" smtClean="0"/>
              <a:t>term is specified</a:t>
            </a:r>
            <a:endParaRPr lang="en-CA" sz="2600" dirty="0"/>
          </a:p>
          <a:p>
            <a:pPr marL="720000" indent="0">
              <a:spcBef>
                <a:spcPts val="1800"/>
              </a:spcBef>
              <a:buNone/>
            </a:pPr>
            <a:r>
              <a:rPr lang="en-C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Poisson(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C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log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228600" lvl="1">
              <a:spcBef>
                <a:spcPts val="1200"/>
              </a:spcBef>
            </a:pPr>
            <a:r>
              <a:rPr lang="en-CA" sz="2600" dirty="0" smtClean="0"/>
              <a:t>But that the expected variance around our observations </a:t>
            </a:r>
            <a:r>
              <a:rPr lang="en-CA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2600" dirty="0" smtClean="0"/>
              <a:t> comes directly from the underlying distribution</a:t>
            </a:r>
          </a:p>
          <a:p>
            <a:pPr marL="685800" lvl="2">
              <a:spcBef>
                <a:spcPts val="1200"/>
              </a:spcBef>
            </a:pPr>
            <a:r>
              <a:rPr lang="en-CA" sz="2200" dirty="0" smtClean="0"/>
              <a:t>For example, in Poisson regression variance of </a:t>
            </a:r>
            <a:r>
              <a:rPr lang="en-CA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200" dirty="0" smtClean="0"/>
              <a:t> should be equal to the mean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200" dirty="0" smtClean="0"/>
              <a:t> </a:t>
            </a:r>
          </a:p>
          <a:p>
            <a:pPr marL="228600" lvl="1">
              <a:spcBef>
                <a:spcPts val="1800"/>
              </a:spcBef>
            </a:pPr>
            <a:r>
              <a:rPr lang="en-CA" sz="2600" dirty="0" smtClean="0"/>
              <a:t>As with general linear models, the observed error can be a ‘catch all’ of uncertainty (randomness, measurement error) and natural variability  </a:t>
            </a:r>
            <a:endParaRPr lang="en-CA" sz="2600" dirty="0"/>
          </a:p>
          <a:p>
            <a:pPr>
              <a:spcBef>
                <a:spcPts val="1200"/>
              </a:spcBef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6B97D8-A233-4333-AFF2-4420B8377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Generalized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1080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01D1DAE-F00B-4460-B385-15885C79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0471"/>
            <a:ext cx="8229600" cy="511443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700" dirty="0" smtClean="0"/>
              <a:t>Two related concepts, natural variability and uncertainty, generate measureable variation in our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dirty="0" smtClean="0"/>
              <a:t>some of this variation is interesting (differences between individuals), but some is a nuisance that may or may not be reducible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700" dirty="0" smtClean="0"/>
              <a:t>Samples are often used to study populations and this presents us with both natural variability and uncertainty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dirty="0" smtClean="0"/>
              <a:t> the two sources of variation have differing measures and interpretations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700" dirty="0" smtClean="0"/>
              <a:t>In statistical modeling using GLMs or GLIMs, observed variation is usually captured in a ‘catch all’ of both natural variability and uncertainty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sz="2300" dirty="0" smtClean="0"/>
              <a:t>Knowing there are multiple sources of variation helps in the understanding of these models and what is actually explained</a:t>
            </a:r>
            <a:endParaRPr lang="en-CA" sz="23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F8697D-2440-46F6-953E-DA858E91A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884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6DBA04-E583-4E5B-A14F-212AC112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0472"/>
            <a:ext cx="4114800" cy="519665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dirty="0"/>
              <a:t>Two key concepts</a:t>
            </a:r>
          </a:p>
          <a:p>
            <a:pPr lvl="1"/>
            <a:r>
              <a:rPr lang="en-CA" b="1" dirty="0"/>
              <a:t>Natural variability</a:t>
            </a:r>
            <a:r>
              <a:rPr lang="en-CA" dirty="0"/>
              <a:t> – differences between individuals or groups (arising from genetic and/or environmental differences)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b="1" dirty="0"/>
              <a:t>Uncertainty</a:t>
            </a:r>
            <a:r>
              <a:rPr lang="en-CA" dirty="0"/>
              <a:t> – lack of precise knowledge of characteristics, processes or events (arising from randomness in nature, or incomplete information)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20EB96-53BE-45C2-A9B8-AC02D377E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42D98A-8858-4E5D-BC13-220684424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969163" y="1490471"/>
            <a:ext cx="3699076" cy="2646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6245663-18AF-4EAF-8112-C1A45E9C4C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 rot="1384512">
            <a:off x="5451531" y="4187584"/>
            <a:ext cx="2504069" cy="23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25BFD5C-2AA9-47CE-A4B0-CBD6405A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Natural variability </a:t>
            </a:r>
            <a:r>
              <a:rPr lang="en-CA" dirty="0"/>
              <a:t>is a feature of the natural world, a quantity of interest that we wish to measure</a:t>
            </a:r>
            <a:endParaRPr lang="en-C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1BA40B-CFE5-42FA-A0E2-B51B9205B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xmlns="" id="{B31FF747-4B86-4A71-AC58-8FF3BD80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0440"/>
            <a:ext cx="74676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277EDF5-F79B-44D5-ABC3-3A6B6202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b="1" dirty="0"/>
              <a:t>Uncertainty </a:t>
            </a:r>
            <a:r>
              <a:rPr lang="en-CA" dirty="0"/>
              <a:t>is a nuisance that we wish to remove – however, observations (data) almost always have uncertainty, either because 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7F7E60-9FA8-4B2E-9037-F1F2F7707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4CAC0A-2E59-46A7-BC4B-11A1E40C6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5726545" y="2446271"/>
            <a:ext cx="2350654" cy="1865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CC2562-87C9-46EE-9A17-1787CD068B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5562454" y="4977629"/>
            <a:ext cx="2668300" cy="17819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59A61E-5D05-428E-99A6-DBC031A5F03A}"/>
              </a:ext>
            </a:extLst>
          </p:cNvPr>
          <p:cNvSpPr txBox="1"/>
          <p:nvPr/>
        </p:nvSpPr>
        <p:spPr>
          <a:xfrm>
            <a:off x="360218" y="2777687"/>
            <a:ext cx="4765964" cy="381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incomplete information or disagreement regarding a </a:t>
            </a:r>
            <a:r>
              <a:rPr lang="en-CA" sz="2400" i="1" dirty="0">
                <a:solidFill>
                  <a:prstClr val="black"/>
                </a:solidFill>
              </a:rPr>
              <a:t>knowable</a:t>
            </a:r>
            <a:r>
              <a:rPr lang="en-CA" sz="2400" dirty="0">
                <a:solidFill>
                  <a:prstClr val="black"/>
                </a:solidFill>
              </a:rPr>
              <a:t> true value (e.g., measurement error, missing data, etc.)</a:t>
            </a:r>
          </a:p>
          <a:p>
            <a:pPr lvl="1" defTabSz="914400"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CA" sz="2800" dirty="0">
                <a:solidFill>
                  <a:prstClr val="black"/>
                </a:solidFill>
              </a:rPr>
              <a:t>or,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inherent unpredictability of an </a:t>
            </a:r>
            <a:r>
              <a:rPr lang="en-CA" sz="2400" i="1" dirty="0">
                <a:solidFill>
                  <a:prstClr val="black"/>
                </a:solidFill>
              </a:rPr>
              <a:t>unknowable</a:t>
            </a:r>
            <a:r>
              <a:rPr lang="en-CA" sz="2400" dirty="0">
                <a:solidFill>
                  <a:prstClr val="black"/>
                </a:solidFill>
              </a:rPr>
              <a:t> true value (e.g., randomness, complexity, etc.)</a:t>
            </a:r>
          </a:p>
        </p:txBody>
      </p:sp>
    </p:spTree>
    <p:extLst>
      <p:ext uri="{BB962C8B-B14F-4D97-AF65-F5344CB8AC3E}">
        <p14:creationId xmlns:p14="http://schemas.microsoft.com/office/powerpoint/2010/main" val="27737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553E506-51D4-4698-A533-5DA2BA14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dirty="0"/>
              <a:t>Uncertainty can be reduced by collecting more and better information, but never entirely removed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there is always measurement error, even if very small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uncertainty due to randomness cannot be reduced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B64D39-2FD5-4807-9071-4D04B87E7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DA0B6F-0566-4A8D-A0B6-2D4B3672D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352645">
            <a:off x="4751143" y="3449939"/>
            <a:ext cx="3270298" cy="1783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E4C700-CD16-41FE-B50A-1C05AE15B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177815" y="3287187"/>
            <a:ext cx="2387422" cy="1825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7569459-9EB9-431F-B16D-E3D2715044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rcRect l="50000" t="24081"/>
          <a:stretch/>
        </p:blipFill>
        <p:spPr>
          <a:xfrm>
            <a:off x="3435927" y="5056866"/>
            <a:ext cx="1679141" cy="1696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23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Typically our goal is to understand health-related phenomena in a large group of individuals (population)</a:t>
            </a:r>
          </a:p>
          <a:p>
            <a:r>
              <a:rPr lang="en-US" dirty="0"/>
              <a:t>Two options are available: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observe/measure every individual in the population (</a:t>
            </a:r>
            <a:r>
              <a:rPr lang="en-US" b="1" dirty="0"/>
              <a:t>rare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statistics to infer from samples to population </a:t>
            </a:r>
            <a:r>
              <a:rPr lang="en-US" dirty="0" smtClean="0"/>
              <a:t>(</a:t>
            </a:r>
            <a:r>
              <a:rPr lang="en-US" b="1" dirty="0" smtClean="0"/>
              <a:t>often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1D168B-D71C-4ED7-9B15-51F7210F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Populations and samples</a:t>
            </a:r>
          </a:p>
        </p:txBody>
      </p:sp>
      <p:pic>
        <p:nvPicPr>
          <p:cNvPr id="3076" name="Picture 4" descr="Image result for census wor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03155"/>
            <a:ext cx="2619375" cy="1885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statistici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03155"/>
            <a:ext cx="2569468" cy="19099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9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5720" y="1268760"/>
            <a:ext cx="3071812" cy="3312368"/>
            <a:chOff x="285720" y="688114"/>
            <a:chExt cx="3071812" cy="3312368"/>
          </a:xfrm>
        </p:grpSpPr>
        <p:grpSp>
          <p:nvGrpSpPr>
            <p:cNvPr id="9" name="Group 8"/>
            <p:cNvGrpSpPr/>
            <p:nvPr/>
          </p:nvGrpSpPr>
          <p:grpSpPr>
            <a:xfrm>
              <a:off x="357158" y="1000108"/>
              <a:ext cx="3000374" cy="3000374"/>
              <a:chOff x="500034" y="1571612"/>
              <a:chExt cx="3000374" cy="3000374"/>
            </a:xfrm>
          </p:grpSpPr>
          <p:pic>
            <p:nvPicPr>
              <p:cNvPr id="6" name="Picture 5" descr="BC on map.gif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00034" y="1571612"/>
                <a:ext cx="3000374" cy="3000374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42910" y="2143116"/>
                <a:ext cx="271369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BC population = 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4.8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million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85720" y="688114"/>
              <a:ext cx="2421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 TARGET POPULATION</a:t>
              </a:r>
              <a:endPara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96967" y="2589092"/>
            <a:ext cx="4143385" cy="2424084"/>
            <a:chOff x="3643306" y="1785926"/>
            <a:chExt cx="4143385" cy="2424084"/>
          </a:xfrm>
        </p:grpSpPr>
        <p:grpSp>
          <p:nvGrpSpPr>
            <p:cNvPr id="11" name="Group 10"/>
            <p:cNvGrpSpPr/>
            <p:nvPr/>
          </p:nvGrpSpPr>
          <p:grpSpPr>
            <a:xfrm>
              <a:off x="3643306" y="2059536"/>
              <a:ext cx="3919914" cy="2150474"/>
              <a:chOff x="3643306" y="2786058"/>
              <a:chExt cx="3919914" cy="2150474"/>
            </a:xfrm>
          </p:grpSpPr>
          <p:pic>
            <p:nvPicPr>
              <p:cNvPr id="8" name="Picture 7" descr="Fraser HA.gif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43306" y="2786058"/>
                <a:ext cx="2786082" cy="215047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714876" y="3104584"/>
                <a:ext cx="284834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FHA population = 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1.7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million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792777" y="1785926"/>
              <a:ext cx="3993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 STUDY POPULATION (sampling frame)</a:t>
              </a:r>
              <a:endPara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43395" y="5013176"/>
            <a:ext cx="3186304" cy="1529846"/>
            <a:chOff x="5286380" y="4857760"/>
            <a:chExt cx="3643319" cy="1714512"/>
          </a:xfrm>
        </p:grpSpPr>
        <p:pic>
          <p:nvPicPr>
            <p:cNvPr id="15" name="Picture 14" descr="representative government sample.jpg"/>
            <p:cNvPicPr>
              <a:picLocks noChangeAspect="1"/>
            </p:cNvPicPr>
            <p:nvPr/>
          </p:nvPicPr>
          <p:blipFill>
            <a:blip r:embed="rId4" cstate="print"/>
            <a:srcRect t="13312" b="24768"/>
            <a:stretch>
              <a:fillRect/>
            </a:stretch>
          </p:blipFill>
          <p:spPr>
            <a:xfrm>
              <a:off x="5286380" y="5143512"/>
              <a:ext cx="3643319" cy="142876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072198" y="4857760"/>
              <a:ext cx="1842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 STUDY SAMPLE</a:t>
              </a:r>
              <a:endPara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3D51F1-CD0E-48AD-8571-490862FF9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Populations and samples</a:t>
            </a:r>
          </a:p>
        </p:txBody>
      </p:sp>
    </p:spTree>
    <p:extLst>
      <p:ext uri="{BB962C8B-B14F-4D97-AF65-F5344CB8AC3E}">
        <p14:creationId xmlns:p14="http://schemas.microsoft.com/office/powerpoint/2010/main" val="18608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6F4B41-7902-4915-8F32-7EFF59AFA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7200" y="2093788"/>
            <a:ext cx="8229600" cy="265470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134029B-D137-4148-97DF-76CEDB537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Populations and samples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857474C-1FB9-4CA7-A28B-0C458E72FA94}"/>
              </a:ext>
            </a:extLst>
          </p:cNvPr>
          <p:cNvSpPr/>
          <p:nvPr/>
        </p:nvSpPr>
        <p:spPr>
          <a:xfrm>
            <a:off x="5753717" y="1687990"/>
            <a:ext cx="1800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5039C52-6966-4722-B526-A2BE2058F888}"/>
              </a:ext>
            </a:extLst>
          </p:cNvPr>
          <p:cNvSpPr/>
          <p:nvPr/>
        </p:nvSpPr>
        <p:spPr>
          <a:xfrm>
            <a:off x="1835696" y="1687990"/>
            <a:ext cx="1800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B798087-45BA-43B0-B4AC-DA85FDDFD2F3}"/>
              </a:ext>
            </a:extLst>
          </p:cNvPr>
          <p:cNvSpPr/>
          <p:nvPr/>
        </p:nvSpPr>
        <p:spPr>
          <a:xfrm>
            <a:off x="5724128" y="2278782"/>
            <a:ext cx="1800200" cy="43204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xmlns="" id="{FFEF4D15-DA75-44A7-B542-69A8706F89E5}"/>
              </a:ext>
            </a:extLst>
          </p:cNvPr>
          <p:cNvSpPr txBox="1">
            <a:spLocks/>
          </p:cNvSpPr>
          <p:nvPr/>
        </p:nvSpPr>
        <p:spPr>
          <a:xfrm>
            <a:off x="457200" y="1490472"/>
            <a:ext cx="8229600" cy="50396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Taking measurements from population samples has important implications for variability and uncertainty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20AED9A-94DE-4BF0-A8FE-37744E1149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 rot="960576">
            <a:off x="7222096" y="3266579"/>
            <a:ext cx="1264083" cy="12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1012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Sampling and uncertainty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Linear Models: Overview and Applications</dc:title>
  <dc:creator>Michael</dc:creator>
  <cp:lastModifiedBy>Otterstatter, Michael</cp:lastModifiedBy>
  <cp:revision>110</cp:revision>
  <dcterms:created xsi:type="dcterms:W3CDTF">2019-03-21T22:03:39Z</dcterms:created>
  <dcterms:modified xsi:type="dcterms:W3CDTF">2019-06-07T19:28:14Z</dcterms:modified>
</cp:coreProperties>
</file>