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72" r:id="rId4"/>
    <p:sldId id="259" r:id="rId5"/>
    <p:sldId id="285" r:id="rId6"/>
    <p:sldId id="276" r:id="rId7"/>
    <p:sldId id="261" r:id="rId8"/>
    <p:sldId id="262" r:id="rId9"/>
    <p:sldId id="260" r:id="rId10"/>
    <p:sldId id="267" r:id="rId11"/>
    <p:sldId id="263" r:id="rId12"/>
    <p:sldId id="266" r:id="rId13"/>
    <p:sldId id="268" r:id="rId14"/>
    <p:sldId id="271" r:id="rId15"/>
    <p:sldId id="264" r:id="rId16"/>
    <p:sldId id="269" r:id="rId17"/>
    <p:sldId id="274" r:id="rId18"/>
    <p:sldId id="279" r:id="rId19"/>
    <p:sldId id="275" r:id="rId20"/>
    <p:sldId id="278" r:id="rId21"/>
    <p:sldId id="277" r:id="rId22"/>
    <p:sldId id="281" r:id="rId23"/>
    <p:sldId id="280" r:id="rId24"/>
    <p:sldId id="282" r:id="rId25"/>
    <p:sldId id="283" r:id="rId26"/>
    <p:sldId id="284"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4995" autoAdjust="0"/>
    <p:restoredTop sz="94660"/>
  </p:normalViewPr>
  <p:slideViewPr>
    <p:cSldViewPr snapToGrid="0">
      <p:cViewPr>
        <p:scale>
          <a:sx n="125" d="100"/>
          <a:sy n="125" d="100"/>
        </p:scale>
        <p:origin x="-1230" y="-2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F963D7-040C-43EE-B4BE-312340E1401F}" type="datetimeFigureOut">
              <a:rPr lang="en-CA" smtClean="0"/>
              <a:t>2/15/2019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589EAF6-4099-4A8E-BBAA-3D9460EF01AE}" type="slidenum">
              <a:rPr lang="en-CA" smtClean="0"/>
              <a:t>‹#›</a:t>
            </a:fld>
            <a:endParaRPr lang="en-CA"/>
          </a:p>
        </p:txBody>
      </p:sp>
    </p:spTree>
    <p:extLst>
      <p:ext uri="{BB962C8B-B14F-4D97-AF65-F5344CB8AC3E}">
        <p14:creationId xmlns:p14="http://schemas.microsoft.com/office/powerpoint/2010/main" val="2277612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F963D7-040C-43EE-B4BE-312340E1401F}" type="datetimeFigureOut">
              <a:rPr lang="en-CA" smtClean="0"/>
              <a:t>2/15/2019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589EAF6-4099-4A8E-BBAA-3D9460EF01AE}" type="slidenum">
              <a:rPr lang="en-CA" smtClean="0"/>
              <a:t>‹#›</a:t>
            </a:fld>
            <a:endParaRPr lang="en-CA"/>
          </a:p>
        </p:txBody>
      </p:sp>
    </p:spTree>
    <p:extLst>
      <p:ext uri="{BB962C8B-B14F-4D97-AF65-F5344CB8AC3E}">
        <p14:creationId xmlns:p14="http://schemas.microsoft.com/office/powerpoint/2010/main" val="4098515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F963D7-040C-43EE-B4BE-312340E1401F}" type="datetimeFigureOut">
              <a:rPr lang="en-CA" smtClean="0"/>
              <a:t>2/15/2019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589EAF6-4099-4A8E-BBAA-3D9460EF01AE}" type="slidenum">
              <a:rPr lang="en-CA" smtClean="0"/>
              <a:t>‹#›</a:t>
            </a:fld>
            <a:endParaRPr lang="en-CA"/>
          </a:p>
        </p:txBody>
      </p:sp>
    </p:spTree>
    <p:extLst>
      <p:ext uri="{BB962C8B-B14F-4D97-AF65-F5344CB8AC3E}">
        <p14:creationId xmlns:p14="http://schemas.microsoft.com/office/powerpoint/2010/main" val="304063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F963D7-040C-43EE-B4BE-312340E1401F}" type="datetimeFigureOut">
              <a:rPr lang="en-CA" smtClean="0"/>
              <a:t>2/15/2019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589EAF6-4099-4A8E-BBAA-3D9460EF01AE}" type="slidenum">
              <a:rPr lang="en-CA" smtClean="0"/>
              <a:t>‹#›</a:t>
            </a:fld>
            <a:endParaRPr lang="en-CA"/>
          </a:p>
        </p:txBody>
      </p:sp>
    </p:spTree>
    <p:extLst>
      <p:ext uri="{BB962C8B-B14F-4D97-AF65-F5344CB8AC3E}">
        <p14:creationId xmlns:p14="http://schemas.microsoft.com/office/powerpoint/2010/main" val="2938102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2F963D7-040C-43EE-B4BE-312340E1401F}" type="datetimeFigureOut">
              <a:rPr lang="en-CA" smtClean="0"/>
              <a:t>2/15/2019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589EAF6-4099-4A8E-BBAA-3D9460EF01AE}" type="slidenum">
              <a:rPr lang="en-CA" smtClean="0"/>
              <a:t>‹#›</a:t>
            </a:fld>
            <a:endParaRPr lang="en-CA"/>
          </a:p>
        </p:txBody>
      </p:sp>
    </p:spTree>
    <p:extLst>
      <p:ext uri="{BB962C8B-B14F-4D97-AF65-F5344CB8AC3E}">
        <p14:creationId xmlns:p14="http://schemas.microsoft.com/office/powerpoint/2010/main" val="1227553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F963D7-040C-43EE-B4BE-312340E1401F}" type="datetimeFigureOut">
              <a:rPr lang="en-CA" smtClean="0"/>
              <a:t>2/15/2019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589EAF6-4099-4A8E-BBAA-3D9460EF01AE}" type="slidenum">
              <a:rPr lang="en-CA" smtClean="0"/>
              <a:t>‹#›</a:t>
            </a:fld>
            <a:endParaRPr lang="en-CA"/>
          </a:p>
        </p:txBody>
      </p:sp>
    </p:spTree>
    <p:extLst>
      <p:ext uri="{BB962C8B-B14F-4D97-AF65-F5344CB8AC3E}">
        <p14:creationId xmlns:p14="http://schemas.microsoft.com/office/powerpoint/2010/main" val="2051827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F963D7-040C-43EE-B4BE-312340E1401F}" type="datetimeFigureOut">
              <a:rPr lang="en-CA" smtClean="0"/>
              <a:t>2/15/2019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0589EAF6-4099-4A8E-BBAA-3D9460EF01AE}" type="slidenum">
              <a:rPr lang="en-CA" smtClean="0"/>
              <a:t>‹#›</a:t>
            </a:fld>
            <a:endParaRPr lang="en-CA"/>
          </a:p>
        </p:txBody>
      </p:sp>
    </p:spTree>
    <p:extLst>
      <p:ext uri="{BB962C8B-B14F-4D97-AF65-F5344CB8AC3E}">
        <p14:creationId xmlns:p14="http://schemas.microsoft.com/office/powerpoint/2010/main" val="2814342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F963D7-040C-43EE-B4BE-312340E1401F}" type="datetimeFigureOut">
              <a:rPr lang="en-CA" smtClean="0"/>
              <a:t>2/15/2019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0589EAF6-4099-4A8E-BBAA-3D9460EF01AE}" type="slidenum">
              <a:rPr lang="en-CA" smtClean="0"/>
              <a:t>‹#›</a:t>
            </a:fld>
            <a:endParaRPr lang="en-CA"/>
          </a:p>
        </p:txBody>
      </p:sp>
    </p:spTree>
    <p:extLst>
      <p:ext uri="{BB962C8B-B14F-4D97-AF65-F5344CB8AC3E}">
        <p14:creationId xmlns:p14="http://schemas.microsoft.com/office/powerpoint/2010/main" val="3001563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F963D7-040C-43EE-B4BE-312340E1401F}" type="datetimeFigureOut">
              <a:rPr lang="en-CA" smtClean="0"/>
              <a:t>2/15/2019</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0589EAF6-4099-4A8E-BBAA-3D9460EF01AE}" type="slidenum">
              <a:rPr lang="en-CA" smtClean="0"/>
              <a:t>‹#›</a:t>
            </a:fld>
            <a:endParaRPr lang="en-CA"/>
          </a:p>
        </p:txBody>
      </p:sp>
    </p:spTree>
    <p:extLst>
      <p:ext uri="{BB962C8B-B14F-4D97-AF65-F5344CB8AC3E}">
        <p14:creationId xmlns:p14="http://schemas.microsoft.com/office/powerpoint/2010/main" val="1743142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2F963D7-040C-43EE-B4BE-312340E1401F}" type="datetimeFigureOut">
              <a:rPr lang="en-CA" smtClean="0"/>
              <a:t>2/15/2019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589EAF6-4099-4A8E-BBAA-3D9460EF01AE}" type="slidenum">
              <a:rPr lang="en-CA" smtClean="0"/>
              <a:t>‹#›</a:t>
            </a:fld>
            <a:endParaRPr lang="en-CA"/>
          </a:p>
        </p:txBody>
      </p:sp>
    </p:spTree>
    <p:extLst>
      <p:ext uri="{BB962C8B-B14F-4D97-AF65-F5344CB8AC3E}">
        <p14:creationId xmlns:p14="http://schemas.microsoft.com/office/powerpoint/2010/main" val="1957086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2F963D7-040C-43EE-B4BE-312340E1401F}" type="datetimeFigureOut">
              <a:rPr lang="en-CA" smtClean="0"/>
              <a:t>2/15/2019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589EAF6-4099-4A8E-BBAA-3D9460EF01AE}" type="slidenum">
              <a:rPr lang="en-CA" smtClean="0"/>
              <a:t>‹#›</a:t>
            </a:fld>
            <a:endParaRPr lang="en-CA"/>
          </a:p>
        </p:txBody>
      </p:sp>
    </p:spTree>
    <p:extLst>
      <p:ext uri="{BB962C8B-B14F-4D97-AF65-F5344CB8AC3E}">
        <p14:creationId xmlns:p14="http://schemas.microsoft.com/office/powerpoint/2010/main" val="2231532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715897"/>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F963D7-040C-43EE-B4BE-312340E1401F}" type="datetimeFigureOut">
              <a:rPr lang="en-CA" smtClean="0"/>
              <a:t>2/15/2019</a:t>
            </a:fld>
            <a:endParaRPr lang="en-CA"/>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89EAF6-4099-4A8E-BBAA-3D9460EF01AE}" type="slidenum">
              <a:rPr lang="en-CA" smtClean="0"/>
              <a:t>‹#›</a:t>
            </a:fld>
            <a:endParaRPr lang="en-CA"/>
          </a:p>
        </p:txBody>
      </p:sp>
    </p:spTree>
    <p:extLst>
      <p:ext uri="{BB962C8B-B14F-4D97-AF65-F5344CB8AC3E}">
        <p14:creationId xmlns:p14="http://schemas.microsoft.com/office/powerpoint/2010/main" val="5886577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rstudio.com/resources/cheatsheets/"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bccdc.ca/health-professionals/data-reports/reportable-diseases-data-dashboard" TargetMode="Externa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a:spcBef>
                <a:spcPts val="1350"/>
              </a:spcBef>
            </a:pPr>
            <a:r>
              <a:rPr lang="en-CA" sz="4000" dirty="0"/>
              <a:t>Efficient Data Import in R</a:t>
            </a:r>
            <a:endParaRPr lang="en-US" altLang="en-US" sz="4000" dirty="0">
              <a:latin typeface="Arial" pitchFamily="34" charset="0"/>
            </a:endParaRPr>
          </a:p>
        </p:txBody>
      </p:sp>
      <p:sp>
        <p:nvSpPr>
          <p:cNvPr id="3" name="Subtitle 2">
            <a:extLst>
              <a:ext uri="{FF2B5EF4-FFF2-40B4-BE49-F238E27FC236}">
                <a16:creationId xmlns:a16="http://schemas.microsoft.com/office/drawing/2014/main" xmlns="" id="{802C5507-B4B6-46A0-95B2-C6D941972F57}"/>
              </a:ext>
            </a:extLst>
          </p:cNvPr>
          <p:cNvSpPr>
            <a:spLocks noGrp="1"/>
          </p:cNvSpPr>
          <p:nvPr>
            <p:ph type="subTitle" idx="1"/>
          </p:nvPr>
        </p:nvSpPr>
        <p:spPr/>
        <p:txBody>
          <a:bodyPr/>
          <a:lstStyle/>
          <a:p>
            <a:r>
              <a:rPr lang="en-CA" dirty="0"/>
              <a:t>Michael Otterstatter</a:t>
            </a:r>
          </a:p>
          <a:p>
            <a:r>
              <a:rPr lang="en-CA" dirty="0"/>
              <a:t>BCCDC Biostats Session</a:t>
            </a:r>
          </a:p>
          <a:p>
            <a:r>
              <a:rPr lang="en-CA" dirty="0"/>
              <a:t>Feb 15, 2019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010C1A-F727-46BB-BC85-4873B0A64A20}"/>
              </a:ext>
            </a:extLst>
          </p:cNvPr>
          <p:cNvSpPr>
            <a:spLocks noGrp="1"/>
          </p:cNvSpPr>
          <p:nvPr>
            <p:ph type="title"/>
          </p:nvPr>
        </p:nvSpPr>
        <p:spPr/>
        <p:txBody>
          <a:bodyPr/>
          <a:lstStyle/>
          <a:p>
            <a:r>
              <a:rPr lang="en-CA" dirty="0"/>
              <a:t>Importing data with </a:t>
            </a:r>
            <a:r>
              <a:rPr lang="en-CA" sz="4000" dirty="0" err="1">
                <a:latin typeface="Courier New" panose="02070309020205020404" pitchFamily="49" charset="0"/>
                <a:cs typeface="Courier New" panose="02070309020205020404" pitchFamily="49" charset="0"/>
              </a:rPr>
              <a:t>read_csv</a:t>
            </a:r>
            <a:r>
              <a:rPr lang="en-CA" dirty="0"/>
              <a:t> </a:t>
            </a:r>
          </a:p>
        </p:txBody>
      </p:sp>
      <p:sp>
        <p:nvSpPr>
          <p:cNvPr id="3" name="Content Placeholder 2">
            <a:extLst>
              <a:ext uri="{FF2B5EF4-FFF2-40B4-BE49-F238E27FC236}">
                <a16:creationId xmlns:a16="http://schemas.microsoft.com/office/drawing/2014/main" xmlns="" id="{9F22D806-59DC-4817-A1A5-75775C49E653}"/>
              </a:ext>
            </a:extLst>
          </p:cNvPr>
          <p:cNvSpPr>
            <a:spLocks noGrp="1"/>
          </p:cNvSpPr>
          <p:nvPr>
            <p:ph idx="1"/>
          </p:nvPr>
        </p:nvSpPr>
        <p:spPr/>
        <p:txBody>
          <a:bodyPr/>
          <a:lstStyle/>
          <a:p>
            <a:r>
              <a:rPr lang="en-CA" dirty="0"/>
              <a:t>What did </a:t>
            </a:r>
            <a:r>
              <a:rPr lang="en-CA" sz="2400" dirty="0" err="1">
                <a:latin typeface="Courier New" panose="02070309020205020404" pitchFamily="49" charset="0"/>
                <a:cs typeface="Courier New" panose="02070309020205020404" pitchFamily="49" charset="0"/>
              </a:rPr>
              <a:t>read_csv</a:t>
            </a:r>
            <a:r>
              <a:rPr lang="en-CA" dirty="0"/>
              <a:t> do?</a:t>
            </a:r>
          </a:p>
          <a:p>
            <a:pPr lvl="1"/>
            <a:endParaRPr lang="en-CA" dirty="0"/>
          </a:p>
        </p:txBody>
      </p:sp>
      <p:pic>
        <p:nvPicPr>
          <p:cNvPr id="4" name="Picture 3">
            <a:extLst>
              <a:ext uri="{FF2B5EF4-FFF2-40B4-BE49-F238E27FC236}">
                <a16:creationId xmlns:a16="http://schemas.microsoft.com/office/drawing/2014/main" xmlns="" id="{2CD159B7-1A9A-44CA-8A26-DEF178B82FBA}"/>
              </a:ext>
            </a:extLst>
          </p:cNvPr>
          <p:cNvPicPr>
            <a:picLocks noChangeAspect="1"/>
          </p:cNvPicPr>
          <p:nvPr/>
        </p:nvPicPr>
        <p:blipFill>
          <a:blip r:embed="rId2"/>
          <a:stretch>
            <a:fillRect/>
          </a:stretch>
        </p:blipFill>
        <p:spPr>
          <a:xfrm>
            <a:off x="542637" y="2512291"/>
            <a:ext cx="6248400" cy="3810000"/>
          </a:xfrm>
          <a:prstGeom prst="rect">
            <a:avLst/>
          </a:prstGeom>
        </p:spPr>
      </p:pic>
    </p:spTree>
    <p:extLst>
      <p:ext uri="{BB962C8B-B14F-4D97-AF65-F5344CB8AC3E}">
        <p14:creationId xmlns:p14="http://schemas.microsoft.com/office/powerpoint/2010/main" val="274456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010C1A-F727-46BB-BC85-4873B0A64A20}"/>
              </a:ext>
            </a:extLst>
          </p:cNvPr>
          <p:cNvSpPr>
            <a:spLocks noGrp="1"/>
          </p:cNvSpPr>
          <p:nvPr>
            <p:ph type="title"/>
          </p:nvPr>
        </p:nvSpPr>
        <p:spPr/>
        <p:txBody>
          <a:bodyPr/>
          <a:lstStyle/>
          <a:p>
            <a:r>
              <a:rPr lang="en-CA" dirty="0"/>
              <a:t>Importing data with </a:t>
            </a:r>
            <a:r>
              <a:rPr lang="en-CA" sz="4000" dirty="0" err="1">
                <a:latin typeface="Courier New" panose="02070309020205020404" pitchFamily="49" charset="0"/>
                <a:cs typeface="Courier New" panose="02070309020205020404" pitchFamily="49" charset="0"/>
              </a:rPr>
              <a:t>read_csv</a:t>
            </a:r>
            <a:r>
              <a:rPr lang="en-CA" dirty="0"/>
              <a:t> </a:t>
            </a:r>
          </a:p>
        </p:txBody>
      </p:sp>
      <p:sp>
        <p:nvSpPr>
          <p:cNvPr id="3" name="Content Placeholder 2">
            <a:extLst>
              <a:ext uri="{FF2B5EF4-FFF2-40B4-BE49-F238E27FC236}">
                <a16:creationId xmlns:a16="http://schemas.microsoft.com/office/drawing/2014/main" xmlns="" id="{9F22D806-59DC-4817-A1A5-75775C49E653}"/>
              </a:ext>
            </a:extLst>
          </p:cNvPr>
          <p:cNvSpPr>
            <a:spLocks noGrp="1"/>
          </p:cNvSpPr>
          <p:nvPr>
            <p:ph idx="1"/>
          </p:nvPr>
        </p:nvSpPr>
        <p:spPr/>
        <p:txBody>
          <a:bodyPr/>
          <a:lstStyle/>
          <a:p>
            <a:r>
              <a:rPr lang="en-CA" dirty="0"/>
              <a:t>What did </a:t>
            </a:r>
            <a:r>
              <a:rPr lang="en-CA" sz="2400" dirty="0" err="1">
                <a:latin typeface="Courier New" panose="02070309020205020404" pitchFamily="49" charset="0"/>
                <a:cs typeface="Courier New" panose="02070309020205020404" pitchFamily="49" charset="0"/>
              </a:rPr>
              <a:t>read_csv</a:t>
            </a:r>
            <a:r>
              <a:rPr lang="en-CA" dirty="0"/>
              <a:t> do?</a:t>
            </a:r>
          </a:p>
          <a:p>
            <a:pPr lvl="1"/>
            <a:endParaRPr lang="en-CA" dirty="0"/>
          </a:p>
        </p:txBody>
      </p:sp>
      <p:pic>
        <p:nvPicPr>
          <p:cNvPr id="4" name="Picture 3">
            <a:extLst>
              <a:ext uri="{FF2B5EF4-FFF2-40B4-BE49-F238E27FC236}">
                <a16:creationId xmlns:a16="http://schemas.microsoft.com/office/drawing/2014/main" xmlns="" id="{2CD159B7-1A9A-44CA-8A26-DEF178B82FBA}"/>
              </a:ext>
            </a:extLst>
          </p:cNvPr>
          <p:cNvPicPr>
            <a:picLocks noChangeAspect="1"/>
          </p:cNvPicPr>
          <p:nvPr/>
        </p:nvPicPr>
        <p:blipFill>
          <a:blip r:embed="rId2"/>
          <a:stretch>
            <a:fillRect/>
          </a:stretch>
        </p:blipFill>
        <p:spPr>
          <a:xfrm>
            <a:off x="542637" y="2512291"/>
            <a:ext cx="6248400" cy="3810000"/>
          </a:xfrm>
          <a:prstGeom prst="rect">
            <a:avLst/>
          </a:prstGeom>
        </p:spPr>
      </p:pic>
      <p:sp>
        <p:nvSpPr>
          <p:cNvPr id="5" name="TextBox 4">
            <a:extLst>
              <a:ext uri="{FF2B5EF4-FFF2-40B4-BE49-F238E27FC236}">
                <a16:creationId xmlns:a16="http://schemas.microsoft.com/office/drawing/2014/main" xmlns="" id="{89AA342F-5969-4EDE-A7A9-F7FA1FB41075}"/>
              </a:ext>
            </a:extLst>
          </p:cNvPr>
          <p:cNvSpPr txBox="1"/>
          <p:nvPr/>
        </p:nvSpPr>
        <p:spPr>
          <a:xfrm>
            <a:off x="4896137" y="1677424"/>
            <a:ext cx="3989247" cy="769441"/>
          </a:xfrm>
          <a:prstGeom prst="rect">
            <a:avLst/>
          </a:prstGeom>
          <a:noFill/>
        </p:spPr>
        <p:txBody>
          <a:bodyPr wrap="square" rtlCol="0">
            <a:spAutoFit/>
          </a:bodyPr>
          <a:lstStyle/>
          <a:p>
            <a:r>
              <a:rPr lang="en-CA" sz="2200" dirty="0">
                <a:solidFill>
                  <a:schemeClr val="accent2">
                    <a:lumMod val="75000"/>
                  </a:schemeClr>
                </a:solidFill>
              </a:rPr>
              <a:t>Imports data as a ‘</a:t>
            </a:r>
            <a:r>
              <a:rPr lang="en-CA" sz="2200" dirty="0" err="1">
                <a:solidFill>
                  <a:schemeClr val="accent2">
                    <a:lumMod val="75000"/>
                  </a:schemeClr>
                </a:solidFill>
              </a:rPr>
              <a:t>tibble</a:t>
            </a:r>
            <a:r>
              <a:rPr lang="en-CA" sz="2200" dirty="0">
                <a:solidFill>
                  <a:schemeClr val="accent2">
                    <a:lumMod val="75000"/>
                  </a:schemeClr>
                </a:solidFill>
              </a:rPr>
              <a:t>’ (user friendly version of a data frame</a:t>
            </a:r>
          </a:p>
        </p:txBody>
      </p:sp>
      <p:sp>
        <p:nvSpPr>
          <p:cNvPr id="6" name="TextBox 5">
            <a:extLst>
              <a:ext uri="{FF2B5EF4-FFF2-40B4-BE49-F238E27FC236}">
                <a16:creationId xmlns:a16="http://schemas.microsoft.com/office/drawing/2014/main" xmlns="" id="{592B7F09-8EDB-42AA-823F-E12A513B0EC5}"/>
              </a:ext>
            </a:extLst>
          </p:cNvPr>
          <p:cNvSpPr txBox="1"/>
          <p:nvPr/>
        </p:nvSpPr>
        <p:spPr>
          <a:xfrm>
            <a:off x="7033494" y="2824675"/>
            <a:ext cx="1851890" cy="769441"/>
          </a:xfrm>
          <a:prstGeom prst="rect">
            <a:avLst/>
          </a:prstGeom>
          <a:noFill/>
        </p:spPr>
        <p:txBody>
          <a:bodyPr wrap="square" rtlCol="0">
            <a:spAutoFit/>
          </a:bodyPr>
          <a:lstStyle/>
          <a:p>
            <a:r>
              <a:rPr lang="en-CA" sz="2200" dirty="0">
                <a:solidFill>
                  <a:schemeClr val="accent2">
                    <a:lumMod val="75000"/>
                  </a:schemeClr>
                </a:solidFill>
              </a:rPr>
              <a:t>Preserves column names</a:t>
            </a:r>
          </a:p>
        </p:txBody>
      </p:sp>
      <p:cxnSp>
        <p:nvCxnSpPr>
          <p:cNvPr id="8" name="Straight Arrow Connector 7">
            <a:extLst>
              <a:ext uri="{FF2B5EF4-FFF2-40B4-BE49-F238E27FC236}">
                <a16:creationId xmlns:a16="http://schemas.microsoft.com/office/drawing/2014/main" xmlns="" id="{BECC8C71-D913-4DB6-8E90-6F5C88AD0547}"/>
              </a:ext>
            </a:extLst>
          </p:cNvPr>
          <p:cNvCxnSpPr>
            <a:cxnSpLocks/>
            <a:stCxn id="5" idx="1"/>
          </p:cNvCxnSpPr>
          <p:nvPr/>
        </p:nvCxnSpPr>
        <p:spPr>
          <a:xfrm flipH="1">
            <a:off x="3408219" y="2062145"/>
            <a:ext cx="1487918" cy="662582"/>
          </a:xfrm>
          <a:prstGeom prst="straightConnector1">
            <a:avLst/>
          </a:prstGeom>
          <a:ln w="19050">
            <a:solidFill>
              <a:schemeClr val="accent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xmlns="" id="{02AC5623-87B5-4DAB-9D4E-0658152B2682}"/>
              </a:ext>
            </a:extLst>
          </p:cNvPr>
          <p:cNvCxnSpPr>
            <a:cxnSpLocks/>
            <a:stCxn id="6" idx="1"/>
          </p:cNvCxnSpPr>
          <p:nvPr/>
        </p:nvCxnSpPr>
        <p:spPr>
          <a:xfrm flipH="1" flipV="1">
            <a:off x="6567055" y="3093235"/>
            <a:ext cx="466439" cy="116161"/>
          </a:xfrm>
          <a:prstGeom prst="straightConnector1">
            <a:avLst/>
          </a:prstGeom>
          <a:ln w="19050">
            <a:solidFill>
              <a:schemeClr val="accent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4524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6E4665-724E-4E23-8310-B2774467432D}"/>
              </a:ext>
            </a:extLst>
          </p:cNvPr>
          <p:cNvSpPr>
            <a:spLocks noGrp="1"/>
          </p:cNvSpPr>
          <p:nvPr>
            <p:ph type="title"/>
          </p:nvPr>
        </p:nvSpPr>
        <p:spPr/>
        <p:txBody>
          <a:bodyPr/>
          <a:lstStyle/>
          <a:p>
            <a:r>
              <a:rPr lang="en-CA" dirty="0"/>
              <a:t>What about </a:t>
            </a:r>
            <a:r>
              <a:rPr lang="en-CA" sz="4000" dirty="0">
                <a:latin typeface="Courier New" panose="02070309020205020404" pitchFamily="49" charset="0"/>
                <a:cs typeface="Courier New" panose="02070309020205020404" pitchFamily="49" charset="0"/>
              </a:rPr>
              <a:t>read.csv</a:t>
            </a:r>
            <a:r>
              <a:rPr lang="en-CA" dirty="0"/>
              <a:t>?</a:t>
            </a:r>
          </a:p>
        </p:txBody>
      </p:sp>
      <p:sp>
        <p:nvSpPr>
          <p:cNvPr id="3" name="Content Placeholder 2">
            <a:extLst>
              <a:ext uri="{FF2B5EF4-FFF2-40B4-BE49-F238E27FC236}">
                <a16:creationId xmlns:a16="http://schemas.microsoft.com/office/drawing/2014/main" xmlns="" id="{4BC96D70-A270-49AE-8A69-F818BD956A95}"/>
              </a:ext>
            </a:extLst>
          </p:cNvPr>
          <p:cNvSpPr>
            <a:spLocks noGrp="1"/>
          </p:cNvSpPr>
          <p:nvPr>
            <p:ph idx="1"/>
          </p:nvPr>
        </p:nvSpPr>
        <p:spPr/>
        <p:txBody>
          <a:bodyPr/>
          <a:lstStyle/>
          <a:p>
            <a:r>
              <a:rPr lang="en-CA" dirty="0"/>
              <a:t>Base R uses data import function </a:t>
            </a:r>
            <a:r>
              <a:rPr lang="en-CA" sz="2400" dirty="0">
                <a:latin typeface="Courier New" panose="02070309020205020404" pitchFamily="49" charset="0"/>
                <a:cs typeface="Courier New" panose="02070309020205020404" pitchFamily="49" charset="0"/>
              </a:rPr>
              <a:t>read.csv</a:t>
            </a:r>
          </a:p>
          <a:p>
            <a:endParaRPr lang="en-CA" dirty="0"/>
          </a:p>
        </p:txBody>
      </p:sp>
      <p:pic>
        <p:nvPicPr>
          <p:cNvPr id="5" name="Picture 4">
            <a:extLst>
              <a:ext uri="{FF2B5EF4-FFF2-40B4-BE49-F238E27FC236}">
                <a16:creationId xmlns:a16="http://schemas.microsoft.com/office/drawing/2014/main" xmlns="" id="{F3359D13-AC37-4A5C-9690-204ACA91910F}"/>
              </a:ext>
            </a:extLst>
          </p:cNvPr>
          <p:cNvPicPr>
            <a:picLocks noChangeAspect="1"/>
          </p:cNvPicPr>
          <p:nvPr/>
        </p:nvPicPr>
        <p:blipFill>
          <a:blip r:embed="rId2"/>
          <a:stretch>
            <a:fillRect/>
          </a:stretch>
        </p:blipFill>
        <p:spPr>
          <a:xfrm>
            <a:off x="528637" y="2581085"/>
            <a:ext cx="8086725" cy="3486150"/>
          </a:xfrm>
          <a:prstGeom prst="rect">
            <a:avLst/>
          </a:prstGeom>
        </p:spPr>
      </p:pic>
    </p:spTree>
    <p:extLst>
      <p:ext uri="{BB962C8B-B14F-4D97-AF65-F5344CB8AC3E}">
        <p14:creationId xmlns:p14="http://schemas.microsoft.com/office/powerpoint/2010/main" val="616075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766336B2-F71D-4F49-8F2B-503E7F6C5A31}"/>
              </a:ext>
            </a:extLst>
          </p:cNvPr>
          <p:cNvPicPr>
            <a:picLocks noChangeAspect="1"/>
          </p:cNvPicPr>
          <p:nvPr/>
        </p:nvPicPr>
        <p:blipFill>
          <a:blip r:embed="rId2"/>
          <a:stretch>
            <a:fillRect/>
          </a:stretch>
        </p:blipFill>
        <p:spPr>
          <a:xfrm>
            <a:off x="528637" y="2581085"/>
            <a:ext cx="8086725" cy="3486150"/>
          </a:xfrm>
          <a:prstGeom prst="rect">
            <a:avLst/>
          </a:prstGeom>
        </p:spPr>
      </p:pic>
      <p:sp>
        <p:nvSpPr>
          <p:cNvPr id="2" name="Title 1">
            <a:extLst>
              <a:ext uri="{FF2B5EF4-FFF2-40B4-BE49-F238E27FC236}">
                <a16:creationId xmlns:a16="http://schemas.microsoft.com/office/drawing/2014/main" xmlns="" id="{55010C1A-F727-46BB-BC85-4873B0A64A20}"/>
              </a:ext>
            </a:extLst>
          </p:cNvPr>
          <p:cNvSpPr>
            <a:spLocks noGrp="1"/>
          </p:cNvSpPr>
          <p:nvPr>
            <p:ph type="title"/>
          </p:nvPr>
        </p:nvSpPr>
        <p:spPr/>
        <p:txBody>
          <a:bodyPr/>
          <a:lstStyle/>
          <a:p>
            <a:r>
              <a:rPr lang="en-CA" dirty="0"/>
              <a:t>What about </a:t>
            </a:r>
            <a:r>
              <a:rPr lang="en-CA" sz="4000" dirty="0">
                <a:latin typeface="Courier New" panose="02070309020205020404" pitchFamily="49" charset="0"/>
                <a:cs typeface="Courier New" panose="02070309020205020404" pitchFamily="49" charset="0"/>
              </a:rPr>
              <a:t>read.csv</a:t>
            </a:r>
            <a:r>
              <a:rPr lang="en-CA" dirty="0"/>
              <a:t>?</a:t>
            </a:r>
          </a:p>
        </p:txBody>
      </p:sp>
      <p:sp>
        <p:nvSpPr>
          <p:cNvPr id="3" name="Content Placeholder 2">
            <a:extLst>
              <a:ext uri="{FF2B5EF4-FFF2-40B4-BE49-F238E27FC236}">
                <a16:creationId xmlns:a16="http://schemas.microsoft.com/office/drawing/2014/main" xmlns="" id="{9F22D806-59DC-4817-A1A5-75775C49E653}"/>
              </a:ext>
            </a:extLst>
          </p:cNvPr>
          <p:cNvSpPr>
            <a:spLocks noGrp="1"/>
          </p:cNvSpPr>
          <p:nvPr>
            <p:ph idx="1"/>
          </p:nvPr>
        </p:nvSpPr>
        <p:spPr/>
        <p:txBody>
          <a:bodyPr/>
          <a:lstStyle/>
          <a:p>
            <a:r>
              <a:rPr lang="en-CA" dirty="0"/>
              <a:t>What did </a:t>
            </a:r>
            <a:r>
              <a:rPr lang="en-CA" sz="2400" dirty="0">
                <a:latin typeface="Courier New" panose="02070309020205020404" pitchFamily="49" charset="0"/>
                <a:cs typeface="Courier New" panose="02070309020205020404" pitchFamily="49" charset="0"/>
              </a:rPr>
              <a:t>read.csv </a:t>
            </a:r>
            <a:r>
              <a:rPr lang="en-CA" dirty="0"/>
              <a:t>do?</a:t>
            </a:r>
          </a:p>
          <a:p>
            <a:pPr lvl="1"/>
            <a:endParaRPr lang="en-CA" dirty="0"/>
          </a:p>
        </p:txBody>
      </p:sp>
      <p:sp>
        <p:nvSpPr>
          <p:cNvPr id="5" name="TextBox 4">
            <a:extLst>
              <a:ext uri="{FF2B5EF4-FFF2-40B4-BE49-F238E27FC236}">
                <a16:creationId xmlns:a16="http://schemas.microsoft.com/office/drawing/2014/main" xmlns="" id="{89AA342F-5969-4EDE-A7A9-F7FA1FB41075}"/>
              </a:ext>
            </a:extLst>
          </p:cNvPr>
          <p:cNvSpPr txBox="1"/>
          <p:nvPr/>
        </p:nvSpPr>
        <p:spPr>
          <a:xfrm>
            <a:off x="4923846" y="1998299"/>
            <a:ext cx="3989247" cy="430887"/>
          </a:xfrm>
          <a:prstGeom prst="rect">
            <a:avLst/>
          </a:prstGeom>
          <a:noFill/>
        </p:spPr>
        <p:txBody>
          <a:bodyPr wrap="square" rtlCol="0">
            <a:spAutoFit/>
          </a:bodyPr>
          <a:lstStyle/>
          <a:p>
            <a:r>
              <a:rPr lang="en-CA" sz="2200" dirty="0">
                <a:solidFill>
                  <a:schemeClr val="accent2">
                    <a:lumMod val="75000"/>
                  </a:schemeClr>
                </a:solidFill>
              </a:rPr>
              <a:t>Imports data as a ‘data frame’</a:t>
            </a:r>
          </a:p>
        </p:txBody>
      </p:sp>
      <p:sp>
        <p:nvSpPr>
          <p:cNvPr id="6" name="TextBox 5">
            <a:extLst>
              <a:ext uri="{FF2B5EF4-FFF2-40B4-BE49-F238E27FC236}">
                <a16:creationId xmlns:a16="http://schemas.microsoft.com/office/drawing/2014/main" xmlns="" id="{592B7F09-8EDB-42AA-823F-E12A513B0EC5}"/>
              </a:ext>
            </a:extLst>
          </p:cNvPr>
          <p:cNvSpPr txBox="1"/>
          <p:nvPr/>
        </p:nvSpPr>
        <p:spPr>
          <a:xfrm>
            <a:off x="6715269" y="3129475"/>
            <a:ext cx="1851890" cy="769441"/>
          </a:xfrm>
          <a:prstGeom prst="rect">
            <a:avLst/>
          </a:prstGeom>
          <a:noFill/>
        </p:spPr>
        <p:txBody>
          <a:bodyPr wrap="square" rtlCol="0">
            <a:spAutoFit/>
          </a:bodyPr>
          <a:lstStyle/>
          <a:p>
            <a:r>
              <a:rPr lang="en-CA" sz="2200" dirty="0">
                <a:solidFill>
                  <a:schemeClr val="accent2">
                    <a:lumMod val="75000"/>
                  </a:schemeClr>
                </a:solidFill>
              </a:rPr>
              <a:t>May change column names</a:t>
            </a:r>
          </a:p>
        </p:txBody>
      </p:sp>
      <p:cxnSp>
        <p:nvCxnSpPr>
          <p:cNvPr id="8" name="Straight Arrow Connector 7">
            <a:extLst>
              <a:ext uri="{FF2B5EF4-FFF2-40B4-BE49-F238E27FC236}">
                <a16:creationId xmlns:a16="http://schemas.microsoft.com/office/drawing/2014/main" xmlns="" id="{BECC8C71-D913-4DB6-8E90-6F5C88AD0547}"/>
              </a:ext>
            </a:extLst>
          </p:cNvPr>
          <p:cNvCxnSpPr>
            <a:cxnSpLocks/>
            <a:stCxn id="5" idx="1"/>
          </p:cNvCxnSpPr>
          <p:nvPr/>
        </p:nvCxnSpPr>
        <p:spPr>
          <a:xfrm flipH="1">
            <a:off x="2955636" y="2213743"/>
            <a:ext cx="1968210" cy="915732"/>
          </a:xfrm>
          <a:prstGeom prst="straightConnector1">
            <a:avLst/>
          </a:prstGeom>
          <a:ln w="19050">
            <a:solidFill>
              <a:schemeClr val="accent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xmlns="" id="{02AC5623-87B5-4DAB-9D4E-0658152B2682}"/>
              </a:ext>
            </a:extLst>
          </p:cNvPr>
          <p:cNvCxnSpPr>
            <a:cxnSpLocks/>
            <a:stCxn id="6" idx="1"/>
          </p:cNvCxnSpPr>
          <p:nvPr/>
        </p:nvCxnSpPr>
        <p:spPr>
          <a:xfrm flipH="1" flipV="1">
            <a:off x="6248830" y="3398035"/>
            <a:ext cx="466439" cy="116161"/>
          </a:xfrm>
          <a:prstGeom prst="straightConnector1">
            <a:avLst/>
          </a:prstGeom>
          <a:ln w="19050">
            <a:solidFill>
              <a:schemeClr val="accent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xmlns="" id="{C5C04B0A-4E84-4766-A235-E03ED683F393}"/>
              </a:ext>
            </a:extLst>
          </p:cNvPr>
          <p:cNvSpPr txBox="1"/>
          <p:nvPr/>
        </p:nvSpPr>
        <p:spPr>
          <a:xfrm>
            <a:off x="6524551" y="4984447"/>
            <a:ext cx="2233326" cy="1107996"/>
          </a:xfrm>
          <a:prstGeom prst="rect">
            <a:avLst/>
          </a:prstGeom>
          <a:noFill/>
        </p:spPr>
        <p:txBody>
          <a:bodyPr wrap="square" rtlCol="0">
            <a:spAutoFit/>
          </a:bodyPr>
          <a:lstStyle/>
          <a:p>
            <a:r>
              <a:rPr lang="en-CA" sz="2200" dirty="0">
                <a:solidFill>
                  <a:schemeClr val="accent2">
                    <a:lumMod val="75000"/>
                  </a:schemeClr>
                </a:solidFill>
              </a:rPr>
              <a:t>Doesn’t indicate, dataset size or column formats</a:t>
            </a:r>
          </a:p>
        </p:txBody>
      </p:sp>
    </p:spTree>
    <p:extLst>
      <p:ext uri="{BB962C8B-B14F-4D97-AF65-F5344CB8AC3E}">
        <p14:creationId xmlns:p14="http://schemas.microsoft.com/office/powerpoint/2010/main" val="2082813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720E02BB-9B42-45FB-9591-EBAE248F318D}"/>
              </a:ext>
            </a:extLst>
          </p:cNvPr>
          <p:cNvPicPr>
            <a:picLocks noChangeAspect="1"/>
          </p:cNvPicPr>
          <p:nvPr/>
        </p:nvPicPr>
        <p:blipFill>
          <a:blip r:embed="rId2"/>
          <a:stretch>
            <a:fillRect/>
          </a:stretch>
        </p:blipFill>
        <p:spPr>
          <a:xfrm>
            <a:off x="159905" y="3009213"/>
            <a:ext cx="8522146" cy="2411586"/>
          </a:xfrm>
          <a:prstGeom prst="rect">
            <a:avLst/>
          </a:prstGeom>
        </p:spPr>
      </p:pic>
      <p:sp>
        <p:nvSpPr>
          <p:cNvPr id="2" name="Title 1">
            <a:extLst>
              <a:ext uri="{FF2B5EF4-FFF2-40B4-BE49-F238E27FC236}">
                <a16:creationId xmlns:a16="http://schemas.microsoft.com/office/drawing/2014/main" xmlns="" id="{55010C1A-F727-46BB-BC85-4873B0A64A20}"/>
              </a:ext>
            </a:extLst>
          </p:cNvPr>
          <p:cNvSpPr>
            <a:spLocks noGrp="1"/>
          </p:cNvSpPr>
          <p:nvPr>
            <p:ph type="title"/>
          </p:nvPr>
        </p:nvSpPr>
        <p:spPr/>
        <p:txBody>
          <a:bodyPr/>
          <a:lstStyle/>
          <a:p>
            <a:r>
              <a:rPr lang="en-CA" dirty="0"/>
              <a:t>What about </a:t>
            </a:r>
            <a:r>
              <a:rPr lang="en-CA" sz="4000" dirty="0">
                <a:latin typeface="Courier New" panose="02070309020205020404" pitchFamily="49" charset="0"/>
                <a:cs typeface="Courier New" panose="02070309020205020404" pitchFamily="49" charset="0"/>
              </a:rPr>
              <a:t>read.csv</a:t>
            </a:r>
            <a:r>
              <a:rPr lang="en-CA" dirty="0"/>
              <a:t>?</a:t>
            </a:r>
          </a:p>
        </p:txBody>
      </p:sp>
      <p:sp>
        <p:nvSpPr>
          <p:cNvPr id="3" name="Content Placeholder 2">
            <a:extLst>
              <a:ext uri="{FF2B5EF4-FFF2-40B4-BE49-F238E27FC236}">
                <a16:creationId xmlns:a16="http://schemas.microsoft.com/office/drawing/2014/main" xmlns="" id="{9F22D806-59DC-4817-A1A5-75775C49E653}"/>
              </a:ext>
            </a:extLst>
          </p:cNvPr>
          <p:cNvSpPr>
            <a:spLocks noGrp="1"/>
          </p:cNvSpPr>
          <p:nvPr>
            <p:ph idx="1"/>
          </p:nvPr>
        </p:nvSpPr>
        <p:spPr/>
        <p:txBody>
          <a:bodyPr/>
          <a:lstStyle/>
          <a:p>
            <a:r>
              <a:rPr lang="en-CA" dirty="0"/>
              <a:t>What did </a:t>
            </a:r>
            <a:r>
              <a:rPr lang="en-CA" sz="2400" dirty="0">
                <a:latin typeface="Courier New" panose="02070309020205020404" pitchFamily="49" charset="0"/>
                <a:cs typeface="Courier New" panose="02070309020205020404" pitchFamily="49" charset="0"/>
              </a:rPr>
              <a:t>read.csv </a:t>
            </a:r>
            <a:r>
              <a:rPr lang="en-CA" dirty="0"/>
              <a:t>do?</a:t>
            </a:r>
          </a:p>
          <a:p>
            <a:pPr lvl="1"/>
            <a:endParaRPr lang="en-CA" dirty="0"/>
          </a:p>
        </p:txBody>
      </p:sp>
      <p:sp>
        <p:nvSpPr>
          <p:cNvPr id="6" name="TextBox 5">
            <a:extLst>
              <a:ext uri="{FF2B5EF4-FFF2-40B4-BE49-F238E27FC236}">
                <a16:creationId xmlns:a16="http://schemas.microsoft.com/office/drawing/2014/main" xmlns="" id="{592B7F09-8EDB-42AA-823F-E12A513B0EC5}"/>
              </a:ext>
            </a:extLst>
          </p:cNvPr>
          <p:cNvSpPr txBox="1"/>
          <p:nvPr/>
        </p:nvSpPr>
        <p:spPr>
          <a:xfrm>
            <a:off x="379121" y="5837189"/>
            <a:ext cx="8136229" cy="769441"/>
          </a:xfrm>
          <a:prstGeom prst="rect">
            <a:avLst/>
          </a:prstGeom>
          <a:noFill/>
        </p:spPr>
        <p:txBody>
          <a:bodyPr wrap="square" rtlCol="0">
            <a:spAutoFit/>
          </a:bodyPr>
          <a:lstStyle/>
          <a:p>
            <a:r>
              <a:rPr lang="en-CA" sz="2200" dirty="0">
                <a:solidFill>
                  <a:schemeClr val="accent2">
                    <a:lumMod val="75000"/>
                  </a:schemeClr>
                </a:solidFill>
              </a:rPr>
              <a:t>Imported character variables as factors (which can cause problems later and should generally be avoided)</a:t>
            </a:r>
          </a:p>
        </p:txBody>
      </p:sp>
      <p:cxnSp>
        <p:nvCxnSpPr>
          <p:cNvPr id="8" name="Straight Arrow Connector 7">
            <a:extLst>
              <a:ext uri="{FF2B5EF4-FFF2-40B4-BE49-F238E27FC236}">
                <a16:creationId xmlns:a16="http://schemas.microsoft.com/office/drawing/2014/main" xmlns="" id="{BECC8C71-D913-4DB6-8E90-6F5C88AD0547}"/>
              </a:ext>
            </a:extLst>
          </p:cNvPr>
          <p:cNvCxnSpPr>
            <a:cxnSpLocks/>
            <a:stCxn id="6" idx="0"/>
          </p:cNvCxnSpPr>
          <p:nvPr/>
        </p:nvCxnSpPr>
        <p:spPr>
          <a:xfrm flipH="1" flipV="1">
            <a:off x="2272146" y="4950691"/>
            <a:ext cx="2175090" cy="886498"/>
          </a:xfrm>
          <a:prstGeom prst="straightConnector1">
            <a:avLst/>
          </a:prstGeom>
          <a:ln w="19050">
            <a:solidFill>
              <a:schemeClr val="accent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3588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A0DDC8-0973-413F-A007-2C8D84358F91}"/>
              </a:ext>
            </a:extLst>
          </p:cNvPr>
          <p:cNvSpPr>
            <a:spLocks noGrp="1"/>
          </p:cNvSpPr>
          <p:nvPr>
            <p:ph type="title"/>
          </p:nvPr>
        </p:nvSpPr>
        <p:spPr/>
        <p:txBody>
          <a:bodyPr/>
          <a:lstStyle/>
          <a:p>
            <a:r>
              <a:rPr lang="en-CA" dirty="0"/>
              <a:t>What about </a:t>
            </a:r>
            <a:r>
              <a:rPr lang="en-CA" sz="4000" dirty="0">
                <a:latin typeface="Courier New" panose="02070309020205020404" pitchFamily="49" charset="0"/>
                <a:cs typeface="Courier New" panose="02070309020205020404" pitchFamily="49" charset="0"/>
              </a:rPr>
              <a:t>read.csv</a:t>
            </a:r>
            <a:r>
              <a:rPr lang="en-CA" dirty="0"/>
              <a:t>?</a:t>
            </a:r>
          </a:p>
        </p:txBody>
      </p:sp>
      <p:sp>
        <p:nvSpPr>
          <p:cNvPr id="3" name="Content Placeholder 2">
            <a:extLst>
              <a:ext uri="{FF2B5EF4-FFF2-40B4-BE49-F238E27FC236}">
                <a16:creationId xmlns:a16="http://schemas.microsoft.com/office/drawing/2014/main" xmlns="" id="{AE5B39E5-EF86-48C3-A29B-1C01C86FFE34}"/>
              </a:ext>
            </a:extLst>
          </p:cNvPr>
          <p:cNvSpPr>
            <a:spLocks noGrp="1"/>
          </p:cNvSpPr>
          <p:nvPr>
            <p:ph idx="1"/>
          </p:nvPr>
        </p:nvSpPr>
        <p:spPr/>
        <p:txBody>
          <a:bodyPr/>
          <a:lstStyle/>
          <a:p>
            <a:r>
              <a:rPr lang="en-CA" dirty="0"/>
              <a:t>Compared to the base R function </a:t>
            </a:r>
            <a:r>
              <a:rPr lang="en-CA" sz="2400" dirty="0">
                <a:latin typeface="Courier New" panose="02070309020205020404" pitchFamily="49" charset="0"/>
                <a:cs typeface="Courier New" panose="02070309020205020404" pitchFamily="49" charset="0"/>
              </a:rPr>
              <a:t>read.csv</a:t>
            </a:r>
            <a:r>
              <a:rPr lang="en-CA" dirty="0"/>
              <a:t>,</a:t>
            </a:r>
            <a:br>
              <a:rPr lang="en-CA" dirty="0"/>
            </a:br>
            <a:r>
              <a:rPr lang="en-CA" sz="2400" dirty="0" err="1">
                <a:latin typeface="Courier New" panose="02070309020205020404" pitchFamily="49" charset="0"/>
                <a:cs typeface="Courier New" panose="02070309020205020404" pitchFamily="49" charset="0"/>
              </a:rPr>
              <a:t>read_csv</a:t>
            </a:r>
            <a:endParaRPr lang="en-CA" dirty="0"/>
          </a:p>
          <a:p>
            <a:pPr lvl="1">
              <a:spcAft>
                <a:spcPts val="600"/>
              </a:spcAft>
            </a:pPr>
            <a:r>
              <a:rPr lang="en-US" altLang="en-US" dirty="0">
                <a:latin typeface="Source Sans Pro" panose="020B0503030403020204" pitchFamily="34" charset="0"/>
              </a:rPr>
              <a:t>retains original column names</a:t>
            </a:r>
          </a:p>
          <a:p>
            <a:pPr lvl="1">
              <a:spcAft>
                <a:spcPts val="600"/>
              </a:spcAft>
            </a:pPr>
            <a:r>
              <a:rPr lang="en-US" altLang="en-US" dirty="0">
                <a:latin typeface="Source Sans Pro" panose="020B0503030403020204" pitchFamily="34" charset="0"/>
              </a:rPr>
              <a:t>is much faster (up to 10x)</a:t>
            </a:r>
          </a:p>
          <a:p>
            <a:pPr lvl="1">
              <a:spcAft>
                <a:spcPts val="600"/>
              </a:spcAft>
            </a:pPr>
            <a:r>
              <a:rPr lang="en-US" altLang="en-US" dirty="0">
                <a:latin typeface="Source Sans Pro" panose="020B0503030403020204" pitchFamily="34" charset="0"/>
              </a:rPr>
              <a:t>does not convert character strings to factors by default</a:t>
            </a:r>
          </a:p>
          <a:p>
            <a:pPr lvl="1">
              <a:spcAft>
                <a:spcPts val="600"/>
              </a:spcAft>
            </a:pPr>
            <a:r>
              <a:rPr lang="en-US" altLang="en-US" dirty="0">
                <a:latin typeface="Source Sans Pro" panose="020B0503030403020204" pitchFamily="34" charset="0"/>
              </a:rPr>
              <a:t>automatically parses common date/time formats</a:t>
            </a:r>
          </a:p>
          <a:p>
            <a:pPr lvl="1">
              <a:spcAft>
                <a:spcPts val="600"/>
              </a:spcAft>
            </a:pPr>
            <a:r>
              <a:rPr lang="en-US" altLang="en-US" dirty="0">
                <a:latin typeface="Source Sans Pro" panose="020B0503030403020204" pitchFamily="34" charset="0"/>
              </a:rPr>
              <a:t>has a progress bar if loading is slow</a:t>
            </a:r>
          </a:p>
          <a:p>
            <a:endParaRPr lang="en-CA" dirty="0"/>
          </a:p>
        </p:txBody>
      </p:sp>
    </p:spTree>
    <p:extLst>
      <p:ext uri="{BB962C8B-B14F-4D97-AF65-F5344CB8AC3E}">
        <p14:creationId xmlns:p14="http://schemas.microsoft.com/office/powerpoint/2010/main" val="2228541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B0D7EE-E12D-4BF3-8A1A-880ED309281B}"/>
              </a:ext>
            </a:extLst>
          </p:cNvPr>
          <p:cNvSpPr>
            <a:spLocks noGrp="1"/>
          </p:cNvSpPr>
          <p:nvPr>
            <p:ph type="title"/>
          </p:nvPr>
        </p:nvSpPr>
        <p:spPr/>
        <p:txBody>
          <a:bodyPr/>
          <a:lstStyle/>
          <a:p>
            <a:r>
              <a:rPr lang="en-CA" dirty="0"/>
              <a:t>A messier example</a:t>
            </a:r>
          </a:p>
        </p:txBody>
      </p:sp>
      <p:pic>
        <p:nvPicPr>
          <p:cNvPr id="5" name="Picture 4">
            <a:extLst>
              <a:ext uri="{FF2B5EF4-FFF2-40B4-BE49-F238E27FC236}">
                <a16:creationId xmlns:a16="http://schemas.microsoft.com/office/drawing/2014/main" xmlns="" id="{7B4D84D5-EE6B-44ED-B2C8-C26D41FAF7C2}"/>
              </a:ext>
            </a:extLst>
          </p:cNvPr>
          <p:cNvPicPr>
            <a:picLocks noChangeAspect="1"/>
          </p:cNvPicPr>
          <p:nvPr/>
        </p:nvPicPr>
        <p:blipFill>
          <a:blip r:embed="rId2"/>
          <a:stretch>
            <a:fillRect/>
          </a:stretch>
        </p:blipFill>
        <p:spPr>
          <a:xfrm>
            <a:off x="314325" y="1555642"/>
            <a:ext cx="8515350" cy="4045370"/>
          </a:xfrm>
          <a:prstGeom prst="rect">
            <a:avLst/>
          </a:prstGeom>
        </p:spPr>
      </p:pic>
      <p:sp>
        <p:nvSpPr>
          <p:cNvPr id="6" name="TextBox 5">
            <a:extLst>
              <a:ext uri="{FF2B5EF4-FFF2-40B4-BE49-F238E27FC236}">
                <a16:creationId xmlns:a16="http://schemas.microsoft.com/office/drawing/2014/main" xmlns="" id="{8D8D8DE3-7E63-4EB5-B628-EE0EE11CE588}"/>
              </a:ext>
            </a:extLst>
          </p:cNvPr>
          <p:cNvSpPr txBox="1"/>
          <p:nvPr/>
        </p:nvSpPr>
        <p:spPr>
          <a:xfrm>
            <a:off x="314325" y="5816944"/>
            <a:ext cx="8515350" cy="830997"/>
          </a:xfrm>
          <a:prstGeom prst="rect">
            <a:avLst/>
          </a:prstGeom>
          <a:noFill/>
        </p:spPr>
        <p:txBody>
          <a:bodyPr wrap="square" rtlCol="0">
            <a:spAutoFit/>
          </a:bodyPr>
          <a:lstStyle/>
          <a:p>
            <a:r>
              <a:rPr lang="en-CA" sz="2400" dirty="0"/>
              <a:t>What if we receive the data as a text file or spreadsheet with unneeded text and comments interspersed with the data?</a:t>
            </a:r>
          </a:p>
        </p:txBody>
      </p:sp>
    </p:spTree>
    <p:extLst>
      <p:ext uri="{BB962C8B-B14F-4D97-AF65-F5344CB8AC3E}">
        <p14:creationId xmlns:p14="http://schemas.microsoft.com/office/powerpoint/2010/main" val="14122189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B0D7EE-E12D-4BF3-8A1A-880ED309281B}"/>
              </a:ext>
            </a:extLst>
          </p:cNvPr>
          <p:cNvSpPr>
            <a:spLocks noGrp="1"/>
          </p:cNvSpPr>
          <p:nvPr>
            <p:ph type="title"/>
          </p:nvPr>
        </p:nvSpPr>
        <p:spPr/>
        <p:txBody>
          <a:bodyPr/>
          <a:lstStyle/>
          <a:p>
            <a:r>
              <a:rPr lang="en-CA" dirty="0"/>
              <a:t>A messier example</a:t>
            </a:r>
          </a:p>
        </p:txBody>
      </p:sp>
      <p:sp>
        <p:nvSpPr>
          <p:cNvPr id="6" name="TextBox 5">
            <a:extLst>
              <a:ext uri="{FF2B5EF4-FFF2-40B4-BE49-F238E27FC236}">
                <a16:creationId xmlns:a16="http://schemas.microsoft.com/office/drawing/2014/main" xmlns="" id="{8D8D8DE3-7E63-4EB5-B628-EE0EE11CE588}"/>
              </a:ext>
            </a:extLst>
          </p:cNvPr>
          <p:cNvSpPr txBox="1"/>
          <p:nvPr/>
        </p:nvSpPr>
        <p:spPr>
          <a:xfrm>
            <a:off x="314325" y="5816944"/>
            <a:ext cx="8515350" cy="830997"/>
          </a:xfrm>
          <a:prstGeom prst="rect">
            <a:avLst/>
          </a:prstGeom>
          <a:noFill/>
        </p:spPr>
        <p:txBody>
          <a:bodyPr wrap="square" rtlCol="0">
            <a:spAutoFit/>
          </a:bodyPr>
          <a:lstStyle/>
          <a:p>
            <a:r>
              <a:rPr lang="en-CA" sz="2400" dirty="0"/>
              <a:t>What if we receive the data as a text file or spreadsheet with unneeded text and comments interspersed with the data?</a:t>
            </a:r>
          </a:p>
        </p:txBody>
      </p:sp>
      <p:pic>
        <p:nvPicPr>
          <p:cNvPr id="7" name="Picture 6">
            <a:extLst>
              <a:ext uri="{FF2B5EF4-FFF2-40B4-BE49-F238E27FC236}">
                <a16:creationId xmlns:a16="http://schemas.microsoft.com/office/drawing/2014/main" xmlns="" id="{70D3E0F6-677B-428A-A63B-067E8DF5E27D}"/>
              </a:ext>
            </a:extLst>
          </p:cNvPr>
          <p:cNvPicPr>
            <a:picLocks noChangeAspect="1"/>
          </p:cNvPicPr>
          <p:nvPr/>
        </p:nvPicPr>
        <p:blipFill>
          <a:blip r:embed="rId2"/>
          <a:stretch>
            <a:fillRect/>
          </a:stretch>
        </p:blipFill>
        <p:spPr>
          <a:xfrm>
            <a:off x="429493" y="1496959"/>
            <a:ext cx="8137236" cy="4283166"/>
          </a:xfrm>
          <a:prstGeom prst="rect">
            <a:avLst/>
          </a:prstGeom>
        </p:spPr>
      </p:pic>
    </p:spTree>
    <p:extLst>
      <p:ext uri="{BB962C8B-B14F-4D97-AF65-F5344CB8AC3E}">
        <p14:creationId xmlns:p14="http://schemas.microsoft.com/office/powerpoint/2010/main" val="1081613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13AC68-A145-4982-8A6B-8B7656CD9380}"/>
              </a:ext>
            </a:extLst>
          </p:cNvPr>
          <p:cNvSpPr>
            <a:spLocks noGrp="1"/>
          </p:cNvSpPr>
          <p:nvPr>
            <p:ph type="title"/>
          </p:nvPr>
        </p:nvSpPr>
        <p:spPr/>
        <p:txBody>
          <a:bodyPr/>
          <a:lstStyle/>
          <a:p>
            <a:r>
              <a:rPr lang="en-CA" dirty="0"/>
              <a:t>A messier example</a:t>
            </a:r>
          </a:p>
        </p:txBody>
      </p:sp>
      <p:sp>
        <p:nvSpPr>
          <p:cNvPr id="4" name="Content Placeholder 3">
            <a:extLst>
              <a:ext uri="{FF2B5EF4-FFF2-40B4-BE49-F238E27FC236}">
                <a16:creationId xmlns:a16="http://schemas.microsoft.com/office/drawing/2014/main" xmlns="" id="{FE5EC877-464B-421C-8F4B-8E8C67BDE646}"/>
              </a:ext>
            </a:extLst>
          </p:cNvPr>
          <p:cNvSpPr>
            <a:spLocks noGrp="1"/>
          </p:cNvSpPr>
          <p:nvPr>
            <p:ph idx="1"/>
          </p:nvPr>
        </p:nvSpPr>
        <p:spPr/>
        <p:txBody>
          <a:bodyPr/>
          <a:lstStyle/>
          <a:p>
            <a:r>
              <a:rPr lang="en-CA" dirty="0"/>
              <a:t>We can make use of optional settings in </a:t>
            </a:r>
            <a:r>
              <a:rPr lang="en-CA" sz="2400" dirty="0" err="1">
                <a:latin typeface="Courier New" panose="02070309020205020404" pitchFamily="49" charset="0"/>
                <a:cs typeface="Courier New" panose="02070309020205020404" pitchFamily="49" charset="0"/>
              </a:rPr>
              <a:t>read_csv</a:t>
            </a:r>
            <a:endParaRPr lang="en-CA" sz="2400" dirty="0">
              <a:latin typeface="Courier New" panose="02070309020205020404" pitchFamily="49" charset="0"/>
              <a:cs typeface="Courier New" panose="02070309020205020404" pitchFamily="49" charset="0"/>
            </a:endParaRPr>
          </a:p>
        </p:txBody>
      </p:sp>
      <p:pic>
        <p:nvPicPr>
          <p:cNvPr id="3" name="Picture 2">
            <a:extLst>
              <a:ext uri="{FF2B5EF4-FFF2-40B4-BE49-F238E27FC236}">
                <a16:creationId xmlns:a16="http://schemas.microsoft.com/office/drawing/2014/main" xmlns="" id="{F248E431-BA8C-4407-A283-DD6C47D71ECB}"/>
              </a:ext>
            </a:extLst>
          </p:cNvPr>
          <p:cNvPicPr>
            <a:picLocks noChangeAspect="1"/>
          </p:cNvPicPr>
          <p:nvPr/>
        </p:nvPicPr>
        <p:blipFill>
          <a:blip r:embed="rId2"/>
          <a:stretch>
            <a:fillRect/>
          </a:stretch>
        </p:blipFill>
        <p:spPr>
          <a:xfrm>
            <a:off x="830983" y="2634868"/>
            <a:ext cx="5505450" cy="3457575"/>
          </a:xfrm>
          <a:prstGeom prst="rect">
            <a:avLst/>
          </a:prstGeom>
        </p:spPr>
      </p:pic>
    </p:spTree>
    <p:extLst>
      <p:ext uri="{BB962C8B-B14F-4D97-AF65-F5344CB8AC3E}">
        <p14:creationId xmlns:p14="http://schemas.microsoft.com/office/powerpoint/2010/main" val="28743576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13AC68-A145-4982-8A6B-8B7656CD9380}"/>
              </a:ext>
            </a:extLst>
          </p:cNvPr>
          <p:cNvSpPr>
            <a:spLocks noGrp="1"/>
          </p:cNvSpPr>
          <p:nvPr>
            <p:ph type="title"/>
          </p:nvPr>
        </p:nvSpPr>
        <p:spPr/>
        <p:txBody>
          <a:bodyPr/>
          <a:lstStyle/>
          <a:p>
            <a:r>
              <a:rPr lang="en-CA" dirty="0"/>
              <a:t>A messier example</a:t>
            </a:r>
          </a:p>
        </p:txBody>
      </p:sp>
      <p:sp>
        <p:nvSpPr>
          <p:cNvPr id="4" name="Content Placeholder 3">
            <a:extLst>
              <a:ext uri="{FF2B5EF4-FFF2-40B4-BE49-F238E27FC236}">
                <a16:creationId xmlns:a16="http://schemas.microsoft.com/office/drawing/2014/main" xmlns="" id="{FE5EC877-464B-421C-8F4B-8E8C67BDE646}"/>
              </a:ext>
            </a:extLst>
          </p:cNvPr>
          <p:cNvSpPr>
            <a:spLocks noGrp="1"/>
          </p:cNvSpPr>
          <p:nvPr>
            <p:ph idx="1"/>
          </p:nvPr>
        </p:nvSpPr>
        <p:spPr/>
        <p:txBody>
          <a:bodyPr/>
          <a:lstStyle/>
          <a:p>
            <a:r>
              <a:rPr lang="en-CA" dirty="0"/>
              <a:t>We can make use of optional settings in </a:t>
            </a:r>
            <a:r>
              <a:rPr lang="en-CA" sz="2400" dirty="0" err="1">
                <a:latin typeface="Courier New" panose="02070309020205020404" pitchFamily="49" charset="0"/>
                <a:cs typeface="Courier New" panose="02070309020205020404" pitchFamily="49" charset="0"/>
              </a:rPr>
              <a:t>read_csv</a:t>
            </a:r>
            <a:endParaRPr lang="en-CA" sz="2400" dirty="0">
              <a:latin typeface="Courier New" panose="02070309020205020404" pitchFamily="49" charset="0"/>
              <a:cs typeface="Courier New" panose="02070309020205020404" pitchFamily="49" charset="0"/>
            </a:endParaRPr>
          </a:p>
        </p:txBody>
      </p:sp>
      <p:pic>
        <p:nvPicPr>
          <p:cNvPr id="3" name="Picture 2">
            <a:extLst>
              <a:ext uri="{FF2B5EF4-FFF2-40B4-BE49-F238E27FC236}">
                <a16:creationId xmlns:a16="http://schemas.microsoft.com/office/drawing/2014/main" xmlns="" id="{F248E431-BA8C-4407-A283-DD6C47D71ECB}"/>
              </a:ext>
            </a:extLst>
          </p:cNvPr>
          <p:cNvPicPr>
            <a:picLocks noChangeAspect="1"/>
          </p:cNvPicPr>
          <p:nvPr/>
        </p:nvPicPr>
        <p:blipFill>
          <a:blip r:embed="rId2"/>
          <a:stretch>
            <a:fillRect/>
          </a:stretch>
        </p:blipFill>
        <p:spPr>
          <a:xfrm>
            <a:off x="830983" y="2634868"/>
            <a:ext cx="5505450" cy="3457575"/>
          </a:xfrm>
          <a:prstGeom prst="rect">
            <a:avLst/>
          </a:prstGeom>
        </p:spPr>
      </p:pic>
      <p:cxnSp>
        <p:nvCxnSpPr>
          <p:cNvPr id="5" name="Straight Arrow Connector 4">
            <a:extLst>
              <a:ext uri="{FF2B5EF4-FFF2-40B4-BE49-F238E27FC236}">
                <a16:creationId xmlns:a16="http://schemas.microsoft.com/office/drawing/2014/main" xmlns="" id="{82506F9F-4FC3-452E-A985-1F62996C401E}"/>
              </a:ext>
            </a:extLst>
          </p:cNvPr>
          <p:cNvCxnSpPr>
            <a:cxnSpLocks/>
          </p:cNvCxnSpPr>
          <p:nvPr/>
        </p:nvCxnSpPr>
        <p:spPr>
          <a:xfrm flipH="1">
            <a:off x="4142940" y="3019344"/>
            <a:ext cx="512187" cy="1"/>
          </a:xfrm>
          <a:prstGeom prst="straightConnector1">
            <a:avLst/>
          </a:prstGeom>
          <a:ln w="38100">
            <a:solidFill>
              <a:schemeClr val="accent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xmlns="" id="{F42E0127-4B16-4E43-B21A-25574FE0F349}"/>
              </a:ext>
            </a:extLst>
          </p:cNvPr>
          <p:cNvCxnSpPr>
            <a:cxnSpLocks/>
          </p:cNvCxnSpPr>
          <p:nvPr/>
        </p:nvCxnSpPr>
        <p:spPr>
          <a:xfrm flipH="1">
            <a:off x="4087522" y="3753635"/>
            <a:ext cx="512187" cy="1"/>
          </a:xfrm>
          <a:prstGeom prst="straightConnector1">
            <a:avLst/>
          </a:prstGeom>
          <a:ln w="38100">
            <a:solidFill>
              <a:schemeClr val="accent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xmlns="" id="{FF0D6177-05B2-4B9E-BC5C-C5B2836EDFFC}"/>
              </a:ext>
            </a:extLst>
          </p:cNvPr>
          <p:cNvCxnSpPr>
            <a:cxnSpLocks/>
          </p:cNvCxnSpPr>
          <p:nvPr/>
        </p:nvCxnSpPr>
        <p:spPr>
          <a:xfrm flipH="1">
            <a:off x="3614804" y="4451926"/>
            <a:ext cx="512187" cy="1"/>
          </a:xfrm>
          <a:prstGeom prst="straightConnector1">
            <a:avLst/>
          </a:prstGeom>
          <a:ln w="38100">
            <a:solidFill>
              <a:schemeClr val="accent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xmlns="" id="{969475A8-477D-4BB5-9E6A-918B72F1868D}"/>
              </a:ext>
            </a:extLst>
          </p:cNvPr>
          <p:cNvCxnSpPr>
            <a:cxnSpLocks/>
          </p:cNvCxnSpPr>
          <p:nvPr/>
        </p:nvCxnSpPr>
        <p:spPr>
          <a:xfrm flipH="1">
            <a:off x="3102617" y="4954361"/>
            <a:ext cx="512187" cy="1"/>
          </a:xfrm>
          <a:prstGeom prst="straightConnector1">
            <a:avLst/>
          </a:prstGeom>
          <a:ln w="38100">
            <a:solidFill>
              <a:schemeClr val="accent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xmlns="" id="{337EDB0F-5A03-420E-8907-038A41095047}"/>
              </a:ext>
            </a:extLst>
          </p:cNvPr>
          <p:cNvCxnSpPr>
            <a:cxnSpLocks/>
          </p:cNvCxnSpPr>
          <p:nvPr/>
        </p:nvCxnSpPr>
        <p:spPr>
          <a:xfrm flipH="1">
            <a:off x="4930986" y="5906654"/>
            <a:ext cx="512187" cy="1"/>
          </a:xfrm>
          <a:prstGeom prst="straightConnector1">
            <a:avLst/>
          </a:prstGeom>
          <a:ln w="38100">
            <a:solidFill>
              <a:schemeClr val="accent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xmlns="" id="{D51DC6A6-236E-4388-AF38-63680B8F9D4B}"/>
              </a:ext>
            </a:extLst>
          </p:cNvPr>
          <p:cNvSpPr txBox="1"/>
          <p:nvPr/>
        </p:nvSpPr>
        <p:spPr>
          <a:xfrm>
            <a:off x="4655127" y="2803901"/>
            <a:ext cx="2466109" cy="430887"/>
          </a:xfrm>
          <a:prstGeom prst="rect">
            <a:avLst/>
          </a:prstGeom>
          <a:noFill/>
        </p:spPr>
        <p:txBody>
          <a:bodyPr wrap="square" rtlCol="0">
            <a:spAutoFit/>
          </a:bodyPr>
          <a:lstStyle/>
          <a:p>
            <a:r>
              <a:rPr lang="en-CA" sz="2200" dirty="0">
                <a:solidFill>
                  <a:schemeClr val="accent2">
                    <a:lumMod val="75000"/>
                  </a:schemeClr>
                </a:solidFill>
              </a:rPr>
              <a:t>add column names</a:t>
            </a:r>
          </a:p>
        </p:txBody>
      </p:sp>
      <p:sp>
        <p:nvSpPr>
          <p:cNvPr id="12" name="TextBox 11">
            <a:extLst>
              <a:ext uri="{FF2B5EF4-FFF2-40B4-BE49-F238E27FC236}">
                <a16:creationId xmlns:a16="http://schemas.microsoft.com/office/drawing/2014/main" xmlns="" id="{F48586A5-3C86-4B51-801A-0A8A2B670A7A}"/>
              </a:ext>
            </a:extLst>
          </p:cNvPr>
          <p:cNvSpPr txBox="1"/>
          <p:nvPr/>
        </p:nvSpPr>
        <p:spPr>
          <a:xfrm>
            <a:off x="4599709" y="3535137"/>
            <a:ext cx="4520545" cy="430887"/>
          </a:xfrm>
          <a:prstGeom prst="rect">
            <a:avLst/>
          </a:prstGeom>
          <a:noFill/>
        </p:spPr>
        <p:txBody>
          <a:bodyPr wrap="square" rtlCol="0">
            <a:spAutoFit/>
          </a:bodyPr>
          <a:lstStyle/>
          <a:p>
            <a:r>
              <a:rPr lang="en-CA" sz="2200" dirty="0">
                <a:solidFill>
                  <a:schemeClr val="accent2">
                    <a:lumMod val="75000"/>
                  </a:schemeClr>
                </a:solidFill>
              </a:rPr>
              <a:t>specify codes indicating missing data</a:t>
            </a:r>
          </a:p>
        </p:txBody>
      </p:sp>
      <p:sp>
        <p:nvSpPr>
          <p:cNvPr id="13" name="TextBox 12">
            <a:extLst>
              <a:ext uri="{FF2B5EF4-FFF2-40B4-BE49-F238E27FC236}">
                <a16:creationId xmlns:a16="http://schemas.microsoft.com/office/drawing/2014/main" xmlns="" id="{B0B16FDA-DDE4-4DD1-B0E5-2462A0D1E5F0}"/>
              </a:ext>
            </a:extLst>
          </p:cNvPr>
          <p:cNvSpPr txBox="1"/>
          <p:nvPr/>
        </p:nvSpPr>
        <p:spPr>
          <a:xfrm>
            <a:off x="4142940" y="4230256"/>
            <a:ext cx="4170077" cy="430887"/>
          </a:xfrm>
          <a:prstGeom prst="rect">
            <a:avLst/>
          </a:prstGeom>
          <a:noFill/>
        </p:spPr>
        <p:txBody>
          <a:bodyPr wrap="square" rtlCol="0">
            <a:spAutoFit/>
          </a:bodyPr>
          <a:lstStyle/>
          <a:p>
            <a:r>
              <a:rPr lang="en-CA" sz="2200" dirty="0">
                <a:solidFill>
                  <a:schemeClr val="accent2">
                    <a:lumMod val="75000"/>
                  </a:schemeClr>
                </a:solidFill>
              </a:rPr>
              <a:t>specify codes indicating comments</a:t>
            </a:r>
          </a:p>
        </p:txBody>
      </p:sp>
      <p:sp>
        <p:nvSpPr>
          <p:cNvPr id="14" name="TextBox 13">
            <a:extLst>
              <a:ext uri="{FF2B5EF4-FFF2-40B4-BE49-F238E27FC236}">
                <a16:creationId xmlns:a16="http://schemas.microsoft.com/office/drawing/2014/main" xmlns="" id="{441290A1-AD8D-4A11-94D1-A4E54CA6A5CF}"/>
              </a:ext>
            </a:extLst>
          </p:cNvPr>
          <p:cNvSpPr txBox="1"/>
          <p:nvPr/>
        </p:nvSpPr>
        <p:spPr>
          <a:xfrm>
            <a:off x="3625562" y="4720144"/>
            <a:ext cx="4382365" cy="430887"/>
          </a:xfrm>
          <a:prstGeom prst="rect">
            <a:avLst/>
          </a:prstGeom>
          <a:noFill/>
        </p:spPr>
        <p:txBody>
          <a:bodyPr wrap="square" rtlCol="0">
            <a:spAutoFit/>
          </a:bodyPr>
          <a:lstStyle/>
          <a:p>
            <a:r>
              <a:rPr lang="en-CA" sz="2200" dirty="0">
                <a:solidFill>
                  <a:schemeClr val="accent2">
                    <a:lumMod val="75000"/>
                  </a:schemeClr>
                </a:solidFill>
              </a:rPr>
              <a:t>number of rows to skip at beginning</a:t>
            </a:r>
          </a:p>
        </p:txBody>
      </p:sp>
      <p:sp>
        <p:nvSpPr>
          <p:cNvPr id="15" name="TextBox 14">
            <a:extLst>
              <a:ext uri="{FF2B5EF4-FFF2-40B4-BE49-F238E27FC236}">
                <a16:creationId xmlns:a16="http://schemas.microsoft.com/office/drawing/2014/main" xmlns="" id="{837A30FF-84DE-449F-A22E-71F7018A156F}"/>
              </a:ext>
            </a:extLst>
          </p:cNvPr>
          <p:cNvSpPr txBox="1"/>
          <p:nvPr/>
        </p:nvSpPr>
        <p:spPr>
          <a:xfrm>
            <a:off x="5480262" y="5656715"/>
            <a:ext cx="3035088" cy="430887"/>
          </a:xfrm>
          <a:prstGeom prst="rect">
            <a:avLst/>
          </a:prstGeom>
          <a:noFill/>
        </p:spPr>
        <p:txBody>
          <a:bodyPr wrap="square" rtlCol="0">
            <a:spAutoFit/>
          </a:bodyPr>
          <a:lstStyle/>
          <a:p>
            <a:r>
              <a:rPr lang="en-CA" sz="2200" dirty="0">
                <a:solidFill>
                  <a:schemeClr val="accent2">
                    <a:lumMod val="75000"/>
                  </a:schemeClr>
                </a:solidFill>
              </a:rPr>
              <a:t>drop rows with no data</a:t>
            </a:r>
          </a:p>
        </p:txBody>
      </p:sp>
    </p:spTree>
    <p:extLst>
      <p:ext uri="{BB962C8B-B14F-4D97-AF65-F5344CB8AC3E}">
        <p14:creationId xmlns:p14="http://schemas.microsoft.com/office/powerpoint/2010/main" val="1407039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7C7C5A-2B03-4749-9FA5-8BA1D9A1DDEE}"/>
              </a:ext>
            </a:extLst>
          </p:cNvPr>
          <p:cNvSpPr>
            <a:spLocks noGrp="1"/>
          </p:cNvSpPr>
          <p:nvPr>
            <p:ph type="title"/>
          </p:nvPr>
        </p:nvSpPr>
        <p:spPr/>
        <p:txBody>
          <a:bodyPr/>
          <a:lstStyle/>
          <a:p>
            <a:r>
              <a:rPr lang="en-CA" dirty="0"/>
              <a:t>Outline</a:t>
            </a:r>
          </a:p>
        </p:txBody>
      </p:sp>
      <p:sp>
        <p:nvSpPr>
          <p:cNvPr id="3" name="Content Placeholder 2">
            <a:extLst>
              <a:ext uri="{FF2B5EF4-FFF2-40B4-BE49-F238E27FC236}">
                <a16:creationId xmlns:a16="http://schemas.microsoft.com/office/drawing/2014/main" xmlns="" id="{F66CF3B0-8744-4811-B8C9-5DDC08D7168A}"/>
              </a:ext>
            </a:extLst>
          </p:cNvPr>
          <p:cNvSpPr>
            <a:spLocks noGrp="1"/>
          </p:cNvSpPr>
          <p:nvPr>
            <p:ph idx="1"/>
          </p:nvPr>
        </p:nvSpPr>
        <p:spPr/>
        <p:txBody>
          <a:bodyPr/>
          <a:lstStyle/>
          <a:p>
            <a:r>
              <a:rPr lang="en-CA" dirty="0"/>
              <a:t>Data import tools in </a:t>
            </a:r>
            <a:r>
              <a:rPr lang="en-CA" dirty="0" err="1"/>
              <a:t>tidyverse</a:t>
            </a:r>
            <a:endParaRPr lang="en-CA" dirty="0"/>
          </a:p>
          <a:p>
            <a:r>
              <a:rPr lang="en-CA" dirty="0"/>
              <a:t>Reading csv files</a:t>
            </a:r>
          </a:p>
          <a:p>
            <a:r>
              <a:rPr lang="en-CA" dirty="0"/>
              <a:t>Formatting columns</a:t>
            </a:r>
          </a:p>
          <a:p>
            <a:r>
              <a:rPr lang="en-CA" dirty="0"/>
              <a:t>Dealing with missing values</a:t>
            </a:r>
          </a:p>
          <a:p>
            <a:r>
              <a:rPr lang="en-CA" dirty="0"/>
              <a:t>Dealing with dates</a:t>
            </a:r>
          </a:p>
          <a:p>
            <a:r>
              <a:rPr lang="en-CA" dirty="0"/>
              <a:t>Reading other file types</a:t>
            </a:r>
          </a:p>
          <a:p>
            <a:endParaRPr lang="en-CA" dirty="0"/>
          </a:p>
        </p:txBody>
      </p:sp>
    </p:spTree>
    <p:extLst>
      <p:ext uri="{BB962C8B-B14F-4D97-AF65-F5344CB8AC3E}">
        <p14:creationId xmlns:p14="http://schemas.microsoft.com/office/powerpoint/2010/main" val="2043240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E12ABC-FBA6-497D-B6AC-64196EE13E2A}"/>
              </a:ext>
            </a:extLst>
          </p:cNvPr>
          <p:cNvSpPr>
            <a:spLocks noGrp="1"/>
          </p:cNvSpPr>
          <p:nvPr>
            <p:ph type="title"/>
          </p:nvPr>
        </p:nvSpPr>
        <p:spPr/>
        <p:txBody>
          <a:bodyPr/>
          <a:lstStyle/>
          <a:p>
            <a:r>
              <a:rPr lang="en-CA" dirty="0"/>
              <a:t>A messier example</a:t>
            </a:r>
          </a:p>
        </p:txBody>
      </p:sp>
      <p:pic>
        <p:nvPicPr>
          <p:cNvPr id="4" name="Picture 3">
            <a:extLst>
              <a:ext uri="{FF2B5EF4-FFF2-40B4-BE49-F238E27FC236}">
                <a16:creationId xmlns:a16="http://schemas.microsoft.com/office/drawing/2014/main" xmlns="" id="{EBA35DD7-8D31-443E-8CBC-1915E0111E61}"/>
              </a:ext>
            </a:extLst>
          </p:cNvPr>
          <p:cNvPicPr>
            <a:picLocks noChangeAspect="1"/>
          </p:cNvPicPr>
          <p:nvPr/>
        </p:nvPicPr>
        <p:blipFill>
          <a:blip r:embed="rId2"/>
          <a:stretch>
            <a:fillRect/>
          </a:stretch>
        </p:blipFill>
        <p:spPr>
          <a:xfrm>
            <a:off x="628650" y="1999383"/>
            <a:ext cx="7439025" cy="4114800"/>
          </a:xfrm>
          <a:prstGeom prst="rect">
            <a:avLst/>
          </a:prstGeom>
        </p:spPr>
      </p:pic>
    </p:spTree>
    <p:extLst>
      <p:ext uri="{BB962C8B-B14F-4D97-AF65-F5344CB8AC3E}">
        <p14:creationId xmlns:p14="http://schemas.microsoft.com/office/powerpoint/2010/main" val="32829636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E12ABC-FBA6-497D-B6AC-64196EE13E2A}"/>
              </a:ext>
            </a:extLst>
          </p:cNvPr>
          <p:cNvSpPr>
            <a:spLocks noGrp="1"/>
          </p:cNvSpPr>
          <p:nvPr>
            <p:ph type="title"/>
          </p:nvPr>
        </p:nvSpPr>
        <p:spPr/>
        <p:txBody>
          <a:bodyPr/>
          <a:lstStyle/>
          <a:p>
            <a:r>
              <a:rPr lang="en-CA" dirty="0"/>
              <a:t>A messier example</a:t>
            </a:r>
          </a:p>
        </p:txBody>
      </p:sp>
      <p:pic>
        <p:nvPicPr>
          <p:cNvPr id="4" name="Picture 3">
            <a:extLst>
              <a:ext uri="{FF2B5EF4-FFF2-40B4-BE49-F238E27FC236}">
                <a16:creationId xmlns:a16="http://schemas.microsoft.com/office/drawing/2014/main" xmlns="" id="{EBA35DD7-8D31-443E-8CBC-1915E0111E61}"/>
              </a:ext>
            </a:extLst>
          </p:cNvPr>
          <p:cNvPicPr>
            <a:picLocks noChangeAspect="1"/>
          </p:cNvPicPr>
          <p:nvPr/>
        </p:nvPicPr>
        <p:blipFill>
          <a:blip r:embed="rId2"/>
          <a:stretch>
            <a:fillRect/>
          </a:stretch>
        </p:blipFill>
        <p:spPr>
          <a:xfrm>
            <a:off x="628650" y="1999383"/>
            <a:ext cx="7439025" cy="4114800"/>
          </a:xfrm>
          <a:prstGeom prst="rect">
            <a:avLst/>
          </a:prstGeom>
        </p:spPr>
      </p:pic>
      <p:sp>
        <p:nvSpPr>
          <p:cNvPr id="5" name="TextBox 4">
            <a:extLst>
              <a:ext uri="{FF2B5EF4-FFF2-40B4-BE49-F238E27FC236}">
                <a16:creationId xmlns:a16="http://schemas.microsoft.com/office/drawing/2014/main" xmlns="" id="{FADD872A-F7AB-4073-B050-3D6F7CF5A1A8}"/>
              </a:ext>
            </a:extLst>
          </p:cNvPr>
          <p:cNvSpPr txBox="1"/>
          <p:nvPr/>
        </p:nvSpPr>
        <p:spPr>
          <a:xfrm>
            <a:off x="5222587" y="1431654"/>
            <a:ext cx="2845088" cy="430887"/>
          </a:xfrm>
          <a:prstGeom prst="rect">
            <a:avLst/>
          </a:prstGeom>
          <a:noFill/>
        </p:spPr>
        <p:txBody>
          <a:bodyPr wrap="square" rtlCol="0">
            <a:spAutoFit/>
          </a:bodyPr>
          <a:lstStyle/>
          <a:p>
            <a:r>
              <a:rPr lang="en-CA" sz="2200" dirty="0">
                <a:solidFill>
                  <a:schemeClr val="accent2">
                    <a:lumMod val="75000"/>
                  </a:schemeClr>
                </a:solidFill>
              </a:rPr>
              <a:t>Specify column names</a:t>
            </a:r>
          </a:p>
        </p:txBody>
      </p:sp>
      <p:cxnSp>
        <p:nvCxnSpPr>
          <p:cNvPr id="6" name="Straight Arrow Connector 5">
            <a:extLst>
              <a:ext uri="{FF2B5EF4-FFF2-40B4-BE49-F238E27FC236}">
                <a16:creationId xmlns:a16="http://schemas.microsoft.com/office/drawing/2014/main" xmlns="" id="{A1E03C39-5151-461E-84FE-DBFB5BE8027A}"/>
              </a:ext>
            </a:extLst>
          </p:cNvPr>
          <p:cNvCxnSpPr>
            <a:cxnSpLocks/>
            <a:stCxn id="5" idx="1"/>
          </p:cNvCxnSpPr>
          <p:nvPr/>
        </p:nvCxnSpPr>
        <p:spPr>
          <a:xfrm flipH="1">
            <a:off x="4761057" y="1647098"/>
            <a:ext cx="461530" cy="556770"/>
          </a:xfrm>
          <a:prstGeom prst="straightConnector1">
            <a:avLst/>
          </a:prstGeom>
          <a:ln w="19050">
            <a:solidFill>
              <a:schemeClr val="accent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xmlns="" id="{F3CCF601-408E-49C6-8554-4DBA1AC34F0C}"/>
              </a:ext>
            </a:extLst>
          </p:cNvPr>
          <p:cNvSpPr txBox="1"/>
          <p:nvPr/>
        </p:nvSpPr>
        <p:spPr>
          <a:xfrm>
            <a:off x="5887317" y="3065911"/>
            <a:ext cx="2845088" cy="769441"/>
          </a:xfrm>
          <a:prstGeom prst="rect">
            <a:avLst/>
          </a:prstGeom>
          <a:noFill/>
        </p:spPr>
        <p:txBody>
          <a:bodyPr wrap="square" rtlCol="0">
            <a:spAutoFit/>
          </a:bodyPr>
          <a:lstStyle/>
          <a:p>
            <a:r>
              <a:rPr lang="en-CA" sz="2200" dirty="0">
                <a:solidFill>
                  <a:schemeClr val="accent2">
                    <a:lumMod val="75000"/>
                  </a:schemeClr>
                </a:solidFill>
              </a:rPr>
              <a:t>Specify codes used for missing data</a:t>
            </a:r>
          </a:p>
        </p:txBody>
      </p:sp>
      <p:cxnSp>
        <p:nvCxnSpPr>
          <p:cNvPr id="10" name="Straight Arrow Connector 9">
            <a:extLst>
              <a:ext uri="{FF2B5EF4-FFF2-40B4-BE49-F238E27FC236}">
                <a16:creationId xmlns:a16="http://schemas.microsoft.com/office/drawing/2014/main" xmlns="" id="{8841E9C0-B04A-49B1-8CF7-FE043512140A}"/>
              </a:ext>
            </a:extLst>
          </p:cNvPr>
          <p:cNvCxnSpPr>
            <a:cxnSpLocks/>
            <a:stCxn id="9" idx="1"/>
          </p:cNvCxnSpPr>
          <p:nvPr/>
        </p:nvCxnSpPr>
        <p:spPr>
          <a:xfrm flipH="1" flipV="1">
            <a:off x="5394036" y="3237763"/>
            <a:ext cx="493281" cy="212869"/>
          </a:xfrm>
          <a:prstGeom prst="straightConnector1">
            <a:avLst/>
          </a:prstGeom>
          <a:ln w="19050">
            <a:solidFill>
              <a:schemeClr val="accent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xmlns="" id="{AC92372E-944E-4E17-BCF3-15747CBDCFD4}"/>
              </a:ext>
            </a:extLst>
          </p:cNvPr>
          <p:cNvSpPr txBox="1"/>
          <p:nvPr/>
        </p:nvSpPr>
        <p:spPr>
          <a:xfrm>
            <a:off x="4031384" y="2480677"/>
            <a:ext cx="4659169" cy="430887"/>
          </a:xfrm>
          <a:prstGeom prst="rect">
            <a:avLst/>
          </a:prstGeom>
          <a:noFill/>
        </p:spPr>
        <p:txBody>
          <a:bodyPr wrap="square" rtlCol="0">
            <a:spAutoFit/>
          </a:bodyPr>
          <a:lstStyle/>
          <a:p>
            <a:r>
              <a:rPr lang="en-CA" sz="2200" dirty="0">
                <a:solidFill>
                  <a:schemeClr val="accent2">
                    <a:lumMod val="75000"/>
                  </a:schemeClr>
                </a:solidFill>
              </a:rPr>
              <a:t>Skip beginning rows and comments</a:t>
            </a:r>
          </a:p>
        </p:txBody>
      </p:sp>
      <p:cxnSp>
        <p:nvCxnSpPr>
          <p:cNvPr id="14" name="Straight Arrow Connector 13">
            <a:extLst>
              <a:ext uri="{FF2B5EF4-FFF2-40B4-BE49-F238E27FC236}">
                <a16:creationId xmlns:a16="http://schemas.microsoft.com/office/drawing/2014/main" xmlns="" id="{542EE80F-5AA9-4A20-B9F4-A8C52B1BB6EE}"/>
              </a:ext>
            </a:extLst>
          </p:cNvPr>
          <p:cNvCxnSpPr>
            <a:cxnSpLocks/>
            <a:stCxn id="13" idx="1"/>
          </p:cNvCxnSpPr>
          <p:nvPr/>
        </p:nvCxnSpPr>
        <p:spPr>
          <a:xfrm flipH="1" flipV="1">
            <a:off x="3325091" y="2576945"/>
            <a:ext cx="706293" cy="119176"/>
          </a:xfrm>
          <a:prstGeom prst="straightConnector1">
            <a:avLst/>
          </a:prstGeom>
          <a:ln w="19050">
            <a:solidFill>
              <a:schemeClr val="accent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xmlns="" id="{9935EADC-1354-4FEC-A859-D40B6B466174}"/>
              </a:ext>
            </a:extLst>
          </p:cNvPr>
          <p:cNvCxnSpPr>
            <a:cxnSpLocks/>
            <a:stCxn id="13" idx="1"/>
          </p:cNvCxnSpPr>
          <p:nvPr/>
        </p:nvCxnSpPr>
        <p:spPr>
          <a:xfrm flipH="1">
            <a:off x="3740727" y="2696121"/>
            <a:ext cx="290657" cy="91109"/>
          </a:xfrm>
          <a:prstGeom prst="straightConnector1">
            <a:avLst/>
          </a:prstGeom>
          <a:ln w="19050">
            <a:solidFill>
              <a:schemeClr val="accent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xmlns="" id="{B3896030-2C2F-4D9B-BBAA-D48F106FA602}"/>
              </a:ext>
            </a:extLst>
          </p:cNvPr>
          <p:cNvSpPr txBox="1"/>
          <p:nvPr/>
        </p:nvSpPr>
        <p:spPr>
          <a:xfrm>
            <a:off x="628650" y="6209549"/>
            <a:ext cx="8515350" cy="461665"/>
          </a:xfrm>
          <a:prstGeom prst="rect">
            <a:avLst/>
          </a:prstGeom>
          <a:noFill/>
        </p:spPr>
        <p:txBody>
          <a:bodyPr wrap="square" rtlCol="0">
            <a:spAutoFit/>
          </a:bodyPr>
          <a:lstStyle/>
          <a:p>
            <a:r>
              <a:rPr lang="en-CA" sz="2400" dirty="0"/>
              <a:t>Also, by default </a:t>
            </a:r>
            <a:r>
              <a:rPr lang="en-CA" sz="2000" dirty="0" err="1">
                <a:latin typeface="Courier New" panose="02070309020205020404" pitchFamily="49" charset="0"/>
                <a:cs typeface="Courier New" panose="02070309020205020404" pitchFamily="49" charset="0"/>
              </a:rPr>
              <a:t>read_csv</a:t>
            </a:r>
            <a:r>
              <a:rPr lang="en-CA" sz="2000" dirty="0">
                <a:latin typeface="+mj-lt"/>
                <a:cs typeface="Courier New" panose="02070309020205020404" pitchFamily="49" charset="0"/>
              </a:rPr>
              <a:t> </a:t>
            </a:r>
            <a:r>
              <a:rPr lang="en-CA" sz="2400" dirty="0"/>
              <a:t>automatically skipped empty rows</a:t>
            </a:r>
          </a:p>
        </p:txBody>
      </p:sp>
    </p:spTree>
    <p:extLst>
      <p:ext uri="{BB962C8B-B14F-4D97-AF65-F5344CB8AC3E}">
        <p14:creationId xmlns:p14="http://schemas.microsoft.com/office/powerpoint/2010/main" val="1208220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C44E41-EC21-4515-A199-30C1445F8557}"/>
              </a:ext>
            </a:extLst>
          </p:cNvPr>
          <p:cNvSpPr>
            <a:spLocks noGrp="1"/>
          </p:cNvSpPr>
          <p:nvPr>
            <p:ph type="title"/>
          </p:nvPr>
        </p:nvSpPr>
        <p:spPr/>
        <p:txBody>
          <a:bodyPr/>
          <a:lstStyle/>
          <a:p>
            <a:r>
              <a:rPr lang="en-CA" dirty="0"/>
              <a:t>Dealing with dates</a:t>
            </a:r>
          </a:p>
        </p:txBody>
      </p:sp>
      <p:sp>
        <p:nvSpPr>
          <p:cNvPr id="4" name="Content Placeholder 3">
            <a:extLst>
              <a:ext uri="{FF2B5EF4-FFF2-40B4-BE49-F238E27FC236}">
                <a16:creationId xmlns:a16="http://schemas.microsoft.com/office/drawing/2014/main" xmlns="" id="{0928026D-9C32-4DD8-B549-8F8A6E46CF00}"/>
              </a:ext>
            </a:extLst>
          </p:cNvPr>
          <p:cNvSpPr>
            <a:spLocks noGrp="1"/>
          </p:cNvSpPr>
          <p:nvPr>
            <p:ph idx="1"/>
          </p:nvPr>
        </p:nvSpPr>
        <p:spPr/>
        <p:txBody>
          <a:bodyPr/>
          <a:lstStyle/>
          <a:p>
            <a:r>
              <a:rPr lang="en-CA" sz="2400" dirty="0" err="1">
                <a:latin typeface="Courier New" panose="02070309020205020404" pitchFamily="49" charset="0"/>
                <a:cs typeface="Courier New" panose="02070309020205020404" pitchFamily="49" charset="0"/>
              </a:rPr>
              <a:t>read_csv</a:t>
            </a:r>
            <a:r>
              <a:rPr lang="en-CA" sz="2400" dirty="0">
                <a:latin typeface="+mj-lt"/>
                <a:cs typeface="Courier New" panose="02070309020205020404" pitchFamily="49" charset="0"/>
              </a:rPr>
              <a:t> </a:t>
            </a:r>
            <a:r>
              <a:rPr lang="en-CA" dirty="0"/>
              <a:t>recognizes dates that are uniformly presented (e.g., all in the form year, month, day)</a:t>
            </a:r>
          </a:p>
        </p:txBody>
      </p:sp>
      <p:pic>
        <p:nvPicPr>
          <p:cNvPr id="3" name="Picture 2">
            <a:extLst>
              <a:ext uri="{FF2B5EF4-FFF2-40B4-BE49-F238E27FC236}">
                <a16:creationId xmlns:a16="http://schemas.microsoft.com/office/drawing/2014/main" xmlns="" id="{EF5C1B8E-13F2-4541-9BF6-A4E85C98EFF5}"/>
              </a:ext>
            </a:extLst>
          </p:cNvPr>
          <p:cNvPicPr>
            <a:picLocks noChangeAspect="1"/>
          </p:cNvPicPr>
          <p:nvPr/>
        </p:nvPicPr>
        <p:blipFill>
          <a:blip r:embed="rId2"/>
          <a:stretch>
            <a:fillRect/>
          </a:stretch>
        </p:blipFill>
        <p:spPr>
          <a:xfrm>
            <a:off x="379268" y="3152841"/>
            <a:ext cx="8215312" cy="2133966"/>
          </a:xfrm>
          <a:prstGeom prst="rect">
            <a:avLst/>
          </a:prstGeom>
        </p:spPr>
      </p:pic>
    </p:spTree>
    <p:extLst>
      <p:ext uri="{BB962C8B-B14F-4D97-AF65-F5344CB8AC3E}">
        <p14:creationId xmlns:p14="http://schemas.microsoft.com/office/powerpoint/2010/main" val="23806017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C44E41-EC21-4515-A199-30C1445F8557}"/>
              </a:ext>
            </a:extLst>
          </p:cNvPr>
          <p:cNvSpPr>
            <a:spLocks noGrp="1"/>
          </p:cNvSpPr>
          <p:nvPr>
            <p:ph type="title"/>
          </p:nvPr>
        </p:nvSpPr>
        <p:spPr/>
        <p:txBody>
          <a:bodyPr/>
          <a:lstStyle/>
          <a:p>
            <a:r>
              <a:rPr lang="en-CA" dirty="0"/>
              <a:t>Dealing with dates</a:t>
            </a:r>
          </a:p>
        </p:txBody>
      </p:sp>
      <p:sp>
        <p:nvSpPr>
          <p:cNvPr id="4" name="Content Placeholder 3">
            <a:extLst>
              <a:ext uri="{FF2B5EF4-FFF2-40B4-BE49-F238E27FC236}">
                <a16:creationId xmlns:a16="http://schemas.microsoft.com/office/drawing/2014/main" xmlns="" id="{0928026D-9C32-4DD8-B549-8F8A6E46CF00}"/>
              </a:ext>
            </a:extLst>
          </p:cNvPr>
          <p:cNvSpPr>
            <a:spLocks noGrp="1"/>
          </p:cNvSpPr>
          <p:nvPr>
            <p:ph idx="1"/>
          </p:nvPr>
        </p:nvSpPr>
        <p:spPr/>
        <p:txBody>
          <a:bodyPr/>
          <a:lstStyle/>
          <a:p>
            <a:r>
              <a:rPr lang="en-CA" sz="2400" dirty="0" err="1">
                <a:latin typeface="Courier New" panose="02070309020205020404" pitchFamily="49" charset="0"/>
                <a:cs typeface="Courier New" panose="02070309020205020404" pitchFamily="49" charset="0"/>
              </a:rPr>
              <a:t>read_csv</a:t>
            </a:r>
            <a:r>
              <a:rPr lang="en-CA" sz="2400" dirty="0">
                <a:latin typeface="+mj-lt"/>
                <a:cs typeface="Courier New" panose="02070309020205020404" pitchFamily="49" charset="0"/>
              </a:rPr>
              <a:t> </a:t>
            </a:r>
            <a:r>
              <a:rPr lang="en-CA" dirty="0"/>
              <a:t>recognizes dates that are uniformly presented (e.g., all in the form year, month, day)</a:t>
            </a:r>
          </a:p>
        </p:txBody>
      </p:sp>
      <p:pic>
        <p:nvPicPr>
          <p:cNvPr id="3" name="Picture 2">
            <a:extLst>
              <a:ext uri="{FF2B5EF4-FFF2-40B4-BE49-F238E27FC236}">
                <a16:creationId xmlns:a16="http://schemas.microsoft.com/office/drawing/2014/main" xmlns="" id="{EF5C1B8E-13F2-4541-9BF6-A4E85C98EFF5}"/>
              </a:ext>
            </a:extLst>
          </p:cNvPr>
          <p:cNvPicPr>
            <a:picLocks noChangeAspect="1"/>
          </p:cNvPicPr>
          <p:nvPr/>
        </p:nvPicPr>
        <p:blipFill>
          <a:blip r:embed="rId2"/>
          <a:stretch>
            <a:fillRect/>
          </a:stretch>
        </p:blipFill>
        <p:spPr>
          <a:xfrm>
            <a:off x="379268" y="3152841"/>
            <a:ext cx="8215312" cy="2133966"/>
          </a:xfrm>
          <a:prstGeom prst="rect">
            <a:avLst/>
          </a:prstGeom>
        </p:spPr>
      </p:pic>
      <p:sp>
        <p:nvSpPr>
          <p:cNvPr id="5" name="TextBox 4">
            <a:extLst>
              <a:ext uri="{FF2B5EF4-FFF2-40B4-BE49-F238E27FC236}">
                <a16:creationId xmlns:a16="http://schemas.microsoft.com/office/drawing/2014/main" xmlns="" id="{5A41A066-8AF7-4F6A-9636-9CE9FA248516}"/>
              </a:ext>
            </a:extLst>
          </p:cNvPr>
          <p:cNvSpPr txBox="1"/>
          <p:nvPr/>
        </p:nvSpPr>
        <p:spPr>
          <a:xfrm>
            <a:off x="2109932" y="3971653"/>
            <a:ext cx="3588903" cy="430887"/>
          </a:xfrm>
          <a:prstGeom prst="rect">
            <a:avLst/>
          </a:prstGeom>
          <a:noFill/>
        </p:spPr>
        <p:txBody>
          <a:bodyPr wrap="square" rtlCol="0">
            <a:spAutoFit/>
          </a:bodyPr>
          <a:lstStyle/>
          <a:p>
            <a:r>
              <a:rPr lang="en-CA" sz="2200" dirty="0">
                <a:solidFill>
                  <a:schemeClr val="accent2">
                    <a:lumMod val="75000"/>
                  </a:schemeClr>
                </a:solidFill>
              </a:rPr>
              <a:t>Properly formatted as a date</a:t>
            </a:r>
          </a:p>
        </p:txBody>
      </p:sp>
      <p:cxnSp>
        <p:nvCxnSpPr>
          <p:cNvPr id="6" name="Straight Arrow Connector 5">
            <a:extLst>
              <a:ext uri="{FF2B5EF4-FFF2-40B4-BE49-F238E27FC236}">
                <a16:creationId xmlns:a16="http://schemas.microsoft.com/office/drawing/2014/main" xmlns="" id="{99578E60-9D5A-4CFC-BD01-A6C2D4A4CCBC}"/>
              </a:ext>
            </a:extLst>
          </p:cNvPr>
          <p:cNvCxnSpPr>
            <a:cxnSpLocks/>
            <a:stCxn id="5" idx="1"/>
          </p:cNvCxnSpPr>
          <p:nvPr/>
        </p:nvCxnSpPr>
        <p:spPr>
          <a:xfrm flipH="1">
            <a:off x="1533238" y="4187097"/>
            <a:ext cx="576694" cy="1"/>
          </a:xfrm>
          <a:prstGeom prst="straightConnector1">
            <a:avLst/>
          </a:prstGeom>
          <a:ln w="19050">
            <a:solidFill>
              <a:schemeClr val="accent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06341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C44E41-EC21-4515-A199-30C1445F8557}"/>
              </a:ext>
            </a:extLst>
          </p:cNvPr>
          <p:cNvSpPr>
            <a:spLocks noGrp="1"/>
          </p:cNvSpPr>
          <p:nvPr>
            <p:ph type="title"/>
          </p:nvPr>
        </p:nvSpPr>
        <p:spPr/>
        <p:txBody>
          <a:bodyPr/>
          <a:lstStyle/>
          <a:p>
            <a:r>
              <a:rPr lang="en-CA" dirty="0"/>
              <a:t>Dealing with dates</a:t>
            </a:r>
          </a:p>
        </p:txBody>
      </p:sp>
      <p:sp>
        <p:nvSpPr>
          <p:cNvPr id="4" name="Content Placeholder 3">
            <a:extLst>
              <a:ext uri="{FF2B5EF4-FFF2-40B4-BE49-F238E27FC236}">
                <a16:creationId xmlns:a16="http://schemas.microsoft.com/office/drawing/2014/main" xmlns="" id="{0928026D-9C32-4DD8-B549-8F8A6E46CF00}"/>
              </a:ext>
            </a:extLst>
          </p:cNvPr>
          <p:cNvSpPr>
            <a:spLocks noGrp="1"/>
          </p:cNvSpPr>
          <p:nvPr>
            <p:ph idx="1"/>
          </p:nvPr>
        </p:nvSpPr>
        <p:spPr/>
        <p:txBody>
          <a:bodyPr/>
          <a:lstStyle/>
          <a:p>
            <a:r>
              <a:rPr lang="en-CA" dirty="0"/>
              <a:t>When dates are not uniformly presented, </a:t>
            </a:r>
            <a:r>
              <a:rPr lang="en-CA" sz="2400" dirty="0" err="1">
                <a:latin typeface="Courier New" panose="02070309020205020404" pitchFamily="49" charset="0"/>
                <a:cs typeface="Courier New" panose="02070309020205020404" pitchFamily="49" charset="0"/>
              </a:rPr>
              <a:t>read_csv</a:t>
            </a:r>
            <a:r>
              <a:rPr lang="en-CA" sz="2400" dirty="0">
                <a:latin typeface="+mj-lt"/>
                <a:cs typeface="Courier New" panose="02070309020205020404" pitchFamily="49" charset="0"/>
              </a:rPr>
              <a:t> </a:t>
            </a:r>
            <a:r>
              <a:rPr lang="en-CA" dirty="0"/>
              <a:t>simply formats as character (i.e., preserves the original data) and let’s you do the clean-up</a:t>
            </a:r>
          </a:p>
        </p:txBody>
      </p:sp>
      <p:pic>
        <p:nvPicPr>
          <p:cNvPr id="6" name="Picture 5">
            <a:extLst>
              <a:ext uri="{FF2B5EF4-FFF2-40B4-BE49-F238E27FC236}">
                <a16:creationId xmlns:a16="http://schemas.microsoft.com/office/drawing/2014/main" xmlns="" id="{12AD83F3-5075-4232-84EE-2CCE4000A7BD}"/>
              </a:ext>
            </a:extLst>
          </p:cNvPr>
          <p:cNvPicPr>
            <a:picLocks noChangeAspect="1"/>
          </p:cNvPicPr>
          <p:nvPr/>
        </p:nvPicPr>
        <p:blipFill>
          <a:blip r:embed="rId2"/>
          <a:stretch>
            <a:fillRect/>
          </a:stretch>
        </p:blipFill>
        <p:spPr>
          <a:xfrm>
            <a:off x="466725" y="3451221"/>
            <a:ext cx="8210550" cy="2190750"/>
          </a:xfrm>
          <a:prstGeom prst="rect">
            <a:avLst/>
          </a:prstGeom>
        </p:spPr>
      </p:pic>
      <p:sp>
        <p:nvSpPr>
          <p:cNvPr id="7" name="TextBox 6">
            <a:extLst>
              <a:ext uri="{FF2B5EF4-FFF2-40B4-BE49-F238E27FC236}">
                <a16:creationId xmlns:a16="http://schemas.microsoft.com/office/drawing/2014/main" xmlns="" id="{A02A8FDD-F45A-4BD6-B860-2523F24D0911}"/>
              </a:ext>
            </a:extLst>
          </p:cNvPr>
          <p:cNvSpPr txBox="1"/>
          <p:nvPr/>
        </p:nvSpPr>
        <p:spPr>
          <a:xfrm>
            <a:off x="2109932" y="4276453"/>
            <a:ext cx="4752686" cy="430887"/>
          </a:xfrm>
          <a:prstGeom prst="rect">
            <a:avLst/>
          </a:prstGeom>
          <a:noFill/>
        </p:spPr>
        <p:txBody>
          <a:bodyPr wrap="square" rtlCol="0">
            <a:spAutoFit/>
          </a:bodyPr>
          <a:lstStyle/>
          <a:p>
            <a:r>
              <a:rPr lang="en-CA" sz="2200" dirty="0">
                <a:solidFill>
                  <a:schemeClr val="accent2">
                    <a:lumMod val="75000"/>
                  </a:schemeClr>
                </a:solidFill>
              </a:rPr>
              <a:t>when in doubt, formatted as a character</a:t>
            </a:r>
          </a:p>
        </p:txBody>
      </p:sp>
      <p:cxnSp>
        <p:nvCxnSpPr>
          <p:cNvPr id="8" name="Straight Arrow Connector 7">
            <a:extLst>
              <a:ext uri="{FF2B5EF4-FFF2-40B4-BE49-F238E27FC236}">
                <a16:creationId xmlns:a16="http://schemas.microsoft.com/office/drawing/2014/main" xmlns="" id="{BC7368A2-EB60-4EEF-B99C-0510ABF1BCA0}"/>
              </a:ext>
            </a:extLst>
          </p:cNvPr>
          <p:cNvCxnSpPr>
            <a:cxnSpLocks/>
            <a:stCxn id="7" idx="1"/>
          </p:cNvCxnSpPr>
          <p:nvPr/>
        </p:nvCxnSpPr>
        <p:spPr>
          <a:xfrm flipH="1">
            <a:off x="1533238" y="4491897"/>
            <a:ext cx="576694" cy="1"/>
          </a:xfrm>
          <a:prstGeom prst="straightConnector1">
            <a:avLst/>
          </a:prstGeom>
          <a:ln w="19050">
            <a:solidFill>
              <a:schemeClr val="accent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94842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82BE83-DDFA-488B-A919-36FCD827450F}"/>
              </a:ext>
            </a:extLst>
          </p:cNvPr>
          <p:cNvSpPr>
            <a:spLocks noGrp="1"/>
          </p:cNvSpPr>
          <p:nvPr>
            <p:ph type="title"/>
          </p:nvPr>
        </p:nvSpPr>
        <p:spPr/>
        <p:txBody>
          <a:bodyPr/>
          <a:lstStyle/>
          <a:p>
            <a:r>
              <a:rPr lang="en-CA" dirty="0"/>
              <a:t>Dealing with dates</a:t>
            </a:r>
          </a:p>
        </p:txBody>
      </p:sp>
      <p:sp>
        <p:nvSpPr>
          <p:cNvPr id="3" name="Content Placeholder 2">
            <a:extLst>
              <a:ext uri="{FF2B5EF4-FFF2-40B4-BE49-F238E27FC236}">
                <a16:creationId xmlns:a16="http://schemas.microsoft.com/office/drawing/2014/main" xmlns="" id="{C5A12DB6-FD1F-457B-98F2-41D0C00E5B7B}"/>
              </a:ext>
            </a:extLst>
          </p:cNvPr>
          <p:cNvSpPr>
            <a:spLocks noGrp="1"/>
          </p:cNvSpPr>
          <p:nvPr>
            <p:ph idx="1"/>
          </p:nvPr>
        </p:nvSpPr>
        <p:spPr/>
        <p:txBody>
          <a:bodyPr/>
          <a:lstStyle/>
          <a:p>
            <a:r>
              <a:rPr lang="en-CA" dirty="0"/>
              <a:t>Fortunately, with tidy data tools like the </a:t>
            </a:r>
            <a:r>
              <a:rPr lang="en-CA" sz="2400" dirty="0" err="1">
                <a:latin typeface="Courier New" panose="02070309020205020404" pitchFamily="49" charset="0"/>
                <a:cs typeface="Courier New" panose="02070309020205020404" pitchFamily="49" charset="0"/>
              </a:rPr>
              <a:t>lubridate</a:t>
            </a:r>
            <a:r>
              <a:rPr lang="en-CA" dirty="0"/>
              <a:t> package, working with dates is easy</a:t>
            </a:r>
          </a:p>
        </p:txBody>
      </p:sp>
      <p:pic>
        <p:nvPicPr>
          <p:cNvPr id="4" name="Picture 3">
            <a:extLst>
              <a:ext uri="{FF2B5EF4-FFF2-40B4-BE49-F238E27FC236}">
                <a16:creationId xmlns:a16="http://schemas.microsoft.com/office/drawing/2014/main" xmlns="" id="{2B33C6B5-3D8A-4A24-9E7A-2DA8D46E1EE7}"/>
              </a:ext>
            </a:extLst>
          </p:cNvPr>
          <p:cNvPicPr>
            <a:picLocks noChangeAspect="1"/>
          </p:cNvPicPr>
          <p:nvPr/>
        </p:nvPicPr>
        <p:blipFill>
          <a:blip r:embed="rId2"/>
          <a:stretch>
            <a:fillRect/>
          </a:stretch>
        </p:blipFill>
        <p:spPr>
          <a:xfrm>
            <a:off x="1339851" y="2730606"/>
            <a:ext cx="5901459" cy="3969942"/>
          </a:xfrm>
          <a:prstGeom prst="rect">
            <a:avLst/>
          </a:prstGeom>
        </p:spPr>
      </p:pic>
    </p:spTree>
    <p:extLst>
      <p:ext uri="{BB962C8B-B14F-4D97-AF65-F5344CB8AC3E}">
        <p14:creationId xmlns:p14="http://schemas.microsoft.com/office/powerpoint/2010/main" val="30439276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15F057-95D2-464F-B295-ABDA3FB365AD}"/>
              </a:ext>
            </a:extLst>
          </p:cNvPr>
          <p:cNvSpPr>
            <a:spLocks noGrp="1"/>
          </p:cNvSpPr>
          <p:nvPr>
            <p:ph type="title"/>
          </p:nvPr>
        </p:nvSpPr>
        <p:spPr/>
        <p:txBody>
          <a:bodyPr/>
          <a:lstStyle/>
          <a:p>
            <a:r>
              <a:rPr lang="en-CA" dirty="0"/>
              <a:t>Dealing with dates</a:t>
            </a:r>
          </a:p>
        </p:txBody>
      </p:sp>
      <p:sp>
        <p:nvSpPr>
          <p:cNvPr id="3" name="Content Placeholder 2">
            <a:extLst>
              <a:ext uri="{FF2B5EF4-FFF2-40B4-BE49-F238E27FC236}">
                <a16:creationId xmlns:a16="http://schemas.microsoft.com/office/drawing/2014/main" xmlns="" id="{77C4C9BC-8D6B-4B26-A919-AA0C0CF18185}"/>
              </a:ext>
            </a:extLst>
          </p:cNvPr>
          <p:cNvSpPr>
            <a:spLocks noGrp="1"/>
          </p:cNvSpPr>
          <p:nvPr>
            <p:ph idx="1"/>
          </p:nvPr>
        </p:nvSpPr>
        <p:spPr/>
        <p:txBody>
          <a:bodyPr/>
          <a:lstStyle/>
          <a:p>
            <a:r>
              <a:rPr lang="en-CA" dirty="0"/>
              <a:t>We only need specify the ordering of the date components (e.g., </a:t>
            </a:r>
            <a:r>
              <a:rPr lang="en-CA" sz="2400" dirty="0" err="1">
                <a:latin typeface="Courier New" panose="02070309020205020404" pitchFamily="49" charset="0"/>
                <a:cs typeface="Courier New" panose="02070309020205020404" pitchFamily="49" charset="0"/>
              </a:rPr>
              <a:t>ymd</a:t>
            </a:r>
            <a:r>
              <a:rPr lang="en-CA" dirty="0"/>
              <a:t> indicates year, month, day order), </a:t>
            </a:r>
            <a:r>
              <a:rPr lang="en-CA" sz="2400" dirty="0" err="1">
                <a:latin typeface="Courier New" panose="02070309020205020404" pitchFamily="49" charset="0"/>
                <a:cs typeface="Courier New" panose="02070309020205020404" pitchFamily="49" charset="0"/>
              </a:rPr>
              <a:t>lubridate</a:t>
            </a:r>
            <a:r>
              <a:rPr lang="en-CA" dirty="0"/>
              <a:t> does the rest</a:t>
            </a:r>
          </a:p>
        </p:txBody>
      </p:sp>
      <p:pic>
        <p:nvPicPr>
          <p:cNvPr id="4" name="Picture 3">
            <a:extLst>
              <a:ext uri="{FF2B5EF4-FFF2-40B4-BE49-F238E27FC236}">
                <a16:creationId xmlns:a16="http://schemas.microsoft.com/office/drawing/2014/main" xmlns="" id="{FA24A122-0A0F-4547-A034-7E0AB4BE643E}"/>
              </a:ext>
            </a:extLst>
          </p:cNvPr>
          <p:cNvPicPr>
            <a:picLocks noChangeAspect="1"/>
          </p:cNvPicPr>
          <p:nvPr/>
        </p:nvPicPr>
        <p:blipFill>
          <a:blip r:embed="rId2"/>
          <a:stretch>
            <a:fillRect/>
          </a:stretch>
        </p:blipFill>
        <p:spPr>
          <a:xfrm>
            <a:off x="897948" y="3232727"/>
            <a:ext cx="4533714" cy="3426401"/>
          </a:xfrm>
          <a:prstGeom prst="rect">
            <a:avLst/>
          </a:prstGeom>
        </p:spPr>
      </p:pic>
      <p:sp>
        <p:nvSpPr>
          <p:cNvPr id="5" name="TextBox 4">
            <a:extLst>
              <a:ext uri="{FF2B5EF4-FFF2-40B4-BE49-F238E27FC236}">
                <a16:creationId xmlns:a16="http://schemas.microsoft.com/office/drawing/2014/main" xmlns="" id="{4597558C-8F85-4A8F-89EE-32CC67088DE6}"/>
              </a:ext>
            </a:extLst>
          </p:cNvPr>
          <p:cNvSpPr txBox="1"/>
          <p:nvPr/>
        </p:nvSpPr>
        <p:spPr>
          <a:xfrm>
            <a:off x="2691823" y="4710562"/>
            <a:ext cx="4327813" cy="430887"/>
          </a:xfrm>
          <a:prstGeom prst="rect">
            <a:avLst/>
          </a:prstGeom>
          <a:noFill/>
        </p:spPr>
        <p:txBody>
          <a:bodyPr wrap="square" rtlCol="0">
            <a:spAutoFit/>
          </a:bodyPr>
          <a:lstStyle/>
          <a:p>
            <a:r>
              <a:rPr lang="en-CA" sz="2200" dirty="0">
                <a:solidFill>
                  <a:schemeClr val="accent2">
                    <a:lumMod val="75000"/>
                  </a:schemeClr>
                </a:solidFill>
              </a:rPr>
              <a:t>Now properly formatted as a date</a:t>
            </a:r>
          </a:p>
        </p:txBody>
      </p:sp>
      <p:cxnSp>
        <p:nvCxnSpPr>
          <p:cNvPr id="6" name="Straight Arrow Connector 5">
            <a:extLst>
              <a:ext uri="{FF2B5EF4-FFF2-40B4-BE49-F238E27FC236}">
                <a16:creationId xmlns:a16="http://schemas.microsoft.com/office/drawing/2014/main" xmlns="" id="{9A6AE846-A4D3-47F1-916D-ED81FAE121BF}"/>
              </a:ext>
            </a:extLst>
          </p:cNvPr>
          <p:cNvCxnSpPr>
            <a:cxnSpLocks/>
            <a:stCxn id="5" idx="1"/>
          </p:cNvCxnSpPr>
          <p:nvPr/>
        </p:nvCxnSpPr>
        <p:spPr>
          <a:xfrm flipH="1">
            <a:off x="2115129" y="4926006"/>
            <a:ext cx="576694" cy="1"/>
          </a:xfrm>
          <a:prstGeom prst="straightConnector1">
            <a:avLst/>
          </a:prstGeom>
          <a:ln w="19050">
            <a:solidFill>
              <a:schemeClr val="accent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2455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DE0F4C-7D0A-4C2F-8BE8-41B1790019C2}"/>
              </a:ext>
            </a:extLst>
          </p:cNvPr>
          <p:cNvSpPr>
            <a:spLocks noGrp="1"/>
          </p:cNvSpPr>
          <p:nvPr>
            <p:ph type="title"/>
          </p:nvPr>
        </p:nvSpPr>
        <p:spPr/>
        <p:txBody>
          <a:bodyPr/>
          <a:lstStyle/>
          <a:p>
            <a:r>
              <a:rPr lang="en-CA" dirty="0"/>
              <a:t>Importing data</a:t>
            </a:r>
          </a:p>
        </p:txBody>
      </p:sp>
      <p:sp>
        <p:nvSpPr>
          <p:cNvPr id="3" name="Content Placeholder 2">
            <a:extLst>
              <a:ext uri="{FF2B5EF4-FFF2-40B4-BE49-F238E27FC236}">
                <a16:creationId xmlns:a16="http://schemas.microsoft.com/office/drawing/2014/main" xmlns="" id="{7A4D452B-A239-4291-BEE8-19D728AF2B81}"/>
              </a:ext>
            </a:extLst>
          </p:cNvPr>
          <p:cNvSpPr>
            <a:spLocks noGrp="1"/>
          </p:cNvSpPr>
          <p:nvPr>
            <p:ph idx="1"/>
          </p:nvPr>
        </p:nvSpPr>
        <p:spPr/>
        <p:txBody>
          <a:bodyPr/>
          <a:lstStyle/>
          <a:p>
            <a:r>
              <a:rPr lang="en-CA" dirty="0"/>
              <a:t>Regardless of the analytic task, we almost always begin by taking data from an existing source (file, webpage, database) and importing it into an object in R, SAS, etc. for further manipulation and analysis</a:t>
            </a:r>
          </a:p>
        </p:txBody>
      </p:sp>
    </p:spTree>
    <p:extLst>
      <p:ext uri="{BB962C8B-B14F-4D97-AF65-F5344CB8AC3E}">
        <p14:creationId xmlns:p14="http://schemas.microsoft.com/office/powerpoint/2010/main" val="1377434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4AC40B-219E-495C-AEB2-CAD66AADFA94}"/>
              </a:ext>
            </a:extLst>
          </p:cNvPr>
          <p:cNvSpPr>
            <a:spLocks noGrp="1"/>
          </p:cNvSpPr>
          <p:nvPr>
            <p:ph type="title"/>
          </p:nvPr>
        </p:nvSpPr>
        <p:spPr/>
        <p:txBody>
          <a:bodyPr/>
          <a:lstStyle/>
          <a:p>
            <a:r>
              <a:rPr lang="en-CA" dirty="0"/>
              <a:t>Importing data with </a:t>
            </a:r>
            <a:r>
              <a:rPr lang="en-CA" sz="4000" dirty="0" err="1">
                <a:latin typeface="Courier New" panose="02070309020205020404" pitchFamily="49" charset="0"/>
                <a:cs typeface="Courier New" panose="02070309020205020404" pitchFamily="49" charset="0"/>
              </a:rPr>
              <a:t>readr</a:t>
            </a:r>
            <a:r>
              <a:rPr lang="en-CA" dirty="0"/>
              <a:t> </a:t>
            </a:r>
          </a:p>
        </p:txBody>
      </p:sp>
      <p:sp>
        <p:nvSpPr>
          <p:cNvPr id="3" name="Content Placeholder 2">
            <a:extLst>
              <a:ext uri="{FF2B5EF4-FFF2-40B4-BE49-F238E27FC236}">
                <a16:creationId xmlns:a16="http://schemas.microsoft.com/office/drawing/2014/main" xmlns="" id="{3B32EEEE-5E86-45BF-B3BA-D90AB7C4EAE0}"/>
              </a:ext>
            </a:extLst>
          </p:cNvPr>
          <p:cNvSpPr>
            <a:spLocks noGrp="1"/>
          </p:cNvSpPr>
          <p:nvPr>
            <p:ph idx="1"/>
          </p:nvPr>
        </p:nvSpPr>
        <p:spPr/>
        <p:txBody>
          <a:bodyPr/>
          <a:lstStyle/>
          <a:p>
            <a:r>
              <a:rPr lang="en-CA" sz="2400" dirty="0" err="1">
                <a:latin typeface="Courier New" panose="02070309020205020404" pitchFamily="49" charset="0"/>
                <a:cs typeface="Courier New" panose="02070309020205020404" pitchFamily="49" charset="0"/>
              </a:rPr>
              <a:t>readr</a:t>
            </a:r>
            <a:r>
              <a:rPr lang="en-CA" dirty="0"/>
              <a:t> can import from 7 different file formats:</a:t>
            </a:r>
          </a:p>
          <a:p>
            <a:pPr lvl="1">
              <a:spcAft>
                <a:spcPts val="600"/>
              </a:spcAft>
            </a:pPr>
            <a:r>
              <a:rPr lang="en-CA" sz="2000" dirty="0" err="1">
                <a:latin typeface="Courier New" panose="02070309020205020404" pitchFamily="49" charset="0"/>
                <a:cs typeface="Courier New" panose="02070309020205020404" pitchFamily="49" charset="0"/>
              </a:rPr>
              <a:t>read_csv</a:t>
            </a:r>
            <a:r>
              <a:rPr lang="en-CA" sz="2000" dirty="0">
                <a:latin typeface="Courier New" panose="02070309020205020404" pitchFamily="49" charset="0"/>
                <a:cs typeface="Courier New" panose="02070309020205020404" pitchFamily="49" charset="0"/>
              </a:rPr>
              <a:t>()</a:t>
            </a:r>
            <a:r>
              <a:rPr lang="en-CA" dirty="0"/>
              <a:t>: comma separated (csv) files</a:t>
            </a:r>
          </a:p>
          <a:p>
            <a:pPr lvl="1">
              <a:spcAft>
                <a:spcPts val="600"/>
              </a:spcAft>
            </a:pPr>
            <a:r>
              <a:rPr lang="en-CA" sz="2000" dirty="0" err="1">
                <a:latin typeface="Courier New" panose="02070309020205020404" pitchFamily="49" charset="0"/>
                <a:cs typeface="Courier New" panose="02070309020205020404" pitchFamily="49" charset="0"/>
              </a:rPr>
              <a:t>read_tsv</a:t>
            </a:r>
            <a:r>
              <a:rPr lang="en-CA" sz="2000" dirty="0">
                <a:latin typeface="Courier New" panose="02070309020205020404" pitchFamily="49" charset="0"/>
                <a:cs typeface="Courier New" panose="02070309020205020404" pitchFamily="49" charset="0"/>
              </a:rPr>
              <a:t>()</a:t>
            </a:r>
            <a:r>
              <a:rPr lang="en-CA" dirty="0"/>
              <a:t>: tab separated files</a:t>
            </a:r>
          </a:p>
          <a:p>
            <a:pPr lvl="1">
              <a:spcAft>
                <a:spcPts val="600"/>
              </a:spcAft>
            </a:pPr>
            <a:r>
              <a:rPr lang="en-CA" sz="2000" dirty="0" err="1">
                <a:latin typeface="Courier New" panose="02070309020205020404" pitchFamily="49" charset="0"/>
                <a:cs typeface="Courier New" panose="02070309020205020404" pitchFamily="49" charset="0"/>
              </a:rPr>
              <a:t>read_delim</a:t>
            </a:r>
            <a:r>
              <a:rPr lang="en-CA" sz="2000" dirty="0">
                <a:latin typeface="Courier New" panose="02070309020205020404" pitchFamily="49" charset="0"/>
                <a:cs typeface="Courier New" panose="02070309020205020404" pitchFamily="49" charset="0"/>
              </a:rPr>
              <a:t>()</a:t>
            </a:r>
            <a:r>
              <a:rPr lang="en-CA" dirty="0"/>
              <a:t>: general delimited files</a:t>
            </a:r>
          </a:p>
          <a:p>
            <a:pPr lvl="1">
              <a:spcAft>
                <a:spcPts val="600"/>
              </a:spcAft>
            </a:pPr>
            <a:r>
              <a:rPr lang="en-CA" sz="2000" dirty="0" err="1">
                <a:latin typeface="Courier New" panose="02070309020205020404" pitchFamily="49" charset="0"/>
                <a:cs typeface="Courier New" panose="02070309020205020404" pitchFamily="49" charset="0"/>
              </a:rPr>
              <a:t>read_fwf</a:t>
            </a:r>
            <a:r>
              <a:rPr lang="en-CA" sz="2000" dirty="0">
                <a:latin typeface="Courier New" panose="02070309020205020404" pitchFamily="49" charset="0"/>
                <a:cs typeface="Courier New" panose="02070309020205020404" pitchFamily="49" charset="0"/>
              </a:rPr>
              <a:t>()</a:t>
            </a:r>
            <a:r>
              <a:rPr lang="en-CA" dirty="0"/>
              <a:t>: fixed width files</a:t>
            </a:r>
          </a:p>
          <a:p>
            <a:pPr lvl="1">
              <a:spcAft>
                <a:spcPts val="600"/>
              </a:spcAft>
            </a:pPr>
            <a:r>
              <a:rPr lang="en-CA" sz="2000" dirty="0" err="1">
                <a:latin typeface="Courier New" panose="02070309020205020404" pitchFamily="49" charset="0"/>
                <a:cs typeface="Courier New" panose="02070309020205020404" pitchFamily="49" charset="0"/>
              </a:rPr>
              <a:t>read_table</a:t>
            </a:r>
            <a:r>
              <a:rPr lang="en-CA" sz="2000" dirty="0">
                <a:latin typeface="Courier New" panose="02070309020205020404" pitchFamily="49" charset="0"/>
                <a:cs typeface="Courier New" panose="02070309020205020404" pitchFamily="49" charset="0"/>
              </a:rPr>
              <a:t>()</a:t>
            </a:r>
            <a:r>
              <a:rPr lang="en-CA" dirty="0"/>
              <a:t>: tabular files with columns separated by white-space.</a:t>
            </a:r>
          </a:p>
          <a:p>
            <a:pPr lvl="1">
              <a:spcAft>
                <a:spcPts val="600"/>
              </a:spcAft>
            </a:pPr>
            <a:r>
              <a:rPr lang="en-CA" sz="2000" dirty="0" err="1">
                <a:latin typeface="Courier New" panose="02070309020205020404" pitchFamily="49" charset="0"/>
                <a:cs typeface="Courier New" panose="02070309020205020404" pitchFamily="49" charset="0"/>
              </a:rPr>
              <a:t>read_log</a:t>
            </a:r>
            <a:r>
              <a:rPr lang="en-CA" sz="2000" dirty="0">
                <a:latin typeface="Courier New" panose="02070309020205020404" pitchFamily="49" charset="0"/>
                <a:cs typeface="Courier New" panose="02070309020205020404" pitchFamily="49" charset="0"/>
              </a:rPr>
              <a:t>()</a:t>
            </a:r>
            <a:r>
              <a:rPr lang="en-CA" dirty="0"/>
              <a:t>: web log files</a:t>
            </a:r>
          </a:p>
        </p:txBody>
      </p:sp>
      <p:sp>
        <p:nvSpPr>
          <p:cNvPr id="5" name="TextBox 4">
            <a:extLst>
              <a:ext uri="{FF2B5EF4-FFF2-40B4-BE49-F238E27FC236}">
                <a16:creationId xmlns:a16="http://schemas.microsoft.com/office/drawing/2014/main" xmlns="" id="{9A9DFE32-F54F-452D-99BB-02CD13EC7B9C}"/>
              </a:ext>
            </a:extLst>
          </p:cNvPr>
          <p:cNvSpPr txBox="1"/>
          <p:nvPr/>
        </p:nvSpPr>
        <p:spPr>
          <a:xfrm>
            <a:off x="499918" y="5676944"/>
            <a:ext cx="7952509" cy="830997"/>
          </a:xfrm>
          <a:prstGeom prst="rect">
            <a:avLst/>
          </a:prstGeom>
          <a:noFill/>
        </p:spPr>
        <p:txBody>
          <a:bodyPr wrap="square" rtlCol="0">
            <a:spAutoFit/>
          </a:bodyPr>
          <a:lstStyle/>
          <a:p>
            <a:r>
              <a:rPr lang="en-CA" sz="2400" dirty="0"/>
              <a:t>All have similar form and syntax, so we will focus on </a:t>
            </a:r>
            <a:r>
              <a:rPr lang="en-CA" sz="2000" dirty="0" err="1">
                <a:latin typeface="Courier New" panose="02070309020205020404" pitchFamily="49" charset="0"/>
                <a:cs typeface="Courier New" panose="02070309020205020404" pitchFamily="49" charset="0"/>
              </a:rPr>
              <a:t>read_csv</a:t>
            </a:r>
            <a:r>
              <a:rPr lang="en-CA" sz="2400" dirty="0"/>
              <a:t> the most commonly used example</a:t>
            </a:r>
          </a:p>
        </p:txBody>
      </p:sp>
    </p:spTree>
    <p:extLst>
      <p:ext uri="{BB962C8B-B14F-4D97-AF65-F5344CB8AC3E}">
        <p14:creationId xmlns:p14="http://schemas.microsoft.com/office/powerpoint/2010/main" val="207642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F402688D-0735-4AF5-BEE0-4264AFF94D7E}"/>
              </a:ext>
            </a:extLst>
          </p:cNvPr>
          <p:cNvPicPr>
            <a:picLocks noChangeAspect="1"/>
          </p:cNvPicPr>
          <p:nvPr/>
        </p:nvPicPr>
        <p:blipFill>
          <a:blip r:embed="rId2"/>
          <a:stretch>
            <a:fillRect/>
          </a:stretch>
        </p:blipFill>
        <p:spPr>
          <a:xfrm>
            <a:off x="510951" y="100496"/>
            <a:ext cx="8122098" cy="6277214"/>
          </a:xfrm>
          <a:prstGeom prst="rect">
            <a:avLst/>
          </a:prstGeom>
        </p:spPr>
      </p:pic>
      <p:sp>
        <p:nvSpPr>
          <p:cNvPr id="5" name="TextBox 4">
            <a:extLst>
              <a:ext uri="{FF2B5EF4-FFF2-40B4-BE49-F238E27FC236}">
                <a16:creationId xmlns:a16="http://schemas.microsoft.com/office/drawing/2014/main" xmlns="" id="{03065264-0544-4402-99D4-ABA1FF1409EE}"/>
              </a:ext>
            </a:extLst>
          </p:cNvPr>
          <p:cNvSpPr txBox="1"/>
          <p:nvPr/>
        </p:nvSpPr>
        <p:spPr>
          <a:xfrm>
            <a:off x="510951" y="6475796"/>
            <a:ext cx="3826112" cy="307777"/>
          </a:xfrm>
          <a:prstGeom prst="rect">
            <a:avLst/>
          </a:prstGeom>
          <a:noFill/>
        </p:spPr>
        <p:txBody>
          <a:bodyPr wrap="none" rtlCol="0">
            <a:spAutoFit/>
          </a:bodyPr>
          <a:lstStyle/>
          <a:p>
            <a:r>
              <a:rPr lang="en-CA" sz="1400" dirty="0">
                <a:hlinkClick r:id="rId3"/>
              </a:rPr>
              <a:t>https://www.rstudio.com/resources/cheatsheets/</a:t>
            </a:r>
            <a:endParaRPr lang="en-CA" sz="1400" dirty="0"/>
          </a:p>
        </p:txBody>
      </p:sp>
    </p:spTree>
    <p:extLst>
      <p:ext uri="{BB962C8B-B14F-4D97-AF65-F5344CB8AC3E}">
        <p14:creationId xmlns:p14="http://schemas.microsoft.com/office/powerpoint/2010/main" val="3623321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DA8A82-6281-4CCF-AF7F-5221381F9199}"/>
              </a:ext>
            </a:extLst>
          </p:cNvPr>
          <p:cNvSpPr>
            <a:spLocks noGrp="1"/>
          </p:cNvSpPr>
          <p:nvPr>
            <p:ph type="title"/>
          </p:nvPr>
        </p:nvSpPr>
        <p:spPr/>
        <p:txBody>
          <a:bodyPr/>
          <a:lstStyle/>
          <a:p>
            <a:r>
              <a:rPr lang="en-CA" dirty="0"/>
              <a:t>Introducing </a:t>
            </a:r>
            <a:r>
              <a:rPr lang="en-CA" sz="4000" dirty="0" err="1">
                <a:latin typeface="Courier New" panose="02070309020205020404" pitchFamily="49" charset="0"/>
                <a:cs typeface="Courier New" panose="02070309020205020404" pitchFamily="49" charset="0"/>
              </a:rPr>
              <a:t>read_csv</a:t>
            </a:r>
            <a:endParaRPr lang="en-CA" sz="4000"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xmlns="" id="{41F10FED-9D74-42E8-BA97-A67BD60F9907}"/>
              </a:ext>
            </a:extLst>
          </p:cNvPr>
          <p:cNvSpPr>
            <a:spLocks noGrp="1"/>
          </p:cNvSpPr>
          <p:nvPr>
            <p:ph idx="1"/>
          </p:nvPr>
        </p:nvSpPr>
        <p:spPr/>
        <p:txBody>
          <a:bodyPr/>
          <a:lstStyle/>
          <a:p>
            <a:r>
              <a:rPr lang="en-CA" dirty="0"/>
              <a:t>Many options can be specified in </a:t>
            </a:r>
            <a:r>
              <a:rPr lang="en-CA" sz="2400" dirty="0" err="1">
                <a:latin typeface="Courier New" panose="02070309020205020404" pitchFamily="49" charset="0"/>
                <a:cs typeface="Courier New" panose="02070309020205020404" pitchFamily="49" charset="0"/>
              </a:rPr>
              <a:t>read_csv</a:t>
            </a:r>
            <a:r>
              <a:rPr lang="en-CA" sz="2400" dirty="0">
                <a:latin typeface="Courier New" panose="02070309020205020404" pitchFamily="49" charset="0"/>
                <a:cs typeface="Courier New" panose="02070309020205020404" pitchFamily="49" charset="0"/>
              </a:rPr>
              <a:t> </a:t>
            </a:r>
            <a:r>
              <a:rPr lang="en-CA" dirty="0"/>
              <a:t>(although usually don’t need to be)</a:t>
            </a:r>
          </a:p>
        </p:txBody>
      </p:sp>
      <p:pic>
        <p:nvPicPr>
          <p:cNvPr id="4" name="Picture 3">
            <a:extLst>
              <a:ext uri="{FF2B5EF4-FFF2-40B4-BE49-F238E27FC236}">
                <a16:creationId xmlns:a16="http://schemas.microsoft.com/office/drawing/2014/main" xmlns="" id="{C427785A-C043-4C5A-AACB-FA484757F346}"/>
              </a:ext>
            </a:extLst>
          </p:cNvPr>
          <p:cNvPicPr>
            <a:picLocks noChangeAspect="1"/>
          </p:cNvPicPr>
          <p:nvPr/>
        </p:nvPicPr>
        <p:blipFill>
          <a:blip r:embed="rId2"/>
          <a:stretch>
            <a:fillRect/>
          </a:stretch>
        </p:blipFill>
        <p:spPr>
          <a:xfrm>
            <a:off x="794038" y="2856541"/>
            <a:ext cx="5505450" cy="3457575"/>
          </a:xfrm>
          <a:prstGeom prst="rect">
            <a:avLst/>
          </a:prstGeom>
        </p:spPr>
      </p:pic>
    </p:spTree>
    <p:extLst>
      <p:ext uri="{BB962C8B-B14F-4D97-AF65-F5344CB8AC3E}">
        <p14:creationId xmlns:p14="http://schemas.microsoft.com/office/powerpoint/2010/main" val="1313565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BB4BE1D7-0A27-451E-BF03-358D878DCC05}"/>
              </a:ext>
            </a:extLst>
          </p:cNvPr>
          <p:cNvPicPr>
            <a:picLocks noChangeAspect="1"/>
          </p:cNvPicPr>
          <p:nvPr/>
        </p:nvPicPr>
        <p:blipFill>
          <a:blip r:embed="rId2"/>
          <a:stretch>
            <a:fillRect/>
          </a:stretch>
        </p:blipFill>
        <p:spPr>
          <a:xfrm>
            <a:off x="905897" y="304385"/>
            <a:ext cx="4183983" cy="5754670"/>
          </a:xfrm>
          <a:prstGeom prst="rect">
            <a:avLst/>
          </a:prstGeom>
          <a:ln>
            <a:solidFill>
              <a:schemeClr val="tx1"/>
            </a:solidFill>
          </a:ln>
        </p:spPr>
      </p:pic>
      <p:sp>
        <p:nvSpPr>
          <p:cNvPr id="5" name="TextBox 4">
            <a:extLst>
              <a:ext uri="{FF2B5EF4-FFF2-40B4-BE49-F238E27FC236}">
                <a16:creationId xmlns:a16="http://schemas.microsoft.com/office/drawing/2014/main" xmlns="" id="{97442A69-0336-4A7D-979A-CC35C6EFBAD4}"/>
              </a:ext>
            </a:extLst>
          </p:cNvPr>
          <p:cNvSpPr txBox="1"/>
          <p:nvPr/>
        </p:nvSpPr>
        <p:spPr>
          <a:xfrm>
            <a:off x="5514109" y="489526"/>
            <a:ext cx="3343564" cy="2246769"/>
          </a:xfrm>
          <a:prstGeom prst="rect">
            <a:avLst/>
          </a:prstGeom>
          <a:noFill/>
        </p:spPr>
        <p:txBody>
          <a:bodyPr wrap="square" rtlCol="0">
            <a:spAutoFit/>
          </a:bodyPr>
          <a:lstStyle/>
          <a:p>
            <a:r>
              <a:rPr lang="en-CA" sz="2800" dirty="0"/>
              <a:t>Let’s use the BCCDC reportable disease dashboard data by age and sex as an example</a:t>
            </a:r>
          </a:p>
        </p:txBody>
      </p:sp>
      <p:sp>
        <p:nvSpPr>
          <p:cNvPr id="6" name="TextBox 5">
            <a:extLst>
              <a:ext uri="{FF2B5EF4-FFF2-40B4-BE49-F238E27FC236}">
                <a16:creationId xmlns:a16="http://schemas.microsoft.com/office/drawing/2014/main" xmlns="" id="{70F0D8DB-F7AA-49FC-B230-AF51CCCD8C98}"/>
              </a:ext>
            </a:extLst>
          </p:cNvPr>
          <p:cNvSpPr txBox="1"/>
          <p:nvPr/>
        </p:nvSpPr>
        <p:spPr>
          <a:xfrm>
            <a:off x="77981" y="6368474"/>
            <a:ext cx="7038978" cy="307777"/>
          </a:xfrm>
          <a:prstGeom prst="rect">
            <a:avLst/>
          </a:prstGeom>
          <a:noFill/>
        </p:spPr>
        <p:txBody>
          <a:bodyPr wrap="none" rtlCol="0">
            <a:spAutoFit/>
          </a:bodyPr>
          <a:lstStyle/>
          <a:p>
            <a:r>
              <a:rPr lang="en-CA" sz="1400" dirty="0">
                <a:hlinkClick r:id="rId3"/>
              </a:rPr>
              <a:t>http://www.bccdc.ca//health-professionals/data-reports/reportable-diseases-data-dashboard</a:t>
            </a:r>
            <a:endParaRPr lang="en-CA" sz="1400" dirty="0"/>
          </a:p>
        </p:txBody>
      </p:sp>
    </p:spTree>
    <p:extLst>
      <p:ext uri="{BB962C8B-B14F-4D97-AF65-F5344CB8AC3E}">
        <p14:creationId xmlns:p14="http://schemas.microsoft.com/office/powerpoint/2010/main" val="2013999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80971C-ED23-4DFA-916C-9016732F435E}"/>
              </a:ext>
            </a:extLst>
          </p:cNvPr>
          <p:cNvSpPr>
            <a:spLocks noGrp="1"/>
          </p:cNvSpPr>
          <p:nvPr>
            <p:ph type="title"/>
          </p:nvPr>
        </p:nvSpPr>
        <p:spPr/>
        <p:txBody>
          <a:bodyPr/>
          <a:lstStyle/>
          <a:p>
            <a:r>
              <a:rPr lang="en-CA" dirty="0"/>
              <a:t>Importing data with </a:t>
            </a:r>
            <a:r>
              <a:rPr lang="en-CA" sz="4000" dirty="0" err="1">
                <a:latin typeface="Courier New" panose="02070309020205020404" pitchFamily="49" charset="0"/>
                <a:cs typeface="Courier New" panose="02070309020205020404" pitchFamily="49" charset="0"/>
              </a:rPr>
              <a:t>read_csv</a:t>
            </a:r>
            <a:r>
              <a:rPr lang="en-CA" sz="4000" dirty="0"/>
              <a:t> </a:t>
            </a:r>
          </a:p>
        </p:txBody>
      </p:sp>
      <p:sp>
        <p:nvSpPr>
          <p:cNvPr id="3" name="Content Placeholder 2">
            <a:extLst>
              <a:ext uri="{FF2B5EF4-FFF2-40B4-BE49-F238E27FC236}">
                <a16:creationId xmlns:a16="http://schemas.microsoft.com/office/drawing/2014/main" xmlns="" id="{80435358-F4C8-47B8-8E19-87F36E335FA6}"/>
              </a:ext>
            </a:extLst>
          </p:cNvPr>
          <p:cNvSpPr>
            <a:spLocks noGrp="1"/>
          </p:cNvSpPr>
          <p:nvPr>
            <p:ph idx="1"/>
          </p:nvPr>
        </p:nvSpPr>
        <p:spPr/>
        <p:txBody>
          <a:bodyPr/>
          <a:lstStyle/>
          <a:p>
            <a:r>
              <a:rPr lang="en-CA" dirty="0"/>
              <a:t>Most of the time, you only need to specify the file location and </a:t>
            </a:r>
            <a:r>
              <a:rPr lang="en-CA" sz="2400" dirty="0" err="1">
                <a:latin typeface="Courier New" panose="02070309020205020404" pitchFamily="49" charset="0"/>
                <a:cs typeface="Courier New" panose="02070309020205020404" pitchFamily="49" charset="0"/>
              </a:rPr>
              <a:t>read_csv</a:t>
            </a:r>
            <a:r>
              <a:rPr lang="en-CA" dirty="0"/>
              <a:t> will helpfully do the rest</a:t>
            </a:r>
          </a:p>
        </p:txBody>
      </p:sp>
      <p:pic>
        <p:nvPicPr>
          <p:cNvPr id="5" name="Picture 4">
            <a:extLst>
              <a:ext uri="{FF2B5EF4-FFF2-40B4-BE49-F238E27FC236}">
                <a16:creationId xmlns:a16="http://schemas.microsoft.com/office/drawing/2014/main" xmlns="" id="{B1FC1786-FB1C-4B33-8F11-CCB05E55CD9D}"/>
              </a:ext>
            </a:extLst>
          </p:cNvPr>
          <p:cNvPicPr>
            <a:picLocks noChangeAspect="1"/>
          </p:cNvPicPr>
          <p:nvPr/>
        </p:nvPicPr>
        <p:blipFill>
          <a:blip r:embed="rId2"/>
          <a:stretch>
            <a:fillRect/>
          </a:stretch>
        </p:blipFill>
        <p:spPr>
          <a:xfrm>
            <a:off x="344487" y="2794569"/>
            <a:ext cx="8272463" cy="3103245"/>
          </a:xfrm>
          <a:prstGeom prst="rect">
            <a:avLst/>
          </a:prstGeom>
        </p:spPr>
      </p:pic>
    </p:spTree>
    <p:extLst>
      <p:ext uri="{BB962C8B-B14F-4D97-AF65-F5344CB8AC3E}">
        <p14:creationId xmlns:p14="http://schemas.microsoft.com/office/powerpoint/2010/main" val="4000973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80971C-ED23-4DFA-916C-9016732F435E}"/>
              </a:ext>
            </a:extLst>
          </p:cNvPr>
          <p:cNvSpPr>
            <a:spLocks noGrp="1"/>
          </p:cNvSpPr>
          <p:nvPr>
            <p:ph type="title"/>
          </p:nvPr>
        </p:nvSpPr>
        <p:spPr/>
        <p:txBody>
          <a:bodyPr/>
          <a:lstStyle/>
          <a:p>
            <a:r>
              <a:rPr lang="en-CA" dirty="0"/>
              <a:t>Importing data with </a:t>
            </a:r>
            <a:r>
              <a:rPr lang="en-CA" sz="4000" dirty="0" err="1">
                <a:latin typeface="Courier New" panose="02070309020205020404" pitchFamily="49" charset="0"/>
                <a:cs typeface="Courier New" panose="02070309020205020404" pitchFamily="49" charset="0"/>
              </a:rPr>
              <a:t>read_csv</a:t>
            </a:r>
            <a:r>
              <a:rPr lang="en-CA" dirty="0"/>
              <a:t> </a:t>
            </a:r>
          </a:p>
        </p:txBody>
      </p:sp>
      <p:sp>
        <p:nvSpPr>
          <p:cNvPr id="3" name="Content Placeholder 2">
            <a:extLst>
              <a:ext uri="{FF2B5EF4-FFF2-40B4-BE49-F238E27FC236}">
                <a16:creationId xmlns:a16="http://schemas.microsoft.com/office/drawing/2014/main" xmlns="" id="{80435358-F4C8-47B8-8E19-87F36E335FA6}"/>
              </a:ext>
            </a:extLst>
          </p:cNvPr>
          <p:cNvSpPr>
            <a:spLocks noGrp="1"/>
          </p:cNvSpPr>
          <p:nvPr>
            <p:ph idx="1"/>
          </p:nvPr>
        </p:nvSpPr>
        <p:spPr/>
        <p:txBody>
          <a:bodyPr/>
          <a:lstStyle/>
          <a:p>
            <a:r>
              <a:rPr lang="en-CA" dirty="0"/>
              <a:t>Most of the time, you only need to specify the file location and </a:t>
            </a:r>
            <a:r>
              <a:rPr lang="en-CA" sz="2400" dirty="0" err="1">
                <a:latin typeface="Courier New" panose="02070309020205020404" pitchFamily="49" charset="0"/>
                <a:cs typeface="Courier New" panose="02070309020205020404" pitchFamily="49" charset="0"/>
              </a:rPr>
              <a:t>read_csv</a:t>
            </a:r>
            <a:r>
              <a:rPr lang="en-CA" dirty="0"/>
              <a:t> will helpfully do the rest</a:t>
            </a:r>
          </a:p>
        </p:txBody>
      </p:sp>
      <p:pic>
        <p:nvPicPr>
          <p:cNvPr id="5" name="Picture 4">
            <a:extLst>
              <a:ext uri="{FF2B5EF4-FFF2-40B4-BE49-F238E27FC236}">
                <a16:creationId xmlns:a16="http://schemas.microsoft.com/office/drawing/2014/main" xmlns="" id="{B1FC1786-FB1C-4B33-8F11-CCB05E55CD9D}"/>
              </a:ext>
            </a:extLst>
          </p:cNvPr>
          <p:cNvPicPr>
            <a:picLocks noChangeAspect="1"/>
          </p:cNvPicPr>
          <p:nvPr/>
        </p:nvPicPr>
        <p:blipFill>
          <a:blip r:embed="rId2"/>
          <a:stretch>
            <a:fillRect/>
          </a:stretch>
        </p:blipFill>
        <p:spPr>
          <a:xfrm>
            <a:off x="344487" y="2794569"/>
            <a:ext cx="8272463" cy="3103245"/>
          </a:xfrm>
          <a:prstGeom prst="rect">
            <a:avLst/>
          </a:prstGeom>
        </p:spPr>
      </p:pic>
      <p:sp>
        <p:nvSpPr>
          <p:cNvPr id="6" name="TextBox 5">
            <a:extLst>
              <a:ext uri="{FF2B5EF4-FFF2-40B4-BE49-F238E27FC236}">
                <a16:creationId xmlns:a16="http://schemas.microsoft.com/office/drawing/2014/main" xmlns="" id="{47E1275B-9BAB-4518-8680-C7F56F129CD2}"/>
              </a:ext>
            </a:extLst>
          </p:cNvPr>
          <p:cNvSpPr txBox="1"/>
          <p:nvPr/>
        </p:nvSpPr>
        <p:spPr>
          <a:xfrm>
            <a:off x="4673601" y="4041170"/>
            <a:ext cx="4017818" cy="1569660"/>
          </a:xfrm>
          <a:prstGeom prst="rect">
            <a:avLst/>
          </a:prstGeom>
          <a:noFill/>
        </p:spPr>
        <p:txBody>
          <a:bodyPr wrap="square" rtlCol="0">
            <a:spAutoFit/>
          </a:bodyPr>
          <a:lstStyle/>
          <a:p>
            <a:r>
              <a:rPr lang="en-CA" sz="2400" dirty="0">
                <a:solidFill>
                  <a:schemeClr val="accent2">
                    <a:lumMod val="75000"/>
                  </a:schemeClr>
                </a:solidFill>
              </a:rPr>
              <a:t>Note that </a:t>
            </a:r>
            <a:r>
              <a:rPr lang="en-CA" sz="2000" dirty="0" err="1">
                <a:solidFill>
                  <a:schemeClr val="accent2">
                    <a:lumMod val="75000"/>
                  </a:schemeClr>
                </a:solidFill>
                <a:latin typeface="Courier New" panose="02070309020205020404" pitchFamily="49" charset="0"/>
                <a:cs typeface="Courier New" panose="02070309020205020404" pitchFamily="49" charset="0"/>
              </a:rPr>
              <a:t>readr</a:t>
            </a:r>
            <a:r>
              <a:rPr lang="en-CA" sz="2400" dirty="0">
                <a:solidFill>
                  <a:schemeClr val="accent2">
                    <a:lumMod val="75000"/>
                  </a:schemeClr>
                </a:solidFill>
              </a:rPr>
              <a:t> has guessed the appropriate column formats, but tells you explicitly in case any are incorrect</a:t>
            </a:r>
          </a:p>
        </p:txBody>
      </p:sp>
      <p:sp>
        <p:nvSpPr>
          <p:cNvPr id="7" name="Right Brace 6">
            <a:extLst>
              <a:ext uri="{FF2B5EF4-FFF2-40B4-BE49-F238E27FC236}">
                <a16:creationId xmlns:a16="http://schemas.microsoft.com/office/drawing/2014/main" xmlns="" id="{BBB2DC56-EF98-4D54-8348-8E70CEB1600B}"/>
              </a:ext>
            </a:extLst>
          </p:cNvPr>
          <p:cNvSpPr/>
          <p:nvPr/>
        </p:nvSpPr>
        <p:spPr>
          <a:xfrm>
            <a:off x="3906982" y="4184071"/>
            <a:ext cx="563418" cy="1246909"/>
          </a:xfrm>
          <a:prstGeom prst="rightBrace">
            <a:avLst>
              <a:gd name="adj1" fmla="val 49317"/>
              <a:gd name="adj2" fmla="val 50000"/>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5248368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304</TotalTime>
  <Words>640</Words>
  <Application>Microsoft Office PowerPoint</Application>
  <PresentationFormat>On-screen Show (4:3)</PresentationFormat>
  <Paragraphs>87</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Efficient Data Import in R</vt:lpstr>
      <vt:lpstr>Outline</vt:lpstr>
      <vt:lpstr>Importing data</vt:lpstr>
      <vt:lpstr>Importing data with readr </vt:lpstr>
      <vt:lpstr>PowerPoint Presentation</vt:lpstr>
      <vt:lpstr>Introducing read_csv</vt:lpstr>
      <vt:lpstr>PowerPoint Presentation</vt:lpstr>
      <vt:lpstr>Importing data with read_csv </vt:lpstr>
      <vt:lpstr>Importing data with read_csv </vt:lpstr>
      <vt:lpstr>Importing data with read_csv </vt:lpstr>
      <vt:lpstr>Importing data with read_csv </vt:lpstr>
      <vt:lpstr>What about read.csv?</vt:lpstr>
      <vt:lpstr>What about read.csv?</vt:lpstr>
      <vt:lpstr>What about read.csv?</vt:lpstr>
      <vt:lpstr>What about read.csv?</vt:lpstr>
      <vt:lpstr>A messier example</vt:lpstr>
      <vt:lpstr>A messier example</vt:lpstr>
      <vt:lpstr>A messier example</vt:lpstr>
      <vt:lpstr>A messier example</vt:lpstr>
      <vt:lpstr>A messier example</vt:lpstr>
      <vt:lpstr>A messier example</vt:lpstr>
      <vt:lpstr>Dealing with dates</vt:lpstr>
      <vt:lpstr>Dealing with dates</vt:lpstr>
      <vt:lpstr>Dealing with dates</vt:lpstr>
      <vt:lpstr>Dealing with dates</vt:lpstr>
      <vt:lpstr>Dealing with dates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Data Import in R</dc:title>
  <dc:creator>Michael</dc:creator>
  <cp:lastModifiedBy>Otterstatter, Michael</cp:lastModifiedBy>
  <cp:revision>55</cp:revision>
  <dcterms:created xsi:type="dcterms:W3CDTF">2019-02-14T17:07:18Z</dcterms:created>
  <dcterms:modified xsi:type="dcterms:W3CDTF">2019-02-15T20:17:31Z</dcterms:modified>
</cp:coreProperties>
</file>