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330" r:id="rId5"/>
    <p:sldId id="337" r:id="rId6"/>
    <p:sldId id="291" r:id="rId7"/>
    <p:sldId id="292" r:id="rId8"/>
    <p:sldId id="331" r:id="rId9"/>
    <p:sldId id="332" r:id="rId10"/>
    <p:sldId id="333" r:id="rId11"/>
    <p:sldId id="338" r:id="rId12"/>
    <p:sldId id="336" r:id="rId13"/>
    <p:sldId id="340" r:id="rId14"/>
    <p:sldId id="339" r:id="rId15"/>
    <p:sldId id="341" r:id="rId16"/>
    <p:sldId id="265" r:id="rId17"/>
    <p:sldId id="348" r:id="rId18"/>
    <p:sldId id="343" r:id="rId19"/>
    <p:sldId id="345" r:id="rId20"/>
    <p:sldId id="346" r:id="rId21"/>
    <p:sldId id="351" r:id="rId22"/>
    <p:sldId id="352" r:id="rId23"/>
    <p:sldId id="353" r:id="rId24"/>
    <p:sldId id="347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88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70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4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7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1B42-84A5-4878-AA5A-682904AFDC78}" type="datetimeFigureOut">
              <a:rPr lang="en-CA" smtClean="0"/>
              <a:t>7/19/2019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CA6AD-75A3-40C7-86BA-AAC27EE2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Regression Model Building 1: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E6E4C5-C22C-497E-9A98-BA5E80B7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 smtClean="0"/>
              <a:t>July 19,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2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3383C-34D4-473C-9475-3CE98E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GLIM assumptions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4"/>
            <a:ext cx="4358986" cy="483379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CA" sz="2200" dirty="0"/>
              <a:t>Relationship between </a:t>
            </a:r>
            <a:r>
              <a:rPr lang="en-CA" sz="2200" i="1" dirty="0" smtClean="0"/>
              <a:t>transformed response </a:t>
            </a:r>
            <a:r>
              <a:rPr lang="en-C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CA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2200" dirty="0" smtClean="0"/>
              <a:t>and </a:t>
            </a:r>
            <a:r>
              <a:rPr lang="en-CA" sz="2200" dirty="0"/>
              <a:t>predictor(s) is </a:t>
            </a:r>
            <a:r>
              <a:rPr lang="en-CA" sz="2200" b="1" dirty="0" smtClean="0"/>
              <a:t>linear </a:t>
            </a:r>
            <a:endParaRPr lang="en-CA" sz="2200" dirty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CA" sz="2200" i="1" dirty="0" smtClean="0"/>
              <a:t>Residuals</a:t>
            </a:r>
            <a:r>
              <a:rPr lang="en-CA" sz="2200" dirty="0" smtClean="0"/>
              <a:t> should be evenly distributed and have </a:t>
            </a:r>
            <a:r>
              <a:rPr lang="en-CA" sz="2200" b="1" dirty="0" smtClean="0"/>
              <a:t>constant variance</a:t>
            </a:r>
            <a:r>
              <a:rPr lang="en-CA" sz="2200" dirty="0" smtClean="0"/>
              <a:t> (but not assumed to be normally distributed)</a:t>
            </a:r>
            <a:endParaRPr lang="en-CA" sz="2200" dirty="0"/>
          </a:p>
          <a:p>
            <a:pPr>
              <a:spcAft>
                <a:spcPts val="2400"/>
              </a:spcAft>
            </a:pPr>
            <a:endParaRPr lang="en-CA" sz="22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CA" sz="2200" dirty="0" smtClean="0"/>
              <a:t>Residuals </a:t>
            </a:r>
            <a:r>
              <a:rPr lang="en-CA" sz="2200" dirty="0"/>
              <a:t>are </a:t>
            </a:r>
            <a:r>
              <a:rPr lang="en-CA" sz="2200" b="1" dirty="0"/>
              <a:t>independent</a:t>
            </a:r>
            <a:r>
              <a:rPr lang="en-CA" sz="2200" dirty="0"/>
              <a:t> of</a:t>
            </a:r>
            <a:br>
              <a:rPr lang="en-CA" sz="2200" dirty="0"/>
            </a:br>
            <a:r>
              <a:rPr lang="en-CA" sz="2200" dirty="0"/>
              <a:t>one another</a:t>
            </a:r>
          </a:p>
        </p:txBody>
      </p:sp>
      <p:pic>
        <p:nvPicPr>
          <p:cNvPr id="46" name="Picture 45" descr="linear regression figur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8795" y="1630411"/>
            <a:ext cx="1571636" cy="1392694"/>
          </a:xfrm>
          <a:prstGeom prst="rect">
            <a:avLst/>
          </a:prstGeom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8125" t="26057" r="7499" b="21126"/>
          <a:stretch>
            <a:fillRect/>
          </a:stretch>
        </p:blipFill>
        <p:spPr bwMode="auto">
          <a:xfrm>
            <a:off x="4902196" y="3276886"/>
            <a:ext cx="321471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" t="16740" r="-1319" b="4374"/>
          <a:stretch/>
        </p:blipFill>
        <p:spPr bwMode="auto">
          <a:xfrm>
            <a:off x="5332320" y="5122689"/>
            <a:ext cx="2784586" cy="17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876414" y="2044571"/>
            <a:ext cx="29815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g(u)</a:t>
            </a:r>
            <a:endParaRPr lang="en-CA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4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Descriptive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this session we focus on </a:t>
            </a:r>
            <a:r>
              <a:rPr lang="en-CA" i="1" dirty="0" smtClean="0"/>
              <a:t>descriptive modeling</a:t>
            </a:r>
            <a:endParaRPr lang="en-CA" dirty="0" smtClean="0"/>
          </a:p>
          <a:p>
            <a:r>
              <a:rPr lang="en-CA" dirty="0" smtClean="0"/>
              <a:t>Having decided on the aim of our model (to describe), we turn our attention to </a:t>
            </a:r>
            <a:endParaRPr lang="en-CA" dirty="0"/>
          </a:p>
          <a:p>
            <a:pPr lvl="1"/>
            <a:r>
              <a:rPr lang="en-CA" dirty="0"/>
              <a:t>What </a:t>
            </a:r>
            <a:r>
              <a:rPr lang="en-CA" b="1" dirty="0"/>
              <a:t>type of model </a:t>
            </a:r>
            <a:r>
              <a:rPr lang="en-CA" dirty="0"/>
              <a:t>is appropriate for </a:t>
            </a:r>
            <a:r>
              <a:rPr lang="en-CA" dirty="0" smtClean="0"/>
              <a:t>describing my data (ordinary </a:t>
            </a:r>
            <a:r>
              <a:rPr lang="en-CA" dirty="0"/>
              <a:t>linear, generalized linear, etc.)?</a:t>
            </a:r>
          </a:p>
          <a:p>
            <a:pPr lvl="1"/>
            <a:r>
              <a:rPr lang="en-CA" dirty="0"/>
              <a:t>What is the </a:t>
            </a:r>
            <a:r>
              <a:rPr lang="en-CA" b="1" dirty="0"/>
              <a:t>best fit model </a:t>
            </a:r>
            <a:r>
              <a:rPr lang="en-CA" dirty="0"/>
              <a:t>for my data?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23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Descriptive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Descriptive modeling </a:t>
            </a:r>
            <a:r>
              <a:rPr lang="en-CA" dirty="0" smtClean="0"/>
              <a:t>aims to </a:t>
            </a:r>
          </a:p>
          <a:p>
            <a:pPr lvl="1"/>
            <a:r>
              <a:rPr lang="en-CA" dirty="0" smtClean="0"/>
              <a:t>summarise </a:t>
            </a:r>
            <a:r>
              <a:rPr lang="en-CA" dirty="0"/>
              <a:t>or </a:t>
            </a:r>
            <a:r>
              <a:rPr lang="en-CA" dirty="0" smtClean="0"/>
              <a:t>represent data </a:t>
            </a:r>
            <a:r>
              <a:rPr lang="en-CA" dirty="0"/>
              <a:t>in a compact </a:t>
            </a:r>
            <a:r>
              <a:rPr lang="en-CA" dirty="0" smtClean="0"/>
              <a:t>manner</a:t>
            </a:r>
          </a:p>
          <a:p>
            <a:pPr lvl="1"/>
            <a:r>
              <a:rPr lang="en-CA" dirty="0" smtClean="0"/>
              <a:t>capture associations </a:t>
            </a:r>
            <a:r>
              <a:rPr lang="en-CA" dirty="0"/>
              <a:t>between dependent and independent </a:t>
            </a:r>
            <a:r>
              <a:rPr lang="en-CA" dirty="0" smtClean="0"/>
              <a:t>variables</a:t>
            </a:r>
          </a:p>
          <a:p>
            <a:pPr lvl="1"/>
            <a:r>
              <a:rPr lang="en-CA" dirty="0" smtClean="0"/>
              <a:t>generate hypotheses (but not test hypotheses)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Different from </a:t>
            </a:r>
          </a:p>
          <a:p>
            <a:pPr lvl="1"/>
            <a:r>
              <a:rPr lang="en-CA" i="1" dirty="0" smtClean="0"/>
              <a:t>explanatory modeling</a:t>
            </a:r>
            <a:r>
              <a:rPr lang="en-CA" dirty="0" smtClean="0"/>
              <a:t>: hypothesis testing - based on underlying </a:t>
            </a:r>
            <a:r>
              <a:rPr lang="en-CA" dirty="0"/>
              <a:t>causal </a:t>
            </a:r>
            <a:r>
              <a:rPr lang="en-CA" dirty="0" smtClean="0"/>
              <a:t>theory</a:t>
            </a:r>
          </a:p>
          <a:p>
            <a:pPr lvl="1"/>
            <a:r>
              <a:rPr lang="en-CA" i="1" dirty="0" smtClean="0"/>
              <a:t>predictive modeling</a:t>
            </a:r>
            <a:r>
              <a:rPr lang="en-CA" dirty="0" smtClean="0"/>
              <a:t>: model as a tool for predicting new observations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92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390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600" dirty="0" smtClean="0"/>
              <a:t>As an example, we consider individual-level clinic data from STI sentinel surveillance (provided by Clinical Prevention Services, BCCDC)</a:t>
            </a:r>
          </a:p>
          <a:p>
            <a:pPr>
              <a:spcAft>
                <a:spcPts val="600"/>
              </a:spcAft>
            </a:pPr>
            <a:r>
              <a:rPr lang="en-CA" sz="2600" dirty="0" smtClean="0"/>
              <a:t>Chlamydia </a:t>
            </a:r>
            <a:r>
              <a:rPr lang="en-CA" sz="2600" dirty="0"/>
              <a:t>and </a:t>
            </a:r>
            <a:r>
              <a:rPr lang="en-CA" sz="2600" dirty="0" smtClean="0"/>
              <a:t>gonorrhea </a:t>
            </a:r>
            <a:r>
              <a:rPr lang="en-CA" sz="2600" dirty="0"/>
              <a:t>diagnoses </a:t>
            </a:r>
            <a:r>
              <a:rPr lang="en-CA" sz="2600" dirty="0" smtClean="0"/>
              <a:t>(2006-17) </a:t>
            </a:r>
            <a:r>
              <a:rPr lang="en-CA" sz="2600" dirty="0"/>
              <a:t>were linked to </a:t>
            </a:r>
            <a:r>
              <a:rPr lang="en-CA" sz="2600" dirty="0" smtClean="0"/>
              <a:t>infectious </a:t>
            </a:r>
            <a:r>
              <a:rPr lang="en-CA" sz="2600" dirty="0"/>
              <a:t>syphilis </a:t>
            </a:r>
            <a:r>
              <a:rPr lang="en-CA" sz="2600" dirty="0" smtClean="0"/>
              <a:t>diagnoses (up </a:t>
            </a:r>
            <a:r>
              <a:rPr lang="en-CA" sz="2600" dirty="0"/>
              <a:t>to 12-months </a:t>
            </a:r>
            <a:r>
              <a:rPr lang="en-CA" sz="2600" dirty="0" smtClean="0"/>
              <a:t>after)</a:t>
            </a:r>
          </a:p>
          <a:p>
            <a:pPr>
              <a:spcAft>
                <a:spcPts val="600"/>
              </a:spcAft>
            </a:pPr>
            <a:r>
              <a:rPr lang="en-CA" sz="2600" dirty="0" smtClean="0"/>
              <a:t>Patient-level information is based on case report forms and linkage to HIV surveillance data</a:t>
            </a:r>
          </a:p>
          <a:p>
            <a:pPr>
              <a:spcAft>
                <a:spcPts val="600"/>
              </a:spcAft>
            </a:pPr>
            <a:r>
              <a:rPr lang="en-CA" sz="2600" dirty="0" smtClean="0"/>
              <a:t>Our interest is to describe the associations between syphilis diagnosis and the patient characteristics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75237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type of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The outcome of interest (syphilis dx: yes or no) is </a:t>
            </a:r>
            <a:r>
              <a:rPr lang="en-CA" sz="2800" dirty="0" smtClean="0"/>
              <a:t>binary – </a:t>
            </a:r>
            <a:r>
              <a:rPr lang="en-CA" sz="2800" i="1" dirty="0" smtClean="0"/>
              <a:t>what type of model would be an appropriate choice? 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49603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type of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The outcome of interest (syphilis dx: yes or no) is </a:t>
            </a:r>
            <a:r>
              <a:rPr lang="en-CA" sz="2800" dirty="0" smtClean="0"/>
              <a:t>binary – </a:t>
            </a:r>
            <a:r>
              <a:rPr lang="en-CA" sz="2800" i="1" dirty="0" smtClean="0"/>
              <a:t>what type of model would be an appropriate choice? </a:t>
            </a:r>
          </a:p>
          <a:p>
            <a:pPr marL="228600" lvl="1">
              <a:spcBef>
                <a:spcPts val="1000"/>
              </a:spcBef>
            </a:pPr>
            <a:endParaRPr lang="en-CA" sz="2800" dirty="0"/>
          </a:p>
          <a:p>
            <a:r>
              <a:rPr lang="en-CA" dirty="0" smtClean="0"/>
              <a:t>We use binomial (logistic) regression as an illustrative example</a:t>
            </a:r>
          </a:p>
          <a:p>
            <a:pPr lvl="1"/>
            <a:r>
              <a:rPr lang="en-CA" dirty="0" smtClean="0"/>
              <a:t>In the accompanying R script, we analyse the probability of syphilis diagnosis in association with patient-level covariates (demographics, previous STI diagnoses)</a:t>
            </a:r>
          </a:p>
        </p:txBody>
      </p:sp>
    </p:spTree>
    <p:extLst>
      <p:ext uri="{BB962C8B-B14F-4D97-AF65-F5344CB8AC3E}">
        <p14:creationId xmlns:p14="http://schemas.microsoft.com/office/powerpoint/2010/main" val="288167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7" t="9851" b="3158"/>
          <a:stretch/>
        </p:blipFill>
        <p:spPr>
          <a:xfrm>
            <a:off x="1485900" y="2495223"/>
            <a:ext cx="6172200" cy="4198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46AC4-0DCC-4D90-952F-7993F6B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Visualising your data and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661"/>
            <a:ext cx="7886700" cy="4351338"/>
          </a:xfrm>
        </p:spPr>
        <p:txBody>
          <a:bodyPr/>
          <a:lstStyle/>
          <a:p>
            <a:r>
              <a:rPr lang="en-CA" dirty="0" smtClean="0"/>
              <a:t>Recall </a:t>
            </a:r>
            <a:r>
              <a:rPr lang="en-CA" dirty="0" err="1" smtClean="0"/>
              <a:t>Anscombe’s</a:t>
            </a:r>
            <a:r>
              <a:rPr lang="en-CA" dirty="0" smtClean="0"/>
              <a:t> quartet: 4 different data sets having identical regression fits!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2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Visualising the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standard descriptive statistics (frequencies, mean ± SD, etc.) to summarise data</a:t>
            </a:r>
          </a:p>
          <a:p>
            <a:r>
              <a:rPr lang="en-CA" dirty="0" smtClean="0"/>
              <a:t>Plots are generally most helpful for seeing and communicating patterns</a:t>
            </a:r>
          </a:p>
          <a:p>
            <a:r>
              <a:rPr lang="en-CA" dirty="0" smtClean="0"/>
              <a:t>Use univariate tests (chi-square, t-test, etc.) for seeing simple patterns in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66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79" y="1541937"/>
            <a:ext cx="5723476" cy="529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 smtClean="0"/>
              <a:t>Visualising data: descriptive summaries</a:t>
            </a:r>
            <a:endParaRPr lang="en-CA" sz="3800" dirty="0"/>
          </a:p>
        </p:txBody>
      </p:sp>
    </p:spTree>
    <p:extLst>
      <p:ext uri="{BB962C8B-B14F-4D97-AF65-F5344CB8AC3E}">
        <p14:creationId xmlns:p14="http://schemas.microsoft.com/office/powerpoint/2010/main" val="373085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07" y="1991531"/>
            <a:ext cx="3533614" cy="353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0" y="1990648"/>
            <a:ext cx="5230843" cy="348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Visualising data: </a:t>
            </a:r>
            <a:r>
              <a:rPr lang="en-CA" sz="4000" dirty="0" smtClean="0"/>
              <a:t>simple plots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2956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45465-7F16-4F49-A04E-7F2887BE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FD6DC-5B10-430D-B7BC-FF4E76B8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discuss </a:t>
            </a:r>
          </a:p>
          <a:p>
            <a:pPr lvl="1"/>
            <a:r>
              <a:rPr lang="en-CA" dirty="0" smtClean="0"/>
              <a:t>Key components in the model building process</a:t>
            </a:r>
          </a:p>
          <a:p>
            <a:pPr lvl="1"/>
            <a:r>
              <a:rPr lang="en-CA" dirty="0" smtClean="0"/>
              <a:t>Models as a tool for exploring and describing data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76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2" y="1706742"/>
            <a:ext cx="8717797" cy="435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Visualising data: simple plots</a:t>
            </a:r>
          </a:p>
        </p:txBody>
      </p:sp>
    </p:spTree>
    <p:extLst>
      <p:ext uri="{BB962C8B-B14F-4D97-AF65-F5344CB8AC3E}">
        <p14:creationId xmlns:p14="http://schemas.microsoft.com/office/powerpoint/2010/main" val="41954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" y="2070800"/>
            <a:ext cx="8927024" cy="327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Visualising data: </a:t>
            </a:r>
            <a:r>
              <a:rPr lang="en-CA" sz="4000" dirty="0" smtClean="0"/>
              <a:t>summary statistics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4854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model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/>
              <a:t>There are various approaches to model building</a:t>
            </a:r>
          </a:p>
          <a:p>
            <a:pPr lvl="1"/>
            <a:r>
              <a:rPr lang="en-CA" dirty="0" smtClean="0"/>
              <a:t>begin with ‘full model’, containing all relevant covariates, then possibly remove covariates to achieve a better fit</a:t>
            </a:r>
          </a:p>
          <a:p>
            <a:pPr lvl="1"/>
            <a:r>
              <a:rPr lang="en-CA" dirty="0" smtClean="0"/>
              <a:t>begin with simple model (e.g., only one covariate) and build by iteratively adding covariates and assessing model fit</a:t>
            </a:r>
          </a:p>
          <a:p>
            <a:pPr>
              <a:spcBef>
                <a:spcPts val="1800"/>
              </a:spcBef>
            </a:pPr>
            <a:r>
              <a:rPr lang="en-CA" sz="2600" dirty="0" smtClean="0"/>
              <a:t>Regardless of approach, it is essential to assess the fit of candidate models against the observed data</a:t>
            </a:r>
          </a:p>
          <a:p>
            <a:pPr lvl="1"/>
            <a:r>
              <a:rPr lang="en-CA" dirty="0" smtClean="0"/>
              <a:t>generate predicted (‘fitted’) values from model and compare against data </a:t>
            </a:r>
          </a:p>
          <a:p>
            <a:pPr lvl="1"/>
            <a:r>
              <a:rPr lang="en-CA" dirty="0" smtClean="0"/>
              <a:t>generate residuals (‘errors’) from model and assess fit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713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an example, consider the age-only model: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 smtClean="0"/>
              <a:t>	P(syphilis dx) = age group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046223"/>
            <a:ext cx="69913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5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99" y="1619573"/>
            <a:ext cx="7393552" cy="49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</a:t>
            </a:r>
            <a:r>
              <a:rPr lang="en-CA" dirty="0" smtClean="0"/>
              <a:t>model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2057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model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Continued next time with </a:t>
            </a:r>
            <a:r>
              <a:rPr lang="en-CA" b="1" dirty="0" smtClean="0"/>
              <a:t>assessing model fit </a:t>
            </a:r>
            <a:r>
              <a:rPr lang="en-CA" dirty="0" smtClean="0"/>
              <a:t>and running </a:t>
            </a:r>
            <a:r>
              <a:rPr lang="en-CA" b="1" dirty="0" smtClean="0"/>
              <a:t>model comparisons</a:t>
            </a:r>
            <a:r>
              <a:rPr lang="en-CA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2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D194F-BD9A-408D-A81C-9B3D659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3D69E-1886-4C88-8D9B-96AB7BFD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CA" dirty="0" smtClean="0"/>
              <a:t>Recall, data can be thought of as</a:t>
            </a:r>
            <a:r>
              <a:rPr lang="en-CA" dirty="0"/>
              <a:t>	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CA" b="1" i="1" dirty="0"/>
              <a:t>observations = signal + noise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564E7D-AC30-4722-88C3-817A2F8222E9}"/>
              </a:ext>
            </a:extLst>
          </p:cNvPr>
          <p:cNvGrpSpPr/>
          <p:nvPr/>
        </p:nvGrpSpPr>
        <p:grpSpPr>
          <a:xfrm>
            <a:off x="1601347" y="3351474"/>
            <a:ext cx="6556167" cy="3292937"/>
            <a:chOff x="2257127" y="3462306"/>
            <a:chExt cx="6556167" cy="3292937"/>
          </a:xfrm>
        </p:grpSpPr>
        <p:pic>
          <p:nvPicPr>
            <p:cNvPr id="1026" name="Picture 2" descr="Image result for signal + noise">
              <a:extLst>
                <a:ext uri="{FF2B5EF4-FFF2-40B4-BE49-F238E27FC236}">
                  <a16:creationId xmlns:a16="http://schemas.microsoft.com/office/drawing/2014/main" xmlns="" id="{0340D012-3E04-4CBC-985F-13144EF9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127" y="3462306"/>
              <a:ext cx="4759050" cy="329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3B791AF-C973-4BF2-A92D-5A623483AA3E}"/>
                </a:ext>
              </a:extLst>
            </p:cNvPr>
            <p:cNvSpPr txBox="1"/>
            <p:nvPr/>
          </p:nvSpPr>
          <p:spPr>
            <a:xfrm>
              <a:off x="6816850" y="3788866"/>
              <a:ext cx="19964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Underlying pattern</a:t>
              </a:r>
            </a:p>
            <a:p>
              <a:r>
                <a:rPr lang="en-CA" b="1" dirty="0"/>
                <a:t>of interest</a:t>
              </a:r>
            </a:p>
            <a:p>
              <a:endParaRPr lang="en-CA" b="1" dirty="0"/>
            </a:p>
            <a:p>
              <a:endParaRPr lang="en-CA" b="1" dirty="0"/>
            </a:p>
            <a:p>
              <a:r>
                <a:rPr lang="en-CA" b="1" dirty="0"/>
                <a:t>Other sources </a:t>
              </a:r>
            </a:p>
            <a:p>
              <a:r>
                <a:rPr lang="en-CA" b="1" dirty="0"/>
                <a:t>of variation</a:t>
              </a:r>
            </a:p>
            <a:p>
              <a:endParaRPr lang="en-CA" b="1" dirty="0"/>
            </a:p>
            <a:p>
              <a:endParaRPr lang="en-CA" b="1" dirty="0"/>
            </a:p>
            <a:p>
              <a:r>
                <a:rPr lang="en-CA" b="1" dirty="0"/>
                <a:t>What we actually </a:t>
              </a:r>
            </a:p>
            <a:p>
              <a:r>
                <a:rPr lang="en-CA" b="1" dirty="0"/>
                <a:t>observe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83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D194F-BD9A-408D-A81C-9B3D659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3D69E-1886-4C88-8D9B-96AB7BFD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62768" cy="4824557"/>
          </a:xfrm>
        </p:spPr>
        <p:txBody>
          <a:bodyPr>
            <a:normAutofit/>
          </a:bodyPr>
          <a:lstStyle/>
          <a:p>
            <a:r>
              <a:rPr lang="en-CA" dirty="0"/>
              <a:t>Statistical models try to understand the relationship of signal and noise that generates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        </a:t>
            </a:r>
            <a:r>
              <a:rPr lang="en-CA" b="1" i="1" dirty="0"/>
              <a:t>observations = signal    +    noise</a:t>
            </a:r>
          </a:p>
          <a:p>
            <a:pPr marL="0" indent="0">
              <a:spcBef>
                <a:spcPts val="1800"/>
              </a:spcBef>
              <a:buNone/>
            </a:pPr>
            <a:endParaRPr lang="en-CA" b="1" i="1" dirty="0"/>
          </a:p>
          <a:p>
            <a:pPr marL="0" indent="0">
              <a:spcBef>
                <a:spcPts val="1800"/>
              </a:spcBef>
              <a:buNone/>
            </a:pPr>
            <a:endParaRPr lang="en-CA" b="1" i="1" dirty="0"/>
          </a:p>
          <a:p>
            <a:pPr>
              <a:spcBef>
                <a:spcPts val="1800"/>
              </a:spcBef>
            </a:pPr>
            <a:r>
              <a:rPr lang="en-CA" dirty="0"/>
              <a:t>If we understand this relationship, we can</a:t>
            </a:r>
          </a:p>
          <a:p>
            <a:pPr lvl="1">
              <a:spcBef>
                <a:spcPts val="600"/>
              </a:spcBef>
            </a:pPr>
            <a:r>
              <a:rPr lang="en-CA" dirty="0"/>
              <a:t>succinctly </a:t>
            </a:r>
            <a:r>
              <a:rPr lang="en-CA" u="sng" dirty="0" smtClean="0"/>
              <a:t>describe</a:t>
            </a:r>
            <a:r>
              <a:rPr lang="en-CA" dirty="0" smtClean="0"/>
              <a:t> </a:t>
            </a:r>
            <a:r>
              <a:rPr lang="en-CA" dirty="0"/>
              <a:t>patterns</a:t>
            </a:r>
          </a:p>
          <a:p>
            <a:pPr lvl="1">
              <a:spcBef>
                <a:spcPts val="600"/>
              </a:spcBef>
            </a:pPr>
            <a:r>
              <a:rPr lang="en-CA" u="sng" dirty="0"/>
              <a:t>explain</a:t>
            </a:r>
            <a:r>
              <a:rPr lang="en-CA" dirty="0"/>
              <a:t> </a:t>
            </a:r>
            <a:r>
              <a:rPr lang="en-CA" dirty="0" smtClean="0"/>
              <a:t>observed patterns</a:t>
            </a:r>
            <a:endParaRPr lang="en-CA" dirty="0"/>
          </a:p>
          <a:p>
            <a:pPr lvl="1">
              <a:spcBef>
                <a:spcPts val="600"/>
              </a:spcBef>
            </a:pPr>
            <a:r>
              <a:rPr lang="en-CA" u="sng" dirty="0"/>
              <a:t>predict</a:t>
            </a:r>
            <a:r>
              <a:rPr lang="en-CA" dirty="0"/>
              <a:t> future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xmlns="" id="{61069833-86D9-4BD6-9974-86F5D74F7601}"/>
                  </a:ext>
                </a:extLst>
              </p:cNvPr>
              <p:cNvSpPr txBox="1"/>
              <p:nvPr/>
            </p:nvSpPr>
            <p:spPr bwMode="auto">
              <a:xfrm>
                <a:off x="2955636" y="3761943"/>
                <a:ext cx="4073236" cy="608012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61069833-86D9-4BD6-9974-86F5D74F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636" y="3761943"/>
                <a:ext cx="4073236" cy="608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FA0A3D60-594E-4FE5-BF6A-E836EFB6B2F2}"/>
              </a:ext>
            </a:extLst>
          </p:cNvPr>
          <p:cNvSpPr/>
          <p:nvPr/>
        </p:nvSpPr>
        <p:spPr>
          <a:xfrm rot="16200000">
            <a:off x="3052619" y="3212379"/>
            <a:ext cx="267854" cy="831273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3D4BF87F-D0F7-45D5-A739-896E556D982D}"/>
              </a:ext>
            </a:extLst>
          </p:cNvPr>
          <p:cNvSpPr/>
          <p:nvPr/>
        </p:nvSpPr>
        <p:spPr>
          <a:xfrm rot="16200000">
            <a:off x="4750955" y="2790969"/>
            <a:ext cx="267854" cy="1675826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986439E3-2732-4D7A-8010-80204C71C56C}"/>
              </a:ext>
            </a:extLst>
          </p:cNvPr>
          <p:cNvSpPr/>
          <p:nvPr/>
        </p:nvSpPr>
        <p:spPr>
          <a:xfrm rot="16200000">
            <a:off x="6449292" y="3205885"/>
            <a:ext cx="267854" cy="831273"/>
          </a:xfrm>
          <a:prstGeom prst="rightBrace">
            <a:avLst>
              <a:gd name="adj1" fmla="val 4254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53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a regression model requires careful thought throughout, not simply a ‘cookbook’ activity of following predefined steps</a:t>
            </a:r>
          </a:p>
          <a:p>
            <a:endParaRPr lang="en-CA" dirty="0" smtClean="0"/>
          </a:p>
          <a:p>
            <a:r>
              <a:rPr lang="en-CA" dirty="0" smtClean="0"/>
              <a:t>In general, you must consider and decide</a:t>
            </a:r>
          </a:p>
          <a:p>
            <a:pPr lvl="1"/>
            <a:r>
              <a:rPr lang="en-CA" dirty="0" smtClean="0"/>
              <a:t>What is the </a:t>
            </a:r>
            <a:r>
              <a:rPr lang="en-CA" b="1" dirty="0" smtClean="0"/>
              <a:t>purpose of my model </a:t>
            </a:r>
            <a:r>
              <a:rPr lang="en-CA" dirty="0" smtClean="0"/>
              <a:t>(describe, explain, predict)?</a:t>
            </a:r>
          </a:p>
          <a:p>
            <a:pPr lvl="1"/>
            <a:r>
              <a:rPr lang="en-CA" dirty="0" smtClean="0"/>
              <a:t>What </a:t>
            </a:r>
            <a:r>
              <a:rPr lang="en-CA" b="1" dirty="0" smtClean="0"/>
              <a:t>type of model </a:t>
            </a:r>
            <a:r>
              <a:rPr lang="en-CA" dirty="0" smtClean="0"/>
              <a:t>is appropriate for my purpose and data (ordinary linear, generalized linear, etc.)?</a:t>
            </a:r>
          </a:p>
          <a:p>
            <a:pPr lvl="1"/>
            <a:r>
              <a:rPr lang="en-CA" dirty="0" smtClean="0"/>
              <a:t>What is the </a:t>
            </a:r>
            <a:r>
              <a:rPr lang="en-CA" b="1" dirty="0" smtClean="0"/>
              <a:t>best fit model </a:t>
            </a:r>
            <a:r>
              <a:rPr lang="en-CA" dirty="0" smtClean="0"/>
              <a:t>for my data?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1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4BBF3-1B2E-4578-8DFA-6795ACE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 model basics</a:t>
            </a:r>
            <a:endParaRPr lang="en-CA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sz="2600" dirty="0" smtClean="0"/>
              <a:t>An </a:t>
            </a:r>
            <a:r>
              <a:rPr lang="en-CA" sz="2600" b="1" dirty="0" smtClean="0"/>
              <a:t>ordinary </a:t>
            </a:r>
            <a:r>
              <a:rPr lang="en-CA" sz="2600" b="1" dirty="0"/>
              <a:t>linear model </a:t>
            </a:r>
            <a:r>
              <a:rPr lang="en-CA" sz="2600" dirty="0" smtClean="0"/>
              <a:t>represents patterns in our data with a straight line,</a:t>
            </a:r>
            <a:r>
              <a:rPr lang="en-CA" sz="2600" dirty="0" smtClean="0">
                <a:cs typeface="Times New Roman" panose="02020603050405020304" pitchFamily="18" charset="0"/>
              </a:rPr>
              <a:t> </a:t>
            </a:r>
            <a:r>
              <a:rPr lang="en-CA" sz="2600" dirty="0">
                <a:cs typeface="Times New Roman" panose="02020603050405020304" pitchFamily="18" charset="0"/>
              </a:rPr>
              <a:t>plus unexplained </a:t>
            </a:r>
            <a:r>
              <a:rPr lang="en-CA" sz="2600" dirty="0" smtClean="0">
                <a:cs typeface="Times New Roman" panose="02020603050405020304" pitchFamily="18" charset="0"/>
              </a:rPr>
              <a:t>(error) variation</a:t>
            </a:r>
            <a:endParaRPr lang="en-CA" sz="26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617652" y="3251201"/>
            <a:ext cx="3712395" cy="2860191"/>
            <a:chOff x="571472" y="3135456"/>
            <a:chExt cx="3712395" cy="286019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071538" y="4292750"/>
            <a:ext cx="2928938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3" imgW="977760" imgH="203040" progId="Equation.3">
                    <p:embed/>
                  </p:oleObj>
                </mc:Choice>
                <mc:Fallback>
                  <p:oleObj name="Equation" r:id="rId3" imgW="977760" imgH="203040" progId="Equation.3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292750"/>
                          <a:ext cx="2928938" cy="608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928662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285984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2821769" y="4042717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3500430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750199" y="4114155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472" y="5364320"/>
              <a:ext cx="113345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response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variable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00636" y="5364320"/>
              <a:ext cx="128458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slope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parameter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4003" y="5364320"/>
              <a:ext cx="1139864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error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‘residual’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2233" y="3278482"/>
              <a:ext cx="1284582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intercept</a:t>
              </a:r>
              <a:br>
                <a:rPr lang="en-CA" sz="2000" dirty="0"/>
              </a:br>
              <a:r>
                <a:rPr lang="en-CA" sz="2000" dirty="0"/>
                <a:t>parameter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43174" y="3135456"/>
              <a:ext cx="1145377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/>
                <a:t>predictor</a:t>
              </a:r>
            </a:p>
            <a:p>
              <a:pPr algn="ctr">
                <a:lnSpc>
                  <a:spcPts val="2100"/>
                </a:lnSpc>
              </a:pPr>
              <a:r>
                <a:rPr lang="en-CA" sz="2000" dirty="0"/>
                <a:t>variable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82393" y="3700609"/>
            <a:ext cx="3222001" cy="2633323"/>
            <a:chOff x="4897446" y="3364056"/>
            <a:chExt cx="3222001" cy="2633323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5290355" y="3471213"/>
              <a:ext cx="2214578" cy="2000264"/>
            </a:xfrm>
            <a:prstGeom prst="bentConnector3">
              <a:avLst>
                <a:gd name="adj1" fmla="val 994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54702" y="457850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5611826" y="479281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/>
            <p:cNvSpPr/>
            <p:nvPr/>
          </p:nvSpPr>
          <p:spPr>
            <a:xfrm>
              <a:off x="7040586" y="414987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6611958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5897578" y="500713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54768" y="443562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6550044" y="451658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6683396" y="386412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7183462" y="364980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4768" y="5566492"/>
              <a:ext cx="425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X</a:t>
              </a:r>
              <a:r>
                <a:rPr lang="en-CA" sz="2200" baseline="-250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68884" y="4149874"/>
              <a:ext cx="322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200" i="1" dirty="0"/>
                <a:t>Y</a:t>
              </a:r>
              <a:endParaRPr lang="en-CA" sz="2200" baseline="-250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5397512" y="3578370"/>
              <a:ext cx="1800000" cy="1643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897446" y="500713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Calibri"/>
                </a:rPr>
                <a:t>α</a:t>
              </a:r>
              <a:endParaRPr lang="en-CA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168568" y="5214129"/>
              <a:ext cx="21431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5400000">
              <a:off x="6010925" y="4029857"/>
              <a:ext cx="642942" cy="702000"/>
            </a:xfrm>
            <a:prstGeom prst="bentConnector3">
              <a:avLst>
                <a:gd name="adj1" fmla="val 98889"/>
              </a:avLst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7310457" y="4345138"/>
            <a:ext cx="80899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5" imgW="1155600" imgH="825480" progId="Equation.3">
                    <p:embed/>
                  </p:oleObj>
                </mc:Choice>
                <mc:Fallback>
                  <p:oleObj name="Equation" r:id="rId5" imgW="1155600" imgH="825480" progId="Equation.3">
                    <p:embed/>
                    <p:pic>
                      <p:nvPicPr>
                        <p:cNvPr id="55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0457" y="4345138"/>
                          <a:ext cx="808990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Arrow Connector 55"/>
            <p:cNvCxnSpPr/>
            <p:nvPr/>
          </p:nvCxnSpPr>
          <p:spPr>
            <a:xfrm rot="10800000">
              <a:off x="6826272" y="4649940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6844430" y="3923752"/>
              <a:ext cx="432000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321626" y="373187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Calibri"/>
                </a:rPr>
                <a:t>ε</a:t>
              </a:r>
              <a:endParaRPr lang="en-CA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7074338" y="393556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40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3383C-34D4-473C-9475-3CE98E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dirty="0" smtClean="0"/>
              <a:t>Ordinary linear model </a:t>
            </a:r>
            <a:r>
              <a:rPr lang="en-CA" sz="4200" dirty="0"/>
              <a:t>assumptions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4"/>
            <a:ext cx="4358986" cy="483379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CA" sz="2400" dirty="0"/>
              <a:t>Relationship between response and predictor(s) is </a:t>
            </a:r>
            <a:r>
              <a:rPr lang="en-CA" sz="2400" b="1" dirty="0"/>
              <a:t>linear</a:t>
            </a:r>
            <a:endParaRPr lang="en-CA" sz="2400" dirty="0"/>
          </a:p>
          <a:p>
            <a:pPr>
              <a:spcBef>
                <a:spcPts val="4800"/>
              </a:spcBef>
              <a:spcAft>
                <a:spcPts val="2400"/>
              </a:spcAft>
            </a:pPr>
            <a:r>
              <a:rPr lang="en-CA" sz="2400" dirty="0"/>
              <a:t>Errors are </a:t>
            </a:r>
            <a:r>
              <a:rPr lang="en-CA" sz="2400" b="1" dirty="0"/>
              <a:t>normally distributed</a:t>
            </a:r>
            <a:r>
              <a:rPr lang="en-CA" sz="2400" dirty="0"/>
              <a:t> and have </a:t>
            </a:r>
            <a:r>
              <a:rPr lang="en-CA" sz="2400" b="1" dirty="0"/>
              <a:t>constant variance</a:t>
            </a:r>
            <a:endParaRPr lang="en-CA" sz="2400" dirty="0"/>
          </a:p>
          <a:p>
            <a:pPr>
              <a:spcAft>
                <a:spcPts val="2400"/>
              </a:spcAft>
            </a:pPr>
            <a:endParaRPr lang="en-CA" sz="2400" dirty="0"/>
          </a:p>
          <a:p>
            <a:pPr>
              <a:spcAft>
                <a:spcPts val="2400"/>
              </a:spcAft>
            </a:pPr>
            <a:r>
              <a:rPr lang="en-CA" sz="2400" dirty="0"/>
              <a:t>Errors are </a:t>
            </a:r>
            <a:r>
              <a:rPr lang="en-CA" sz="2400" b="1" dirty="0"/>
              <a:t>independent</a:t>
            </a:r>
            <a:r>
              <a:rPr lang="en-CA" sz="2400" dirty="0"/>
              <a:t> of</a:t>
            </a:r>
            <a:br>
              <a:rPr lang="en-CA" sz="2400" dirty="0"/>
            </a:br>
            <a:r>
              <a:rPr lang="en-CA" sz="2400" dirty="0"/>
              <a:t>one another</a:t>
            </a:r>
          </a:p>
        </p:txBody>
      </p:sp>
      <p:pic>
        <p:nvPicPr>
          <p:cNvPr id="46" name="Picture 45" descr="linear regression figur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8795" y="1630411"/>
            <a:ext cx="1571636" cy="13926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02196" y="3023105"/>
            <a:ext cx="4037137" cy="1682541"/>
            <a:chOff x="4786314" y="3460971"/>
            <a:chExt cx="4037137" cy="1682541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8125" t="26057" r="7499" b="21126"/>
            <a:stretch>
              <a:fillRect/>
            </a:stretch>
          </p:blipFill>
          <p:spPr bwMode="auto">
            <a:xfrm>
              <a:off x="4786314" y="3714752"/>
              <a:ext cx="321471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12500" t="23768" r="12499" b="29474"/>
            <a:stretch>
              <a:fillRect/>
            </a:stretch>
          </p:blipFill>
          <p:spPr bwMode="auto">
            <a:xfrm rot="5400000">
              <a:off x="7715628" y="3746367"/>
              <a:ext cx="1393219" cy="82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1" t="16740" r="-1319" b="4374"/>
          <a:stretch/>
        </p:blipFill>
        <p:spPr bwMode="auto">
          <a:xfrm>
            <a:off x="5332320" y="5122689"/>
            <a:ext cx="2784586" cy="17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42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dirty="0"/>
              <a:t>Regression model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390"/>
            <a:ext cx="7886700" cy="4351338"/>
          </a:xfrm>
        </p:spPr>
        <p:txBody>
          <a:bodyPr>
            <a:normAutofit/>
          </a:bodyPr>
          <a:lstStyle/>
          <a:p>
            <a:r>
              <a:rPr lang="en-CA" sz="2600" b="1" dirty="0" smtClean="0"/>
              <a:t>Generalized linear models </a:t>
            </a:r>
            <a:r>
              <a:rPr lang="en-CA" sz="2600" dirty="0" smtClean="0"/>
              <a:t>(GLIMs) </a:t>
            </a:r>
            <a:r>
              <a:rPr lang="en-CA" sz="2600" dirty="0"/>
              <a:t>expand on ordinary linear models in two </a:t>
            </a:r>
            <a:r>
              <a:rPr lang="en-CA" sz="2600" dirty="0" smtClean="0"/>
              <a:t>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200" dirty="0"/>
              <a:t>Response variable </a:t>
            </a:r>
            <a:r>
              <a:rPr lang="en-CA" sz="2200" i="1" dirty="0"/>
              <a:t>Y</a:t>
            </a:r>
            <a:r>
              <a:rPr lang="en-CA" sz="2200" dirty="0"/>
              <a:t> assumed to have a distribution from the </a:t>
            </a:r>
            <a:r>
              <a:rPr lang="en-CA" sz="2200" i="1" dirty="0"/>
              <a:t>exponential family</a:t>
            </a:r>
          </a:p>
          <a:p>
            <a:pPr lvl="2"/>
            <a:r>
              <a:rPr lang="en-CA" dirty="0"/>
              <a:t>Normal (ordinary linear regression, ANOVA, etc.):</a:t>
            </a:r>
          </a:p>
          <a:p>
            <a:pPr lvl="2"/>
            <a:r>
              <a:rPr lang="en-CA" dirty="0"/>
              <a:t>Binomial (logistic </a:t>
            </a:r>
            <a:r>
              <a:rPr lang="en-CA" dirty="0" smtClean="0"/>
              <a:t>regression), Poisson</a:t>
            </a:r>
            <a:endParaRPr lang="en-CA" dirty="0"/>
          </a:p>
          <a:p>
            <a:pPr lvl="2"/>
            <a:r>
              <a:rPr lang="en-CA" dirty="0"/>
              <a:t>Others (gamma, negative binomial, multinomial, inverse Gaussian, etc</a:t>
            </a:r>
            <a:r>
              <a:rPr lang="en-CA" dirty="0" smtClean="0"/>
              <a:t>.)</a:t>
            </a:r>
            <a:endParaRPr lang="en-CA" sz="2200" dirty="0" smtClean="0"/>
          </a:p>
          <a:p>
            <a:pPr marL="914400" lvl="1" indent="-457200">
              <a:spcBef>
                <a:spcPts val="2400"/>
              </a:spcBef>
              <a:buFont typeface="+mj-lt"/>
              <a:buAutoNum type="arabicPeriod" startAt="2"/>
            </a:pPr>
            <a:r>
              <a:rPr lang="en-CA" sz="2200" dirty="0" smtClean="0"/>
              <a:t>The </a:t>
            </a:r>
            <a:r>
              <a:rPr lang="en-CA" sz="2200" dirty="0"/>
              <a:t>expected value </a:t>
            </a:r>
            <a:r>
              <a:rPr lang="en-CA" sz="2200" dirty="0" smtClean="0"/>
              <a:t>of </a:t>
            </a:r>
            <a:r>
              <a:rPr lang="en-CA" sz="2200" dirty="0"/>
              <a:t>the response </a:t>
            </a:r>
            <a:r>
              <a:rPr lang="en-CA" sz="2200" dirty="0" smtClean="0"/>
              <a:t>variable (</a:t>
            </a:r>
            <a:r>
              <a:rPr lang="el-GR" sz="22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CA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200" dirty="0"/>
              <a:t>)</a:t>
            </a:r>
            <a:r>
              <a:rPr lang="en-CA" sz="2200" dirty="0" smtClean="0"/>
              <a:t> </a:t>
            </a:r>
            <a:r>
              <a:rPr lang="en-CA" sz="2200" dirty="0"/>
              <a:t>is related to a linear equation of predictors through a </a:t>
            </a:r>
            <a:r>
              <a:rPr lang="en-CA" sz="2200" b="1" dirty="0"/>
              <a:t>link </a:t>
            </a:r>
            <a:r>
              <a:rPr lang="en-CA" sz="2200" b="1" dirty="0" smtClean="0"/>
              <a:t>function </a:t>
            </a:r>
            <a:r>
              <a:rPr lang="en-CA" sz="2200" dirty="0" smtClean="0"/>
              <a:t>(</a:t>
            </a:r>
            <a:r>
              <a:rPr lang="en-CA" sz="2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CA" sz="2200" dirty="0"/>
              <a:t>)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88445"/>
              </p:ext>
            </p:extLst>
          </p:nvPr>
        </p:nvGraphicFramePr>
        <p:xfrm>
          <a:off x="2632236" y="5648127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4127400" imgH="431640" progId="Equation.3">
                  <p:embed/>
                </p:oleObj>
              </mc:Choice>
              <mc:Fallback>
                <p:oleObj name="Equation" r:id="rId3" imgW="412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236" y="5648127"/>
                        <a:ext cx="412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8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Regression model basics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In Binomial (logistic) regression, a </a:t>
            </a:r>
            <a:r>
              <a:rPr lang="en-CA" b="1" dirty="0" err="1"/>
              <a:t>logit</a:t>
            </a:r>
            <a:r>
              <a:rPr lang="en-CA" b="1" dirty="0"/>
              <a:t> link </a:t>
            </a:r>
            <a:r>
              <a:rPr lang="en-CA" dirty="0"/>
              <a:t>is typically used</a:t>
            </a:r>
          </a:p>
          <a:p>
            <a:pPr lvl="1"/>
            <a:endParaRPr lang="en-CA" dirty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/>
          </a:p>
          <a:p>
            <a:pPr lvl="1"/>
            <a:r>
              <a:rPr lang="en-CA" dirty="0"/>
              <a:t>In Poisson regression, a </a:t>
            </a:r>
            <a:r>
              <a:rPr lang="en-CA" b="1" dirty="0"/>
              <a:t>log link* </a:t>
            </a:r>
            <a:r>
              <a:rPr lang="en-CA" dirty="0"/>
              <a:t>is typically used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971550" lvl="1" indent="-514350"/>
            <a:endParaRPr lang="en-CA" dirty="0"/>
          </a:p>
          <a:p>
            <a:pPr marL="971550" lvl="1" indent="-514350"/>
            <a:endParaRPr lang="en-CA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43152" y="4568836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4343400" imgH="431640" progId="Equation.3">
                  <p:embed/>
                </p:oleObj>
              </mc:Choice>
              <mc:Fallback>
                <p:oleObj name="Equation" r:id="rId3" imgW="4343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52" y="4568836"/>
                        <a:ext cx="434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071670" y="2455862"/>
          <a:ext cx="453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4533840" imgH="901440" progId="Equation.3">
                  <p:embed/>
                </p:oleObj>
              </mc:Choice>
              <mc:Fallback>
                <p:oleObj name="Equation" r:id="rId5" imgW="4533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455862"/>
                        <a:ext cx="4533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6488692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 natural (base </a:t>
            </a:r>
            <a:r>
              <a:rPr lang="en-CA" i="1" dirty="0"/>
              <a:t>e</a:t>
            </a:r>
            <a:r>
              <a:rPr lang="en-CA" dirty="0"/>
              <a:t>) logarithm</a:t>
            </a:r>
          </a:p>
        </p:txBody>
      </p:sp>
    </p:spTree>
    <p:extLst>
      <p:ext uri="{BB962C8B-B14F-4D97-AF65-F5344CB8AC3E}">
        <p14:creationId xmlns:p14="http://schemas.microsoft.com/office/powerpoint/2010/main" val="144362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865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Regression Model Building 1: Overview</vt:lpstr>
      <vt:lpstr>Session overview</vt:lpstr>
      <vt:lpstr>Background</vt:lpstr>
      <vt:lpstr>Background</vt:lpstr>
      <vt:lpstr>Model building</vt:lpstr>
      <vt:lpstr>Regression model basics</vt:lpstr>
      <vt:lpstr>Ordinary linear model assumptions</vt:lpstr>
      <vt:lpstr>Regression model basics</vt:lpstr>
      <vt:lpstr>Regression model basics</vt:lpstr>
      <vt:lpstr>GLIM assumptions</vt:lpstr>
      <vt:lpstr>Descriptive modeling</vt:lpstr>
      <vt:lpstr>Descriptive modeling</vt:lpstr>
      <vt:lpstr>Our data</vt:lpstr>
      <vt:lpstr>What type of model?</vt:lpstr>
      <vt:lpstr>What type of model?</vt:lpstr>
      <vt:lpstr>Visualising your data and model</vt:lpstr>
      <vt:lpstr>Visualising the data</vt:lpstr>
      <vt:lpstr>Visualising data: descriptive summaries</vt:lpstr>
      <vt:lpstr>Visualising data: simple plots</vt:lpstr>
      <vt:lpstr>Visualising data: simple plots</vt:lpstr>
      <vt:lpstr>Visualising data: summary statistics</vt:lpstr>
      <vt:lpstr>Building a model</vt:lpstr>
      <vt:lpstr>Building a model</vt:lpstr>
      <vt:lpstr>Building a model</vt:lpstr>
      <vt:lpstr>Building a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Linear Models: Overview and Applications</dc:title>
  <dc:creator>Michael</dc:creator>
  <cp:lastModifiedBy>Otterstatter, Michael</cp:lastModifiedBy>
  <cp:revision>71</cp:revision>
  <dcterms:created xsi:type="dcterms:W3CDTF">2019-03-21T22:03:39Z</dcterms:created>
  <dcterms:modified xsi:type="dcterms:W3CDTF">2019-07-19T21:48:06Z</dcterms:modified>
</cp:coreProperties>
</file>